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  <p:sldMasterId id="2147483763" r:id="rId2"/>
    <p:sldMasterId id="2147483775" r:id="rId3"/>
  </p:sldMasterIdLst>
  <p:notesMasterIdLst>
    <p:notesMasterId r:id="rId24"/>
  </p:notesMasterIdLst>
  <p:sldIdLst>
    <p:sldId id="320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6" r:id="rId19"/>
    <p:sldId id="338" r:id="rId20"/>
    <p:sldId id="339" r:id="rId21"/>
    <p:sldId id="337" r:id="rId22"/>
    <p:sldId id="340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14" userDrawn="1">
          <p15:clr>
            <a:srgbClr val="A4A3A4"/>
          </p15:clr>
        </p15:guide>
        <p15:guide id="2" orient="horz" pos="1298" userDrawn="1">
          <p15:clr>
            <a:srgbClr val="A4A3A4"/>
          </p15:clr>
        </p15:guide>
        <p15:guide id="3" orient="horz" pos="3961" userDrawn="1">
          <p15:clr>
            <a:srgbClr val="A4A3A4"/>
          </p15:clr>
        </p15:guide>
        <p15:guide id="4" orient="horz" pos="210" userDrawn="1">
          <p15:clr>
            <a:srgbClr val="A4A3A4"/>
          </p15:clr>
        </p15:guide>
        <p15:guide id="5" pos="7287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2732" userDrawn="1">
          <p15:clr>
            <a:srgbClr val="A4A3A4"/>
          </p15:clr>
        </p15:guide>
        <p15:guide id="8" pos="39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99"/>
    <a:srgbClr val="1C1C1C"/>
    <a:srgbClr val="080800"/>
    <a:srgbClr val="C02500"/>
    <a:srgbClr val="FF6743"/>
    <a:srgbClr val="FF3300"/>
    <a:srgbClr val="FF99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5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42" y="114"/>
      </p:cViewPr>
      <p:guideLst>
        <p:guide orient="horz" pos="2614"/>
        <p:guide orient="horz" pos="1298"/>
        <p:guide orient="horz" pos="3961"/>
        <p:guide orient="horz" pos="210"/>
        <p:guide pos="7287"/>
        <p:guide pos="3840"/>
        <p:guide pos="2732"/>
        <p:guide pos="39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2" name="Rectangle 4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F9762404-D554-4046-9AB6-1A1E82A507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64444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华文细黑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62404-D554-4046-9AB6-1A1E82A50725}" type="slidenum">
              <a:rPr lang="en-US" altLang="zh-CN" smtClean="0"/>
              <a:pPr>
                <a:defRPr/>
              </a:pPr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7514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0852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14D28AF9-4F5E-4C4D-A8FB-4F66CF823D7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190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ED11C89B-61CD-465D-A2CA-54ED2EE8EE6D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597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2852" y="73025"/>
            <a:ext cx="2734733" cy="59261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4420" y="73025"/>
            <a:ext cx="8005233" cy="59261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B078F777-27E0-43D0-9A7D-516B2564E89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0525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533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680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215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369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100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5263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1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941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DF9D29A4-0A97-438B-84B5-A5B5B63535A4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904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898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08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472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3290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1183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1413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2423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1836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1213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20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10A2AF9F-361E-4160-94EC-298C7804B5B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7835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8963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3648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4179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71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4419" y="836613"/>
            <a:ext cx="5369983" cy="5162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836613"/>
            <a:ext cx="5369984" cy="5162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2A9C9339-921C-468F-B644-8167833F0D2B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712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DB4C17E6-1565-4520-96A1-587EE47134B2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049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BDECD0A5-594F-46CE-B043-ED0931902C5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493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9AA7BCFC-D19C-4BB0-8AF4-55367561C84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223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DC44D4FF-F032-4297-ACC3-8E0A0D96F9E8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2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en-US" smtClean="0"/>
              <a:t>Page </a:t>
            </a:r>
            <a:r>
              <a:rPr lang="de-DE" altLang="en-US" smtClean="0">
                <a:sym typeface="MS UI Gothic" pitchFamily="34" charset="-128"/>
              </a:rPr>
              <a:t></a:t>
            </a:r>
            <a:r>
              <a:rPr lang="de-DE" altLang="en-US" smtClean="0"/>
              <a:t> </a:t>
            </a:r>
            <a:fld id="{36A5BE6F-2CA6-4611-B770-A7AEB35F07BE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360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9" descr="bg钟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12240684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9715502" y="260350"/>
            <a:ext cx="1852084" cy="34925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DDDDDD"/>
              </a:gs>
            </a:gsLst>
            <a:lin ang="0" scaled="1"/>
          </a:gradFill>
          <a:ln w="9525" cmpd="sng">
            <a:solidFill>
              <a:srgbClr val="969696"/>
            </a:solidFill>
            <a:prstDash val="dash"/>
            <a:miter lim="800000"/>
          </a:ln>
        </p:spPr>
        <p:txBody>
          <a:bodyPr wrap="none" anchor="ctr"/>
          <a:lstStyle/>
          <a:p>
            <a:pPr algn="ctr" eaLnBrk="0" hangingPunct="0">
              <a:buFont typeface="Arial" pitchFamily="34" charset="0"/>
              <a:buNone/>
              <a:defRPr/>
            </a:pPr>
            <a:r>
              <a:rPr lang="de-DE" altLang="en-US" sz="1400" b="1">
                <a:latin typeface="Arial" pitchFamily="34" charset="0"/>
              </a:rPr>
              <a:t>LOGO</a:t>
            </a:r>
          </a:p>
        </p:txBody>
      </p:sp>
      <p:sp>
        <p:nvSpPr>
          <p:cNvPr id="1028" name="Rectangle 31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4419" y="836613"/>
            <a:ext cx="10943167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4417" y="6524625"/>
            <a:ext cx="1919816" cy="1968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000" b="1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i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Rectangle 2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4419" y="73028"/>
            <a:ext cx="9023349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0907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n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2022/1/14</a:t>
            </a:fld>
            <a:endParaRPr lang="zh-CN" altLang="en-US" i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i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i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i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477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i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2022/1/14</a:t>
            </a:fld>
            <a:endParaRPr lang="zh-CN" altLang="en-US" i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 i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i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 i="0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622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ike.com/wiki/%E4%B8%89%E5%8F%B6%E8%99%AB" TargetMode="External"/><Relationship Id="rId2" Type="http://schemas.openxmlformats.org/officeDocument/2006/relationships/hyperlink" Target="http://www.baike.com/wiki/%E7%94%9F%E7%89%A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aike.baidu.com/view/37125.htm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idu.com/s?wd=%E8%8E%8E%E5%A3%AB%E6%AF%94%E4%BA%9A&amp;hl_tag=textlink&amp;tn=SE_hldp01350_v6v6zkg6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1605173" y="1694153"/>
            <a:ext cx="9144000" cy="1079500"/>
          </a:xfrm>
        </p:spPr>
        <p:txBody>
          <a:bodyPr/>
          <a:lstStyle/>
          <a:p>
            <a:pPr algn="ctr" eaLnBrk="1" hangingPunct="1"/>
            <a:r>
              <a:rPr lang="zh-CN" altLang="en-US" sz="6600" dirty="0"/>
              <a:t>时间的脚印</a:t>
            </a:r>
            <a:endParaRPr lang="en-US" altLang="zh-CN" sz="6600" dirty="0"/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3476835" y="3356992"/>
            <a:ext cx="5400675" cy="600075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zh-CN" altLang="en-US" sz="2400" dirty="0"/>
              <a:t>陶世龙</a:t>
            </a:r>
            <a:endParaRPr lang="en-US" altLang="zh-CN" sz="2400" dirty="0"/>
          </a:p>
        </p:txBody>
      </p:sp>
      <p:sp>
        <p:nvSpPr>
          <p:cNvPr id="5" name="矩形 4"/>
          <p:cNvSpPr/>
          <p:nvPr/>
        </p:nvSpPr>
        <p:spPr>
          <a:xfrm>
            <a:off x="5501346" y="5373216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i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i="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i="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/>
              <a:t>琥珀</a:t>
            </a:r>
          </a:p>
        </p:txBody>
      </p:sp>
      <p:pic>
        <p:nvPicPr>
          <p:cNvPr id="34820" name="内容占位符 3" descr="9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04066" y="2205038"/>
            <a:ext cx="3133725" cy="2095500"/>
          </a:xfrm>
        </p:spPr>
      </p:pic>
      <p:pic>
        <p:nvPicPr>
          <p:cNvPr id="34819" name="图片 4" descr="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825" y="1268413"/>
            <a:ext cx="573405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三叶虫化石</a:t>
            </a:r>
          </a:p>
        </p:txBody>
      </p:sp>
      <p:pic>
        <p:nvPicPr>
          <p:cNvPr id="35843" name="内容占位符 3" descr="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92313" y="692150"/>
            <a:ext cx="3676650" cy="2095500"/>
          </a:xfrm>
        </p:spPr>
      </p:pic>
      <p:pic>
        <p:nvPicPr>
          <p:cNvPr id="35844" name="图片 4" descr="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6" y="2997203"/>
            <a:ext cx="3995737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图片 5" descr="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0466" y="836613"/>
            <a:ext cx="3527425" cy="516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2316" y="620713"/>
            <a:ext cx="8207375" cy="5378450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寒武纪</a:t>
            </a:r>
            <a:r>
              <a:rPr lang="zh-CN" altLang="en-US" dirty="0" smtClean="0"/>
              <a:t>：离现在大约六亿多年前到五亿多年前。</a:t>
            </a:r>
            <a:endParaRPr lang="en-US" altLang="zh-CN" dirty="0" smtClean="0"/>
          </a:p>
          <a:p>
            <a:r>
              <a:rPr lang="zh-CN" altLang="en-US" dirty="0" smtClean="0"/>
              <a:t>这一时期，最繁荣的</a:t>
            </a:r>
            <a:r>
              <a:rPr lang="zh-CN" altLang="en-US" dirty="0" smtClean="0">
                <a:hlinkClick r:id="rId2" tooltip="生物"/>
              </a:rPr>
              <a:t>生物</a:t>
            </a:r>
            <a:r>
              <a:rPr lang="zh-CN" altLang="en-US" dirty="0" smtClean="0"/>
              <a:t>是节肢动物</a:t>
            </a:r>
            <a:r>
              <a:rPr lang="zh-CN" altLang="en-US" dirty="0" smtClean="0">
                <a:hlinkClick r:id="rId3" tooltip="三叶虫"/>
              </a:rPr>
              <a:t>三叶虫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寒武纪是最早的地质时代，没有真正的陆生生物。 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/>
              <a:t>      </a:t>
            </a:r>
            <a:endParaRPr lang="zh-CN" altLang="en-US" dirty="0" smtClean="0"/>
          </a:p>
        </p:txBody>
      </p:sp>
      <p:pic>
        <p:nvPicPr>
          <p:cNvPr id="36867" name="图片 3" descr="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8213" y="1844675"/>
            <a:ext cx="49133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4" descr="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4341" y="2636838"/>
            <a:ext cx="512603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>
                <a:solidFill>
                  <a:srgbClr val="FF0000"/>
                </a:solidFill>
              </a:rPr>
              <a:t>石炭纪</a:t>
            </a:r>
          </a:p>
        </p:txBody>
      </p:sp>
      <p:pic>
        <p:nvPicPr>
          <p:cNvPr id="37891" name="内容占位符 3" descr="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0013" y="908053"/>
            <a:ext cx="6551612" cy="3616325"/>
          </a:xfrm>
        </p:spPr>
      </p:pic>
      <p:sp>
        <p:nvSpPr>
          <p:cNvPr id="37892" name="TextBox 7"/>
          <p:cNvSpPr txBox="1">
            <a:spLocks noChangeArrowheads="1"/>
          </p:cNvSpPr>
          <p:nvPr/>
        </p:nvSpPr>
        <p:spPr bwMode="auto">
          <a:xfrm>
            <a:off x="2782891" y="4724403"/>
            <a:ext cx="64087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/>
              <a:t>离现在大约三亿到两亿多年前，是古生代的第五个纪，</a:t>
            </a:r>
            <a:r>
              <a:rPr lang="zh-CN" altLang="en-US" i="0"/>
              <a:t>当时气候温暖、湿润，沼泽遍布。</a:t>
            </a:r>
            <a:r>
              <a:rPr lang="zh-CN" altLang="en-US" i="0">
                <a:hlinkClick r:id="rId3"/>
              </a:rPr>
              <a:t>大陆</a:t>
            </a:r>
            <a:r>
              <a:rPr lang="zh-CN" altLang="en-US" i="0"/>
              <a:t>上出现了大规模的森林，给煤的形成创造了有利条件。</a:t>
            </a:r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solidFill>
                  <a:srgbClr val="FF0000"/>
                </a:solidFill>
              </a:rPr>
              <a:t>第四纪</a:t>
            </a:r>
          </a:p>
        </p:txBody>
      </p:sp>
      <p:pic>
        <p:nvPicPr>
          <p:cNvPr id="38915" name="内容占位符 5" descr="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51091" y="908053"/>
            <a:ext cx="7343775" cy="413067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思考些列问题：</a:t>
            </a:r>
          </a:p>
        </p:txBody>
      </p:sp>
      <p:sp>
        <p:nvSpPr>
          <p:cNvPr id="39939" name="内容占位符 2"/>
          <p:cNvSpPr>
            <a:spLocks noGrp="1" noChangeArrowheads="1"/>
          </p:cNvSpPr>
          <p:nvPr>
            <p:ph idx="1"/>
          </p:nvPr>
        </p:nvSpPr>
        <p:spPr>
          <a:xfrm>
            <a:off x="2063750" y="1341438"/>
            <a:ext cx="7272338" cy="4608512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、现在的人们是怎样记录时间的？ 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手表和日历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、中国古代用什么来记录时间？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铜壶滴漏</a:t>
            </a:r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、大自然是怎样记录时间的？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大自然用岩石记录时间。</a:t>
            </a:r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、除了岩石、还有哪些可以记录大自然的时间？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各种生物化石、各种矿产资源。</a:t>
            </a: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标题 1"/>
          <p:cNvSpPr>
            <a:spLocks noGrp="1" noChangeArrowheads="1"/>
          </p:cNvSpPr>
          <p:nvPr>
            <p:ph type="title"/>
          </p:nvPr>
        </p:nvSpPr>
        <p:spPr>
          <a:xfrm>
            <a:off x="1992313" y="549278"/>
            <a:ext cx="6767512" cy="619125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课文层次：</a:t>
            </a:r>
          </a:p>
        </p:txBody>
      </p:sp>
      <p:sp>
        <p:nvSpPr>
          <p:cNvPr id="4096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2316" y="1484313"/>
            <a:ext cx="8207375" cy="403225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第一部分</a:t>
            </a:r>
            <a:r>
              <a:rPr lang="en-US" altLang="zh-CN" dirty="0" smtClean="0">
                <a:solidFill>
                  <a:srgbClr val="000099"/>
                </a:solidFill>
              </a:rPr>
              <a:t>(1---4</a:t>
            </a:r>
            <a:r>
              <a:rPr lang="zh-CN" altLang="en-US" dirty="0" smtClean="0">
                <a:solidFill>
                  <a:srgbClr val="000099"/>
                </a:solidFill>
              </a:rPr>
              <a:t>自然段</a:t>
            </a:r>
            <a:r>
              <a:rPr lang="en-US" altLang="zh-CN" dirty="0" smtClean="0">
                <a:solidFill>
                  <a:srgbClr val="000099"/>
                </a:solidFill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讲述了生活和大自然中保留着许多时间的记录。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第二部分</a:t>
            </a:r>
            <a:r>
              <a:rPr lang="en-US" altLang="zh-CN" dirty="0" smtClean="0">
                <a:solidFill>
                  <a:srgbClr val="000099"/>
                </a:solidFill>
              </a:rPr>
              <a:t>(5--29</a:t>
            </a:r>
            <a:r>
              <a:rPr lang="zh-CN" altLang="en-US" dirty="0" smtClean="0">
                <a:solidFill>
                  <a:srgbClr val="000099"/>
                </a:solidFill>
              </a:rPr>
              <a:t>自然段</a:t>
            </a:r>
            <a:r>
              <a:rPr lang="en-US" altLang="zh-CN" dirty="0" smtClean="0">
                <a:solidFill>
                  <a:srgbClr val="000099"/>
                </a:solidFill>
              </a:rPr>
              <a:t>)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讲解了岩石是怎样记录时间的。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>
                <a:solidFill>
                  <a:srgbClr val="000099"/>
                </a:solidFill>
              </a:rPr>
              <a:t>第三部分（</a:t>
            </a:r>
            <a:r>
              <a:rPr lang="en-US" altLang="zh-CN" dirty="0" smtClean="0">
                <a:solidFill>
                  <a:srgbClr val="000099"/>
                </a:solidFill>
              </a:rPr>
              <a:t>30—31</a:t>
            </a:r>
            <a:r>
              <a:rPr lang="zh-CN" altLang="en-US" dirty="0" smtClean="0">
                <a:solidFill>
                  <a:srgbClr val="000099"/>
                </a:solidFill>
              </a:rPr>
              <a:t>）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总结课文：要用自己的知识和智慧去读懂大自然的记录，造福人类。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  <a:p>
            <a:pPr>
              <a:buFont typeface="Wingdings" pitchFamily="2" charset="2"/>
              <a:buNone/>
            </a:pPr>
            <a:endParaRPr lang="zh-CN" altLang="en-US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/>
            </a:r>
            <a:br>
              <a:rPr lang="zh-CN" altLang="en-US" dirty="0" smtClean="0"/>
            </a:br>
            <a:endParaRPr lang="zh-CN" alt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分组讨论：</a:t>
            </a:r>
          </a:p>
        </p:txBody>
      </p:sp>
      <p:sp>
        <p:nvSpPr>
          <p:cNvPr id="41987" name="内容占位符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000099"/>
                </a:solidFill>
              </a:rPr>
              <a:t>1</a:t>
            </a:r>
            <a:r>
              <a:rPr lang="zh-CN" altLang="en-US" dirty="0" smtClean="0">
                <a:solidFill>
                  <a:srgbClr val="000099"/>
                </a:solidFill>
              </a:rPr>
              <a:t>、找出课文中的独句段？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（共</a:t>
            </a:r>
            <a:r>
              <a:rPr lang="en-US" altLang="zh-CN" dirty="0" smtClean="0"/>
              <a:t>9</a:t>
            </a:r>
            <a:r>
              <a:rPr lang="zh-CN" altLang="en-US" dirty="0" smtClean="0"/>
              <a:t>段：</a:t>
            </a:r>
            <a:r>
              <a:rPr lang="en-US" altLang="zh-CN" dirty="0" smtClean="0"/>
              <a:t>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5</a:t>
            </a:r>
            <a:r>
              <a:rPr lang="zh-CN" altLang="en-US" dirty="0" smtClean="0"/>
              <a:t>、</a:t>
            </a:r>
            <a:r>
              <a:rPr lang="en-US" altLang="zh-CN" dirty="0" smtClean="0"/>
              <a:t>7</a:t>
            </a:r>
            <a:r>
              <a:rPr lang="zh-CN" altLang="en-US" dirty="0" smtClean="0"/>
              <a:t>、</a:t>
            </a:r>
            <a:r>
              <a:rPr lang="en-US" altLang="zh-CN" dirty="0" smtClean="0"/>
              <a:t>11</a:t>
            </a:r>
            <a:r>
              <a:rPr lang="zh-CN" altLang="en-US" dirty="0" smtClean="0"/>
              <a:t>、</a:t>
            </a:r>
            <a:r>
              <a:rPr lang="en-US" altLang="zh-CN" dirty="0" smtClean="0"/>
              <a:t>13</a:t>
            </a:r>
            <a:r>
              <a:rPr lang="zh-CN" altLang="en-US" dirty="0" smtClean="0"/>
              <a:t>、</a:t>
            </a:r>
            <a:r>
              <a:rPr lang="en-US" altLang="zh-CN" dirty="0" smtClean="0"/>
              <a:t>18</a:t>
            </a:r>
            <a:r>
              <a:rPr lang="zh-CN" altLang="en-US" dirty="0" smtClean="0"/>
              <a:t>、</a:t>
            </a:r>
            <a:r>
              <a:rPr lang="en-US" altLang="zh-CN" dirty="0" smtClean="0"/>
              <a:t>22</a:t>
            </a:r>
            <a:r>
              <a:rPr lang="zh-CN" altLang="en-US" dirty="0" smtClean="0"/>
              <a:t>、</a:t>
            </a:r>
            <a:r>
              <a:rPr lang="en-US" altLang="zh-CN" dirty="0" smtClean="0"/>
              <a:t>24</a:t>
            </a:r>
            <a:r>
              <a:rPr lang="zh-CN" altLang="en-US" dirty="0" smtClean="0"/>
              <a:t>、</a:t>
            </a:r>
            <a:r>
              <a:rPr lang="en-US" altLang="zh-CN" dirty="0" smtClean="0"/>
              <a:t>27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000099"/>
                </a:solidFill>
              </a:rPr>
              <a:t>2</a:t>
            </a:r>
            <a:r>
              <a:rPr lang="zh-CN" altLang="en-US" dirty="0" smtClean="0">
                <a:solidFill>
                  <a:srgbClr val="000099"/>
                </a:solidFill>
              </a:rPr>
              <a:t>、独句段与上下文的关系是怎样的？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承上启下   （总结上文，引出下文）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000099"/>
                </a:solidFill>
              </a:rPr>
              <a:t>3.</a:t>
            </a:r>
            <a:r>
              <a:rPr lang="zh-CN" altLang="en-US" dirty="0" smtClean="0">
                <a:solidFill>
                  <a:srgbClr val="000099"/>
                </a:solidFill>
              </a:rPr>
              <a:t>岩石是怎样记录时间的？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altLang="zh-CN" dirty="0" smtClean="0"/>
              <a:t>         </a:t>
            </a:r>
          </a:p>
          <a:p>
            <a:pPr>
              <a:buFont typeface="Wingdings" pitchFamily="2" charset="2"/>
              <a:buNone/>
            </a:pPr>
            <a:r>
              <a:rPr lang="en-US" altLang="zh-CN" dirty="0" smtClean="0"/>
              <a:t>         </a:t>
            </a:r>
            <a:r>
              <a:rPr lang="zh-CN" altLang="en-US" dirty="0" smtClean="0"/>
              <a:t>女生：每一厘米厚的岩石便代表着几十年到上百年的时间；岩石的破坏和新生；大约</a:t>
            </a:r>
            <a:r>
              <a:rPr lang="en-US" altLang="zh-CN" dirty="0" smtClean="0"/>
              <a:t>3000—10000</a:t>
            </a:r>
            <a:r>
              <a:rPr lang="zh-CN" altLang="en-US" dirty="0" smtClean="0"/>
              <a:t>年的时间，可以形成一米厚的岩石；最早形成的“躺”在最下。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zh-CN" altLang="en-US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内容占位符 2"/>
          <p:cNvSpPr>
            <a:spLocks noGrp="1" noChangeArrowheads="1"/>
          </p:cNvSpPr>
          <p:nvPr>
            <p:ph idx="1"/>
          </p:nvPr>
        </p:nvSpPr>
        <p:spPr>
          <a:xfrm>
            <a:off x="1992316" y="404813"/>
            <a:ext cx="8207375" cy="55943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000099"/>
                </a:solidFill>
              </a:rPr>
              <a:t>4.</a:t>
            </a:r>
            <a:r>
              <a:rPr lang="zh-CN" altLang="en-US" dirty="0" smtClean="0">
                <a:solidFill>
                  <a:srgbClr val="000099"/>
                </a:solidFill>
              </a:rPr>
              <a:t>第四段介绍北京故宫“铜壶滴漏”的内容是否偏离主旨？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endParaRPr lang="en-US" altLang="zh-CN" dirty="0" smtClean="0"/>
          </a:p>
          <a:p>
            <a:r>
              <a:rPr lang="zh-CN" altLang="en-US" dirty="0" smtClean="0"/>
              <a:t>     不偏离主旨，因为从作者的思路看，这一段是插叙，由上文谈到岩石能记录时间，自然联想到“铜壶滴漏”的计时方法。然后下一段再从比较的角度提出问题，说明“岩石是怎样记下时间的。”承上启下，很自然。 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课后练习</a:t>
            </a:r>
          </a:p>
        </p:txBody>
      </p:sp>
      <p:sp>
        <p:nvSpPr>
          <p:cNvPr id="44035" name="内容占位符 2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000099"/>
                </a:solidFill>
              </a:rPr>
              <a:t>1</a:t>
            </a:r>
            <a:r>
              <a:rPr lang="zh-CN" altLang="en-US" dirty="0" smtClean="0">
                <a:solidFill>
                  <a:srgbClr val="000099"/>
                </a:solidFill>
              </a:rPr>
              <a:t>、选择加点词语的正确解释：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 </a:t>
            </a:r>
          </a:p>
          <a:p>
            <a:pPr>
              <a:buFont typeface="Wingdings" pitchFamily="2" charset="2"/>
              <a:buNone/>
            </a:pP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 </a:t>
            </a:r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>
                <a:solidFill>
                  <a:srgbClr val="000099"/>
                </a:solidFill>
              </a:rPr>
              <a:t>2</a:t>
            </a:r>
            <a:r>
              <a:rPr lang="zh-CN" altLang="en-US" dirty="0" smtClean="0">
                <a:solidFill>
                  <a:srgbClr val="000099"/>
                </a:solidFill>
              </a:rPr>
              <a:t>、用指定词语完成句子</a:t>
            </a:r>
            <a:endParaRPr lang="en-US" altLang="zh-CN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None/>
            </a:pPr>
            <a:endParaRPr lang="en-US" altLang="zh-CN" dirty="0" smtClean="0">
              <a:solidFill>
                <a:srgbClr val="00009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）要想成为一名真正的男子汉，</a:t>
            </a:r>
            <a:r>
              <a:rPr lang="zh-CN" altLang="en-US" i="1" dirty="0" smtClean="0">
                <a:solidFill>
                  <a:srgbClr val="FF0000"/>
                </a:solidFill>
              </a:rPr>
              <a:t>就要经受住各种困难。</a:t>
            </a:r>
            <a:r>
              <a:rPr lang="zh-CN" altLang="en-US" dirty="0" smtClean="0"/>
              <a:t>（经受）</a:t>
            </a:r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）好大的雪呀！</a:t>
            </a:r>
            <a:r>
              <a:rPr lang="zh-CN" altLang="en-US" i="1" dirty="0" smtClean="0">
                <a:solidFill>
                  <a:srgbClr val="FF0000"/>
                </a:solidFill>
              </a:rPr>
              <a:t>很快就覆盖了大地。</a:t>
            </a:r>
            <a:r>
              <a:rPr lang="zh-CN" altLang="en-US" dirty="0" smtClean="0"/>
              <a:t>（覆盖）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）他的胳膊受伤了，</a:t>
            </a:r>
            <a:r>
              <a:rPr lang="zh-CN" altLang="en-US" i="1" dirty="0" smtClean="0">
                <a:solidFill>
                  <a:srgbClr val="FF0000"/>
                </a:solidFill>
              </a:rPr>
              <a:t>渗出了很多鲜血。</a:t>
            </a:r>
            <a:r>
              <a:rPr lang="zh-CN" altLang="en-US" dirty="0" smtClean="0"/>
              <a:t>（渗）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）时间过的真快，</a:t>
            </a:r>
            <a:r>
              <a:rPr lang="zh-CN" altLang="en-US" i="1" dirty="0" smtClean="0">
                <a:solidFill>
                  <a:srgbClr val="FF0000"/>
                </a:solidFill>
              </a:rPr>
              <a:t>转眼我们就要毕业了。</a:t>
            </a:r>
            <a:r>
              <a:rPr lang="zh-CN" altLang="en-US" dirty="0" smtClean="0"/>
              <a:t>（转眼）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</a:t>
            </a:r>
            <a:r>
              <a:rPr lang="zh-CN" altLang="en-US" i="1" dirty="0" smtClean="0">
                <a:solidFill>
                  <a:srgbClr val="FF0000"/>
                </a:solidFill>
              </a:rPr>
              <a:t>这次你就放弃吧</a:t>
            </a:r>
            <a:r>
              <a:rPr lang="zh-CN" altLang="en-US" dirty="0" smtClean="0"/>
              <a:t>，以后有的是这样的机会。（放弃） </a:t>
            </a:r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、根据课文选择答案：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r>
              <a:rPr lang="en-US" altLang="zh-CN" dirty="0" smtClean="0"/>
              <a:t>B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</a:t>
            </a:r>
            <a:r>
              <a:rPr lang="zh-CN" altLang="en-US" dirty="0" smtClean="0"/>
              <a:t>、</a:t>
            </a:r>
            <a:r>
              <a:rPr lang="en-US" altLang="zh-CN" dirty="0" smtClean="0"/>
              <a:t>D </a:t>
            </a:r>
            <a:endParaRPr lang="zh-CN" alt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"/>
          <p:cNvSpPr txBox="1">
            <a:spLocks noGrp="1" noChangeArrowheads="1"/>
          </p:cNvSpPr>
          <p:nvPr/>
        </p:nvSpPr>
        <p:spPr bwMode="auto">
          <a:xfrm>
            <a:off x="1992313" y="6524625"/>
            <a:ext cx="1439862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9pPr>
          </a:lstStyle>
          <a:p>
            <a:r>
              <a:rPr lang="de-DE" altLang="en-US" sz="1000" b="1">
                <a:solidFill>
                  <a:schemeClr val="bg1"/>
                </a:solidFill>
              </a:rPr>
              <a:t>Page </a:t>
            </a:r>
            <a:r>
              <a:rPr lang="de-DE" altLang="en-US" sz="1000" b="1">
                <a:solidFill>
                  <a:schemeClr val="bg1"/>
                </a:solidFill>
                <a:sym typeface="MS UI Gothic" pitchFamily="34" charset="-128"/>
              </a:rPr>
              <a:t></a:t>
            </a:r>
            <a:r>
              <a:rPr lang="de-DE" altLang="en-US" sz="1000" b="1">
                <a:solidFill>
                  <a:schemeClr val="bg1"/>
                </a:solidFill>
              </a:rPr>
              <a:t> </a:t>
            </a:r>
            <a:fld id="{DF704DD4-35FF-4219-915A-5A4D421C2A65}" type="slidenum">
              <a:rPr lang="zh-CN" altLang="en-US" sz="1000" b="1">
                <a:solidFill>
                  <a:schemeClr val="bg1"/>
                </a:solidFill>
              </a:rPr>
              <a:pPr/>
              <a:t>2</a:t>
            </a:fld>
            <a:endParaRPr lang="zh-CN" altLang="en-US" sz="1000" b="1">
              <a:solidFill>
                <a:schemeClr val="bg1"/>
              </a:solidFill>
            </a:endParaRPr>
          </a:p>
        </p:txBody>
      </p:sp>
      <p:sp>
        <p:nvSpPr>
          <p:cNvPr id="4099" name="标题 5"/>
          <p:cNvSpPr>
            <a:spLocks noGrp="1" noChangeArrowheads="1"/>
          </p:cNvSpPr>
          <p:nvPr>
            <p:ph type="title"/>
          </p:nvPr>
        </p:nvSpPr>
        <p:spPr>
          <a:xfrm>
            <a:off x="624419" y="455193"/>
            <a:ext cx="9023349" cy="619125"/>
          </a:xfrm>
        </p:spPr>
        <p:txBody>
          <a:bodyPr/>
          <a:lstStyle/>
          <a:p>
            <a:r>
              <a:rPr lang="zh-CN" altLang="en-US" b="1" dirty="0" smtClean="0"/>
              <a:t>古往今来人们对时间感受的名言：</a:t>
            </a:r>
          </a:p>
        </p:txBody>
      </p:sp>
      <p:sp>
        <p:nvSpPr>
          <p:cNvPr id="4100" name="内容占位符 6"/>
          <p:cNvSpPr>
            <a:spLocks noGrp="1" noChangeArrowheads="1"/>
          </p:cNvSpPr>
          <p:nvPr>
            <p:ph idx="1"/>
          </p:nvPr>
        </p:nvSpPr>
        <p:spPr>
          <a:xfrm>
            <a:off x="624419" y="1218778"/>
            <a:ext cx="10943167" cy="516255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少壮不努力，老大徒伤悲。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一寸光阴一寸金，寸金难买寸光阴。</a:t>
            </a:r>
            <a:endParaRPr lang="en-US" altLang="zh-CN" dirty="0" smtClean="0"/>
          </a:p>
          <a:p>
            <a:pPr>
              <a:buFont typeface="Wingdings" pitchFamily="2" charset="2"/>
              <a:buNone/>
            </a:pPr>
            <a:endParaRPr lang="en-US" altLang="zh-CN" dirty="0" smtClean="0"/>
          </a:p>
          <a:p>
            <a:r>
              <a:rPr lang="zh-CN" altLang="en-US" dirty="0" smtClean="0"/>
              <a:t>放弃时间的人，时间也放弃他。</a:t>
            </a:r>
            <a:r>
              <a:rPr lang="en-US" altLang="zh-CN" dirty="0" smtClean="0"/>
              <a:t>——</a:t>
            </a:r>
            <a:r>
              <a:rPr lang="zh-CN" altLang="en-US" u="sng" dirty="0" smtClean="0">
                <a:hlinkClick r:id="rId2"/>
              </a:rPr>
              <a:t>莎士比亚</a:t>
            </a:r>
            <a:endParaRPr lang="en-US" altLang="zh-CN" u="sng" dirty="0" smtClean="0"/>
          </a:p>
          <a:p>
            <a:endParaRPr lang="en-US" altLang="zh-CN" u="sng" dirty="0" smtClean="0"/>
          </a:p>
          <a:p>
            <a:r>
              <a:rPr lang="zh-CN" altLang="en-US" dirty="0" smtClean="0"/>
              <a:t>时间就像海绵里的水，只要愿挤，总还是有的。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鲁迅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莫等闲，白了少年头，空悲切！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岳飞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逝者如斯夫，不舍昼夜。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孔子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把活着的每一天看作生命的最后一天。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海伦</a:t>
            </a:r>
            <a:r>
              <a:rPr lang="en-US" altLang="zh-CN" dirty="0" smtClean="0"/>
              <a:t>·</a:t>
            </a:r>
            <a:r>
              <a:rPr lang="zh-CN" altLang="en-US" dirty="0" smtClean="0"/>
              <a:t>凯勒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2" name="文本框 1"/>
          <p:cNvSpPr txBox="1"/>
          <p:nvPr/>
        </p:nvSpPr>
        <p:spPr>
          <a:xfrm>
            <a:off x="7824192" y="1074318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10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i="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i="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i="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i="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i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i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i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i="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i="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i="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i="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4126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 noChangeArrowheads="1"/>
          </p:cNvSpPr>
          <p:nvPr>
            <p:ph type="title"/>
          </p:nvPr>
        </p:nvSpPr>
        <p:spPr>
          <a:xfrm>
            <a:off x="2063753" y="620716"/>
            <a:ext cx="6767513" cy="619125"/>
          </a:xfrm>
        </p:spPr>
        <p:txBody>
          <a:bodyPr>
            <a:norm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课文学习</a:t>
            </a:r>
          </a:p>
        </p:txBody>
      </p:sp>
      <p:sp>
        <p:nvSpPr>
          <p:cNvPr id="5123" name="内容占位符 2"/>
          <p:cNvSpPr>
            <a:spLocks noGrp="1" noChangeArrowheads="1"/>
          </p:cNvSpPr>
          <p:nvPr>
            <p:ph idx="1"/>
          </p:nvPr>
        </p:nvSpPr>
        <p:spPr>
          <a:xfrm>
            <a:off x="1847853" y="1341441"/>
            <a:ext cx="8207375" cy="3455987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dirty="0" smtClean="0"/>
              <a:t>         </a:t>
            </a:r>
            <a:r>
              <a:rPr lang="zh-CN" altLang="en-US" sz="3200" dirty="0"/>
              <a:t> </a:t>
            </a:r>
            <a:r>
              <a:rPr lang="zh-CN" altLang="en-US" sz="2400" dirty="0">
                <a:latin typeface="宋体" charset="-122"/>
                <a:ea typeface="宋体" charset="-122"/>
              </a:rPr>
              <a:t>本文是一篇科技说明文，也可以看成是议论文。</a:t>
            </a:r>
            <a:r>
              <a:rPr lang="zh-CN" altLang="en-US" sz="2400" dirty="0"/>
              <a:t>本文是一篇科普文章。主要讲了岩石的形成过程，通过岩石我们可以更深入的了解地球。更好得为人类服务。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 noChangeArrowheads="1"/>
          </p:cNvSpPr>
          <p:nvPr>
            <p:ph type="title"/>
          </p:nvPr>
        </p:nvSpPr>
        <p:spPr>
          <a:xfrm>
            <a:off x="2208213" y="188916"/>
            <a:ext cx="6767512" cy="619125"/>
          </a:xfrm>
        </p:spPr>
        <p:txBody>
          <a:bodyPr>
            <a:normAutofit/>
          </a:bodyPr>
          <a:lstStyle/>
          <a:p>
            <a:r>
              <a:rPr lang="zh-CN" altLang="en-US" b="1" smtClean="0"/>
              <a:t>岩石</a:t>
            </a:r>
          </a:p>
        </p:txBody>
      </p:sp>
      <p:pic>
        <p:nvPicPr>
          <p:cNvPr id="6147" name="内容占位符 6" descr="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8216" y="765175"/>
            <a:ext cx="7762875" cy="5162550"/>
          </a:xfrm>
        </p:spPr>
      </p:pic>
      <p:sp>
        <p:nvSpPr>
          <p:cNvPr id="6148" name="图片 7" descr="2.jpg"/>
          <p:cNvSpPr>
            <a:spLocks noChangeAspect="1" noChangeArrowheads="1"/>
          </p:cNvSpPr>
          <p:nvPr/>
        </p:nvSpPr>
        <p:spPr bwMode="auto">
          <a:xfrm>
            <a:off x="2351088" y="1557341"/>
            <a:ext cx="39624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图片 8" descr="3.jpg"/>
          <p:cNvSpPr>
            <a:spLocks noChangeAspect="1" noChangeArrowheads="1"/>
          </p:cNvSpPr>
          <p:nvPr/>
        </p:nvSpPr>
        <p:spPr bwMode="auto">
          <a:xfrm>
            <a:off x="4943475" y="2349503"/>
            <a:ext cx="4705350" cy="343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TextBox 9"/>
          <p:cNvSpPr txBox="1">
            <a:spLocks noChangeArrowheads="1"/>
          </p:cNvSpPr>
          <p:nvPr/>
        </p:nvSpPr>
        <p:spPr bwMode="auto">
          <a:xfrm>
            <a:off x="3071813" y="3068641"/>
            <a:ext cx="65532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4800">
                <a:solidFill>
                  <a:schemeClr val="bg1"/>
                </a:solidFill>
              </a:rPr>
              <a:t>每一厘米厚的岩层，便代表着几十年到上百年的时间。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8" grpId="0" animBg="1"/>
      <p:bldP spid="6149" grpId="0" animBg="1"/>
      <p:bldP spid="6150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 noChangeArrowheads="1"/>
          </p:cNvSpPr>
          <p:nvPr>
            <p:ph type="title"/>
          </p:nvPr>
        </p:nvSpPr>
        <p:spPr>
          <a:xfrm>
            <a:off x="1992313" y="350934"/>
            <a:ext cx="6767512" cy="619125"/>
          </a:xfrm>
        </p:spPr>
        <p:txBody>
          <a:bodyPr>
            <a:normAutofit/>
          </a:bodyPr>
          <a:lstStyle/>
          <a:p>
            <a:r>
              <a:rPr lang="zh-CN" altLang="en-US" b="1" dirty="0" smtClean="0"/>
              <a:t>古代计时器</a:t>
            </a:r>
            <a:r>
              <a:rPr lang="en-US" altLang="zh-CN" b="1" dirty="0" smtClean="0"/>
              <a:t>——</a:t>
            </a:r>
            <a:r>
              <a:rPr lang="zh-CN" altLang="en-US" b="1" dirty="0" smtClean="0"/>
              <a:t>铜壶滴漏</a:t>
            </a:r>
          </a:p>
        </p:txBody>
      </p:sp>
      <p:pic>
        <p:nvPicPr>
          <p:cNvPr id="7171" name="内容占位符 3" descr="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47531" y="1268763"/>
            <a:ext cx="3584575" cy="4537075"/>
          </a:xfrm>
        </p:spPr>
      </p:pic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5664203" y="1700213"/>
            <a:ext cx="3878263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2800" i="0" dirty="0">
                <a:latin typeface="宋体" charset="-122"/>
                <a:ea typeface="宋体" charset="-122"/>
              </a:rPr>
              <a:t>  水从一个铜壶缓缓地滴进另一个铜壶。时间过去了，这个壶里的水空了，那个壶里的水却又多了起来。时间是看不见的，但是，我们用水滴记下了逝去的时间。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奇形怪状的石头</a:t>
            </a:r>
          </a:p>
        </p:txBody>
      </p:sp>
      <p:pic>
        <p:nvPicPr>
          <p:cNvPr id="8195" name="内容占位符 3" descr="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8850" y="836613"/>
            <a:ext cx="7734300" cy="5162550"/>
          </a:xfrm>
        </p:spPr>
      </p:pic>
      <p:pic>
        <p:nvPicPr>
          <p:cNvPr id="8196" name="图片 4" descr="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0016" y="1341441"/>
            <a:ext cx="6503987" cy="48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图片 5" descr="5.jpg"/>
          <p:cNvSpPr>
            <a:spLocks noChangeAspect="1" noChangeArrowheads="1"/>
          </p:cNvSpPr>
          <p:nvPr/>
        </p:nvSpPr>
        <p:spPr bwMode="auto">
          <a:xfrm>
            <a:off x="3143250" y="1989138"/>
            <a:ext cx="5532438" cy="41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内容占位符 3" descr="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9650" y="549275"/>
            <a:ext cx="5727700" cy="3816350"/>
          </a:xfrm>
        </p:spPr>
      </p:pic>
      <p:pic>
        <p:nvPicPr>
          <p:cNvPr id="31747" name="图片 4" descr="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138" y="1196978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2495553" y="4868863"/>
            <a:ext cx="6696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1pPr>
            <a:lvl2pPr marL="742950" indent="-28575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2pPr>
            <a:lvl3pPr marL="11430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3pPr>
            <a:lvl4pPr marL="16002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4pPr>
            <a:lvl5pPr marL="2057400" indent="-228600" eaLnBrk="0" hangingPunct="0"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i="1">
                <a:solidFill>
                  <a:schemeClr val="tx1"/>
                </a:solidFill>
                <a:latin typeface="Arial" charset="0"/>
                <a:ea typeface="华文细黑" pitchFamily="2" charset="-122"/>
              </a:defRPr>
            </a:lvl9pPr>
          </a:lstStyle>
          <a:p>
            <a:pPr eaLnBrk="1" hangingPunct="1"/>
            <a:r>
              <a:rPr lang="zh-CN" altLang="en-US" sz="2000" dirty="0"/>
              <a:t>     根据计算，大约</a:t>
            </a:r>
            <a:r>
              <a:rPr lang="en-US" altLang="zh-CN" sz="2000" dirty="0"/>
              <a:t>3000~10000</a:t>
            </a:r>
            <a:r>
              <a:rPr lang="zh-CN" altLang="en-US" sz="2000" dirty="0"/>
              <a:t>年的时间，可以形成一米厚的岩石。岩石在最初生成的时候，像书页一样平卧着，一层层地叠加在一起，最早形成的“躺”在最下面。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/>
              <a:t>砾岩</a:t>
            </a:r>
          </a:p>
        </p:txBody>
      </p:sp>
      <p:pic>
        <p:nvPicPr>
          <p:cNvPr id="32771" name="内容占位符 3" descr="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9650" y="836616"/>
            <a:ext cx="4318000" cy="2879725"/>
          </a:xfrm>
        </p:spPr>
      </p:pic>
      <p:pic>
        <p:nvPicPr>
          <p:cNvPr id="32772" name="图片 4" descr="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3978" y="1773241"/>
            <a:ext cx="441642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图片 5" descr="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6250" y="3351216"/>
            <a:ext cx="3740150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smtClean="0"/>
              <a:t>长毛象</a:t>
            </a:r>
          </a:p>
        </p:txBody>
      </p:sp>
      <p:pic>
        <p:nvPicPr>
          <p:cNvPr id="33795" name="内容占位符 3" descr="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5191" y="765175"/>
            <a:ext cx="6154737" cy="3455988"/>
          </a:xfrm>
        </p:spPr>
      </p:pic>
      <p:pic>
        <p:nvPicPr>
          <p:cNvPr id="33796" name="图片 4" descr="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9153" y="1989141"/>
            <a:ext cx="592772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主题2">
  <a:themeElements>
    <a:clrScheme name="www.iloveppt.org 17">
      <a:dk1>
        <a:srgbClr val="000000"/>
      </a:dk1>
      <a:lt1>
        <a:srgbClr val="FFFFFF"/>
      </a:lt1>
      <a:dk2>
        <a:srgbClr val="000000"/>
      </a:dk2>
      <a:lt2>
        <a:srgbClr val="C0C0C0"/>
      </a:lt2>
      <a:accent1>
        <a:srgbClr val="B2B2B2"/>
      </a:accent1>
      <a:accent2>
        <a:srgbClr val="5F5F5F"/>
      </a:accent2>
      <a:accent3>
        <a:srgbClr val="FFFFFF"/>
      </a:accent3>
      <a:accent4>
        <a:srgbClr val="000000"/>
      </a:accent4>
      <a:accent5>
        <a:srgbClr val="D5D5D5"/>
      </a:accent5>
      <a:accent6>
        <a:srgbClr val="555555"/>
      </a:accent6>
      <a:hlink>
        <a:srgbClr val="1C1C1C"/>
      </a:hlink>
      <a:folHlink>
        <a:srgbClr val="C0C0C0"/>
      </a:folHlink>
    </a:clrScheme>
    <a:fontScheme name="www.iloveppt.org">
      <a:majorFont>
        <a:latin typeface="Arial"/>
        <a:ea typeface="华文细黑"/>
        <a:cs typeface=""/>
      </a:majorFont>
      <a:minorFont>
        <a:latin typeface="Arial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华文细黑" pitchFamily="2" charset="-122"/>
          </a:defRPr>
        </a:defPPr>
      </a:lstStyle>
    </a:lnDef>
  </a:objectDefaults>
  <a:extraClrSchemeLst>
    <a:extraClrScheme>
      <a:clrScheme name="www.iloveppt.or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iloveppt.org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E78A2D"/>
        </a:accent6>
        <a:hlink>
          <a:srgbClr val="463900"/>
        </a:hlink>
        <a:folHlink>
          <a:srgbClr val="FFE6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021"/>
        </a:accent1>
        <a:accent2>
          <a:srgbClr val="DA5800"/>
        </a:accent2>
        <a:accent3>
          <a:srgbClr val="FFFFFF"/>
        </a:accent3>
        <a:accent4>
          <a:srgbClr val="000000"/>
        </a:accent4>
        <a:accent5>
          <a:srgbClr val="FFC6AB"/>
        </a:accent5>
        <a:accent6>
          <a:srgbClr val="C54F00"/>
        </a:accent6>
        <a:hlink>
          <a:srgbClr val="963D00"/>
        </a:hlink>
        <a:folHlink>
          <a:srgbClr val="FFAD5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5B8CC1"/>
        </a:accent1>
        <a:accent2>
          <a:srgbClr val="2A5682"/>
        </a:accent2>
        <a:accent3>
          <a:srgbClr val="FFFFFF"/>
        </a:accent3>
        <a:accent4>
          <a:srgbClr val="000000"/>
        </a:accent4>
        <a:accent5>
          <a:srgbClr val="B5C5DD"/>
        </a:accent5>
        <a:accent6>
          <a:srgbClr val="254D75"/>
        </a:accent6>
        <a:hlink>
          <a:srgbClr val="002850"/>
        </a:hlink>
        <a:folHlink>
          <a:srgbClr val="2A94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7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B2B2B2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555555"/>
        </a:accent6>
        <a:hlink>
          <a:srgbClr val="1C1C1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F59B8"/>
        </a:accent1>
        <a:accent2>
          <a:srgbClr val="884183"/>
        </a:accent2>
        <a:accent3>
          <a:srgbClr val="FFFFFF"/>
        </a:accent3>
        <a:accent4>
          <a:srgbClr val="000000"/>
        </a:accent4>
        <a:accent5>
          <a:srgbClr val="DCB5D8"/>
        </a:accent5>
        <a:accent6>
          <a:srgbClr val="7B3A76"/>
        </a:accent6>
        <a:hlink>
          <a:srgbClr val="371535"/>
        </a:hlink>
        <a:folHlink>
          <a:srgbClr val="C468B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1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517"/>
        </a:accent1>
        <a:accent2>
          <a:srgbClr val="BC000D"/>
        </a:accent2>
        <a:accent3>
          <a:srgbClr val="FFFFFF"/>
        </a:accent3>
        <a:accent4>
          <a:srgbClr val="000000"/>
        </a:accent4>
        <a:accent5>
          <a:srgbClr val="FFAAAB"/>
        </a:accent5>
        <a:accent6>
          <a:srgbClr val="AA000B"/>
        </a:accent6>
        <a:hlink>
          <a:srgbClr val="3A0004"/>
        </a:hlink>
        <a:folHlink>
          <a:srgbClr val="FF3B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20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DFE0BE"/>
        </a:accent1>
        <a:accent2>
          <a:srgbClr val="D1D46B"/>
        </a:accent2>
        <a:accent3>
          <a:srgbClr val="FFFFFF"/>
        </a:accent3>
        <a:accent4>
          <a:srgbClr val="000000"/>
        </a:accent4>
        <a:accent5>
          <a:srgbClr val="ECEDDB"/>
        </a:accent5>
        <a:accent6>
          <a:srgbClr val="BDC060"/>
        </a:accent6>
        <a:hlink>
          <a:srgbClr val="3A3B11"/>
        </a:hlink>
        <a:folHlink>
          <a:srgbClr val="DDDF9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iloveppt.org 2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6FC01E"/>
        </a:accent1>
        <a:accent2>
          <a:srgbClr val="4F7913"/>
        </a:accent2>
        <a:accent3>
          <a:srgbClr val="FFFFFF"/>
        </a:accent3>
        <a:accent4>
          <a:srgbClr val="000000"/>
        </a:accent4>
        <a:accent5>
          <a:srgbClr val="BBDCAB"/>
        </a:accent5>
        <a:accent6>
          <a:srgbClr val="476D10"/>
        </a:accent6>
        <a:hlink>
          <a:srgbClr val="26420A"/>
        </a:hlink>
        <a:folHlink>
          <a:srgbClr val="7BD5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C383167E-877F-489A-882F-F21CD650894B}" vid="{1D748DAD-B050-497D-AC23-AD3ADC2085A1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</TotalTime>
  <Pages>0</Pages>
  <Words>719</Words>
  <Characters>0</Characters>
  <Application>Microsoft Office PowerPoint</Application>
  <PresentationFormat>宽屏</PresentationFormat>
  <Lines>0</Lines>
  <Paragraphs>108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Meiryo</vt:lpstr>
      <vt:lpstr>MS UI Gothic</vt:lpstr>
      <vt:lpstr>华文细黑</vt:lpstr>
      <vt:lpstr>宋体</vt:lpstr>
      <vt:lpstr>微软雅黑</vt:lpstr>
      <vt:lpstr>Arial</vt:lpstr>
      <vt:lpstr>Calibri</vt:lpstr>
      <vt:lpstr>Calibri Light</vt:lpstr>
      <vt:lpstr>Wingdings</vt:lpstr>
      <vt:lpstr>主题2</vt:lpstr>
      <vt:lpstr>1_Office 主题</vt:lpstr>
      <vt:lpstr>Office Theme</vt:lpstr>
      <vt:lpstr>时间的脚印</vt:lpstr>
      <vt:lpstr>古往今来人们对时间感受的名言：</vt:lpstr>
      <vt:lpstr>课文学习</vt:lpstr>
      <vt:lpstr>岩石</vt:lpstr>
      <vt:lpstr>古代计时器——铜壶滴漏</vt:lpstr>
      <vt:lpstr>奇形怪状的石头</vt:lpstr>
      <vt:lpstr>PowerPoint 演示文稿</vt:lpstr>
      <vt:lpstr>砾岩</vt:lpstr>
      <vt:lpstr>长毛象</vt:lpstr>
      <vt:lpstr>琥珀</vt:lpstr>
      <vt:lpstr>三叶虫化石</vt:lpstr>
      <vt:lpstr>PowerPoint 演示文稿</vt:lpstr>
      <vt:lpstr>石炭纪</vt:lpstr>
      <vt:lpstr>第四纪</vt:lpstr>
      <vt:lpstr>思考些列问题：</vt:lpstr>
      <vt:lpstr>课文层次：</vt:lpstr>
      <vt:lpstr>分组讨论：</vt:lpstr>
      <vt:lpstr>PowerPoint 演示文稿</vt:lpstr>
      <vt:lpstr>课后练习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</cp:revision>
  <dcterms:created xsi:type="dcterms:W3CDTF">2008-05-06T01:42:58Z</dcterms:created>
  <dcterms:modified xsi:type="dcterms:W3CDTF">2022-01-14T02:46:11Z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