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78" r:id="rId3"/>
  </p:sldMasterIdLst>
  <p:notesMasterIdLst>
    <p:notesMasterId r:id="rId32"/>
  </p:notesMasterIdLst>
  <p:sldIdLst>
    <p:sldId id="283"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5" r:id="rId30"/>
    <p:sldId id="286" r:id="rId31"/>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57"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675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6758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75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75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675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214205F-679F-4948-AE82-2C68B2BB349C}" type="slidenum">
              <a:rPr lang="en-US" altLang="zh-CN"/>
              <a:pPr/>
              <a:t>‹#›</a:t>
            </a:fld>
            <a:endParaRPr lang="en-US" altLang="zh-CN"/>
          </a:p>
        </p:txBody>
      </p:sp>
    </p:spTree>
    <p:extLst>
      <p:ext uri="{BB962C8B-B14F-4D97-AF65-F5344CB8AC3E}">
        <p14:creationId xmlns:p14="http://schemas.microsoft.com/office/powerpoint/2010/main" val="16747909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C137FF-BD50-4A95-B64C-5B7DCB5CBAFD}" type="slidenum">
              <a:rPr lang="en-US" altLang="zh-CN"/>
              <a:pPr/>
              <a:t>2</a:t>
            </a:fld>
            <a:endParaRPr lang="en-US" altLang="zh-CN"/>
          </a:p>
        </p:txBody>
      </p:sp>
      <p:sp>
        <p:nvSpPr>
          <p:cNvPr id="408578" name="Rectangle 2"/>
          <p:cNvSpPr>
            <a:spLocks noGrp="1" noRot="1" noChangeAspect="1" noChangeArrowheads="1" noTextEdit="1"/>
          </p:cNvSpPr>
          <p:nvPr>
            <p:ph type="sldImg"/>
          </p:nvPr>
        </p:nvSpPr>
        <p:spPr>
          <a:xfrm>
            <a:off x="381000" y="685800"/>
            <a:ext cx="6096000" cy="3429000"/>
          </a:xfrm>
          <a:ln/>
        </p:spPr>
      </p:sp>
      <p:sp>
        <p:nvSpPr>
          <p:cNvPr id="40857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184043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0CA0A-936E-46AD-8D40-5DB6C073463A}" type="slidenum">
              <a:rPr lang="en-US" altLang="zh-CN"/>
              <a:pPr/>
              <a:t>12</a:t>
            </a:fld>
            <a:endParaRPr lang="en-US" altLang="zh-CN"/>
          </a:p>
        </p:txBody>
      </p:sp>
      <p:sp>
        <p:nvSpPr>
          <p:cNvPr id="428034" name="Rectangle 2"/>
          <p:cNvSpPr>
            <a:spLocks noGrp="1" noRot="1" noChangeAspect="1" noChangeArrowheads="1" noTextEdit="1"/>
          </p:cNvSpPr>
          <p:nvPr>
            <p:ph type="sldImg"/>
          </p:nvPr>
        </p:nvSpPr>
        <p:spPr>
          <a:xfrm>
            <a:off x="381000" y="685800"/>
            <a:ext cx="6096000" cy="3429000"/>
          </a:xfrm>
          <a:ln/>
        </p:spPr>
      </p:sp>
      <p:sp>
        <p:nvSpPr>
          <p:cNvPr id="42803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10264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8259F0-9E9B-4602-9B7F-DC176BCA4EFF}" type="slidenum">
              <a:rPr lang="en-US" altLang="zh-CN"/>
              <a:pPr/>
              <a:t>13</a:t>
            </a:fld>
            <a:endParaRPr lang="en-US" altLang="zh-CN"/>
          </a:p>
        </p:txBody>
      </p:sp>
      <p:sp>
        <p:nvSpPr>
          <p:cNvPr id="430082" name="Rectangle 2"/>
          <p:cNvSpPr>
            <a:spLocks noGrp="1" noRot="1" noChangeAspect="1" noChangeArrowheads="1" noTextEdit="1"/>
          </p:cNvSpPr>
          <p:nvPr>
            <p:ph type="sldImg"/>
          </p:nvPr>
        </p:nvSpPr>
        <p:spPr>
          <a:xfrm>
            <a:off x="381000" y="685800"/>
            <a:ext cx="6096000" cy="3429000"/>
          </a:xfrm>
          <a:ln/>
        </p:spPr>
      </p:sp>
      <p:sp>
        <p:nvSpPr>
          <p:cNvPr id="4300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65145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7A14A0-4C1E-4C8B-8F8E-D9877333EDBA}" type="slidenum">
              <a:rPr lang="en-US" altLang="zh-CN"/>
              <a:pPr/>
              <a:t>14</a:t>
            </a:fld>
            <a:endParaRPr lang="en-US" altLang="zh-CN"/>
          </a:p>
        </p:txBody>
      </p:sp>
      <p:sp>
        <p:nvSpPr>
          <p:cNvPr id="432130" name="Rectangle 2"/>
          <p:cNvSpPr>
            <a:spLocks noGrp="1" noRot="1" noChangeAspect="1" noChangeArrowheads="1" noTextEdit="1"/>
          </p:cNvSpPr>
          <p:nvPr>
            <p:ph type="sldImg"/>
          </p:nvPr>
        </p:nvSpPr>
        <p:spPr>
          <a:xfrm>
            <a:off x="381000" y="685800"/>
            <a:ext cx="6096000" cy="3429000"/>
          </a:xfrm>
          <a:ln/>
        </p:spPr>
      </p:sp>
      <p:sp>
        <p:nvSpPr>
          <p:cNvPr id="432131" name="Rectangle 3"/>
          <p:cNvSpPr>
            <a:spLocks noGrp="1" noChangeArrowheads="1"/>
          </p:cNvSpPr>
          <p:nvPr>
            <p:ph type="body" idx="1"/>
          </p:nvPr>
        </p:nvSpPr>
        <p:spPr/>
        <p:txBody>
          <a:bodyPr/>
          <a:lstStyle/>
          <a:p>
            <a:r>
              <a:rPr lang="en-US" altLang="zh-CN" dirty="0" smtClean="0"/>
              <a:t>https://www.ypppt.com/</a:t>
            </a:r>
            <a:endParaRPr lang="zh-CN" altLang="zh-CN" dirty="0"/>
          </a:p>
        </p:txBody>
      </p:sp>
    </p:spTree>
    <p:extLst>
      <p:ext uri="{BB962C8B-B14F-4D97-AF65-F5344CB8AC3E}">
        <p14:creationId xmlns:p14="http://schemas.microsoft.com/office/powerpoint/2010/main" val="1617631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6E5134-C128-4284-B052-D025388F7376}" type="slidenum">
              <a:rPr lang="en-US" altLang="zh-CN"/>
              <a:pPr/>
              <a:t>15</a:t>
            </a:fld>
            <a:endParaRPr lang="en-US" altLang="zh-CN"/>
          </a:p>
        </p:txBody>
      </p:sp>
      <p:sp>
        <p:nvSpPr>
          <p:cNvPr id="434178" name="Rectangle 2"/>
          <p:cNvSpPr>
            <a:spLocks noGrp="1" noRot="1" noChangeAspect="1" noChangeArrowheads="1" noTextEdit="1"/>
          </p:cNvSpPr>
          <p:nvPr>
            <p:ph type="sldImg"/>
          </p:nvPr>
        </p:nvSpPr>
        <p:spPr>
          <a:xfrm>
            <a:off x="381000" y="685800"/>
            <a:ext cx="6096000" cy="3429000"/>
          </a:xfrm>
          <a:ln/>
        </p:spPr>
      </p:sp>
      <p:sp>
        <p:nvSpPr>
          <p:cNvPr id="43417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32308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B432FB-21BB-4362-9E4B-73DB04079149}" type="slidenum">
              <a:rPr lang="en-US" altLang="zh-CN"/>
              <a:pPr/>
              <a:t>17</a:t>
            </a:fld>
            <a:endParaRPr lang="en-US" altLang="zh-CN"/>
          </a:p>
        </p:txBody>
      </p:sp>
      <p:sp>
        <p:nvSpPr>
          <p:cNvPr id="437250" name="Rectangle 2"/>
          <p:cNvSpPr>
            <a:spLocks noGrp="1" noRot="1" noChangeAspect="1" noChangeArrowheads="1" noTextEdit="1"/>
          </p:cNvSpPr>
          <p:nvPr>
            <p:ph type="sldImg"/>
          </p:nvPr>
        </p:nvSpPr>
        <p:spPr>
          <a:xfrm>
            <a:off x="381000" y="685800"/>
            <a:ext cx="6096000" cy="3429000"/>
          </a:xfrm>
          <a:ln/>
        </p:spPr>
      </p:sp>
      <p:sp>
        <p:nvSpPr>
          <p:cNvPr id="4372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394227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BEE3C8-3C6D-4819-AAB7-430DA44B994B}" type="slidenum">
              <a:rPr lang="en-US" altLang="zh-CN"/>
              <a:pPr/>
              <a:t>18</a:t>
            </a:fld>
            <a:endParaRPr lang="en-US" altLang="zh-CN"/>
          </a:p>
        </p:txBody>
      </p:sp>
      <p:sp>
        <p:nvSpPr>
          <p:cNvPr id="439298" name="Rectangle 2"/>
          <p:cNvSpPr>
            <a:spLocks noGrp="1" noRot="1" noChangeAspect="1" noChangeArrowheads="1" noTextEdit="1"/>
          </p:cNvSpPr>
          <p:nvPr>
            <p:ph type="sldImg"/>
          </p:nvPr>
        </p:nvSpPr>
        <p:spPr>
          <a:xfrm>
            <a:off x="381000" y="685800"/>
            <a:ext cx="6096000" cy="3429000"/>
          </a:xfrm>
          <a:ln/>
        </p:spPr>
      </p:sp>
      <p:sp>
        <p:nvSpPr>
          <p:cNvPr id="4392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12702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3FCFF-0404-48D4-A739-DE2AE0BE92AF}" type="slidenum">
              <a:rPr lang="en-US" altLang="zh-CN"/>
              <a:pPr/>
              <a:t>19</a:t>
            </a:fld>
            <a:endParaRPr lang="en-US" altLang="zh-CN"/>
          </a:p>
        </p:txBody>
      </p:sp>
      <p:sp>
        <p:nvSpPr>
          <p:cNvPr id="441346" name="Rectangle 2"/>
          <p:cNvSpPr>
            <a:spLocks noGrp="1" noRot="1" noChangeAspect="1" noChangeArrowheads="1" noTextEdit="1"/>
          </p:cNvSpPr>
          <p:nvPr>
            <p:ph type="sldImg"/>
          </p:nvPr>
        </p:nvSpPr>
        <p:spPr>
          <a:xfrm>
            <a:off x="381000" y="685800"/>
            <a:ext cx="6096000" cy="3429000"/>
          </a:xfrm>
          <a:ln/>
        </p:spPr>
      </p:sp>
      <p:sp>
        <p:nvSpPr>
          <p:cNvPr id="4413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023830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F6BE22-938A-4793-8A04-68C5468A5208}" type="slidenum">
              <a:rPr lang="en-US" altLang="zh-CN"/>
              <a:pPr/>
              <a:t>20</a:t>
            </a:fld>
            <a:endParaRPr lang="en-US" altLang="zh-CN"/>
          </a:p>
        </p:txBody>
      </p:sp>
      <p:sp>
        <p:nvSpPr>
          <p:cNvPr id="443394" name="Rectangle 2"/>
          <p:cNvSpPr>
            <a:spLocks noGrp="1" noRot="1" noChangeAspect="1" noChangeArrowheads="1" noTextEdit="1"/>
          </p:cNvSpPr>
          <p:nvPr>
            <p:ph type="sldImg"/>
          </p:nvPr>
        </p:nvSpPr>
        <p:spPr>
          <a:xfrm>
            <a:off x="381000" y="685800"/>
            <a:ext cx="6096000" cy="3429000"/>
          </a:xfrm>
          <a:ln/>
        </p:spPr>
      </p:sp>
      <p:sp>
        <p:nvSpPr>
          <p:cNvPr id="4433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293168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A2CB57-F75F-4060-8740-C73E68840711}" type="slidenum">
              <a:rPr lang="en-US" altLang="zh-CN"/>
              <a:pPr/>
              <a:t>21</a:t>
            </a:fld>
            <a:endParaRPr lang="en-US" altLang="zh-CN"/>
          </a:p>
        </p:txBody>
      </p:sp>
      <p:sp>
        <p:nvSpPr>
          <p:cNvPr id="445442" name="Rectangle 2"/>
          <p:cNvSpPr>
            <a:spLocks noGrp="1" noRot="1" noChangeAspect="1" noChangeArrowheads="1" noTextEdit="1"/>
          </p:cNvSpPr>
          <p:nvPr>
            <p:ph type="sldImg"/>
          </p:nvPr>
        </p:nvSpPr>
        <p:spPr>
          <a:xfrm>
            <a:off x="381000" y="685800"/>
            <a:ext cx="6096000" cy="3429000"/>
          </a:xfrm>
          <a:ln/>
        </p:spPr>
      </p:sp>
      <p:sp>
        <p:nvSpPr>
          <p:cNvPr id="44544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849413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BF4ABA-2506-47DB-9E46-D5E51E6DD2D4}" type="slidenum">
              <a:rPr lang="en-US" altLang="zh-CN"/>
              <a:pPr/>
              <a:t>22</a:t>
            </a:fld>
            <a:endParaRPr lang="en-US" altLang="zh-CN"/>
          </a:p>
        </p:txBody>
      </p:sp>
      <p:sp>
        <p:nvSpPr>
          <p:cNvPr id="447490" name="Rectangle 2"/>
          <p:cNvSpPr>
            <a:spLocks noGrp="1" noRot="1" noChangeAspect="1" noChangeArrowheads="1" noTextEdit="1"/>
          </p:cNvSpPr>
          <p:nvPr>
            <p:ph type="sldImg"/>
          </p:nvPr>
        </p:nvSpPr>
        <p:spPr>
          <a:xfrm>
            <a:off x="381000" y="685800"/>
            <a:ext cx="6096000" cy="3429000"/>
          </a:xfrm>
          <a:ln/>
        </p:spPr>
      </p:sp>
      <p:sp>
        <p:nvSpPr>
          <p:cNvPr id="44749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94970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BB8E4-BC6C-477B-AC8F-A0912E375D82}" type="slidenum">
              <a:rPr lang="en-US" altLang="zh-CN"/>
              <a:pPr/>
              <a:t>3</a:t>
            </a:fld>
            <a:endParaRPr lang="en-US" altLang="zh-CN"/>
          </a:p>
        </p:txBody>
      </p:sp>
      <p:sp>
        <p:nvSpPr>
          <p:cNvPr id="410626" name="Rectangle 2"/>
          <p:cNvSpPr>
            <a:spLocks noGrp="1" noRot="1" noChangeAspect="1" noChangeArrowheads="1" noTextEdit="1"/>
          </p:cNvSpPr>
          <p:nvPr>
            <p:ph type="sldImg"/>
          </p:nvPr>
        </p:nvSpPr>
        <p:spPr>
          <a:xfrm>
            <a:off x="381000" y="685800"/>
            <a:ext cx="6096000" cy="3429000"/>
          </a:xfrm>
          <a:ln/>
        </p:spPr>
      </p:sp>
      <p:sp>
        <p:nvSpPr>
          <p:cNvPr id="4106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287893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873CD0-496B-4D4D-B0E7-0625628CFDF9}" type="slidenum">
              <a:rPr lang="en-US" altLang="zh-CN"/>
              <a:pPr/>
              <a:t>23</a:t>
            </a:fld>
            <a:endParaRPr lang="en-US" altLang="zh-CN"/>
          </a:p>
        </p:txBody>
      </p:sp>
      <p:sp>
        <p:nvSpPr>
          <p:cNvPr id="449538" name="Rectangle 2"/>
          <p:cNvSpPr>
            <a:spLocks noGrp="1" noRot="1" noChangeAspect="1" noChangeArrowheads="1" noTextEdit="1"/>
          </p:cNvSpPr>
          <p:nvPr>
            <p:ph type="sldImg"/>
          </p:nvPr>
        </p:nvSpPr>
        <p:spPr>
          <a:xfrm>
            <a:off x="381000" y="685800"/>
            <a:ext cx="6096000" cy="3429000"/>
          </a:xfrm>
          <a:ln/>
        </p:spPr>
      </p:sp>
      <p:sp>
        <p:nvSpPr>
          <p:cNvPr id="4495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178918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E58353-7D70-43D8-9211-2B96D572EC2E}" type="slidenum">
              <a:rPr lang="en-US" altLang="zh-CN"/>
              <a:pPr/>
              <a:t>25</a:t>
            </a:fld>
            <a:endParaRPr lang="en-US" altLang="zh-CN"/>
          </a:p>
        </p:txBody>
      </p:sp>
      <p:sp>
        <p:nvSpPr>
          <p:cNvPr id="452610" name="Rectangle 2"/>
          <p:cNvSpPr>
            <a:spLocks noGrp="1" noRot="1" noChangeAspect="1" noChangeArrowheads="1" noTextEdit="1"/>
          </p:cNvSpPr>
          <p:nvPr>
            <p:ph type="sldImg"/>
          </p:nvPr>
        </p:nvSpPr>
        <p:spPr>
          <a:xfrm>
            <a:off x="381000" y="685800"/>
            <a:ext cx="6096000" cy="3429000"/>
          </a:xfrm>
          <a:ln/>
        </p:spPr>
      </p:sp>
      <p:sp>
        <p:nvSpPr>
          <p:cNvPr id="45261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439419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713DC8-1E74-4DED-9EC3-ACA17A39F130}" type="slidenum">
              <a:rPr lang="en-US" altLang="zh-CN"/>
              <a:pPr/>
              <a:t>26</a:t>
            </a:fld>
            <a:endParaRPr lang="en-US" altLang="zh-CN"/>
          </a:p>
        </p:txBody>
      </p:sp>
      <p:sp>
        <p:nvSpPr>
          <p:cNvPr id="454658" name="Rectangle 2"/>
          <p:cNvSpPr>
            <a:spLocks noGrp="1" noRot="1" noChangeAspect="1" noChangeArrowheads="1" noTextEdit="1"/>
          </p:cNvSpPr>
          <p:nvPr>
            <p:ph type="sldImg"/>
          </p:nvPr>
        </p:nvSpPr>
        <p:spPr>
          <a:xfrm>
            <a:off x="381000" y="685800"/>
            <a:ext cx="6096000" cy="3429000"/>
          </a:xfrm>
          <a:ln/>
        </p:spPr>
      </p:sp>
      <p:sp>
        <p:nvSpPr>
          <p:cNvPr id="4546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758467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57292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9E8B8-3678-47D7-B379-E5464B34A938}" type="slidenum">
              <a:rPr lang="en-US" altLang="zh-CN"/>
              <a:pPr/>
              <a:t>4</a:t>
            </a:fld>
            <a:endParaRPr lang="en-US" altLang="zh-CN"/>
          </a:p>
        </p:txBody>
      </p:sp>
      <p:sp>
        <p:nvSpPr>
          <p:cNvPr id="412674" name="Rectangle 2"/>
          <p:cNvSpPr>
            <a:spLocks noGrp="1" noRot="1" noChangeAspect="1" noChangeArrowheads="1" noTextEdit="1"/>
          </p:cNvSpPr>
          <p:nvPr>
            <p:ph type="sldImg"/>
          </p:nvPr>
        </p:nvSpPr>
        <p:spPr>
          <a:xfrm>
            <a:off x="381000" y="685800"/>
            <a:ext cx="6096000" cy="3429000"/>
          </a:xfrm>
          <a:ln/>
        </p:spPr>
      </p:sp>
      <p:sp>
        <p:nvSpPr>
          <p:cNvPr id="4126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855466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E94F30-DFD3-46B0-A19A-8740FDBE9F7A}" type="slidenum">
              <a:rPr lang="en-US" altLang="zh-CN"/>
              <a:pPr/>
              <a:t>5</a:t>
            </a:fld>
            <a:endParaRPr lang="en-US" altLang="zh-CN"/>
          </a:p>
        </p:txBody>
      </p:sp>
      <p:sp>
        <p:nvSpPr>
          <p:cNvPr id="414722" name="Rectangle 2"/>
          <p:cNvSpPr>
            <a:spLocks noGrp="1" noRot="1" noChangeAspect="1" noChangeArrowheads="1" noTextEdit="1"/>
          </p:cNvSpPr>
          <p:nvPr>
            <p:ph type="sldImg"/>
          </p:nvPr>
        </p:nvSpPr>
        <p:spPr>
          <a:xfrm>
            <a:off x="381000" y="685800"/>
            <a:ext cx="6096000" cy="3429000"/>
          </a:xfrm>
          <a:ln/>
        </p:spPr>
      </p:sp>
      <p:sp>
        <p:nvSpPr>
          <p:cNvPr id="4147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77694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5A8CC6-A59C-4267-BC5E-96F295C2689A}" type="slidenum">
              <a:rPr lang="en-US" altLang="zh-CN"/>
              <a:pPr/>
              <a:t>7</a:t>
            </a:fld>
            <a:endParaRPr lang="en-US" altLang="zh-CN"/>
          </a:p>
        </p:txBody>
      </p:sp>
      <p:sp>
        <p:nvSpPr>
          <p:cNvPr id="417794" name="Rectangle 2"/>
          <p:cNvSpPr>
            <a:spLocks noGrp="1" noRot="1" noChangeAspect="1" noChangeArrowheads="1" noTextEdit="1"/>
          </p:cNvSpPr>
          <p:nvPr>
            <p:ph type="sldImg"/>
          </p:nvPr>
        </p:nvSpPr>
        <p:spPr>
          <a:xfrm>
            <a:off x="381000" y="685800"/>
            <a:ext cx="6096000" cy="3429000"/>
          </a:xfrm>
          <a:ln/>
        </p:spPr>
      </p:sp>
      <p:sp>
        <p:nvSpPr>
          <p:cNvPr id="4177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122006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189FDE-2119-455E-9224-F8E8162F1691}" type="slidenum">
              <a:rPr lang="en-US" altLang="zh-CN"/>
              <a:pPr/>
              <a:t>8</a:t>
            </a:fld>
            <a:endParaRPr lang="en-US" altLang="zh-CN"/>
          </a:p>
        </p:txBody>
      </p:sp>
      <p:sp>
        <p:nvSpPr>
          <p:cNvPr id="419842" name="Rectangle 2"/>
          <p:cNvSpPr>
            <a:spLocks noGrp="1" noRot="1" noChangeAspect="1" noChangeArrowheads="1" noTextEdit="1"/>
          </p:cNvSpPr>
          <p:nvPr>
            <p:ph type="sldImg"/>
          </p:nvPr>
        </p:nvSpPr>
        <p:spPr>
          <a:xfrm>
            <a:off x="381000" y="685800"/>
            <a:ext cx="6096000" cy="3429000"/>
          </a:xfrm>
          <a:ln/>
        </p:spPr>
      </p:sp>
      <p:sp>
        <p:nvSpPr>
          <p:cNvPr id="41984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053776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55D64A-92B6-4718-8CB4-E64D5A128D22}" type="slidenum">
              <a:rPr lang="en-US" altLang="zh-CN"/>
              <a:pPr/>
              <a:t>9</a:t>
            </a:fld>
            <a:endParaRPr lang="en-US" altLang="zh-CN"/>
          </a:p>
        </p:txBody>
      </p:sp>
      <p:sp>
        <p:nvSpPr>
          <p:cNvPr id="421890" name="Rectangle 2"/>
          <p:cNvSpPr>
            <a:spLocks noGrp="1" noRot="1" noChangeAspect="1" noChangeArrowheads="1" noTextEdit="1"/>
          </p:cNvSpPr>
          <p:nvPr>
            <p:ph type="sldImg"/>
          </p:nvPr>
        </p:nvSpPr>
        <p:spPr>
          <a:xfrm>
            <a:off x="381000" y="685800"/>
            <a:ext cx="6096000" cy="3429000"/>
          </a:xfrm>
          <a:ln/>
        </p:spPr>
      </p:sp>
      <p:sp>
        <p:nvSpPr>
          <p:cNvPr id="42189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41388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55AA41-EADC-437E-8AA7-9421E1ADA994}" type="slidenum">
              <a:rPr lang="en-US" altLang="zh-CN"/>
              <a:pPr/>
              <a:t>10</a:t>
            </a:fld>
            <a:endParaRPr lang="en-US" altLang="zh-CN"/>
          </a:p>
        </p:txBody>
      </p:sp>
      <p:sp>
        <p:nvSpPr>
          <p:cNvPr id="423938" name="Rectangle 2"/>
          <p:cNvSpPr>
            <a:spLocks noGrp="1" noRot="1" noChangeAspect="1" noChangeArrowheads="1" noTextEdit="1"/>
          </p:cNvSpPr>
          <p:nvPr>
            <p:ph type="sldImg"/>
          </p:nvPr>
        </p:nvSpPr>
        <p:spPr>
          <a:xfrm>
            <a:off x="381000" y="685800"/>
            <a:ext cx="6096000" cy="3429000"/>
          </a:xfrm>
          <a:ln/>
        </p:spPr>
      </p:sp>
      <p:sp>
        <p:nvSpPr>
          <p:cNvPr id="42393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765675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54818D-B37E-4462-8EDE-41000A6C71D8}" type="slidenum">
              <a:rPr lang="en-US" altLang="zh-CN"/>
              <a:pPr/>
              <a:t>11</a:t>
            </a:fld>
            <a:endParaRPr lang="en-US" altLang="zh-CN"/>
          </a:p>
        </p:txBody>
      </p:sp>
      <p:sp>
        <p:nvSpPr>
          <p:cNvPr id="425986" name="Rectangle 2"/>
          <p:cNvSpPr>
            <a:spLocks noGrp="1" noRot="1" noChangeAspect="1" noChangeArrowheads="1" noTextEdit="1"/>
          </p:cNvSpPr>
          <p:nvPr>
            <p:ph type="sldImg"/>
          </p:nvPr>
        </p:nvSpPr>
        <p:spPr>
          <a:xfrm>
            <a:off x="381000" y="685800"/>
            <a:ext cx="6096000" cy="3429000"/>
          </a:xfrm>
          <a:ln/>
        </p:spPr>
      </p:sp>
      <p:sp>
        <p:nvSpPr>
          <p:cNvPr id="4259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4856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课时页">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01515" y="4702264"/>
            <a:ext cx="736376" cy="360116"/>
          </a:xfrm>
          <a:prstGeom prst="rect">
            <a:avLst/>
          </a:prstGeom>
        </p:spPr>
      </p:pic>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6659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38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5842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2794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689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160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62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9485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761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62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封面">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684" y="727118"/>
            <a:ext cx="3770889" cy="3678335"/>
          </a:xfrm>
          <a:prstGeom prst="rect">
            <a:avLst/>
          </a:prstGeom>
          <a:effectLst>
            <a:glow rad="63500">
              <a:schemeClr val="accent3">
                <a:satMod val="175000"/>
                <a:alpha val="40000"/>
              </a:schemeClr>
            </a:glow>
            <a:outerShdw blurRad="50800" dist="38100" dir="5400000" algn="t" rotWithShape="0">
              <a:prstClr val="black">
                <a:alpha val="40000"/>
              </a:prstClr>
            </a:outerShdw>
          </a:effectLst>
        </p:spPr>
      </p:pic>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977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100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9331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9258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7899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586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564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2747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新课导入  学习情境">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01515" y="4702264"/>
            <a:ext cx="736376" cy="360116"/>
          </a:xfrm>
          <a:prstGeom prst="rect">
            <a:avLst/>
          </a:prstGeom>
        </p:spPr>
      </p:pic>
      <p:cxnSp>
        <p:nvCxnSpPr>
          <p:cNvPr id="10" name="直接连接符 9"/>
          <p:cNvCxnSpPr/>
          <p:nvPr/>
        </p:nvCxnSpPr>
        <p:spPr>
          <a:xfrm flipV="1">
            <a:off x="746125" y="800171"/>
            <a:ext cx="1601470" cy="33738"/>
          </a:xfrm>
          <a:prstGeom prst="line">
            <a:avLst/>
          </a:prstGeom>
          <a:noFill/>
          <a:ln w="28575" cap="flat">
            <a:solidFill>
              <a:srgbClr val="01457D"/>
            </a:solidFill>
            <a:prstDash val="solid"/>
            <a:miter lim="800000"/>
          </a:ln>
          <a:effectLst>
            <a:outerShdw blurRad="50800" dist="38100" dir="10800000" algn="r" rotWithShape="0">
              <a:prstClr val="black">
                <a:alpha val="40000"/>
              </a:prstClr>
            </a:outerShdw>
          </a:effectLst>
        </p:spPr>
        <p:style>
          <a:lnRef idx="0">
            <a:scrgbClr r="0" g="0" b="0"/>
          </a:lnRef>
          <a:fillRef idx="0">
            <a:scrgbClr r="0" g="0" b="0"/>
          </a:fillRef>
          <a:effectRef idx="0">
            <a:scrgbClr r="0" g="0" b="0"/>
          </a:effectRef>
          <a:fontRef idx="none"/>
        </p:style>
      </p:cxn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_标题幻灯片">
    <p:spTree>
      <p:nvGrpSpPr>
        <p:cNvPr id="1" name=""/>
        <p:cNvGrpSpPr/>
        <p:nvPr/>
      </p:nvGrpSpPr>
      <p:grpSpPr>
        <a:xfrm>
          <a:off x="0" y="0"/>
          <a:ext cx="0" cy="0"/>
          <a:chOff x="0" y="0"/>
          <a:chExt cx="0" cy="0"/>
        </a:xfrm>
      </p:grpSpPr>
      <p:sp>
        <p:nvSpPr>
          <p:cNvPr id="2" name="Shape 206"/>
          <p:cNvSpPr/>
          <p:nvPr/>
        </p:nvSpPr>
        <p:spPr>
          <a:xfrm>
            <a:off x="4811252" y="2304933"/>
            <a:ext cx="3599480" cy="923330"/>
          </a:xfrm>
          <a:prstGeom prst="rect">
            <a:avLst/>
          </a:prstGeom>
          <a:ln w="12700">
            <a:miter lim="400000"/>
          </a:ln>
          <a:effectLst>
            <a:outerShdw blurRad="50800" dist="38100" dir="5400000" algn="t" rotWithShape="0">
              <a:prstClr val="black">
                <a:alpha val="40000"/>
              </a:prstClr>
            </a:outerShdw>
          </a:effectLst>
        </p:spPr>
        <p:txBody>
          <a:bodyPr lIns="45719" rIns="45719">
            <a:spAutoFit/>
          </a:bodyPr>
          <a:lstStyle>
            <a:lvl1pPr algn="ctr">
              <a:defRPr sz="5400">
                <a:solidFill>
                  <a:srgbClr val="B61C22"/>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lvl="0">
              <a:defRPr sz="1800">
                <a:solidFill>
                  <a:srgbClr val="000000"/>
                </a:solidFill>
              </a:defRPr>
            </a:pPr>
            <a:r>
              <a:rPr lang="zh-CN" sz="5400" dirty="0">
                <a:solidFill>
                  <a:srgbClr val="01457D"/>
                </a:solidFill>
              </a:rPr>
              <a:t>谢谢</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8881" y="1143801"/>
            <a:ext cx="2801273" cy="2744296"/>
          </a:xfrm>
          <a:prstGeom prst="rect">
            <a:avLst/>
          </a:prstGeom>
          <a:effectLst>
            <a:outerShdw blurRad="50800" dist="38100" dir="5400000" algn="t" rotWithShape="0">
              <a:prstClr val="black">
                <a:alpha val="40000"/>
              </a:prstClr>
            </a:outerShdw>
          </a:effectLst>
        </p:spPr>
      </p:pic>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3919"/>
            <a:ext cx="2133600" cy="357188"/>
          </a:xfrm>
          <a:prstGeom prst="rect">
            <a:avLst/>
          </a:prstGeom>
        </p:spPr>
        <p:txBody>
          <a:bodyPr/>
          <a:lstStyle>
            <a:lvl1pPr>
              <a:defRPr/>
            </a:lvl1pPr>
          </a:lstStyle>
          <a:p>
            <a:endParaRPr lang="en-US" altLang="zh-CN"/>
          </a:p>
        </p:txBody>
      </p:sp>
      <p:sp>
        <p:nvSpPr>
          <p:cNvPr id="3" name="页脚占位符 2"/>
          <p:cNvSpPr>
            <a:spLocks noGrp="1"/>
          </p:cNvSpPr>
          <p:nvPr>
            <p:ph type="ftr" sz="quarter" idx="11"/>
          </p:nvPr>
        </p:nvSpPr>
        <p:spPr>
          <a:xfrm>
            <a:off x="3124200" y="4683919"/>
            <a:ext cx="2895600" cy="357188"/>
          </a:xfrm>
          <a:prstGeom prst="rect">
            <a:avLst/>
          </a:prstGeom>
        </p:spPr>
        <p:txBody>
          <a:bodyPr/>
          <a:lstStyle>
            <a:lvl1pPr>
              <a:defRPr/>
            </a:lvl1pPr>
          </a:lstStyle>
          <a:p>
            <a:endParaRPr lang="en-US" altLang="zh-CN"/>
          </a:p>
        </p:txBody>
      </p:sp>
      <p:sp>
        <p:nvSpPr>
          <p:cNvPr id="4" name="灯片编号占位符 3"/>
          <p:cNvSpPr>
            <a:spLocks noGrp="1"/>
          </p:cNvSpPr>
          <p:nvPr>
            <p:ph type="sldNum" sz="quarter" idx="12"/>
          </p:nvPr>
        </p:nvSpPr>
        <p:spPr>
          <a:xfrm>
            <a:off x="6553200" y="4683919"/>
            <a:ext cx="2133600" cy="357188"/>
          </a:xfrm>
          <a:prstGeom prst="rect">
            <a:avLst/>
          </a:prstGeom>
        </p:spPr>
        <p:txBody>
          <a:bodyPr/>
          <a:lstStyle>
            <a:lvl1pPr>
              <a:defRPr/>
            </a:lvl1pPr>
          </a:lstStyle>
          <a:p>
            <a:fld id="{53A677D9-F765-4EFF-A07D-4A1C264A77DB}" type="slidenum">
              <a:rPr lang="en-US" altLang="zh-CN"/>
              <a:pPr/>
              <a:t>‹#›</a:t>
            </a:fld>
            <a:endParaRPr lang="en-US" altLang="zh-CN"/>
          </a:p>
        </p:txBody>
      </p:sp>
    </p:spTree>
    <p:extLst>
      <p:ext uri="{BB962C8B-B14F-4D97-AF65-F5344CB8AC3E}">
        <p14:creationId xmlns:p14="http://schemas.microsoft.com/office/powerpoint/2010/main" val="362869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0934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985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2360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3671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spd="slow">
    <p:fade/>
  </p:transition>
  <p:txStyles>
    <p:titleStyle>
      <a:lvl1pPr algn="ctr" eaLnBrk="1" hangingPunct="1">
        <a:defRPr sz="4400">
          <a:latin typeface="Arial" panose="020B0604020202020204"/>
          <a:ea typeface="Arial" panose="020B0604020202020204"/>
          <a:cs typeface="Arial" panose="020B0604020202020204"/>
          <a:sym typeface="Arial" panose="020B0604020202020204"/>
        </a:defRPr>
      </a:lvl1pPr>
      <a:lvl2pPr algn="ctr" eaLnBrk="1" hangingPunct="1">
        <a:defRPr sz="4400">
          <a:latin typeface="Arial" panose="020B0604020202020204"/>
          <a:ea typeface="Arial" panose="020B0604020202020204"/>
          <a:cs typeface="Arial" panose="020B0604020202020204"/>
          <a:sym typeface="Arial" panose="020B0604020202020204"/>
        </a:defRPr>
      </a:lvl2pPr>
      <a:lvl3pPr algn="ctr" eaLnBrk="1" hangingPunct="1">
        <a:defRPr sz="4400">
          <a:latin typeface="Arial" panose="020B0604020202020204"/>
          <a:ea typeface="Arial" panose="020B0604020202020204"/>
          <a:cs typeface="Arial" panose="020B0604020202020204"/>
          <a:sym typeface="Arial" panose="020B0604020202020204"/>
        </a:defRPr>
      </a:lvl3pPr>
      <a:lvl4pPr algn="ctr" eaLnBrk="1" hangingPunct="1">
        <a:defRPr sz="4400">
          <a:latin typeface="Arial" panose="020B0604020202020204"/>
          <a:ea typeface="Arial" panose="020B0604020202020204"/>
          <a:cs typeface="Arial" panose="020B0604020202020204"/>
          <a:sym typeface="Arial" panose="020B0604020202020204"/>
        </a:defRPr>
      </a:lvl4pPr>
      <a:lvl5pPr algn="ctr" eaLnBrk="1" hangingPunct="1">
        <a:defRPr sz="4400">
          <a:latin typeface="Arial" panose="020B0604020202020204"/>
          <a:ea typeface="Arial" panose="020B0604020202020204"/>
          <a:cs typeface="Arial" panose="020B0604020202020204"/>
          <a:sym typeface="Arial" panose="020B0604020202020204"/>
        </a:defRPr>
      </a:lvl5pPr>
      <a:lvl6pPr indent="457200" algn="ctr" eaLnBrk="1" hangingPunct="1">
        <a:defRPr sz="4400">
          <a:latin typeface="Arial" panose="020B0604020202020204"/>
          <a:ea typeface="Arial" panose="020B0604020202020204"/>
          <a:cs typeface="Arial" panose="020B0604020202020204"/>
          <a:sym typeface="Arial" panose="020B0604020202020204"/>
        </a:defRPr>
      </a:lvl6pPr>
      <a:lvl7pPr indent="914400" algn="ctr" eaLnBrk="1" hangingPunct="1">
        <a:defRPr sz="4400">
          <a:latin typeface="Arial" panose="020B0604020202020204"/>
          <a:ea typeface="Arial" panose="020B0604020202020204"/>
          <a:cs typeface="Arial" panose="020B0604020202020204"/>
          <a:sym typeface="Arial" panose="020B0604020202020204"/>
        </a:defRPr>
      </a:lvl7pPr>
      <a:lvl8pPr indent="1371600" algn="ctr" eaLnBrk="1" hangingPunct="1">
        <a:defRPr sz="4400">
          <a:latin typeface="Arial" panose="020B0604020202020204"/>
          <a:ea typeface="Arial" panose="020B0604020202020204"/>
          <a:cs typeface="Arial" panose="020B0604020202020204"/>
          <a:sym typeface="Arial" panose="020B0604020202020204"/>
        </a:defRPr>
      </a:lvl8pPr>
      <a:lvl9pPr indent="1828800" algn="ctr" eaLnBrk="1" hangingPunct="1">
        <a:defRPr sz="4400">
          <a:latin typeface="Arial" panose="020B0604020202020204"/>
          <a:ea typeface="Arial" panose="020B0604020202020204"/>
          <a:cs typeface="Arial" panose="020B0604020202020204"/>
          <a:sym typeface="Arial" panose="020B0604020202020204"/>
        </a:defRPr>
      </a:lvl9pPr>
    </p:titleStyle>
    <p:bodyStyle>
      <a:lvl1pPr marL="342900" indent="-3429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1pPr>
      <a:lvl2pPr marL="783590" indent="-32639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2pPr>
      <a:lvl3pPr marL="1219200" indent="-3048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3pPr>
      <a:lvl4pPr marL="1737360" indent="-36576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4pPr>
      <a:lvl5pPr marL="2194560" indent="-36576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5pPr>
      <a:lvl6pPr marL="2692400" indent="-4064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6pPr>
      <a:lvl7pPr marL="3149600" indent="-4064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7pPr>
      <a:lvl8pPr marL="3606800" indent="-4064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8pPr>
      <a:lvl9pPr marL="4064000" indent="-406400" eaLnBrk="1" hangingPunct="1">
        <a:spcBef>
          <a:spcPts val="700"/>
        </a:spcBef>
        <a:buSzPct val="100000"/>
        <a:buChar char="•"/>
        <a:defRPr sz="3200">
          <a:latin typeface="Arial" panose="020B0604020202020204"/>
          <a:ea typeface="Arial" panose="020B0604020202020204"/>
          <a:cs typeface="Arial" panose="020B0604020202020204"/>
          <a:sym typeface="Arial" panose="020B0604020202020204"/>
        </a:defRPr>
      </a:lvl9pPr>
    </p:bodyStyle>
    <p:otherStyle>
      <a:lvl1pPr algn="r" eaLnBrk="1" hangingPunct="1">
        <a:defRPr sz="1200">
          <a:solidFill>
            <a:schemeClr val="tx1"/>
          </a:solidFill>
          <a:latin typeface="+mn-lt"/>
          <a:ea typeface="+mn-ea"/>
          <a:cs typeface="+mn-cs"/>
          <a:sym typeface="Arial" panose="020B0604020202020204"/>
        </a:defRPr>
      </a:lvl1pPr>
      <a:lvl2pPr indent="457200" algn="r" eaLnBrk="1" hangingPunct="1">
        <a:defRPr sz="1200">
          <a:solidFill>
            <a:schemeClr val="tx1"/>
          </a:solidFill>
          <a:latin typeface="+mn-lt"/>
          <a:ea typeface="+mn-ea"/>
          <a:cs typeface="+mn-cs"/>
          <a:sym typeface="Arial" panose="020B0604020202020204"/>
        </a:defRPr>
      </a:lvl2pPr>
      <a:lvl3pPr indent="914400" algn="r" eaLnBrk="1" hangingPunct="1">
        <a:defRPr sz="1200">
          <a:solidFill>
            <a:schemeClr val="tx1"/>
          </a:solidFill>
          <a:latin typeface="+mn-lt"/>
          <a:ea typeface="+mn-ea"/>
          <a:cs typeface="+mn-cs"/>
          <a:sym typeface="Arial" panose="020B0604020202020204"/>
        </a:defRPr>
      </a:lvl3pPr>
      <a:lvl4pPr indent="1371600" algn="r" eaLnBrk="1" hangingPunct="1">
        <a:defRPr sz="1200">
          <a:solidFill>
            <a:schemeClr val="tx1"/>
          </a:solidFill>
          <a:latin typeface="+mn-lt"/>
          <a:ea typeface="+mn-ea"/>
          <a:cs typeface="+mn-cs"/>
          <a:sym typeface="Arial" panose="020B0604020202020204"/>
        </a:defRPr>
      </a:lvl4pPr>
      <a:lvl5pPr indent="1828800" algn="r" eaLnBrk="1" hangingPunct="1">
        <a:defRPr sz="1200">
          <a:solidFill>
            <a:schemeClr val="tx1"/>
          </a:solidFill>
          <a:latin typeface="+mn-lt"/>
          <a:ea typeface="+mn-ea"/>
          <a:cs typeface="+mn-cs"/>
          <a:sym typeface="Arial" panose="020B0604020202020204"/>
        </a:defRPr>
      </a:lvl5pPr>
      <a:lvl6pPr indent="2286000" algn="r" eaLnBrk="1" hangingPunct="1">
        <a:defRPr sz="1200">
          <a:solidFill>
            <a:schemeClr val="tx1"/>
          </a:solidFill>
          <a:latin typeface="+mn-lt"/>
          <a:ea typeface="+mn-ea"/>
          <a:cs typeface="+mn-cs"/>
          <a:sym typeface="Arial" panose="020B0604020202020204"/>
        </a:defRPr>
      </a:lvl6pPr>
      <a:lvl7pPr indent="2743200" algn="r" eaLnBrk="1" hangingPunct="1">
        <a:defRPr sz="1200">
          <a:solidFill>
            <a:schemeClr val="tx1"/>
          </a:solidFill>
          <a:latin typeface="+mn-lt"/>
          <a:ea typeface="+mn-ea"/>
          <a:cs typeface="+mn-cs"/>
          <a:sym typeface="Arial" panose="020B0604020202020204"/>
        </a:defRPr>
      </a:lvl7pPr>
      <a:lvl8pPr indent="3200400" algn="r" eaLnBrk="1" hangingPunct="1">
        <a:defRPr sz="1200">
          <a:solidFill>
            <a:schemeClr val="tx1"/>
          </a:solidFill>
          <a:latin typeface="+mn-lt"/>
          <a:ea typeface="+mn-ea"/>
          <a:cs typeface="+mn-cs"/>
          <a:sym typeface="Arial" panose="020B0604020202020204"/>
        </a:defRPr>
      </a:lvl8pPr>
      <a:lvl9pPr indent="3657600" algn="r" eaLnBrk="1" hangingPunct="1">
        <a:defRPr sz="1200">
          <a:solidFill>
            <a:schemeClr val="tx1"/>
          </a:solidFill>
          <a:latin typeface="+mn-lt"/>
          <a:ea typeface="+mn-ea"/>
          <a:cs typeface="+mn-cs"/>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530820CF-B880-4189-942D-D702A7CBA730}" type="datetimeFigureOut">
              <a:rPr lang="zh-CN" altLang="en-US" kern="1200" smtClean="0">
                <a:solidFill>
                  <a:prstClr val="black">
                    <a:tint val="75000"/>
                  </a:prstClr>
                </a:solidFill>
                <a:latin typeface="Calibri"/>
                <a:ea typeface="宋体"/>
                <a:cs typeface="+mn-cs"/>
              </a:rPr>
              <a:pPr rtl="0"/>
              <a:t>2022/1/13</a:t>
            </a:fld>
            <a:endParaRPr lang="zh-CN" altLang="en-US" kern="1200">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zh-CN" altLang="en-US" kern="1200">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C913308-F349-4B6D-A68A-DD1791B4A57B}" type="slidenum">
              <a:rPr lang="zh-CN" altLang="en-US" kern="1200" smtClean="0">
                <a:solidFill>
                  <a:prstClr val="black">
                    <a:tint val="75000"/>
                  </a:prstClr>
                </a:solidFill>
                <a:latin typeface="Calibri"/>
                <a:ea typeface="宋体"/>
                <a:cs typeface="+mn-cs"/>
              </a:rPr>
              <a:pPr rtl="0"/>
              <a:t>‹#›</a:t>
            </a:fld>
            <a:endParaRPr lang="zh-CN" altLang="en-US" kern="1200">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234243292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2022/1/13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619689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file:///C:\Users\QQ\Desktop\&#19971;&#19979;&#35821;&#25991;&#65288;&#20154;&#25945;&#65289;&#21407;&#21019;&#25945;&#24072;&#29992;&#20070;&#24050;&#23548;&#65328;&#65316;&#65318;&#39759;&#65298;&#65296;&#65297;&#65303;&#65288;&#22806;&#29579;&#23195;&#65289;\&#25506;&#31350;.TIF" TargetMode="External"/><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file:///C:\Users\QQ\Desktop\&#19971;&#19979;&#35821;&#25991;&#65288;&#20154;&#25945;&#65289;&#21407;&#21019;&#25945;&#24072;&#29992;&#20070;&#24050;&#23548;&#65328;&#65316;&#65318;&#39759;&#65298;&#65296;&#65297;&#65303;&#65288;&#22806;&#29579;&#23195;&#65289;\&#24072;&#29983;.TIF" TargetMode="External"/><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file:///C:\Users\QQ\Desktop\&#19971;&#19979;&#35821;&#25991;&#65288;&#20154;&#25945;&#65289;&#21407;&#21019;&#25945;&#24072;&#29992;&#20070;&#24050;&#23548;&#65328;&#65316;&#65318;&#39759;&#65298;&#65296;&#65297;&#65303;&#65288;&#22806;&#29579;&#23195;&#65289;\&#33258;&#20027;.TIF" TargetMode="External"/><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7.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38600" y="1885951"/>
            <a:ext cx="5029200" cy="769441"/>
          </a:xfrm>
          <a:prstGeom prst="rect">
            <a:avLst/>
          </a:prstGeom>
        </p:spPr>
        <p:txBody>
          <a:bodyPr wrap="square">
            <a:spAutoFit/>
          </a:bodyPr>
          <a:lstStyle/>
          <a:p>
            <a:pPr algn="ctr" defTabSz="815975"/>
            <a:r>
              <a:rPr lang="en-US" altLang="en-US" sz="4400" b="1" dirty="0" smtClean="0">
                <a:solidFill>
                  <a:srgbClr val="003366"/>
                </a:solidFill>
                <a:latin typeface="+mn-lt"/>
                <a:ea typeface="+mn-ea"/>
                <a:cs typeface="+mn-ea"/>
                <a:sym typeface="+mn-lt"/>
              </a:rPr>
              <a:t>8  </a:t>
            </a:r>
            <a:r>
              <a:rPr lang="en-US" altLang="en-US" sz="4400" b="1" dirty="0" err="1" smtClean="0">
                <a:solidFill>
                  <a:srgbClr val="003366"/>
                </a:solidFill>
                <a:latin typeface="+mn-lt"/>
                <a:ea typeface="+mn-ea"/>
                <a:cs typeface="+mn-ea"/>
                <a:sym typeface="+mn-lt"/>
              </a:rPr>
              <a:t>时间的脚印</a:t>
            </a:r>
            <a:endParaRPr lang="zh-CN" altLang="en-US" sz="4400" b="1" dirty="0">
              <a:solidFill>
                <a:srgbClr val="003366"/>
              </a:solidFill>
              <a:latin typeface="+mn-lt"/>
              <a:ea typeface="+mn-ea"/>
              <a:cs typeface="+mn-ea"/>
              <a:sym typeface="+mn-lt"/>
            </a:endParaRPr>
          </a:p>
        </p:txBody>
      </p:sp>
      <p:sp>
        <p:nvSpPr>
          <p:cNvPr id="3" name="矩形 2"/>
          <p:cNvSpPr/>
          <p:nvPr/>
        </p:nvSpPr>
        <p:spPr>
          <a:xfrm>
            <a:off x="6400800" y="3638550"/>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kern="0" dirty="0" smtClean="0">
                <a:solidFill>
                  <a:srgbClr val="000000"/>
                </a:solidFill>
                <a:latin typeface="+mn-lt"/>
                <a:ea typeface="+mn-ea"/>
                <a:cs typeface="+mn-ea"/>
                <a:sym typeface="+mn-lt"/>
              </a:rPr>
              <a:t>优品</a:t>
            </a:r>
            <a:r>
              <a:rPr lang="en-US" altLang="zh-CN" kern="0" dirty="0" smtClean="0">
                <a:solidFill>
                  <a:srgbClr val="000000"/>
                </a:solidFill>
                <a:latin typeface="+mn-lt"/>
                <a:ea typeface="+mn-ea"/>
                <a:cs typeface="+mn-ea"/>
                <a:sym typeface="+mn-lt"/>
              </a:rPr>
              <a:t>PPT</a:t>
            </a:r>
            <a:endParaRPr lang="en-US" altLang="zh-CN" kern="0" dirty="0">
              <a:solidFill>
                <a:srgbClr val="000000"/>
              </a:solidFill>
              <a:latin typeface="+mn-lt"/>
              <a:ea typeface="+mn-ea"/>
              <a:cs typeface="+mn-ea"/>
              <a:sym typeface="+mn-lt"/>
            </a:endParaRPr>
          </a:p>
        </p:txBody>
      </p:sp>
    </p:spTree>
    <p:extLst>
      <p:ext uri="{BB962C8B-B14F-4D97-AF65-F5344CB8AC3E}">
        <p14:creationId xmlns:p14="http://schemas.microsoft.com/office/powerpoint/2010/main" val="1822125402"/>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2914" name="Object 2"/>
          <p:cNvGraphicFramePr>
            <a:graphicFrameLocks noChangeAspect="1"/>
          </p:cNvGraphicFramePr>
          <p:nvPr/>
        </p:nvGraphicFramePr>
        <p:xfrm>
          <a:off x="268291" y="638176"/>
          <a:ext cx="8047037" cy="3963591"/>
        </p:xfrm>
        <a:graphic>
          <a:graphicData uri="http://schemas.openxmlformats.org/presentationml/2006/ole">
            <mc:AlternateContent xmlns:mc="http://schemas.openxmlformats.org/markup-compatibility/2006">
              <mc:Choice xmlns:v="urn:schemas-microsoft-com:vml" Requires="v">
                <p:oleObj spid="_x0000_s422919" name="文档" r:id="rId4" imgW="8044276" imgH="3966936" progId="Word.Document.8">
                  <p:embed/>
                </p:oleObj>
              </mc:Choice>
              <mc:Fallback>
                <p:oleObj name="文档" r:id="rId4" imgW="8044276" imgH="3966936"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291" y="638176"/>
                        <a:ext cx="8047037" cy="3963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22915" name="Rectangle 3"/>
          <p:cNvSpPr>
            <a:spLocks noChangeArrowheads="1"/>
          </p:cNvSpPr>
          <p:nvPr/>
        </p:nvSpPr>
        <p:spPr bwMode="auto">
          <a:xfrm>
            <a:off x="317503" y="1397914"/>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zh-CN" altLang="en-US" sz="2000">
                <a:solidFill>
                  <a:srgbClr val="FF0000"/>
                </a:solidFill>
                <a:latin typeface="+mn-lt"/>
                <a:ea typeface="+mn-ea"/>
                <a:cs typeface="+mn-ea"/>
                <a:sym typeface="+mn-lt"/>
              </a:rPr>
              <a:t>不能，如果去掉“大约”，就表示形成一米厚的岩石就需要</a:t>
            </a:r>
            <a:r>
              <a:rPr lang="en-US" altLang="zh-CN" sz="2000">
                <a:solidFill>
                  <a:srgbClr val="FF0000"/>
                </a:solidFill>
                <a:latin typeface="+mn-lt"/>
                <a:ea typeface="+mn-ea"/>
                <a:cs typeface="+mn-ea"/>
                <a:sym typeface="+mn-lt"/>
              </a:rPr>
              <a:t>3000</a:t>
            </a:r>
            <a:r>
              <a:rPr lang="zh-CN" altLang="en-US" sz="2000">
                <a:solidFill>
                  <a:srgbClr val="FF0000"/>
                </a:solidFill>
                <a:latin typeface="+mn-lt"/>
                <a:ea typeface="+mn-ea"/>
                <a:cs typeface="+mn-ea"/>
                <a:sym typeface="+mn-lt"/>
              </a:rPr>
              <a:t>到</a:t>
            </a:r>
            <a:r>
              <a:rPr lang="en-US" altLang="zh-CN" sz="2000">
                <a:solidFill>
                  <a:srgbClr val="FF0000"/>
                </a:solidFill>
                <a:latin typeface="+mn-lt"/>
                <a:ea typeface="+mn-ea"/>
                <a:cs typeface="+mn-ea"/>
                <a:sym typeface="+mn-lt"/>
              </a:rPr>
              <a:t>10000</a:t>
            </a:r>
            <a:r>
              <a:rPr lang="zh-CN" altLang="en-US" sz="2000">
                <a:solidFill>
                  <a:srgbClr val="FF0000"/>
                </a:solidFill>
                <a:latin typeface="+mn-lt"/>
                <a:ea typeface="+mn-ea"/>
                <a:cs typeface="+mn-ea"/>
                <a:sym typeface="+mn-lt"/>
              </a:rPr>
              <a:t>年的时间。事实上，人类读懂岩石的年龄，都是推测出来的。“大约”一词体现了说明文语言的准确性、严密性。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Effect transition="in" filter="blinds(horizontal)">
                                      <p:cBhvr>
                                        <p:cTn id="7" dur="500"/>
                                        <p:tgtEl>
                                          <p:spTgt spid="422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ChangeArrowheads="1"/>
          </p:cNvSpPr>
          <p:nvPr/>
        </p:nvSpPr>
        <p:spPr bwMode="auto">
          <a:xfrm>
            <a:off x="280991" y="827902"/>
            <a:ext cx="809942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4</a:t>
            </a:r>
            <a:r>
              <a:rPr lang="zh-CN" altLang="en-US" sz="2000">
                <a:solidFill>
                  <a:srgbClr val="000000"/>
                </a:solidFill>
                <a:latin typeface="+mn-lt"/>
                <a:ea typeface="+mn-ea"/>
                <a:cs typeface="+mn-ea"/>
                <a:sym typeface="+mn-lt"/>
              </a:rPr>
              <a:t>．指出下列句子所运用的说明方法，并说说其作用。</a:t>
            </a:r>
          </a:p>
          <a:p>
            <a:pPr algn="just">
              <a:lnSpc>
                <a:spcPct val="150000"/>
              </a:lnSpc>
            </a:pPr>
            <a:r>
              <a:rPr lang="en-US" altLang="zh-CN" sz="2000">
                <a:solidFill>
                  <a:srgbClr val="000000"/>
                </a:solidFill>
                <a:latin typeface="+mn-lt"/>
                <a:ea typeface="+mn-ea"/>
                <a:cs typeface="+mn-ea"/>
                <a:sym typeface="+mn-lt"/>
              </a:rPr>
              <a:t>(1)</a:t>
            </a:r>
            <a:r>
              <a:rPr lang="zh-CN" altLang="en-US" sz="2000">
                <a:solidFill>
                  <a:srgbClr val="000000"/>
                </a:solidFill>
                <a:latin typeface="+mn-lt"/>
                <a:ea typeface="+mn-ea"/>
                <a:cs typeface="+mn-ea"/>
                <a:sym typeface="+mn-lt"/>
              </a:rPr>
              <a:t>特别是刮风沙的时候，就像砂轮在有力地转动，岩石被磨损得光溜溜的，造成了许多奇形怪状的石头。</a:t>
            </a: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a:t>
            </a:r>
          </a:p>
        </p:txBody>
      </p:sp>
      <p:sp>
        <p:nvSpPr>
          <p:cNvPr id="424963" name="Rectangle 3"/>
          <p:cNvSpPr>
            <a:spLocks noChangeArrowheads="1"/>
          </p:cNvSpPr>
          <p:nvPr/>
        </p:nvSpPr>
        <p:spPr bwMode="auto">
          <a:xfrm>
            <a:off x="327028" y="2220487"/>
            <a:ext cx="8099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zh-CN" altLang="en-US" sz="2000">
                <a:solidFill>
                  <a:srgbClr val="FF0000"/>
                </a:solidFill>
                <a:latin typeface="+mn-lt"/>
                <a:ea typeface="+mn-ea"/>
                <a:cs typeface="+mn-ea"/>
                <a:sym typeface="+mn-lt"/>
              </a:rPr>
              <a:t>打比方，把“风沙”比作“转动的砂轮”，生动形象地说明了风沙对岩石的巨大破坏作用。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4963"/>
                                        </p:tgtEl>
                                        <p:attrNameLst>
                                          <p:attrName>style.visibility</p:attrName>
                                        </p:attrNameLst>
                                      </p:cBhvr>
                                      <p:to>
                                        <p:strVal val="visible"/>
                                      </p:to>
                                    </p:set>
                                    <p:animEffect transition="in" filter="blinds(horizontal)">
                                      <p:cBhvr>
                                        <p:cTn id="7" dur="500"/>
                                        <p:tgtEl>
                                          <p:spTgt spid="424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290516" y="373977"/>
            <a:ext cx="8099425"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(2)</a:t>
            </a:r>
            <a:r>
              <a:rPr lang="zh-CN" altLang="en-US" sz="2000">
                <a:solidFill>
                  <a:srgbClr val="000000"/>
                </a:solidFill>
                <a:latin typeface="+mn-lt"/>
                <a:ea typeface="+mn-ea"/>
                <a:cs typeface="+mn-ea"/>
                <a:sym typeface="+mn-lt"/>
              </a:rPr>
              <a:t>许多生物的尸体由于和泥沙埋在一起，被泥沙紧紧包裹住，没有毁灭消失，而让别的矿物质填充了它的遗体，保留了它的外形甚至内部的构造。在特殊的情况下，某些生物的尸体竟完整地保存下来了，如北极冻土带中的长毛象、琥珀中的昆虫。所有这些都叫作“化石”。</a:t>
            </a: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________________________________________________________________________________________________________________________________________________________________________________________</a:t>
            </a:r>
          </a:p>
        </p:txBody>
      </p:sp>
      <p:sp>
        <p:nvSpPr>
          <p:cNvPr id="427011" name="Rectangle 3"/>
          <p:cNvSpPr>
            <a:spLocks noChangeArrowheads="1"/>
          </p:cNvSpPr>
          <p:nvPr/>
        </p:nvSpPr>
        <p:spPr bwMode="auto">
          <a:xfrm>
            <a:off x="352428" y="2176582"/>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zh-CN" altLang="en-US" sz="2000">
                <a:solidFill>
                  <a:srgbClr val="FF0000"/>
                </a:solidFill>
                <a:latin typeface="+mn-lt"/>
                <a:ea typeface="+mn-ea"/>
                <a:cs typeface="+mn-ea"/>
                <a:sym typeface="+mn-lt"/>
              </a:rPr>
              <a:t>作诠释，举例子。一方面准确揭示了“化石”的特征和形成过程、原理。另一方面，具体有力地说明了古代生物的状况，在岩石中更有着丰富的记录，从而说明这些化石能记录时间。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7011"/>
                                        </p:tgtEl>
                                        <p:attrNameLst>
                                          <p:attrName>style.visibility</p:attrName>
                                        </p:attrNameLst>
                                      </p:cBhvr>
                                      <p:to>
                                        <p:strVal val="visible"/>
                                      </p:to>
                                    </p:set>
                                    <p:animEffect transition="in" filter="blinds(horizontal)">
                                      <p:cBhvr>
                                        <p:cTn id="7" dur="500"/>
                                        <p:tgtEl>
                                          <p:spTgt spid="427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ChangeArrowheads="1"/>
          </p:cNvSpPr>
          <p:nvPr/>
        </p:nvSpPr>
        <p:spPr bwMode="auto">
          <a:xfrm>
            <a:off x="307978" y="365941"/>
            <a:ext cx="809942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5</a:t>
            </a:r>
            <a:r>
              <a:rPr lang="zh-CN" altLang="en-US" sz="2000">
                <a:solidFill>
                  <a:srgbClr val="000000"/>
                </a:solidFill>
                <a:latin typeface="+mn-lt"/>
                <a:ea typeface="+mn-ea"/>
                <a:cs typeface="+mn-ea"/>
                <a:sym typeface="+mn-lt"/>
              </a:rPr>
              <a:t>．课文中有些段落只有一句话，起承上启下的作用。请说说下列各段分别承启了哪些内容。</a:t>
            </a:r>
          </a:p>
          <a:p>
            <a:pPr algn="just">
              <a:lnSpc>
                <a:spcPct val="150000"/>
              </a:lnSpc>
            </a:pPr>
            <a:r>
              <a:rPr lang="en-US" altLang="zh-CN" sz="2000">
                <a:solidFill>
                  <a:srgbClr val="000000"/>
                </a:solidFill>
                <a:latin typeface="+mn-lt"/>
                <a:ea typeface="+mn-ea"/>
                <a:cs typeface="+mn-ea"/>
                <a:sym typeface="+mn-lt"/>
              </a:rPr>
              <a:t>(1)</a:t>
            </a:r>
            <a:r>
              <a:rPr lang="zh-CN" altLang="en-US" sz="2000">
                <a:solidFill>
                  <a:srgbClr val="000000"/>
                </a:solidFill>
                <a:latin typeface="+mn-lt"/>
                <a:ea typeface="+mn-ea"/>
                <a:cs typeface="+mn-ea"/>
                <a:sym typeface="+mn-lt"/>
              </a:rPr>
              <a:t>岩石是怎样记下时间的呢？</a:t>
            </a:r>
            <a:endParaRPr lang="zh-CN" altLang="en-US" sz="2000" u="sng">
              <a:solidFill>
                <a:srgbClr val="000000"/>
              </a:solidFill>
              <a:latin typeface="+mn-lt"/>
              <a:ea typeface="+mn-ea"/>
              <a:cs typeface="+mn-ea"/>
              <a:sym typeface="+mn-lt"/>
            </a:endParaRP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________________________________________________________________________________________________________________________________________________________________________________________</a:t>
            </a:r>
          </a:p>
          <a:p>
            <a:pPr algn="just">
              <a:lnSpc>
                <a:spcPct val="150000"/>
              </a:lnSpc>
            </a:pPr>
            <a:r>
              <a:rPr lang="en-US" altLang="zh-CN" sz="2000">
                <a:solidFill>
                  <a:srgbClr val="000000"/>
                </a:solidFill>
                <a:latin typeface="+mn-lt"/>
                <a:ea typeface="+mn-ea"/>
                <a:cs typeface="+mn-ea"/>
                <a:sym typeface="+mn-lt"/>
              </a:rPr>
              <a:t>(2)</a:t>
            </a:r>
            <a:r>
              <a:rPr lang="zh-CN" altLang="en-US" sz="2000">
                <a:solidFill>
                  <a:srgbClr val="000000"/>
                </a:solidFill>
                <a:latin typeface="+mn-lt"/>
                <a:ea typeface="+mn-ea"/>
                <a:cs typeface="+mn-ea"/>
                <a:sym typeface="+mn-lt"/>
              </a:rPr>
              <a:t>化石是历史的证人，它帮助我们认识地球历史的发展过程。</a:t>
            </a:r>
            <a:endParaRPr lang="zh-CN" altLang="en-US" sz="2000" u="sng">
              <a:solidFill>
                <a:srgbClr val="000000"/>
              </a:solidFill>
              <a:latin typeface="+mn-lt"/>
              <a:ea typeface="+mn-ea"/>
              <a:cs typeface="+mn-ea"/>
              <a:sym typeface="+mn-lt"/>
            </a:endParaRP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____________________________________________________________________________________________________________________________</a:t>
            </a:r>
          </a:p>
        </p:txBody>
      </p:sp>
      <p:sp>
        <p:nvSpPr>
          <p:cNvPr id="429059" name="Rectangle 3"/>
          <p:cNvSpPr>
            <a:spLocks noChangeArrowheads="1"/>
          </p:cNvSpPr>
          <p:nvPr/>
        </p:nvSpPr>
        <p:spPr bwMode="auto">
          <a:xfrm>
            <a:off x="314328" y="1689616"/>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zh-CN" altLang="en-US" sz="2000">
                <a:solidFill>
                  <a:srgbClr val="FF0000"/>
                </a:solidFill>
                <a:latin typeface="+mn-lt"/>
                <a:ea typeface="+mn-ea"/>
                <a:cs typeface="+mn-ea"/>
                <a:sym typeface="+mn-lt"/>
              </a:rPr>
              <a:t>作者在上文把时间的概念从人们的日常生活中引申到自然界中，引出文章要说明的对象：岩石是怎样被自然界中的各种因素改变着，由此记载下时间的。</a:t>
            </a:r>
          </a:p>
        </p:txBody>
      </p:sp>
      <p:sp>
        <p:nvSpPr>
          <p:cNvPr id="429060" name="Rectangle 4"/>
          <p:cNvSpPr>
            <a:spLocks noChangeArrowheads="1"/>
          </p:cNvSpPr>
          <p:nvPr/>
        </p:nvSpPr>
        <p:spPr bwMode="auto">
          <a:xfrm>
            <a:off x="366716" y="3524221"/>
            <a:ext cx="8099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zh-CN" altLang="en-US" sz="2000">
                <a:solidFill>
                  <a:srgbClr val="FF0000"/>
                </a:solidFill>
                <a:latin typeface="+mn-lt"/>
                <a:ea typeface="+mn-ea"/>
                <a:cs typeface="+mn-ea"/>
                <a:sym typeface="+mn-lt"/>
              </a:rPr>
              <a:t>承上文，化石的作用；启下文，进一步说明化石是怎样帮助我们认识地球历史的发展过程。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29059">
                                            <p:txEl>
                                              <p:pRg st="0" end="0"/>
                                            </p:txEl>
                                          </p:spTgt>
                                        </p:tgtEl>
                                        <p:attrNameLst>
                                          <p:attrName>style.visibility</p:attrName>
                                        </p:attrNameLst>
                                      </p:cBhvr>
                                      <p:to>
                                        <p:strVal val="visible"/>
                                      </p:to>
                                    </p:set>
                                    <p:animEffect transition="in" filter="blinds(horizontal)">
                                      <p:cBhvr>
                                        <p:cTn id="7" dur="500"/>
                                        <p:tgtEl>
                                          <p:spTgt spid="429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29060">
                                            <p:txEl>
                                              <p:pRg st="0" end="0"/>
                                            </p:txEl>
                                          </p:spTgt>
                                        </p:tgtEl>
                                        <p:attrNameLst>
                                          <p:attrName>style.visibility</p:attrName>
                                        </p:attrNameLst>
                                      </p:cBhvr>
                                      <p:to>
                                        <p:strVal val="visible"/>
                                      </p:to>
                                    </p:set>
                                    <p:animEffect transition="in" filter="blinds(horizontal)">
                                      <p:cBhvr>
                                        <p:cTn id="12" dur="500"/>
                                        <p:tgtEl>
                                          <p:spTgt spid="4290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ChangeArrowheads="1"/>
          </p:cNvSpPr>
          <p:nvPr/>
        </p:nvSpPr>
        <p:spPr bwMode="auto">
          <a:xfrm>
            <a:off x="315916" y="330667"/>
            <a:ext cx="809942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6</a:t>
            </a:r>
            <a:r>
              <a:rPr lang="zh-CN" altLang="en-US" sz="2000">
                <a:solidFill>
                  <a:srgbClr val="000000"/>
                </a:solidFill>
                <a:latin typeface="+mn-lt"/>
                <a:ea typeface="+mn-ea"/>
                <a:cs typeface="+mn-ea"/>
                <a:sym typeface="+mn-lt"/>
              </a:rPr>
              <a:t>．</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海南中考</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阅读下面语段，按要求答题。</a:t>
            </a:r>
          </a:p>
          <a:p>
            <a:pPr algn="just">
              <a:lnSpc>
                <a:spcPct val="150000"/>
              </a:lnSpc>
            </a:pPr>
            <a:r>
              <a:rPr lang="zh-CN" altLang="en-US" sz="2000">
                <a:solidFill>
                  <a:srgbClr val="000000"/>
                </a:solidFill>
                <a:latin typeface="+mn-lt"/>
                <a:ea typeface="+mn-ea"/>
                <a:cs typeface="+mn-ea"/>
                <a:sym typeface="+mn-lt"/>
              </a:rPr>
              <a:t>海南是海域辽阔、岛屿众多的省份。海南省管辖着约</a:t>
            </a:r>
            <a:r>
              <a:rPr lang="en-US" altLang="zh-CN" sz="2000">
                <a:solidFill>
                  <a:srgbClr val="000000"/>
                </a:solidFill>
                <a:latin typeface="+mn-lt"/>
                <a:ea typeface="+mn-ea"/>
                <a:cs typeface="+mn-ea"/>
                <a:sym typeface="+mn-lt"/>
              </a:rPr>
              <a:t>200</a:t>
            </a:r>
            <a:r>
              <a:rPr lang="zh-CN" altLang="en-US" sz="2000">
                <a:solidFill>
                  <a:srgbClr val="000000"/>
                </a:solidFill>
                <a:latin typeface="+mn-lt"/>
                <a:ea typeface="+mn-ea"/>
                <a:cs typeface="+mn-ea"/>
                <a:sym typeface="+mn-lt"/>
              </a:rPr>
              <a:t>万平方千米的海域面积，其中南海作为中国四海的浓缩精华，她富饶丰盈，能够为　你打开中国的蓝色宝库，她深邃宏远，可以带你感受海洋文化的深厚底蕴。同时海南省所辖海域上还①</a:t>
            </a:r>
            <a:r>
              <a:rPr lang="en-US" altLang="zh-CN" sz="2000">
                <a:solidFill>
                  <a:srgbClr val="000000"/>
                </a:solidFill>
                <a:latin typeface="+mn-lt"/>
                <a:ea typeface="+mn-ea"/>
                <a:cs typeface="+mn-ea"/>
                <a:sym typeface="+mn-lt"/>
              </a:rPr>
              <a:t>_________(A.</a:t>
            </a:r>
            <a:r>
              <a:rPr lang="zh-CN" altLang="en-US" sz="2000">
                <a:solidFill>
                  <a:srgbClr val="000000"/>
                </a:solidFill>
                <a:latin typeface="+mn-lt"/>
                <a:ea typeface="+mn-ea"/>
                <a:cs typeface="+mn-ea"/>
                <a:sym typeface="+mn-lt"/>
              </a:rPr>
              <a:t>星罗棋布　</a:t>
            </a:r>
            <a:r>
              <a:rPr lang="en-US" altLang="zh-CN" sz="2000">
                <a:solidFill>
                  <a:srgbClr val="000000"/>
                </a:solidFill>
                <a:latin typeface="+mn-lt"/>
                <a:ea typeface="+mn-ea"/>
                <a:cs typeface="+mn-ea"/>
                <a:sym typeface="+mn-lt"/>
              </a:rPr>
              <a:t>B</a:t>
            </a:r>
            <a:r>
              <a:rPr lang="zh-CN" altLang="en-US" sz="2000">
                <a:solidFill>
                  <a:srgbClr val="000000"/>
                </a:solidFill>
                <a:latin typeface="+mn-lt"/>
                <a:ea typeface="+mn-ea"/>
                <a:cs typeface="+mn-ea"/>
                <a:sym typeface="+mn-lt"/>
              </a:rPr>
              <a:t>．鳞次栉比</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地分布着</a:t>
            </a:r>
            <a:r>
              <a:rPr lang="en-US" altLang="zh-CN" sz="2000">
                <a:solidFill>
                  <a:srgbClr val="000000"/>
                </a:solidFill>
                <a:latin typeface="+mn-lt"/>
                <a:ea typeface="+mn-ea"/>
                <a:cs typeface="+mn-ea"/>
                <a:sym typeface="+mn-lt"/>
              </a:rPr>
              <a:t>600</a:t>
            </a:r>
            <a:r>
              <a:rPr lang="zh-CN" altLang="en-US" sz="2000">
                <a:solidFill>
                  <a:srgbClr val="000000"/>
                </a:solidFill>
                <a:latin typeface="+mn-lt"/>
                <a:ea typeface="+mn-ea"/>
                <a:cs typeface="+mn-ea"/>
                <a:sym typeface="+mn-lt"/>
              </a:rPr>
              <a:t>余个岛、礁、滩和沙洲，其中海南岛最大，总面积达</a:t>
            </a:r>
            <a:r>
              <a:rPr lang="en-US" altLang="zh-CN" sz="2000">
                <a:solidFill>
                  <a:srgbClr val="000000"/>
                </a:solidFill>
                <a:latin typeface="+mn-lt"/>
                <a:ea typeface="+mn-ea"/>
                <a:cs typeface="+mn-ea"/>
                <a:sym typeface="+mn-lt"/>
              </a:rPr>
              <a:t>3.39</a:t>
            </a:r>
            <a:r>
              <a:rPr lang="zh-CN" altLang="en-US" sz="2000">
                <a:solidFill>
                  <a:srgbClr val="000000"/>
                </a:solidFill>
                <a:latin typeface="+mn-lt"/>
                <a:ea typeface="+mn-ea"/>
                <a:cs typeface="+mn-ea"/>
                <a:sym typeface="+mn-lt"/>
              </a:rPr>
              <a:t>万平方千米，全省海岸线长达</a:t>
            </a:r>
            <a:r>
              <a:rPr lang="en-US" altLang="zh-CN" sz="2000">
                <a:solidFill>
                  <a:srgbClr val="000000"/>
                </a:solidFill>
                <a:latin typeface="+mn-lt"/>
                <a:ea typeface="+mn-ea"/>
                <a:cs typeface="+mn-ea"/>
                <a:sym typeface="+mn-lt"/>
              </a:rPr>
              <a:t>1811</a:t>
            </a:r>
            <a:r>
              <a:rPr lang="zh-CN" altLang="en-US" sz="2000">
                <a:solidFill>
                  <a:srgbClr val="000000"/>
                </a:solidFill>
                <a:latin typeface="+mn-lt"/>
                <a:ea typeface="+mn-ea"/>
                <a:cs typeface="+mn-ea"/>
                <a:sym typeface="+mn-lt"/>
              </a:rPr>
              <a:t>千米，大小港湾有</a:t>
            </a:r>
            <a:r>
              <a:rPr lang="en-US" altLang="zh-CN" sz="2000">
                <a:solidFill>
                  <a:srgbClr val="000000"/>
                </a:solidFill>
                <a:latin typeface="+mn-lt"/>
                <a:ea typeface="+mn-ea"/>
                <a:cs typeface="+mn-ea"/>
                <a:sym typeface="+mn-lt"/>
              </a:rPr>
              <a:t>84</a:t>
            </a:r>
            <a:r>
              <a:rPr lang="zh-CN" altLang="en-US" sz="2000">
                <a:solidFill>
                  <a:srgbClr val="000000"/>
                </a:solidFill>
                <a:latin typeface="+mn-lt"/>
                <a:ea typeface="+mn-ea"/>
                <a:cs typeface="+mn-ea"/>
                <a:sym typeface="+mn-lt"/>
              </a:rPr>
              <a:t>处，是中国②</a:t>
            </a:r>
            <a:r>
              <a:rPr lang="en-US" altLang="zh-CN" sz="2000">
                <a:solidFill>
                  <a:srgbClr val="000000"/>
                </a:solidFill>
                <a:latin typeface="+mn-lt"/>
                <a:ea typeface="+mn-ea"/>
                <a:cs typeface="+mn-ea"/>
                <a:sym typeface="+mn-lt"/>
              </a:rPr>
              <a:t>_________(A.</a:t>
            </a:r>
            <a:r>
              <a:rPr lang="zh-CN" altLang="en-US" sz="2000">
                <a:solidFill>
                  <a:srgbClr val="000000"/>
                </a:solidFill>
                <a:latin typeface="+mn-lt"/>
                <a:ea typeface="+mn-ea"/>
                <a:cs typeface="+mn-ea"/>
                <a:sym typeface="+mn-lt"/>
              </a:rPr>
              <a:t>首屈一指　</a:t>
            </a:r>
            <a:r>
              <a:rPr lang="en-US" altLang="zh-CN" sz="2000">
                <a:solidFill>
                  <a:srgbClr val="000000"/>
                </a:solidFill>
                <a:latin typeface="+mn-lt"/>
                <a:ea typeface="+mn-ea"/>
                <a:cs typeface="+mn-ea"/>
                <a:sym typeface="+mn-lt"/>
              </a:rPr>
              <a:t>B</a:t>
            </a:r>
            <a:r>
              <a:rPr lang="zh-CN" altLang="en-US" sz="2000">
                <a:solidFill>
                  <a:srgbClr val="000000"/>
                </a:solidFill>
                <a:latin typeface="+mn-lt"/>
                <a:ea typeface="+mn-ea"/>
                <a:cs typeface="+mn-ea"/>
                <a:sym typeface="+mn-lt"/>
              </a:rPr>
              <a:t>．名副其实</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的第二大岛。</a:t>
            </a:r>
          </a:p>
        </p:txBody>
      </p:sp>
      <p:sp>
        <p:nvSpPr>
          <p:cNvPr id="431107" name="Rectangle 3"/>
          <p:cNvSpPr>
            <a:spLocks noChangeArrowheads="1"/>
          </p:cNvSpPr>
          <p:nvPr/>
        </p:nvSpPr>
        <p:spPr bwMode="auto">
          <a:xfrm>
            <a:off x="4405313" y="2258616"/>
            <a:ext cx="37702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r>
              <a:rPr lang="en-US" altLang="zh-CN" sz="2000" b="1">
                <a:solidFill>
                  <a:srgbClr val="FF0000"/>
                </a:solidFill>
                <a:latin typeface="+mn-lt"/>
                <a:ea typeface="+mn-ea"/>
                <a:cs typeface="+mn-ea"/>
                <a:sym typeface="+mn-lt"/>
              </a:rPr>
              <a:t>A</a:t>
            </a:r>
          </a:p>
        </p:txBody>
      </p:sp>
      <p:sp>
        <p:nvSpPr>
          <p:cNvPr id="431108" name="Rectangle 4"/>
          <p:cNvSpPr>
            <a:spLocks noChangeArrowheads="1"/>
          </p:cNvSpPr>
          <p:nvPr/>
        </p:nvSpPr>
        <p:spPr bwMode="auto">
          <a:xfrm>
            <a:off x="808038" y="3659981"/>
            <a:ext cx="3593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r>
              <a:rPr lang="en-US" altLang="zh-CN" sz="2000" b="1">
                <a:solidFill>
                  <a:srgbClr val="FF0000"/>
                </a:solidFill>
                <a:latin typeface="+mn-lt"/>
                <a:ea typeface="+mn-ea"/>
                <a:cs typeface="+mn-ea"/>
                <a:sym typeface="+mn-lt"/>
              </a:rPr>
              <a:t>B</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1107"/>
                                        </p:tgtEl>
                                        <p:attrNameLst>
                                          <p:attrName>style.visibility</p:attrName>
                                        </p:attrNameLst>
                                      </p:cBhvr>
                                      <p:to>
                                        <p:strVal val="visible"/>
                                      </p:to>
                                    </p:set>
                                    <p:animEffect transition="in" filter="blinds(horizontal)">
                                      <p:cBhvr>
                                        <p:cTn id="7" dur="500"/>
                                        <p:tgtEl>
                                          <p:spTgt spid="43110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1108"/>
                                        </p:tgtEl>
                                        <p:attrNameLst>
                                          <p:attrName>style.visibility</p:attrName>
                                        </p:attrNameLst>
                                      </p:cBhvr>
                                      <p:to>
                                        <p:strVal val="visible"/>
                                      </p:to>
                                    </p:set>
                                    <p:animEffect transition="in" filter="blinds(horizontal)">
                                      <p:cBhvr>
                                        <p:cTn id="12" dur="500"/>
                                        <p:tgtEl>
                                          <p:spTgt spid="431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7" grpId="0"/>
      <p:bldP spid="43110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ChangeArrowheads="1"/>
          </p:cNvSpPr>
          <p:nvPr/>
        </p:nvSpPr>
        <p:spPr bwMode="auto">
          <a:xfrm>
            <a:off x="280991" y="1289566"/>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(1)</a:t>
            </a:r>
            <a:r>
              <a:rPr lang="zh-CN" altLang="en-US" sz="2000">
                <a:solidFill>
                  <a:srgbClr val="000000"/>
                </a:solidFill>
                <a:latin typeface="+mn-lt"/>
                <a:ea typeface="+mn-ea"/>
                <a:cs typeface="+mn-ea"/>
                <a:sym typeface="+mn-lt"/>
              </a:rPr>
              <a:t>结合语境选择合适的成语，将字母序号填在横线上。</a:t>
            </a:r>
          </a:p>
          <a:p>
            <a:pPr algn="just">
              <a:lnSpc>
                <a:spcPct val="150000"/>
              </a:lnSpc>
            </a:pPr>
            <a:r>
              <a:rPr lang="en-US" altLang="zh-CN" sz="2000">
                <a:solidFill>
                  <a:srgbClr val="000000"/>
                </a:solidFill>
                <a:latin typeface="+mn-lt"/>
                <a:ea typeface="+mn-ea"/>
                <a:cs typeface="+mn-ea"/>
                <a:sym typeface="+mn-lt"/>
              </a:rPr>
              <a:t>(2)</a:t>
            </a:r>
            <a:r>
              <a:rPr lang="zh-CN" altLang="en-US" sz="2000">
                <a:solidFill>
                  <a:srgbClr val="000000"/>
                </a:solidFill>
                <a:latin typeface="+mn-lt"/>
                <a:ea typeface="+mn-ea"/>
                <a:cs typeface="+mn-ea"/>
                <a:sym typeface="+mn-lt"/>
              </a:rPr>
              <a:t>上述语段主要运用了</a:t>
            </a:r>
            <a:r>
              <a:rPr lang="en-US" altLang="zh-CN" sz="2000">
                <a:solidFill>
                  <a:srgbClr val="000000"/>
                </a:solidFill>
                <a:latin typeface="+mn-lt"/>
                <a:ea typeface="+mn-ea"/>
                <a:cs typeface="+mn-ea"/>
                <a:sym typeface="+mn-lt"/>
              </a:rPr>
              <a:t>____________</a:t>
            </a:r>
            <a:r>
              <a:rPr lang="zh-CN" altLang="en-US" sz="2000">
                <a:solidFill>
                  <a:srgbClr val="000000"/>
                </a:solidFill>
                <a:latin typeface="+mn-lt"/>
                <a:ea typeface="+mn-ea"/>
                <a:cs typeface="+mn-ea"/>
                <a:sym typeface="+mn-lt"/>
              </a:rPr>
              <a:t>的说明方法，说明海南省具有</a:t>
            </a:r>
            <a:r>
              <a:rPr lang="en-US" altLang="zh-CN" sz="2000">
                <a:solidFill>
                  <a:srgbClr val="000000"/>
                </a:solidFill>
                <a:latin typeface="+mn-lt"/>
                <a:ea typeface="+mn-ea"/>
                <a:cs typeface="+mn-ea"/>
                <a:sym typeface="+mn-lt"/>
              </a:rPr>
              <a:t>__________________________</a:t>
            </a:r>
            <a:r>
              <a:rPr lang="zh-CN" altLang="en-US" sz="2000">
                <a:solidFill>
                  <a:srgbClr val="000000"/>
                </a:solidFill>
                <a:latin typeface="+mn-lt"/>
                <a:ea typeface="+mn-ea"/>
                <a:cs typeface="+mn-ea"/>
                <a:sym typeface="+mn-lt"/>
              </a:rPr>
              <a:t>的特征。</a:t>
            </a:r>
          </a:p>
        </p:txBody>
      </p:sp>
      <p:sp>
        <p:nvSpPr>
          <p:cNvPr id="433155" name="Rectangle 3"/>
          <p:cNvSpPr>
            <a:spLocks noChangeArrowheads="1"/>
          </p:cNvSpPr>
          <p:nvPr/>
        </p:nvSpPr>
        <p:spPr bwMode="auto">
          <a:xfrm>
            <a:off x="3600451" y="1868091"/>
            <a:ext cx="95410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r>
              <a:rPr lang="zh-CN" altLang="en-US" sz="2000">
                <a:solidFill>
                  <a:srgbClr val="FF0000"/>
                </a:solidFill>
                <a:latin typeface="+mn-lt"/>
                <a:ea typeface="+mn-ea"/>
                <a:cs typeface="+mn-ea"/>
                <a:sym typeface="+mn-lt"/>
              </a:rPr>
              <a:t>列数字</a:t>
            </a:r>
          </a:p>
        </p:txBody>
      </p:sp>
      <p:sp>
        <p:nvSpPr>
          <p:cNvPr id="433156" name="Rectangle 4"/>
          <p:cNvSpPr>
            <a:spLocks noChangeArrowheads="1"/>
          </p:cNvSpPr>
          <p:nvPr/>
        </p:nvSpPr>
        <p:spPr bwMode="auto">
          <a:xfrm>
            <a:off x="771525" y="2311004"/>
            <a:ext cx="24929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r>
              <a:rPr lang="zh-CN" altLang="en-US" sz="2000">
                <a:solidFill>
                  <a:srgbClr val="FF0000"/>
                </a:solidFill>
                <a:latin typeface="+mn-lt"/>
                <a:ea typeface="+mn-ea"/>
                <a:cs typeface="+mn-ea"/>
                <a:sym typeface="+mn-lt"/>
              </a:rPr>
              <a:t>海域辽阔，岛屿众多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3155"/>
                                        </p:tgtEl>
                                        <p:attrNameLst>
                                          <p:attrName>style.visibility</p:attrName>
                                        </p:attrNameLst>
                                      </p:cBhvr>
                                      <p:to>
                                        <p:strVal val="visible"/>
                                      </p:to>
                                    </p:set>
                                    <p:animEffect transition="in" filter="blinds(horizontal)">
                                      <p:cBhvr>
                                        <p:cTn id="7" dur="500"/>
                                        <p:tgtEl>
                                          <p:spTgt spid="4331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3156"/>
                                        </p:tgtEl>
                                        <p:attrNameLst>
                                          <p:attrName>style.visibility</p:attrName>
                                        </p:attrNameLst>
                                      </p:cBhvr>
                                      <p:to>
                                        <p:strVal val="visible"/>
                                      </p:to>
                                    </p:set>
                                    <p:animEffect transition="in" filter="blinds(horizontal)">
                                      <p:cBhvr>
                                        <p:cTn id="12" dur="500"/>
                                        <p:tgtEl>
                                          <p:spTgt spid="433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5" grpId="0"/>
      <p:bldP spid="43315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2" name="Picture 2" descr="C:\Users\QQ\Desktop\七下语文（人教）原创教师用书已导ＰＤＦ魏２０１７（外王媛）\探究.TIF"/>
          <p:cNvPicPr>
            <a:picLocks noChangeAspect="1" noChangeArrowheads="1"/>
          </p:cNvPicPr>
          <p:nvPr/>
        </p:nvPicPr>
        <p:blipFill>
          <a:blip r:embed="rId2" r:link="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55803" y="1796654"/>
            <a:ext cx="599122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ChangeArrowheads="1"/>
          </p:cNvSpPr>
          <p:nvPr/>
        </p:nvSpPr>
        <p:spPr bwMode="auto">
          <a:xfrm>
            <a:off x="280991" y="827902"/>
            <a:ext cx="809942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lnSpc>
                <a:spcPct val="150000"/>
              </a:lnSpc>
            </a:pPr>
            <a:r>
              <a:rPr lang="zh-CN" altLang="en-US" sz="2000">
                <a:solidFill>
                  <a:srgbClr val="000000"/>
                </a:solidFill>
                <a:latin typeface="+mn-lt"/>
                <a:ea typeface="+mn-ea"/>
                <a:cs typeface="+mn-ea"/>
                <a:sym typeface="+mn-lt"/>
              </a:rPr>
              <a:t>石墨烯，有惊喜</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包头中考</a:t>
            </a:r>
            <a:r>
              <a:rPr lang="en-US" altLang="zh-CN" sz="2000">
                <a:solidFill>
                  <a:srgbClr val="000000"/>
                </a:solidFill>
                <a:latin typeface="+mn-lt"/>
                <a:ea typeface="+mn-ea"/>
                <a:cs typeface="+mn-ea"/>
                <a:sym typeface="+mn-lt"/>
              </a:rPr>
              <a:t>)</a:t>
            </a:r>
          </a:p>
          <a:p>
            <a:pPr algn="just">
              <a:lnSpc>
                <a:spcPct val="150000"/>
              </a:lnSpc>
            </a:pPr>
            <a:r>
              <a:rPr lang="en-US" altLang="zh-CN" sz="2000">
                <a:solidFill>
                  <a:srgbClr val="000000"/>
                </a:solidFill>
                <a:latin typeface="+mn-lt"/>
                <a:ea typeface="+mn-ea"/>
                <a:cs typeface="+mn-ea"/>
                <a:sym typeface="+mn-lt"/>
              </a:rPr>
              <a:t>①</a:t>
            </a:r>
            <a:r>
              <a:rPr lang="zh-CN" altLang="en-US" sz="2000">
                <a:solidFill>
                  <a:srgbClr val="000000"/>
                </a:solidFill>
                <a:latin typeface="+mn-lt"/>
                <a:ea typeface="+mn-ea"/>
                <a:cs typeface="+mn-ea"/>
                <a:sym typeface="+mn-lt"/>
              </a:rPr>
              <a:t>和金刚石一样，石墨是碳元素的一种存在形式。不同的是，由于原子结构不同，金刚石是地球上最坚硬的东西，</a:t>
            </a:r>
            <a:r>
              <a:rPr lang="zh-CN" altLang="en-US" sz="2000" u="sng">
                <a:solidFill>
                  <a:srgbClr val="000000"/>
                </a:solidFill>
                <a:latin typeface="+mn-lt"/>
                <a:ea typeface="+mn-ea"/>
                <a:cs typeface="+mn-ea"/>
                <a:sym typeface="+mn-lt"/>
              </a:rPr>
              <a:t>石墨则是最软的矿物之一</a:t>
            </a:r>
            <a:r>
              <a:rPr lang="zh-CN" altLang="en-US" sz="2000">
                <a:solidFill>
                  <a:srgbClr val="000000"/>
                </a:solidFill>
                <a:latin typeface="+mn-lt"/>
                <a:ea typeface="+mn-ea"/>
                <a:cs typeface="+mn-ea"/>
                <a:sym typeface="+mn-lt"/>
              </a:rPr>
              <a:t>，常做成石墨棒和铅笔芯。石墨烯就是从石墨材料中剥离出来的，只由一层碳原子在平面上构成。</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ChangeArrowheads="1"/>
          </p:cNvSpPr>
          <p:nvPr/>
        </p:nvSpPr>
        <p:spPr bwMode="auto">
          <a:xfrm>
            <a:off x="280991" y="827902"/>
            <a:ext cx="809942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②</a:t>
            </a:r>
            <a:r>
              <a:rPr lang="zh-CN" altLang="en-US" sz="2000">
                <a:solidFill>
                  <a:srgbClr val="000000"/>
                </a:solidFill>
                <a:latin typeface="+mn-lt"/>
                <a:ea typeface="+mn-ea"/>
                <a:cs typeface="+mn-ea"/>
                <a:sym typeface="+mn-lt"/>
              </a:rPr>
              <a:t>可以说，</a:t>
            </a:r>
            <a:r>
              <a:rPr lang="zh-CN" altLang="en-US" sz="2000" u="sng">
                <a:solidFill>
                  <a:srgbClr val="000000"/>
                </a:solidFill>
                <a:latin typeface="+mn-lt"/>
                <a:ea typeface="+mn-ea"/>
                <a:cs typeface="+mn-ea"/>
                <a:sym typeface="+mn-lt"/>
              </a:rPr>
              <a:t>石墨烯的特点之一就是薄，堪称目前世界上最薄的材料，只有一个原子那么厚，约</a:t>
            </a:r>
            <a:r>
              <a:rPr lang="en-US" altLang="zh-CN" sz="2000" u="sng">
                <a:solidFill>
                  <a:srgbClr val="000000"/>
                </a:solidFill>
                <a:latin typeface="+mn-lt"/>
                <a:ea typeface="+mn-ea"/>
                <a:cs typeface="+mn-ea"/>
                <a:sym typeface="+mn-lt"/>
              </a:rPr>
              <a:t>0.3</a:t>
            </a:r>
            <a:r>
              <a:rPr lang="zh-CN" altLang="en-US" sz="2000" u="sng">
                <a:solidFill>
                  <a:srgbClr val="000000"/>
                </a:solidFill>
                <a:latin typeface="+mn-lt"/>
                <a:ea typeface="+mn-ea"/>
                <a:cs typeface="+mn-ea"/>
                <a:sym typeface="+mn-lt"/>
              </a:rPr>
              <a:t>纳米，是一张</a:t>
            </a:r>
            <a:r>
              <a:rPr lang="en-US" altLang="zh-CN" sz="2000" u="sng">
                <a:solidFill>
                  <a:srgbClr val="000000"/>
                </a:solidFill>
                <a:latin typeface="+mn-lt"/>
                <a:ea typeface="+mn-ea"/>
                <a:cs typeface="+mn-ea"/>
                <a:sym typeface="+mn-lt"/>
              </a:rPr>
              <a:t>A4</a:t>
            </a:r>
            <a:r>
              <a:rPr lang="zh-CN" altLang="en-US" sz="2000" u="sng">
                <a:solidFill>
                  <a:srgbClr val="000000"/>
                </a:solidFill>
                <a:latin typeface="+mn-lt"/>
                <a:ea typeface="+mn-ea"/>
                <a:cs typeface="+mn-ea"/>
                <a:sym typeface="+mn-lt"/>
              </a:rPr>
              <a:t>纸厚度的十万分之一，头发丝的五十万分之一。</a:t>
            </a:r>
            <a:r>
              <a:rPr lang="zh-CN" altLang="en-US" sz="2000">
                <a:solidFill>
                  <a:srgbClr val="000000"/>
                </a:solidFill>
                <a:latin typeface="+mn-lt"/>
                <a:ea typeface="+mn-ea"/>
                <a:cs typeface="+mn-ea"/>
                <a:sym typeface="+mn-lt"/>
              </a:rPr>
              <a:t>同时，它又能导电，电子在石墨烯中的运动速度达</a:t>
            </a:r>
            <a:r>
              <a:rPr lang="en-US" altLang="zh-CN" sz="2000">
                <a:solidFill>
                  <a:srgbClr val="000000"/>
                </a:solidFill>
                <a:latin typeface="+mn-lt"/>
                <a:ea typeface="+mn-ea"/>
                <a:cs typeface="+mn-ea"/>
                <a:sym typeface="+mn-lt"/>
              </a:rPr>
              <a:t>1000</a:t>
            </a:r>
            <a:r>
              <a:rPr lang="zh-CN" altLang="en-US" sz="2000">
                <a:solidFill>
                  <a:srgbClr val="000000"/>
                </a:solidFill>
                <a:latin typeface="+mn-lt"/>
                <a:ea typeface="+mn-ea"/>
                <a:cs typeface="+mn-ea"/>
                <a:sym typeface="+mn-lt"/>
              </a:rPr>
              <a:t>千米</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秒，是光速的</a:t>
            </a:r>
            <a:r>
              <a:rPr lang="en-US" altLang="zh-CN" sz="2000">
                <a:solidFill>
                  <a:srgbClr val="000000"/>
                </a:solidFill>
                <a:latin typeface="+mn-lt"/>
                <a:ea typeface="+mn-ea"/>
                <a:cs typeface="+mn-ea"/>
                <a:sym typeface="+mn-lt"/>
              </a:rPr>
              <a:t>1/300</a:t>
            </a:r>
            <a:r>
              <a:rPr lang="zh-CN" altLang="en-US" sz="2000">
                <a:solidFill>
                  <a:srgbClr val="000000"/>
                </a:solidFill>
                <a:latin typeface="+mn-lt"/>
                <a:ea typeface="+mn-ea"/>
                <a:cs typeface="+mn-ea"/>
                <a:sym typeface="+mn-lt"/>
              </a:rPr>
              <a:t>。目前世界上最薄最轻最强的全新材料石墨烯，硬度比最强的钢铁还要强</a:t>
            </a:r>
            <a:r>
              <a:rPr lang="en-US" altLang="zh-CN" sz="2000">
                <a:solidFill>
                  <a:srgbClr val="000000"/>
                </a:solidFill>
                <a:latin typeface="+mn-lt"/>
                <a:ea typeface="+mn-ea"/>
                <a:cs typeface="+mn-ea"/>
                <a:sym typeface="+mn-lt"/>
              </a:rPr>
              <a:t>100</a:t>
            </a:r>
            <a:r>
              <a:rPr lang="zh-CN" altLang="en-US" sz="2000">
                <a:solidFill>
                  <a:srgbClr val="000000"/>
                </a:solidFill>
                <a:latin typeface="+mn-lt"/>
                <a:ea typeface="+mn-ea"/>
                <a:cs typeface="+mn-ea"/>
                <a:sym typeface="+mn-lt"/>
              </a:rPr>
              <a:t>倍。</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ChangeArrowheads="1"/>
          </p:cNvSpPr>
          <p:nvPr/>
        </p:nvSpPr>
        <p:spPr bwMode="auto">
          <a:xfrm>
            <a:off x="280991" y="1058734"/>
            <a:ext cx="809942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③</a:t>
            </a:r>
            <a:r>
              <a:rPr lang="zh-CN" altLang="en-US" sz="2000">
                <a:solidFill>
                  <a:srgbClr val="000000"/>
                </a:solidFill>
                <a:latin typeface="+mn-lt"/>
                <a:ea typeface="+mn-ea"/>
                <a:cs typeface="+mn-ea"/>
                <a:sym typeface="+mn-lt"/>
              </a:rPr>
              <a:t>石墨烯的出现，有望给我们的生活带来惊喜。手机充电可以“秒充”，手机屏幕可以轻易弯曲甚至折叠，汽车可以使用石墨烯导静电轮胎，避免摩擦起电发生爆燃</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从航空航天、电子信息到节能环保，利用石墨烯的特性，很多领域很可能都会发生巨大的变化。</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ChangeArrowheads="1"/>
          </p:cNvSpPr>
          <p:nvPr/>
        </p:nvSpPr>
        <p:spPr bwMode="auto">
          <a:xfrm>
            <a:off x="280991" y="597069"/>
            <a:ext cx="8099425"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走近作者</a:t>
            </a:r>
          </a:p>
          <a:p>
            <a:pPr algn="just">
              <a:lnSpc>
                <a:spcPct val="150000"/>
              </a:lnSpc>
            </a:pPr>
            <a:r>
              <a:rPr lang="zh-CN" altLang="en-US" sz="2000" dirty="0">
                <a:solidFill>
                  <a:srgbClr val="000000"/>
                </a:solidFill>
                <a:latin typeface="+mn-lt"/>
                <a:ea typeface="+mn-ea"/>
                <a:cs typeface="+mn-ea"/>
                <a:sym typeface="+mn-lt"/>
              </a:rPr>
              <a:t>陶世龙，</a:t>
            </a:r>
            <a:r>
              <a:rPr lang="en-US" altLang="zh-CN" sz="2000" dirty="0">
                <a:solidFill>
                  <a:srgbClr val="000000"/>
                </a:solidFill>
                <a:latin typeface="+mn-lt"/>
                <a:ea typeface="+mn-ea"/>
                <a:cs typeface="+mn-ea"/>
                <a:sym typeface="+mn-lt"/>
              </a:rPr>
              <a:t>1929</a:t>
            </a:r>
            <a:r>
              <a:rPr lang="zh-CN" altLang="en-US" sz="2000" dirty="0">
                <a:solidFill>
                  <a:srgbClr val="000000"/>
                </a:solidFill>
                <a:latin typeface="+mn-lt"/>
                <a:ea typeface="+mn-ea"/>
                <a:cs typeface="+mn-ea"/>
                <a:sym typeface="+mn-lt"/>
              </a:rPr>
              <a:t>年生，四川安岳人。科普作家。发表科普小品及其他科普作品数百篇，部分结集</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揭开大地的秘密</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地球的画像</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和</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时间的脚印</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出版。主要从事自然科学与中国文化的融合的研究。参与主编了</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科普创作</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科技写作</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科普创作概论</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和</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黄河文化</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。编辑出版了</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中华文化纵横谈</a:t>
            </a:r>
            <a:r>
              <a:rPr lang="en-US" altLang="zh-CN" sz="2000" dirty="0">
                <a:solidFill>
                  <a:srgbClr val="000000"/>
                </a:solidFill>
                <a:latin typeface="+mn-lt"/>
                <a:ea typeface="+mn-ea"/>
                <a:cs typeface="+mn-ea"/>
                <a:sym typeface="+mn-lt"/>
              </a:rPr>
              <a:t>》</a:t>
            </a:r>
            <a:r>
              <a:rPr lang="zh-CN" altLang="en-US" sz="2000" dirty="0">
                <a:solidFill>
                  <a:srgbClr val="000000"/>
                </a:solidFill>
                <a:latin typeface="+mn-lt"/>
                <a:ea typeface="+mn-ea"/>
                <a:cs typeface="+mn-ea"/>
                <a:sym typeface="+mn-lt"/>
              </a:rPr>
              <a:t>。 </a:t>
            </a:r>
          </a:p>
        </p:txBody>
      </p:sp>
      <p:sp>
        <p:nvSpPr>
          <p:cNvPr id="2" name="文本框 1"/>
          <p:cNvSpPr txBox="1"/>
          <p:nvPr/>
        </p:nvSpPr>
        <p:spPr>
          <a:xfrm>
            <a:off x="3124200" y="514350"/>
            <a:ext cx="1676400" cy="261608"/>
          </a:xfrm>
          <a:prstGeom prst="rect">
            <a:avLst/>
          </a:prstGeom>
          <a:no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fontAlgn="auto" latinLnBrk="1" hangingPunct="0">
              <a:spcBef>
                <a:spcPts val="0"/>
              </a:spcBef>
              <a:spcAft>
                <a:spcPts val="0"/>
              </a:spcAft>
            </a:pPr>
            <a:r>
              <a:rPr lang="en-US" altLang="zh-CN" sz="1100" dirty="0">
                <a:solidFill>
                  <a:srgbClr val="F2F2F2"/>
                </a:solidFill>
                <a:latin typeface="Arial" panose="020B0604020202020204"/>
                <a:ea typeface="Arial" panose="020B0604020202020204"/>
                <a:cs typeface="Arial" panose="020B0604020202020204"/>
                <a:sym typeface="Arial" panose="020B0604020202020204"/>
              </a:rPr>
              <a:t>https://www.ypppt.com/</a:t>
            </a:r>
            <a:endParaRPr kumimoji="0" lang="zh-CN" altLang="en-US" sz="1100" b="0" i="0" u="none" strike="noStrike" cap="none" spc="0" normalizeH="0" baseline="0" dirty="0">
              <a:ln>
                <a:noFill/>
              </a:ln>
              <a:solidFill>
                <a:srgbClr val="F2F2F2"/>
              </a:solidFill>
              <a:effectLst/>
              <a:uFillTx/>
              <a:latin typeface="Arial" panose="020B0604020202020204"/>
              <a:ea typeface="Arial" panose="020B0604020202020204"/>
              <a:cs typeface="Arial" panose="020B0604020202020204"/>
              <a:sym typeface="Arial" panose="020B0604020202020204"/>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ChangeArrowheads="1"/>
          </p:cNvSpPr>
          <p:nvPr/>
        </p:nvSpPr>
        <p:spPr bwMode="auto">
          <a:xfrm>
            <a:off x="342903" y="321887"/>
            <a:ext cx="809942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a:solidFill>
                  <a:srgbClr val="000000"/>
                </a:solidFill>
                <a:latin typeface="+mn-lt"/>
                <a:ea typeface="+mn-ea"/>
                <a:cs typeface="+mn-ea"/>
                <a:sym typeface="+mn-lt"/>
              </a:rPr>
              <a:t>④</a:t>
            </a:r>
            <a:r>
              <a:rPr lang="zh-CN" altLang="en-US">
                <a:solidFill>
                  <a:srgbClr val="000000"/>
                </a:solidFill>
                <a:latin typeface="+mn-lt"/>
                <a:ea typeface="+mn-ea"/>
                <a:cs typeface="+mn-ea"/>
                <a:sym typeface="+mn-lt"/>
              </a:rPr>
              <a:t>用石墨烯替代硅，可以提高电子芯片的性能。由石墨烯制作的器件，理论上频率可以达到硅的十倍甚至上百倍，可以在雷达上应用，大幅提高雷达的分辨率。石墨烯另一个被寄予厚望的应用领域是电能的储存。在天津电源研究所，这里的科研人员正在开展最先进电容器的研究。电容器与电池一样，都能用来储存电能。它的优势在于充电速度快，几分钟就能充满，而且可以重复使用几万次。但它存储的电量不如电池多，还无法通过存储足够多的电能在生活里派上大用场。通过对石墨烯材料进一步改性研究，科研人员正在让电容器的储电能力一步一步向电池靠拢，而同时它拥有的超快充电速度，能够为人们的生活带来更多的便利。未来，当充电设施越来越完善时，电动汽车使用石墨烯电池，可能花两三分钟就可以把电充满。</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ChangeArrowheads="1"/>
          </p:cNvSpPr>
          <p:nvPr/>
        </p:nvSpPr>
        <p:spPr bwMode="auto">
          <a:xfrm>
            <a:off x="280991" y="1289566"/>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⑤</a:t>
            </a:r>
            <a:r>
              <a:rPr lang="zh-CN" altLang="en-US" sz="2000">
                <a:solidFill>
                  <a:srgbClr val="000000"/>
                </a:solidFill>
                <a:latin typeface="+mn-lt"/>
                <a:ea typeface="+mn-ea"/>
                <a:cs typeface="+mn-ea"/>
                <a:sym typeface="+mn-lt"/>
              </a:rPr>
              <a:t>当然，石墨烯的神奇性能还没有完全释放出来。同时，技术层面还存在着不少挑战，真正大面积应用还有很长的路要走。</a:t>
            </a:r>
          </a:p>
          <a:p>
            <a:pPr algn="r">
              <a:lnSpc>
                <a:spcPct val="150000"/>
              </a:lnSpc>
            </a:pP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本文有改动</a:t>
            </a:r>
            <a:r>
              <a:rPr lang="en-US" altLang="zh-CN" sz="2000">
                <a:solidFill>
                  <a:srgbClr val="000000"/>
                </a:solidFill>
                <a:latin typeface="+mn-lt"/>
                <a:ea typeface="+mn-ea"/>
                <a:cs typeface="+mn-ea"/>
                <a:sym typeface="+mn-lt"/>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nvSpPr>
        <p:spPr bwMode="auto">
          <a:xfrm>
            <a:off x="280991" y="827902"/>
            <a:ext cx="809942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7</a:t>
            </a:r>
            <a:r>
              <a:rPr lang="zh-CN" altLang="en-US" sz="2000">
                <a:solidFill>
                  <a:srgbClr val="000000"/>
                </a:solidFill>
                <a:latin typeface="+mn-lt"/>
                <a:ea typeface="+mn-ea"/>
                <a:cs typeface="+mn-ea"/>
                <a:sym typeface="+mn-lt"/>
              </a:rPr>
              <a:t>．简述本文的说明思路。</a:t>
            </a:r>
            <a:endParaRPr lang="zh-CN" altLang="en-US" sz="2000" u="sng">
              <a:solidFill>
                <a:srgbClr val="000000"/>
              </a:solidFill>
              <a:latin typeface="+mn-lt"/>
              <a:ea typeface="+mn-ea"/>
              <a:cs typeface="+mn-ea"/>
              <a:sym typeface="+mn-lt"/>
            </a:endParaRPr>
          </a:p>
          <a:p>
            <a:pPr algn="just">
              <a:lnSpc>
                <a:spcPct val="150000"/>
              </a:lnSpc>
            </a:pPr>
            <a:r>
              <a:rPr lang="en-US" altLang="zh-CN" sz="2000" b="1">
                <a:solidFill>
                  <a:srgbClr val="000000"/>
                </a:solidFill>
                <a:latin typeface="+mn-lt"/>
                <a:ea typeface="+mn-ea"/>
                <a:cs typeface="+mn-ea"/>
                <a:sym typeface="+mn-lt"/>
              </a:rPr>
              <a:t>____________________________________________________________</a:t>
            </a:r>
          </a:p>
          <a:p>
            <a:pPr algn="just">
              <a:lnSpc>
                <a:spcPct val="150000"/>
              </a:lnSpc>
            </a:pPr>
            <a:r>
              <a:rPr lang="en-US" altLang="zh-CN" sz="2000" b="1">
                <a:solidFill>
                  <a:srgbClr val="000000"/>
                </a:solidFill>
                <a:latin typeface="+mn-lt"/>
                <a:ea typeface="+mn-ea"/>
                <a:cs typeface="+mn-ea"/>
                <a:sym typeface="+mn-lt"/>
              </a:rPr>
              <a:t>8</a:t>
            </a:r>
            <a:r>
              <a:rPr lang="zh-CN" altLang="en-US" sz="2000">
                <a:solidFill>
                  <a:srgbClr val="000000"/>
                </a:solidFill>
                <a:latin typeface="+mn-lt"/>
                <a:ea typeface="+mn-ea"/>
                <a:cs typeface="+mn-ea"/>
                <a:sym typeface="+mn-lt"/>
              </a:rPr>
              <a:t>．第①段画线句子中加点的“之一”能否去掉，为什么？</a:t>
            </a: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a:t>
            </a:r>
            <a:endParaRPr lang="en-US" altLang="zh-CN" sz="2000" u="sng">
              <a:solidFill>
                <a:srgbClr val="000000"/>
              </a:solidFill>
              <a:latin typeface="+mn-lt"/>
              <a:ea typeface="+mn-ea"/>
              <a:cs typeface="+mn-ea"/>
              <a:sym typeface="+mn-lt"/>
            </a:endParaRPr>
          </a:p>
        </p:txBody>
      </p:sp>
      <p:sp>
        <p:nvSpPr>
          <p:cNvPr id="446467" name="Rectangle 3"/>
          <p:cNvSpPr>
            <a:spLocks noChangeArrowheads="1"/>
          </p:cNvSpPr>
          <p:nvPr/>
        </p:nvSpPr>
        <p:spPr bwMode="auto">
          <a:xfrm>
            <a:off x="203203" y="1388269"/>
            <a:ext cx="83920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r>
              <a:rPr lang="zh-CN" altLang="en-US" sz="2000">
                <a:solidFill>
                  <a:srgbClr val="FF0000"/>
                </a:solidFill>
                <a:latin typeface="+mn-lt"/>
                <a:ea typeface="+mn-ea"/>
                <a:cs typeface="+mn-ea"/>
                <a:sym typeface="+mn-lt"/>
              </a:rPr>
              <a:t>首先对石墨烯的特性进行说明，之后又对石墨烯的应用前景进行了介绍。</a:t>
            </a:r>
          </a:p>
        </p:txBody>
      </p:sp>
      <p:sp>
        <p:nvSpPr>
          <p:cNvPr id="446468" name="Rectangle 4"/>
          <p:cNvSpPr>
            <a:spLocks noChangeArrowheads="1"/>
          </p:cNvSpPr>
          <p:nvPr/>
        </p:nvSpPr>
        <p:spPr bwMode="auto">
          <a:xfrm>
            <a:off x="414341" y="2152027"/>
            <a:ext cx="8099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zh-CN" altLang="en-US" sz="2000">
                <a:solidFill>
                  <a:srgbClr val="FF0000"/>
                </a:solidFill>
                <a:latin typeface="+mn-lt"/>
                <a:ea typeface="+mn-ea"/>
                <a:cs typeface="+mn-ea"/>
                <a:sym typeface="+mn-lt"/>
              </a:rPr>
              <a:t>不能去掉。“之一”意思是说世界上最软的矿物不止石墨一种，体现了说明文语言的准确、严密。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6467"/>
                                        </p:tgtEl>
                                        <p:attrNameLst>
                                          <p:attrName>style.visibility</p:attrName>
                                        </p:attrNameLst>
                                      </p:cBhvr>
                                      <p:to>
                                        <p:strVal val="visible"/>
                                      </p:to>
                                    </p:set>
                                    <p:animEffect transition="in" filter="blinds(horizontal)">
                                      <p:cBhvr>
                                        <p:cTn id="7" dur="500"/>
                                        <p:tgtEl>
                                          <p:spTgt spid="4464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6468"/>
                                        </p:tgtEl>
                                        <p:attrNameLst>
                                          <p:attrName>style.visibility</p:attrName>
                                        </p:attrNameLst>
                                      </p:cBhvr>
                                      <p:to>
                                        <p:strVal val="visible"/>
                                      </p:to>
                                    </p:set>
                                    <p:animEffect transition="in" filter="blinds(horizontal)">
                                      <p:cBhvr>
                                        <p:cTn id="12" dur="500"/>
                                        <p:tgtEl>
                                          <p:spTgt spid="446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p:bldP spid="4464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ChangeArrowheads="1"/>
          </p:cNvSpPr>
          <p:nvPr/>
        </p:nvSpPr>
        <p:spPr bwMode="auto">
          <a:xfrm>
            <a:off x="280991" y="366237"/>
            <a:ext cx="8099425"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9</a:t>
            </a:r>
            <a:r>
              <a:rPr lang="zh-CN" altLang="en-US" sz="2000">
                <a:solidFill>
                  <a:srgbClr val="000000"/>
                </a:solidFill>
                <a:latin typeface="+mn-lt"/>
                <a:ea typeface="+mn-ea"/>
                <a:cs typeface="+mn-ea"/>
                <a:sym typeface="+mn-lt"/>
              </a:rPr>
              <a:t>．第②段画线部分使用了哪些说明方法？有何作用？</a:t>
            </a:r>
          </a:p>
          <a:p>
            <a:pPr algn="just">
              <a:lnSpc>
                <a:spcPct val="150000"/>
              </a:lnSpc>
            </a:pPr>
            <a:r>
              <a:rPr lang="en-US" altLang="zh-CN" sz="2000" b="1">
                <a:solidFill>
                  <a:srgbClr val="000000"/>
                </a:solidFill>
                <a:latin typeface="+mn-lt"/>
                <a:ea typeface="+mn-ea"/>
                <a:cs typeface="+mn-ea"/>
                <a:sym typeface="+mn-lt"/>
              </a:rPr>
              <a:t>__________________________________________________________________________________________</a:t>
            </a:r>
          </a:p>
          <a:p>
            <a:pPr algn="just">
              <a:lnSpc>
                <a:spcPct val="150000"/>
              </a:lnSpc>
            </a:pPr>
            <a:r>
              <a:rPr lang="en-US" altLang="zh-CN" sz="2000" b="1">
                <a:solidFill>
                  <a:srgbClr val="000000"/>
                </a:solidFill>
                <a:latin typeface="+mn-lt"/>
                <a:ea typeface="+mn-ea"/>
                <a:cs typeface="+mn-ea"/>
                <a:sym typeface="+mn-lt"/>
              </a:rPr>
              <a:t>10</a:t>
            </a:r>
            <a:r>
              <a:rPr lang="zh-CN" altLang="en-US" sz="2000">
                <a:solidFill>
                  <a:srgbClr val="000000"/>
                </a:solidFill>
                <a:latin typeface="+mn-lt"/>
                <a:ea typeface="+mn-ea"/>
                <a:cs typeface="+mn-ea"/>
                <a:sym typeface="+mn-lt"/>
              </a:rPr>
              <a:t>．第④段从哪些方面对石墨烯的应用作了展望？</a:t>
            </a: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________________________________________________________________________________________________________________________________________________________________________________________</a:t>
            </a:r>
          </a:p>
        </p:txBody>
      </p:sp>
      <p:sp>
        <p:nvSpPr>
          <p:cNvPr id="448515" name="Rectangle 3"/>
          <p:cNvSpPr>
            <a:spLocks noChangeArrowheads="1"/>
          </p:cNvSpPr>
          <p:nvPr/>
        </p:nvSpPr>
        <p:spPr bwMode="auto">
          <a:xfrm>
            <a:off x="379416" y="809596"/>
            <a:ext cx="8099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zh-CN" altLang="en-US" sz="2000">
                <a:solidFill>
                  <a:srgbClr val="FF0000"/>
                </a:solidFill>
                <a:latin typeface="+mn-lt"/>
                <a:ea typeface="+mn-ea"/>
                <a:cs typeface="+mn-ea"/>
                <a:sym typeface="+mn-lt"/>
              </a:rPr>
              <a:t>使用了列数字、作比较的说明方法，确切形象地说明了石墨烯的超薄的特点。</a:t>
            </a:r>
          </a:p>
        </p:txBody>
      </p:sp>
      <p:sp>
        <p:nvSpPr>
          <p:cNvPr id="448516" name="Rectangle 4"/>
          <p:cNvSpPr>
            <a:spLocks noChangeArrowheads="1"/>
          </p:cNvSpPr>
          <p:nvPr/>
        </p:nvSpPr>
        <p:spPr bwMode="auto">
          <a:xfrm>
            <a:off x="520703" y="2186107"/>
            <a:ext cx="80994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pPr>
            <a:r>
              <a:rPr lang="en-US" altLang="zh-CN" sz="2000">
                <a:solidFill>
                  <a:srgbClr val="FF0000"/>
                </a:solidFill>
                <a:latin typeface="+mn-lt"/>
                <a:ea typeface="+mn-ea"/>
                <a:cs typeface="+mn-ea"/>
                <a:sym typeface="+mn-lt"/>
              </a:rPr>
              <a:t>(1)</a:t>
            </a:r>
            <a:r>
              <a:rPr lang="zh-CN" altLang="en-US" sz="2000">
                <a:solidFill>
                  <a:srgbClr val="FF0000"/>
                </a:solidFill>
                <a:latin typeface="+mn-lt"/>
                <a:ea typeface="+mn-ea"/>
                <a:cs typeface="+mn-ea"/>
                <a:sym typeface="+mn-lt"/>
              </a:rPr>
              <a:t>用石墨烯替代硅，可以提高电子芯片的性能，在雷达上应用，可大幅提高雷达的分辨率。</a:t>
            </a:r>
            <a:r>
              <a:rPr lang="en-US" altLang="zh-CN" sz="2000">
                <a:solidFill>
                  <a:srgbClr val="FF0000"/>
                </a:solidFill>
                <a:latin typeface="+mn-lt"/>
                <a:ea typeface="+mn-ea"/>
                <a:cs typeface="+mn-ea"/>
                <a:sym typeface="+mn-lt"/>
              </a:rPr>
              <a:t>(2)</a:t>
            </a:r>
            <a:r>
              <a:rPr lang="zh-CN" altLang="en-US" sz="2000">
                <a:solidFill>
                  <a:srgbClr val="FF0000"/>
                </a:solidFill>
                <a:latin typeface="+mn-lt"/>
                <a:ea typeface="+mn-ea"/>
                <a:cs typeface="+mn-ea"/>
                <a:sym typeface="+mn-lt"/>
              </a:rPr>
              <a:t>石墨烯另一个应用领域是电能储存，当充电设施完善时，可用于电动汽车的快速充电。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8515"/>
                                        </p:tgtEl>
                                        <p:attrNameLst>
                                          <p:attrName>style.visibility</p:attrName>
                                        </p:attrNameLst>
                                      </p:cBhvr>
                                      <p:to>
                                        <p:strVal val="visible"/>
                                      </p:to>
                                    </p:set>
                                    <p:animEffect transition="in" filter="blinds(horizontal)">
                                      <p:cBhvr>
                                        <p:cTn id="7" dur="500"/>
                                        <p:tgtEl>
                                          <p:spTgt spid="4485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8516"/>
                                        </p:tgtEl>
                                        <p:attrNameLst>
                                          <p:attrName>style.visibility</p:attrName>
                                        </p:attrNameLst>
                                      </p:cBhvr>
                                      <p:to>
                                        <p:strVal val="visible"/>
                                      </p:to>
                                    </p:set>
                                    <p:animEffect transition="in" filter="blinds(horizontal)">
                                      <p:cBhvr>
                                        <p:cTn id="12" dur="500"/>
                                        <p:tgtEl>
                                          <p:spTgt spid="448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5" grpId="0"/>
      <p:bldP spid="4485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62" name="Picture 2" descr="C:\Users\QQ\Desktop\七下语文（人教）原创教师用书已导ＰＤＦ魏２０１７（外王媛）\师生.TIF"/>
          <p:cNvPicPr>
            <a:picLocks noChangeAspect="1" noChangeArrowheads="1"/>
          </p:cNvPicPr>
          <p:nvPr/>
        </p:nvPicPr>
        <p:blipFill>
          <a:blip r:embed="rId2" r:link="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44691" y="1854994"/>
            <a:ext cx="5786437" cy="727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ChangeArrowheads="1"/>
          </p:cNvSpPr>
          <p:nvPr/>
        </p:nvSpPr>
        <p:spPr bwMode="auto">
          <a:xfrm>
            <a:off x="280991" y="366237"/>
            <a:ext cx="8099425"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b="1">
                <a:solidFill>
                  <a:srgbClr val="000000"/>
                </a:solidFill>
                <a:latin typeface="+mn-lt"/>
                <a:ea typeface="+mn-ea"/>
                <a:cs typeface="+mn-ea"/>
                <a:sym typeface="+mn-lt"/>
              </a:rPr>
              <a:t>11</a:t>
            </a:r>
            <a:r>
              <a:rPr lang="zh-CN" altLang="en-US" sz="2000">
                <a:solidFill>
                  <a:srgbClr val="000000"/>
                </a:solidFill>
                <a:latin typeface="+mn-lt"/>
                <a:ea typeface="+mn-ea"/>
                <a:cs typeface="+mn-ea"/>
                <a:sym typeface="+mn-lt"/>
              </a:rPr>
              <a:t>．学习本文后班级决定以“时间都去哪儿了”为主题开展综合性学习活动，请你阅读材料，完成下面的任务。</a:t>
            </a:r>
          </a:p>
          <a:p>
            <a:pPr algn="just">
              <a:lnSpc>
                <a:spcPct val="150000"/>
              </a:lnSpc>
            </a:pPr>
            <a:r>
              <a:rPr lang="zh-CN" altLang="en-US" sz="2000">
                <a:solidFill>
                  <a:srgbClr val="000000"/>
                </a:solidFill>
                <a:latin typeface="+mn-lt"/>
                <a:ea typeface="+mn-ea"/>
                <a:cs typeface="+mn-ea"/>
                <a:sym typeface="+mn-lt"/>
              </a:rPr>
              <a:t>时间都去哪儿了？确实值得每个人好好思考。雷锋说，要把有限的时间用到无限的为人民服务之中去。保尔</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柯察金说，回首往事，不因虚度年华而悔恨，不因碌碌无为而羞耻。朱自清在</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匆匆</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中写道：“燕子去了，有再来的时候；杨柳枯了，有再青的时候；桃花谢了，有再开的时候。但是，聪明的，你告诉我，我们的日子为什么一去不复返呢？”</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ChangeArrowheads="1"/>
          </p:cNvSpPr>
          <p:nvPr/>
        </p:nvSpPr>
        <p:spPr bwMode="auto">
          <a:xfrm>
            <a:off x="325441" y="543193"/>
            <a:ext cx="809942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(1)</a:t>
            </a:r>
            <a:r>
              <a:rPr lang="zh-CN" altLang="en-US" sz="2000">
                <a:solidFill>
                  <a:srgbClr val="000000"/>
                </a:solidFill>
                <a:latin typeface="+mn-lt"/>
                <a:ea typeface="+mn-ea"/>
                <a:cs typeface="+mn-ea"/>
                <a:sym typeface="+mn-lt"/>
              </a:rPr>
              <a:t>你从材料中读到的主要信息是什么？</a:t>
            </a:r>
            <a:endParaRPr lang="zh-CN" altLang="en-US" sz="2000" u="sng">
              <a:solidFill>
                <a:srgbClr val="000000"/>
              </a:solidFill>
              <a:latin typeface="+mn-lt"/>
              <a:ea typeface="+mn-ea"/>
              <a:cs typeface="+mn-ea"/>
              <a:sym typeface="+mn-lt"/>
            </a:endParaRPr>
          </a:p>
          <a:p>
            <a:pPr algn="just">
              <a:lnSpc>
                <a:spcPct val="150000"/>
              </a:lnSpc>
            </a:pPr>
            <a:r>
              <a:rPr lang="en-US" altLang="zh-CN" sz="2000">
                <a:solidFill>
                  <a:srgbClr val="000000"/>
                </a:solidFill>
                <a:latin typeface="+mn-lt"/>
                <a:ea typeface="+mn-ea"/>
                <a:cs typeface="+mn-ea"/>
                <a:sym typeface="+mn-lt"/>
              </a:rPr>
              <a:t>____________________________________________________________</a:t>
            </a:r>
          </a:p>
          <a:p>
            <a:pPr algn="just">
              <a:lnSpc>
                <a:spcPct val="150000"/>
              </a:lnSpc>
            </a:pPr>
            <a:r>
              <a:rPr lang="en-US" altLang="zh-CN" sz="2000">
                <a:solidFill>
                  <a:srgbClr val="000000"/>
                </a:solidFill>
                <a:latin typeface="+mn-lt"/>
                <a:ea typeface="+mn-ea"/>
                <a:cs typeface="+mn-ea"/>
                <a:sym typeface="+mn-lt"/>
              </a:rPr>
              <a:t>(2)</a:t>
            </a:r>
            <a:r>
              <a:rPr lang="zh-CN" altLang="en-US" sz="2000">
                <a:solidFill>
                  <a:srgbClr val="000000"/>
                </a:solidFill>
                <a:latin typeface="+mn-lt"/>
                <a:ea typeface="+mn-ea"/>
                <a:cs typeface="+mn-ea"/>
                <a:sym typeface="+mn-lt"/>
              </a:rPr>
              <a:t>网友“凤鸣”在微博中写道：“聪明者利用时间，愚蠢者等待时间，勤奋者珍惜时间，懒惰者丧失时间，有志者赢得时间，无为者放弃时间，</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请你从括号给出的身份中挑选三个，仿照网友的话续写微博。</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自满者、求知者、闲聊者、诚实者、劳动者、创业者、探索者</a:t>
            </a:r>
            <a:r>
              <a:rPr lang="en-US" altLang="zh-CN" sz="2000">
                <a:solidFill>
                  <a:srgbClr val="000000"/>
                </a:solidFill>
                <a:latin typeface="+mn-lt"/>
                <a:ea typeface="+mn-ea"/>
                <a:cs typeface="+mn-ea"/>
                <a:sym typeface="+mn-lt"/>
              </a:rPr>
              <a:t>)</a:t>
            </a:r>
          </a:p>
          <a:p>
            <a:pPr algn="just">
              <a:lnSpc>
                <a:spcPct val="150000"/>
              </a:lnSpc>
            </a:pPr>
            <a:r>
              <a:rPr lang="en-US" altLang="zh-CN" sz="2000">
                <a:solidFill>
                  <a:srgbClr val="000000"/>
                </a:solidFill>
                <a:latin typeface="+mn-lt"/>
                <a:ea typeface="+mn-ea"/>
                <a:cs typeface="+mn-ea"/>
                <a:sym typeface="+mn-lt"/>
              </a:rPr>
              <a:t>__________________________________________________________________________________________________________________________</a:t>
            </a:r>
            <a:endParaRPr lang="en-US" altLang="zh-CN" sz="2000" u="sng">
              <a:solidFill>
                <a:srgbClr val="000000"/>
              </a:solidFill>
              <a:latin typeface="+mn-lt"/>
              <a:ea typeface="+mn-ea"/>
              <a:cs typeface="+mn-ea"/>
              <a:sym typeface="+mn-lt"/>
            </a:endParaRPr>
          </a:p>
        </p:txBody>
      </p:sp>
      <p:sp>
        <p:nvSpPr>
          <p:cNvPr id="453635" name="Rectangle 3"/>
          <p:cNvSpPr>
            <a:spLocks noChangeArrowheads="1"/>
          </p:cNvSpPr>
          <p:nvPr/>
        </p:nvSpPr>
        <p:spPr bwMode="auto">
          <a:xfrm>
            <a:off x="412752" y="957262"/>
            <a:ext cx="753603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815975">
              <a:lnSpc>
                <a:spcPct val="150000"/>
              </a:lnSpc>
            </a:pPr>
            <a:r>
              <a:rPr lang="zh-CN" altLang="en-US" sz="2000">
                <a:solidFill>
                  <a:srgbClr val="FF0000"/>
                </a:solidFill>
                <a:latin typeface="+mn-lt"/>
                <a:ea typeface="+mn-ea"/>
                <a:cs typeface="+mn-ea"/>
                <a:sym typeface="+mn-lt"/>
              </a:rPr>
              <a:t>时间一去不复返</a:t>
            </a:r>
            <a:r>
              <a:rPr lang="en-US" altLang="zh-CN" sz="2000">
                <a:solidFill>
                  <a:srgbClr val="FF0000"/>
                </a:solidFill>
                <a:latin typeface="+mn-lt"/>
                <a:ea typeface="+mn-ea"/>
                <a:cs typeface="+mn-ea"/>
                <a:sym typeface="+mn-lt"/>
              </a:rPr>
              <a:t>(</a:t>
            </a:r>
            <a:r>
              <a:rPr lang="zh-CN" altLang="en-US" sz="2000">
                <a:solidFill>
                  <a:srgbClr val="FF0000"/>
                </a:solidFill>
                <a:latin typeface="+mn-lt"/>
                <a:ea typeface="+mn-ea"/>
                <a:cs typeface="+mn-ea"/>
                <a:sym typeface="+mn-lt"/>
              </a:rPr>
              <a:t>时间很宝贵</a:t>
            </a:r>
            <a:r>
              <a:rPr lang="en-US" altLang="zh-CN" sz="2000">
                <a:solidFill>
                  <a:srgbClr val="FF0000"/>
                </a:solidFill>
                <a:latin typeface="+mn-lt"/>
                <a:ea typeface="+mn-ea"/>
                <a:cs typeface="+mn-ea"/>
                <a:sym typeface="+mn-lt"/>
              </a:rPr>
              <a:t>)</a:t>
            </a:r>
            <a:r>
              <a:rPr lang="zh-CN" altLang="en-US" sz="2000">
                <a:solidFill>
                  <a:srgbClr val="FF0000"/>
                </a:solidFill>
                <a:latin typeface="+mn-lt"/>
                <a:ea typeface="+mn-ea"/>
                <a:cs typeface="+mn-ea"/>
                <a:sym typeface="+mn-lt"/>
              </a:rPr>
              <a:t>，要把时间用到有意义的事情上去。</a:t>
            </a:r>
          </a:p>
        </p:txBody>
      </p:sp>
      <p:sp>
        <p:nvSpPr>
          <p:cNvPr id="453636" name="Rectangle 4"/>
          <p:cNvSpPr>
            <a:spLocks noChangeArrowheads="1"/>
          </p:cNvSpPr>
          <p:nvPr/>
        </p:nvSpPr>
        <p:spPr bwMode="auto">
          <a:xfrm>
            <a:off x="520703" y="3284906"/>
            <a:ext cx="809942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zh-CN" altLang="en-US" sz="2000">
                <a:solidFill>
                  <a:srgbClr val="FF0000"/>
                </a:solidFill>
                <a:latin typeface="+mn-lt"/>
                <a:ea typeface="+mn-ea"/>
                <a:cs typeface="+mn-ea"/>
                <a:sym typeface="+mn-lt"/>
              </a:rPr>
              <a:t>自满者糟蹋时间，求知者抓紧时间，闲聊者消磨时间，诚实者遵守时间，劳动者创造时间，创业者积累时间，探索者寻求时间。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3635"/>
                                        </p:tgtEl>
                                        <p:attrNameLst>
                                          <p:attrName>style.visibility</p:attrName>
                                        </p:attrNameLst>
                                      </p:cBhvr>
                                      <p:to>
                                        <p:strVal val="visible"/>
                                      </p:to>
                                    </p:set>
                                    <p:animEffect transition="in" filter="blinds(horizontal)">
                                      <p:cBhvr>
                                        <p:cTn id="7" dur="500"/>
                                        <p:tgtEl>
                                          <p:spTgt spid="4536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3636"/>
                                        </p:tgtEl>
                                        <p:attrNameLst>
                                          <p:attrName>style.visibility</p:attrName>
                                        </p:attrNameLst>
                                      </p:cBhvr>
                                      <p:to>
                                        <p:strVal val="visible"/>
                                      </p:to>
                                    </p:set>
                                    <p:animEffect transition="in" filter="blinds(horizontal)">
                                      <p:cBhvr>
                                        <p:cTn id="12" dur="500"/>
                                        <p:tgtEl>
                                          <p:spTgt spid="453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5" grpId="0"/>
      <p:bldP spid="4536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9778738"/>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415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ChangeArrowheads="1"/>
          </p:cNvSpPr>
          <p:nvPr/>
        </p:nvSpPr>
        <p:spPr bwMode="auto">
          <a:xfrm>
            <a:off x="280991" y="1058734"/>
            <a:ext cx="809942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zh-CN" altLang="en-US" sz="2000">
                <a:solidFill>
                  <a:srgbClr val="000000"/>
                </a:solidFill>
                <a:latin typeface="+mn-lt"/>
                <a:ea typeface="+mn-ea"/>
                <a:cs typeface="+mn-ea"/>
                <a:sym typeface="+mn-lt"/>
              </a:rPr>
              <a:t>主题解说</a:t>
            </a:r>
          </a:p>
          <a:p>
            <a:pPr algn="just">
              <a:lnSpc>
                <a:spcPct val="150000"/>
              </a:lnSpc>
            </a:pPr>
            <a:r>
              <a:rPr lang="zh-CN" altLang="en-US" sz="2000">
                <a:solidFill>
                  <a:srgbClr val="000000"/>
                </a:solidFill>
                <a:latin typeface="+mn-lt"/>
                <a:ea typeface="+mn-ea"/>
                <a:cs typeface="+mn-ea"/>
                <a:sym typeface="+mn-lt"/>
              </a:rPr>
              <a:t>本文是一篇科普作品，主要介绍岩石记录时间的奇异功能，目的是说明认识岩石这一奇异功能所具有的重要意义，激发青少年探索自然奥秘的热情。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ChangeArrowheads="1"/>
          </p:cNvSpPr>
          <p:nvPr/>
        </p:nvSpPr>
        <p:spPr bwMode="auto">
          <a:xfrm>
            <a:off x="280991" y="1058734"/>
            <a:ext cx="809942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写作借鉴</a:t>
            </a:r>
          </a:p>
          <a:p>
            <a:pPr algn="just">
              <a:lnSpc>
                <a:spcPct val="150000"/>
              </a:lnSpc>
            </a:pPr>
            <a:r>
              <a:rPr lang="zh-CN" altLang="en-US" sz="2000">
                <a:solidFill>
                  <a:srgbClr val="000000"/>
                </a:solidFill>
                <a:latin typeface="+mn-lt"/>
                <a:ea typeface="+mn-ea"/>
                <a:cs typeface="+mn-ea"/>
                <a:sym typeface="+mn-lt"/>
              </a:rPr>
              <a:t>本文的语言富于趣味性，这主要表现在以下两个方面：一是抽象的名词形象化，陌生的形象熟悉化，熟悉的形象趣味化。二是常用人称代词“你”“我们”，话语亲切。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ChangeArrowheads="1"/>
          </p:cNvSpPr>
          <p:nvPr/>
        </p:nvSpPr>
        <p:spPr bwMode="auto">
          <a:xfrm>
            <a:off x="288928" y="447943"/>
            <a:ext cx="809942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50000"/>
              </a:lnSpc>
            </a:pP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疑难探究</a:t>
            </a:r>
          </a:p>
          <a:p>
            <a:pPr algn="just">
              <a:lnSpc>
                <a:spcPct val="150000"/>
              </a:lnSpc>
            </a:pPr>
            <a:r>
              <a:rPr lang="zh-CN" altLang="en-US" sz="2000">
                <a:solidFill>
                  <a:srgbClr val="000000"/>
                </a:solidFill>
                <a:latin typeface="+mn-lt"/>
                <a:ea typeface="+mn-ea"/>
                <a:cs typeface="+mn-ea"/>
                <a:sym typeface="+mn-lt"/>
              </a:rPr>
              <a:t>师：岩石在生成过程中，究竟是怎样留下“时间的脚印”的？</a:t>
            </a:r>
            <a:r>
              <a:rPr lang="en-US" altLang="zh-CN" sz="2000">
                <a:solidFill>
                  <a:srgbClr val="000000"/>
                </a:solidFill>
                <a:latin typeface="+mn-lt"/>
                <a:ea typeface="+mn-ea"/>
                <a:cs typeface="+mn-ea"/>
                <a:sym typeface="+mn-lt"/>
              </a:rPr>
              <a:t>,</a:t>
            </a:r>
            <a:r>
              <a:rPr lang="zh-CN" altLang="en-US" sz="2000">
                <a:solidFill>
                  <a:srgbClr val="000000"/>
                </a:solidFill>
                <a:latin typeface="+mn-lt"/>
                <a:ea typeface="+mn-ea"/>
                <a:cs typeface="+mn-ea"/>
                <a:sym typeface="+mn-lt"/>
              </a:rPr>
              <a:t>生：岩石是由泥沙等落入湖海中的沉积物不断积累达到一定量时自身产生重压，有一些物质填充到泥沙中的孔隙里，使泥沙胶结而形成的。它最初生成时，像书页一样平卧着，一层层地叠加在一起，每一层岩石都凝固了不同时期的气候、生物等的状况，我们根据这些不同时期的气候、生物在岩石中的反映，就可以推测出该岩石形成的时间以及同一岩层的气候、生物等的状况。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5746" name="Picture 2" descr="C:\Users\QQ\Desktop\七下语文（人教）原创教师用书已导ＰＤＦ魏２０１７（外王媛）\自主.TIF"/>
          <p:cNvPicPr>
            <a:picLocks noChangeAspect="1" noChangeArrowheads="1"/>
          </p:cNvPicPr>
          <p:nvPr/>
        </p:nvPicPr>
        <p:blipFill>
          <a:blip r:embed="rId2" r:link="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47863" y="1777605"/>
            <a:ext cx="5853112" cy="7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6770" name="Object 2"/>
          <p:cNvGraphicFramePr>
            <a:graphicFrameLocks noChangeAspect="1"/>
          </p:cNvGraphicFramePr>
          <p:nvPr/>
        </p:nvGraphicFramePr>
        <p:xfrm>
          <a:off x="481013" y="733425"/>
          <a:ext cx="7423150" cy="3829050"/>
        </p:xfrm>
        <a:graphic>
          <a:graphicData uri="http://schemas.openxmlformats.org/presentationml/2006/ole">
            <mc:AlternateContent xmlns:mc="http://schemas.openxmlformats.org/markup-compatibility/2006">
              <mc:Choice xmlns:v="urn:schemas-microsoft-com:vml" Requires="v">
                <p:oleObj spid="_x0000_s416786" name="文档" r:id="rId4" imgW="7539933" imgH="3896014" progId="Word.Document.8">
                  <p:embed/>
                </p:oleObj>
              </mc:Choice>
              <mc:Fallback>
                <p:oleObj name="文档" r:id="rId4" imgW="7539933" imgH="3896014"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013" y="733425"/>
                        <a:ext cx="742315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6771" name="Rectangle 3"/>
          <p:cNvSpPr>
            <a:spLocks noChangeArrowheads="1"/>
          </p:cNvSpPr>
          <p:nvPr/>
        </p:nvSpPr>
        <p:spPr bwMode="auto">
          <a:xfrm>
            <a:off x="1797052" y="1110825"/>
            <a:ext cx="8723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zōng </a:t>
            </a:r>
          </a:p>
        </p:txBody>
      </p:sp>
      <p:sp>
        <p:nvSpPr>
          <p:cNvPr id="416772" name="Rectangle 4"/>
          <p:cNvSpPr>
            <a:spLocks noChangeArrowheads="1"/>
          </p:cNvSpPr>
          <p:nvPr/>
        </p:nvSpPr>
        <p:spPr bwMode="auto">
          <a:xfrm>
            <a:off x="4483102" y="1120350"/>
            <a:ext cx="6142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zhì </a:t>
            </a:r>
          </a:p>
        </p:txBody>
      </p:sp>
      <p:sp>
        <p:nvSpPr>
          <p:cNvPr id="416773" name="Rectangle 5"/>
          <p:cNvSpPr>
            <a:spLocks noChangeArrowheads="1"/>
          </p:cNvSpPr>
          <p:nvPr/>
        </p:nvSpPr>
        <p:spPr bwMode="auto">
          <a:xfrm>
            <a:off x="7088189" y="1120350"/>
            <a:ext cx="6046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xiē </a:t>
            </a:r>
          </a:p>
        </p:txBody>
      </p:sp>
      <p:sp>
        <p:nvSpPr>
          <p:cNvPr id="416774" name="Rectangle 6"/>
          <p:cNvSpPr>
            <a:spLocks noChangeArrowheads="1"/>
          </p:cNvSpPr>
          <p:nvPr/>
        </p:nvSpPr>
        <p:spPr bwMode="auto">
          <a:xfrm>
            <a:off x="2005013" y="1598386"/>
            <a:ext cx="3978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lì </a:t>
            </a:r>
          </a:p>
        </p:txBody>
      </p:sp>
      <p:sp>
        <p:nvSpPr>
          <p:cNvPr id="416775" name="Rectangle 7"/>
          <p:cNvSpPr>
            <a:spLocks noChangeArrowheads="1"/>
          </p:cNvSpPr>
          <p:nvPr/>
        </p:nvSpPr>
        <p:spPr bwMode="auto">
          <a:xfrm>
            <a:off x="4308478" y="1607911"/>
            <a:ext cx="84189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shèn </a:t>
            </a:r>
          </a:p>
        </p:txBody>
      </p:sp>
      <p:sp>
        <p:nvSpPr>
          <p:cNvPr id="416776" name="Rectangle 8"/>
          <p:cNvSpPr>
            <a:spLocks noChangeArrowheads="1"/>
          </p:cNvSpPr>
          <p:nvPr/>
        </p:nvSpPr>
        <p:spPr bwMode="auto">
          <a:xfrm>
            <a:off x="6965952" y="1572192"/>
            <a:ext cx="7232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dǎn </a:t>
            </a:r>
          </a:p>
        </p:txBody>
      </p:sp>
      <p:sp>
        <p:nvSpPr>
          <p:cNvPr id="416777" name="Rectangle 9"/>
          <p:cNvSpPr>
            <a:spLocks noChangeArrowheads="1"/>
          </p:cNvSpPr>
          <p:nvPr/>
        </p:nvSpPr>
        <p:spPr bwMode="auto">
          <a:xfrm>
            <a:off x="2003425" y="2052013"/>
            <a:ext cx="4876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lù </a:t>
            </a:r>
          </a:p>
        </p:txBody>
      </p:sp>
      <p:sp>
        <p:nvSpPr>
          <p:cNvPr id="416778" name="Rectangle 10"/>
          <p:cNvSpPr>
            <a:spLocks noChangeArrowheads="1"/>
          </p:cNvSpPr>
          <p:nvPr/>
        </p:nvSpPr>
        <p:spPr bwMode="auto">
          <a:xfrm>
            <a:off x="4468815" y="2077017"/>
            <a:ext cx="6463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solidFill>
                  <a:srgbClr val="FF0000"/>
                </a:solidFill>
                <a:latin typeface="+mn-lt"/>
                <a:ea typeface="+mn-ea"/>
                <a:cs typeface="+mn-ea"/>
                <a:sym typeface="+mn-lt"/>
              </a:rPr>
              <a:t>jūn </a:t>
            </a:r>
          </a:p>
        </p:txBody>
      </p:sp>
      <p:sp>
        <p:nvSpPr>
          <p:cNvPr id="416779" name="Rectangle 11"/>
          <p:cNvSpPr>
            <a:spLocks noChangeArrowheads="1"/>
          </p:cNvSpPr>
          <p:nvPr/>
        </p:nvSpPr>
        <p:spPr bwMode="auto">
          <a:xfrm>
            <a:off x="7115175" y="2069278"/>
            <a:ext cx="5164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solidFill>
                  <a:srgbClr val="FF0000"/>
                </a:solidFill>
                <a:latin typeface="+mn-lt"/>
                <a:ea typeface="+mn-ea"/>
                <a:cs typeface="+mn-ea"/>
                <a:sym typeface="+mn-lt"/>
              </a:rPr>
              <a:t>蚀 </a:t>
            </a:r>
          </a:p>
        </p:txBody>
      </p:sp>
      <p:sp>
        <p:nvSpPr>
          <p:cNvPr id="416780" name="Rectangle 12"/>
          <p:cNvSpPr>
            <a:spLocks noChangeArrowheads="1"/>
          </p:cNvSpPr>
          <p:nvPr/>
        </p:nvSpPr>
        <p:spPr bwMode="auto">
          <a:xfrm>
            <a:off x="2003425" y="2558029"/>
            <a:ext cx="5164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solidFill>
                  <a:srgbClr val="FF0000"/>
                </a:solidFill>
                <a:latin typeface="+mn-lt"/>
                <a:ea typeface="+mn-ea"/>
                <a:cs typeface="+mn-ea"/>
                <a:sym typeface="+mn-lt"/>
              </a:rPr>
              <a:t>糙 </a:t>
            </a:r>
          </a:p>
        </p:txBody>
      </p:sp>
      <p:sp>
        <p:nvSpPr>
          <p:cNvPr id="416781" name="Rectangle 13"/>
          <p:cNvSpPr>
            <a:spLocks noChangeArrowheads="1"/>
          </p:cNvSpPr>
          <p:nvPr/>
        </p:nvSpPr>
        <p:spPr bwMode="auto">
          <a:xfrm>
            <a:off x="4692650" y="2494926"/>
            <a:ext cx="5164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solidFill>
                  <a:srgbClr val="FF0000"/>
                </a:solidFill>
                <a:latin typeface="+mn-lt"/>
                <a:ea typeface="+mn-ea"/>
                <a:cs typeface="+mn-ea"/>
                <a:sym typeface="+mn-lt"/>
              </a:rPr>
              <a:t>幕 </a:t>
            </a:r>
          </a:p>
        </p:txBody>
      </p:sp>
      <p:sp>
        <p:nvSpPr>
          <p:cNvPr id="416782" name="Rectangle 14"/>
          <p:cNvSpPr>
            <a:spLocks noChangeArrowheads="1"/>
          </p:cNvSpPr>
          <p:nvPr/>
        </p:nvSpPr>
        <p:spPr bwMode="auto">
          <a:xfrm>
            <a:off x="7248525" y="2531241"/>
            <a:ext cx="5164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solidFill>
                  <a:srgbClr val="FF0000"/>
                </a:solidFill>
                <a:latin typeface="+mn-lt"/>
                <a:ea typeface="+mn-ea"/>
                <a:cs typeface="+mn-ea"/>
                <a:sym typeface="+mn-lt"/>
              </a:rPr>
              <a:t>烂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6771"/>
                                        </p:tgtEl>
                                        <p:attrNameLst>
                                          <p:attrName>style.visibility</p:attrName>
                                        </p:attrNameLst>
                                      </p:cBhvr>
                                      <p:to>
                                        <p:strVal val="visible"/>
                                      </p:to>
                                    </p:set>
                                    <p:animEffect transition="in" filter="blinds(horizontal)">
                                      <p:cBhvr>
                                        <p:cTn id="7" dur="500"/>
                                        <p:tgtEl>
                                          <p:spTgt spid="4167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6772"/>
                                        </p:tgtEl>
                                        <p:attrNameLst>
                                          <p:attrName>style.visibility</p:attrName>
                                        </p:attrNameLst>
                                      </p:cBhvr>
                                      <p:to>
                                        <p:strVal val="visible"/>
                                      </p:to>
                                    </p:set>
                                    <p:animEffect transition="in" filter="blinds(horizontal)">
                                      <p:cBhvr>
                                        <p:cTn id="12" dur="500"/>
                                        <p:tgtEl>
                                          <p:spTgt spid="4167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16773"/>
                                        </p:tgtEl>
                                        <p:attrNameLst>
                                          <p:attrName>style.visibility</p:attrName>
                                        </p:attrNameLst>
                                      </p:cBhvr>
                                      <p:to>
                                        <p:strVal val="visible"/>
                                      </p:to>
                                    </p:set>
                                    <p:animEffect transition="in" filter="blinds(horizontal)">
                                      <p:cBhvr>
                                        <p:cTn id="17" dur="500"/>
                                        <p:tgtEl>
                                          <p:spTgt spid="41677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16774"/>
                                        </p:tgtEl>
                                        <p:attrNameLst>
                                          <p:attrName>style.visibility</p:attrName>
                                        </p:attrNameLst>
                                      </p:cBhvr>
                                      <p:to>
                                        <p:strVal val="visible"/>
                                      </p:to>
                                    </p:set>
                                    <p:animEffect transition="in" filter="blinds(horizontal)">
                                      <p:cBhvr>
                                        <p:cTn id="22" dur="500"/>
                                        <p:tgtEl>
                                          <p:spTgt spid="41677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16775"/>
                                        </p:tgtEl>
                                        <p:attrNameLst>
                                          <p:attrName>style.visibility</p:attrName>
                                        </p:attrNameLst>
                                      </p:cBhvr>
                                      <p:to>
                                        <p:strVal val="visible"/>
                                      </p:to>
                                    </p:set>
                                    <p:animEffect transition="in" filter="blinds(horizontal)">
                                      <p:cBhvr>
                                        <p:cTn id="27" dur="500"/>
                                        <p:tgtEl>
                                          <p:spTgt spid="41677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6776"/>
                                        </p:tgtEl>
                                        <p:attrNameLst>
                                          <p:attrName>style.visibility</p:attrName>
                                        </p:attrNameLst>
                                      </p:cBhvr>
                                      <p:to>
                                        <p:strVal val="visible"/>
                                      </p:to>
                                    </p:set>
                                    <p:animEffect transition="in" filter="blinds(horizontal)">
                                      <p:cBhvr>
                                        <p:cTn id="32" dur="500"/>
                                        <p:tgtEl>
                                          <p:spTgt spid="41677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16777"/>
                                        </p:tgtEl>
                                        <p:attrNameLst>
                                          <p:attrName>style.visibility</p:attrName>
                                        </p:attrNameLst>
                                      </p:cBhvr>
                                      <p:to>
                                        <p:strVal val="visible"/>
                                      </p:to>
                                    </p:set>
                                    <p:animEffect transition="in" filter="blinds(horizontal)">
                                      <p:cBhvr>
                                        <p:cTn id="37" dur="500"/>
                                        <p:tgtEl>
                                          <p:spTgt spid="41677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16778"/>
                                        </p:tgtEl>
                                        <p:attrNameLst>
                                          <p:attrName>style.visibility</p:attrName>
                                        </p:attrNameLst>
                                      </p:cBhvr>
                                      <p:to>
                                        <p:strVal val="visible"/>
                                      </p:to>
                                    </p:set>
                                    <p:animEffect transition="in" filter="blinds(horizontal)">
                                      <p:cBhvr>
                                        <p:cTn id="42" dur="500"/>
                                        <p:tgtEl>
                                          <p:spTgt spid="41677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416779"/>
                                        </p:tgtEl>
                                        <p:attrNameLst>
                                          <p:attrName>style.visibility</p:attrName>
                                        </p:attrNameLst>
                                      </p:cBhvr>
                                      <p:to>
                                        <p:strVal val="visible"/>
                                      </p:to>
                                    </p:set>
                                    <p:animEffect transition="in" filter="blinds(horizontal)">
                                      <p:cBhvr>
                                        <p:cTn id="47" dur="500"/>
                                        <p:tgtEl>
                                          <p:spTgt spid="41677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416780"/>
                                        </p:tgtEl>
                                        <p:attrNameLst>
                                          <p:attrName>style.visibility</p:attrName>
                                        </p:attrNameLst>
                                      </p:cBhvr>
                                      <p:to>
                                        <p:strVal val="visible"/>
                                      </p:to>
                                    </p:set>
                                    <p:animEffect transition="in" filter="blinds(horizontal)">
                                      <p:cBhvr>
                                        <p:cTn id="52" dur="500"/>
                                        <p:tgtEl>
                                          <p:spTgt spid="41678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416781"/>
                                        </p:tgtEl>
                                        <p:attrNameLst>
                                          <p:attrName>style.visibility</p:attrName>
                                        </p:attrNameLst>
                                      </p:cBhvr>
                                      <p:to>
                                        <p:strVal val="visible"/>
                                      </p:to>
                                    </p:set>
                                    <p:animEffect transition="in" filter="blinds(horizontal)">
                                      <p:cBhvr>
                                        <p:cTn id="57" dur="500"/>
                                        <p:tgtEl>
                                          <p:spTgt spid="41678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416782"/>
                                        </p:tgtEl>
                                        <p:attrNameLst>
                                          <p:attrName>style.visibility</p:attrName>
                                        </p:attrNameLst>
                                      </p:cBhvr>
                                      <p:to>
                                        <p:strVal val="visible"/>
                                      </p:to>
                                    </p:set>
                                    <p:animEffect transition="in" filter="blinds(horizontal)">
                                      <p:cBhvr>
                                        <p:cTn id="62" dur="500"/>
                                        <p:tgtEl>
                                          <p:spTgt spid="416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771" grpId="0"/>
      <p:bldP spid="416772" grpId="0"/>
      <p:bldP spid="416773" grpId="0"/>
      <p:bldP spid="416774" grpId="0"/>
      <p:bldP spid="416775" grpId="0"/>
      <p:bldP spid="416776" grpId="0"/>
      <p:bldP spid="416777" grpId="0"/>
      <p:bldP spid="416778" grpId="0"/>
      <p:bldP spid="416779" grpId="0"/>
      <p:bldP spid="416780" grpId="0"/>
      <p:bldP spid="416781" grpId="0"/>
      <p:bldP spid="4167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8818" name="Object 2"/>
          <p:cNvGraphicFramePr>
            <a:graphicFrameLocks noChangeAspect="1"/>
          </p:cNvGraphicFramePr>
          <p:nvPr/>
        </p:nvGraphicFramePr>
        <p:xfrm>
          <a:off x="331791" y="661989"/>
          <a:ext cx="8029575" cy="3956447"/>
        </p:xfrm>
        <a:graphic>
          <a:graphicData uri="http://schemas.openxmlformats.org/presentationml/2006/ole">
            <mc:AlternateContent xmlns:mc="http://schemas.openxmlformats.org/markup-compatibility/2006">
              <mc:Choice xmlns:v="urn:schemas-microsoft-com:vml" Requires="v">
                <p:oleObj spid="_x0000_s418826" name="文档" r:id="rId4" imgW="8028436" imgH="3959016" progId="Word.Document.8">
                  <p:embed/>
                </p:oleObj>
              </mc:Choice>
              <mc:Fallback>
                <p:oleObj name="文档" r:id="rId4" imgW="8028436" imgH="3959016"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791" y="661989"/>
                        <a:ext cx="8029575" cy="3956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8819" name="Object 3"/>
          <p:cNvGraphicFramePr>
            <a:graphicFrameLocks noChangeAspect="1"/>
          </p:cNvGraphicFramePr>
          <p:nvPr/>
        </p:nvGraphicFramePr>
        <p:xfrm>
          <a:off x="539750" y="2246710"/>
          <a:ext cx="8026400" cy="792956"/>
        </p:xfrm>
        <a:graphic>
          <a:graphicData uri="http://schemas.openxmlformats.org/presentationml/2006/ole">
            <mc:AlternateContent xmlns:mc="http://schemas.openxmlformats.org/markup-compatibility/2006">
              <mc:Choice xmlns:v="urn:schemas-microsoft-com:vml" Requires="v">
                <p:oleObj spid="_x0000_s418827" name="文档" r:id="rId6" imgW="8028436" imgH="792019" progId="Word.Document.8">
                  <p:embed/>
                </p:oleObj>
              </mc:Choice>
              <mc:Fallback>
                <p:oleObj name="文档" r:id="rId6" imgW="8028436" imgH="792019" progId="Word.Document.8">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2246710"/>
                        <a:ext cx="8026400" cy="792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8819"/>
                                        </p:tgtEl>
                                        <p:attrNameLst>
                                          <p:attrName>style.visibility</p:attrName>
                                        </p:attrNameLst>
                                      </p:cBhvr>
                                      <p:to>
                                        <p:strVal val="visible"/>
                                      </p:to>
                                    </p:set>
                                    <p:animEffect transition="in" filter="blinds(horizontal)">
                                      <p:cBhvr>
                                        <p:cTn id="7" dur="500"/>
                                        <p:tgtEl>
                                          <p:spTgt spid="418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0866" name="Object 2"/>
          <p:cNvGraphicFramePr>
            <a:graphicFrameLocks noChangeAspect="1"/>
          </p:cNvGraphicFramePr>
          <p:nvPr/>
        </p:nvGraphicFramePr>
        <p:xfrm>
          <a:off x="339728" y="764383"/>
          <a:ext cx="7675563" cy="3545681"/>
        </p:xfrm>
        <a:graphic>
          <a:graphicData uri="http://schemas.openxmlformats.org/presentationml/2006/ole">
            <mc:AlternateContent xmlns:mc="http://schemas.openxmlformats.org/markup-compatibility/2006">
              <mc:Choice xmlns:v="urn:schemas-microsoft-com:vml" Requires="v">
                <p:oleObj spid="_x0000_s420871" name="文档" r:id="rId4" imgW="7673849" imgH="3549686" progId="Word.Document.8">
                  <p:embed/>
                </p:oleObj>
              </mc:Choice>
              <mc:Fallback>
                <p:oleObj name="文档" r:id="rId4" imgW="7673849" imgH="3549686"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8" y="764383"/>
                        <a:ext cx="7675563" cy="3545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20867" name="Rectangle 3"/>
          <p:cNvSpPr>
            <a:spLocks noChangeArrowheads="1"/>
          </p:cNvSpPr>
          <p:nvPr/>
        </p:nvSpPr>
        <p:spPr bwMode="auto">
          <a:xfrm>
            <a:off x="965203" y="1900804"/>
            <a:ext cx="608371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solidFill>
                  <a:srgbClr val="FF0000"/>
                </a:solidFill>
                <a:latin typeface="+mn-lt"/>
                <a:ea typeface="+mn-ea"/>
                <a:cs typeface="+mn-ea"/>
                <a:sym typeface="+mn-lt"/>
              </a:rPr>
              <a:t>不能。用“躺”字，与“平卧”呼应，且形象生动。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0867"/>
                                        </p:tgtEl>
                                        <p:attrNameLst>
                                          <p:attrName>style.visibility</p:attrName>
                                        </p:attrNameLst>
                                      </p:cBhvr>
                                      <p:to>
                                        <p:strVal val="visible"/>
                                      </p:to>
                                    </p:set>
                                    <p:animEffect transition="in" filter="blinds(horizontal)">
                                      <p:cBhvr>
                                        <p:cTn id="7" dur="500"/>
                                        <p:tgtEl>
                                          <p:spTgt spid="420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p:bldLst>
  </p:timing>
</p:sld>
</file>

<file path=ppt/theme/theme1.xml><?xml version="1.0" encoding="utf-8"?>
<a:theme xmlns:a="http://schemas.openxmlformats.org/drawingml/2006/main" name="第一PPT模板网-WWW.1PPT.COM">
  <a:themeElements>
    <a:clrScheme name="Default">
      <a:dk1>
        <a:srgbClr val="000000"/>
      </a:dk1>
      <a:lt1>
        <a:srgbClr val="F2F2F2"/>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wjevbpa3">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BBE0E3"/>
          </a:solidFill>
          <a:prstDash val="solid"/>
          <a:miter lim="800000"/>
        </a:ln>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微软雅黑" panose="020B0503020204020204" charset="-122"/>
            <a:ea typeface="微软雅黑" panose="020B0503020204020204" charset="-122"/>
            <a:cs typeface="微软雅黑" panose="020B0503020204020204" charset="-122"/>
            <a:sym typeface="微软雅黑" panose="020B0503020204020204" charset="-122"/>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BBE0E3"/>
          </a:solidFill>
          <a:prstDash val="solid"/>
          <a:miter lim="8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Arial" panose="020B0604020202020204"/>
            <a:ea typeface="Arial" panose="020B0604020202020204"/>
            <a:cs typeface="Arial" panose="020B0604020202020204"/>
            <a:sym typeface="Arial" panose="020B060402020202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jevbpa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主题63</Template>
  <TotalTime>8</TotalTime>
  <Words>1882</Words>
  <Application>Microsoft Office PowerPoint</Application>
  <PresentationFormat>全屏显示(16:9)</PresentationFormat>
  <Paragraphs>106</Paragraphs>
  <Slides>28</Slides>
  <Notes>23</Notes>
  <HiddenSlides>0</HiddenSlides>
  <MMClips>0</MMClips>
  <ScaleCrop>false</ScaleCrop>
  <HeadingPairs>
    <vt:vector size="8" baseType="variant">
      <vt:variant>
        <vt:lpstr>已用的字体</vt:lpstr>
      </vt:variant>
      <vt:variant>
        <vt:i4>6</vt:i4>
      </vt:variant>
      <vt:variant>
        <vt:lpstr>主题</vt:lpstr>
      </vt:variant>
      <vt:variant>
        <vt:i4>3</vt:i4>
      </vt:variant>
      <vt:variant>
        <vt:lpstr>嵌入 OLE 服务器</vt:lpstr>
      </vt:variant>
      <vt:variant>
        <vt:i4>1</vt:i4>
      </vt:variant>
      <vt:variant>
        <vt:lpstr>幻灯片标题</vt:lpstr>
      </vt:variant>
      <vt:variant>
        <vt:i4>28</vt:i4>
      </vt:variant>
    </vt:vector>
  </HeadingPairs>
  <TitlesOfParts>
    <vt:vector size="38" baseType="lpstr">
      <vt:lpstr>Meiryo</vt:lpstr>
      <vt:lpstr>宋体</vt:lpstr>
      <vt:lpstr>微软雅黑</vt:lpstr>
      <vt:lpstr>Arial</vt:lpstr>
      <vt:lpstr>Calibri</vt:lpstr>
      <vt:lpstr>Calibri Light</vt:lpstr>
      <vt:lpstr>第一PPT模板网-WWW.1PPT.COM</vt:lpstr>
      <vt:lpstr>Office 主题</vt:lpstr>
      <vt:lpstr>Office Theme</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25</cp:revision>
  <cp:lastPrinted>1601-01-01T00:00:00Z</cp:lastPrinted>
  <dcterms:created xsi:type="dcterms:W3CDTF">2016-09-26T07:28:58Z</dcterms:created>
  <dcterms:modified xsi:type="dcterms:W3CDTF">2022-01-13T13:17:53Z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