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63" r:id="rId2"/>
  </p:sldMasterIdLst>
  <p:notesMasterIdLst>
    <p:notesMasterId r:id="rId11"/>
  </p:notesMasterIdLst>
  <p:sldIdLst>
    <p:sldId id="256" r:id="rId3"/>
    <p:sldId id="257" r:id="rId4"/>
    <p:sldId id="258" r:id="rId5"/>
    <p:sldId id="259" r:id="rId6"/>
    <p:sldId id="260" r:id="rId7"/>
    <p:sldId id="261" r:id="rId8"/>
    <p:sldId id="262" r:id="rId9"/>
    <p:sldId id="263" r:id="rId10"/>
  </p:sldIdLst>
  <p:sldSz cx="12192000" cy="6858000"/>
  <p:notesSz cx="6858000" cy="9144000"/>
  <p:defaultTextStyle>
    <a:defPPr>
      <a:defRPr lang="en-US"/>
    </a:defPPr>
    <a:lvl1pPr algn="l" rtl="0" fontAlgn="base">
      <a:spcBef>
        <a:spcPct val="0"/>
      </a:spcBef>
      <a:spcAft>
        <a:spcPct val="0"/>
      </a:spcAft>
      <a:defRPr kumimoji="1" sz="2400" kern="1200">
        <a:solidFill>
          <a:schemeClr val="tx1"/>
        </a:solidFill>
        <a:latin typeface="Tahoma" pitchFamily="34" charset="0"/>
        <a:ea typeface="宋体" charset="-122"/>
        <a:cs typeface="+mn-cs"/>
      </a:defRPr>
    </a:lvl1pPr>
    <a:lvl2pPr marL="457200" algn="l" rtl="0" fontAlgn="base">
      <a:spcBef>
        <a:spcPct val="0"/>
      </a:spcBef>
      <a:spcAft>
        <a:spcPct val="0"/>
      </a:spcAft>
      <a:defRPr kumimoji="1" sz="2400" kern="1200">
        <a:solidFill>
          <a:schemeClr val="tx1"/>
        </a:solidFill>
        <a:latin typeface="Tahoma" pitchFamily="34" charset="0"/>
        <a:ea typeface="宋体" charset="-122"/>
        <a:cs typeface="+mn-cs"/>
      </a:defRPr>
    </a:lvl2pPr>
    <a:lvl3pPr marL="914400" algn="l" rtl="0" fontAlgn="base">
      <a:spcBef>
        <a:spcPct val="0"/>
      </a:spcBef>
      <a:spcAft>
        <a:spcPct val="0"/>
      </a:spcAft>
      <a:defRPr kumimoji="1" sz="2400" kern="1200">
        <a:solidFill>
          <a:schemeClr val="tx1"/>
        </a:solidFill>
        <a:latin typeface="Tahoma" pitchFamily="34" charset="0"/>
        <a:ea typeface="宋体" charset="-122"/>
        <a:cs typeface="+mn-cs"/>
      </a:defRPr>
    </a:lvl3pPr>
    <a:lvl4pPr marL="1371600" algn="l" rtl="0" fontAlgn="base">
      <a:spcBef>
        <a:spcPct val="0"/>
      </a:spcBef>
      <a:spcAft>
        <a:spcPct val="0"/>
      </a:spcAft>
      <a:defRPr kumimoji="1" sz="2400" kern="1200">
        <a:solidFill>
          <a:schemeClr val="tx1"/>
        </a:solidFill>
        <a:latin typeface="Tahoma" pitchFamily="34" charset="0"/>
        <a:ea typeface="宋体" charset="-122"/>
        <a:cs typeface="+mn-cs"/>
      </a:defRPr>
    </a:lvl4pPr>
    <a:lvl5pPr marL="1828800" algn="l" rtl="0" fontAlgn="base">
      <a:spcBef>
        <a:spcPct val="0"/>
      </a:spcBef>
      <a:spcAft>
        <a:spcPct val="0"/>
      </a:spcAft>
      <a:defRPr kumimoji="1" sz="2400" kern="1200">
        <a:solidFill>
          <a:schemeClr val="tx1"/>
        </a:solidFill>
        <a:latin typeface="Tahoma" pitchFamily="34" charset="0"/>
        <a:ea typeface="宋体" charset="-122"/>
        <a:cs typeface="+mn-cs"/>
      </a:defRPr>
    </a:lvl5pPr>
    <a:lvl6pPr marL="2286000" algn="l" defTabSz="914400" rtl="0" eaLnBrk="1" latinLnBrk="0" hangingPunct="1">
      <a:defRPr kumimoji="1" sz="2400" kern="1200">
        <a:solidFill>
          <a:schemeClr val="tx1"/>
        </a:solidFill>
        <a:latin typeface="Tahoma" pitchFamily="34" charset="0"/>
        <a:ea typeface="宋体" charset="-122"/>
        <a:cs typeface="+mn-cs"/>
      </a:defRPr>
    </a:lvl6pPr>
    <a:lvl7pPr marL="2743200" algn="l" defTabSz="914400" rtl="0" eaLnBrk="1" latinLnBrk="0" hangingPunct="1">
      <a:defRPr kumimoji="1" sz="2400" kern="1200">
        <a:solidFill>
          <a:schemeClr val="tx1"/>
        </a:solidFill>
        <a:latin typeface="Tahoma" pitchFamily="34" charset="0"/>
        <a:ea typeface="宋体" charset="-122"/>
        <a:cs typeface="+mn-cs"/>
      </a:defRPr>
    </a:lvl7pPr>
    <a:lvl8pPr marL="3200400" algn="l" defTabSz="914400" rtl="0" eaLnBrk="1" latinLnBrk="0" hangingPunct="1">
      <a:defRPr kumimoji="1" sz="2400" kern="1200">
        <a:solidFill>
          <a:schemeClr val="tx1"/>
        </a:solidFill>
        <a:latin typeface="Tahoma" pitchFamily="34" charset="0"/>
        <a:ea typeface="宋体" charset="-122"/>
        <a:cs typeface="+mn-cs"/>
      </a:defRPr>
    </a:lvl8pPr>
    <a:lvl9pPr marL="3657600" algn="l" defTabSz="914400" rtl="0" eaLnBrk="1" latinLnBrk="0" hangingPunct="1">
      <a:defRPr kumimoji="1" sz="2400" kern="1200">
        <a:solidFill>
          <a:schemeClr val="tx1"/>
        </a:solidFill>
        <a:latin typeface="Tahoma" pitchFamily="34" charset="0"/>
        <a:ea typeface="宋体"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DF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11" autoAdjust="0"/>
    <p:restoredTop sz="96314" autoAdjust="0"/>
  </p:normalViewPr>
  <p:slideViewPr>
    <p:cSldViewPr>
      <p:cViewPr varScale="1">
        <p:scale>
          <a:sx n="108" d="100"/>
          <a:sy n="108" d="100"/>
        </p:scale>
        <p:origin x="756" y="11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6" d="100"/>
        <a:sy n="12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D68028-3642-4630-83EF-0377E2ADD1DE}" type="datetimeFigureOut">
              <a:rPr lang="zh-CN" altLang="en-US" smtClean="0"/>
              <a:t>2022/1/13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C1BE69-AC27-40DE-B7D3-8DB243D956BC}" type="slidenum">
              <a:rPr lang="zh-CN" altLang="en-US" smtClean="0"/>
              <a:t>‹#›</a:t>
            </a:fld>
            <a:endParaRPr lang="zh-CN" altLang="en-US"/>
          </a:p>
        </p:txBody>
      </p:sp>
    </p:spTree>
    <p:extLst>
      <p:ext uri="{BB962C8B-B14F-4D97-AF65-F5344CB8AC3E}">
        <p14:creationId xmlns:p14="http://schemas.microsoft.com/office/powerpoint/2010/main" val="2618482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ECC1BE69-AC27-40DE-B7D3-8DB243D956BC}" type="slidenum">
              <a:rPr lang="zh-CN" altLang="en-US" smtClean="0"/>
              <a:t>4</a:t>
            </a:fld>
            <a:endParaRPr lang="zh-CN" altLang="en-US"/>
          </a:p>
        </p:txBody>
      </p:sp>
    </p:spTree>
    <p:extLst>
      <p:ext uri="{BB962C8B-B14F-4D97-AF65-F5344CB8AC3E}">
        <p14:creationId xmlns:p14="http://schemas.microsoft.com/office/powerpoint/2010/main" val="2601158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66626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676A5F5-AB54-4358-9055-242769AAEF41}" type="slidenum">
              <a:rPr lang="zh-CN" altLang="en-US"/>
              <a:pPr>
                <a:defRPr/>
              </a:pPr>
              <a:t>‹#›</a:t>
            </a:fld>
            <a:endParaRPr lang="en-US" altLang="zh-CN"/>
          </a:p>
        </p:txBody>
      </p:sp>
    </p:spTree>
    <p:extLst>
      <p:ext uri="{BB962C8B-B14F-4D97-AF65-F5344CB8AC3E}">
        <p14:creationId xmlns:p14="http://schemas.microsoft.com/office/powerpoint/2010/main" val="917748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5DCC0E0F-2BCB-45D1-B6FB-6916DE929FEA}" type="slidenum">
              <a:rPr lang="zh-CN" altLang="en-US"/>
              <a:pPr>
                <a:defRPr/>
              </a:pPr>
              <a:t>‹#›</a:t>
            </a:fld>
            <a:endParaRPr lang="en-US" altLang="zh-CN"/>
          </a:p>
        </p:txBody>
      </p:sp>
    </p:spTree>
    <p:extLst>
      <p:ext uri="{BB962C8B-B14F-4D97-AF65-F5344CB8AC3E}">
        <p14:creationId xmlns:p14="http://schemas.microsoft.com/office/powerpoint/2010/main" val="858249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10A259A-E4A7-4EF9-92B5-8A3E37000E84}" type="slidenum">
              <a:rPr lang="zh-CN" altLang="en-US"/>
              <a:pPr>
                <a:defRPr/>
              </a:pPr>
              <a:t>‹#›</a:t>
            </a:fld>
            <a:endParaRPr lang="en-US" altLang="zh-CN"/>
          </a:p>
        </p:txBody>
      </p:sp>
    </p:spTree>
    <p:extLst>
      <p:ext uri="{BB962C8B-B14F-4D97-AF65-F5344CB8AC3E}">
        <p14:creationId xmlns:p14="http://schemas.microsoft.com/office/powerpoint/2010/main" val="3202539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3954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06326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9917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00172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51774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90622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34515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995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A1A52BC-2243-4AC8-83A2-1537BCBB824A}" type="slidenum">
              <a:rPr lang="zh-CN" altLang="en-US"/>
              <a:pPr>
                <a:defRPr/>
              </a:pPr>
              <a:t>‹#›</a:t>
            </a:fld>
            <a:endParaRPr lang="en-US" altLang="zh-CN"/>
          </a:p>
        </p:txBody>
      </p:sp>
    </p:spTree>
    <p:extLst>
      <p:ext uri="{BB962C8B-B14F-4D97-AF65-F5344CB8AC3E}">
        <p14:creationId xmlns:p14="http://schemas.microsoft.com/office/powerpoint/2010/main" val="40312985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39547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69264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2895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F01A596E-48A8-4225-B530-96A505D2E286}" type="slidenum">
              <a:rPr lang="zh-CN" altLang="en-US"/>
              <a:pPr>
                <a:defRPr/>
              </a:pPr>
              <a:t>‹#›</a:t>
            </a:fld>
            <a:endParaRPr lang="en-US" altLang="zh-CN"/>
          </a:p>
        </p:txBody>
      </p:sp>
    </p:spTree>
    <p:extLst>
      <p:ext uri="{BB962C8B-B14F-4D97-AF65-F5344CB8AC3E}">
        <p14:creationId xmlns:p14="http://schemas.microsoft.com/office/powerpoint/2010/main" val="2204313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CFE4FA57-2931-4BEE-A1D9-BAD17EBE8768}" type="slidenum">
              <a:rPr lang="zh-CN" altLang="en-US"/>
              <a:pPr>
                <a:defRPr/>
              </a:pPr>
              <a:t>‹#›</a:t>
            </a:fld>
            <a:endParaRPr lang="en-US" altLang="zh-CN"/>
          </a:p>
        </p:txBody>
      </p:sp>
    </p:spTree>
    <p:extLst>
      <p:ext uri="{BB962C8B-B14F-4D97-AF65-F5344CB8AC3E}">
        <p14:creationId xmlns:p14="http://schemas.microsoft.com/office/powerpoint/2010/main" val="3622221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C6F9E84-BC56-4DF9-BD8F-81156D757455}" type="slidenum">
              <a:rPr lang="zh-CN" altLang="en-US"/>
              <a:pPr>
                <a:defRPr/>
              </a:pPr>
              <a:t>‹#›</a:t>
            </a:fld>
            <a:endParaRPr lang="en-US" altLang="zh-CN"/>
          </a:p>
        </p:txBody>
      </p:sp>
    </p:spTree>
    <p:extLst>
      <p:ext uri="{BB962C8B-B14F-4D97-AF65-F5344CB8AC3E}">
        <p14:creationId xmlns:p14="http://schemas.microsoft.com/office/powerpoint/2010/main" val="3673965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6C402DFF-CCAC-4A7D-9213-5921E86D72BD}" type="slidenum">
              <a:rPr lang="zh-CN" altLang="en-US"/>
              <a:pPr>
                <a:defRPr/>
              </a:pPr>
              <a:t>‹#›</a:t>
            </a:fld>
            <a:endParaRPr lang="en-US" altLang="zh-CN"/>
          </a:p>
        </p:txBody>
      </p:sp>
    </p:spTree>
    <p:extLst>
      <p:ext uri="{BB962C8B-B14F-4D97-AF65-F5344CB8AC3E}">
        <p14:creationId xmlns:p14="http://schemas.microsoft.com/office/powerpoint/2010/main" val="810957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1D6B0A8A-5727-42C3-B26F-DBFC6FD96071}" type="slidenum">
              <a:rPr lang="zh-CN" altLang="en-US"/>
              <a:pPr>
                <a:defRPr/>
              </a:pPr>
              <a:t>‹#›</a:t>
            </a:fld>
            <a:endParaRPr lang="en-US" altLang="zh-CN"/>
          </a:p>
        </p:txBody>
      </p:sp>
    </p:spTree>
    <p:extLst>
      <p:ext uri="{BB962C8B-B14F-4D97-AF65-F5344CB8AC3E}">
        <p14:creationId xmlns:p14="http://schemas.microsoft.com/office/powerpoint/2010/main" val="146883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FA7EBFE6-3851-4BE2-AF98-856801D157A7}" type="slidenum">
              <a:rPr lang="zh-CN" altLang="en-US"/>
              <a:pPr>
                <a:defRPr/>
              </a:pPr>
              <a:t>‹#›</a:t>
            </a:fld>
            <a:endParaRPr lang="en-US" altLang="zh-CN"/>
          </a:p>
        </p:txBody>
      </p:sp>
    </p:spTree>
    <p:extLst>
      <p:ext uri="{BB962C8B-B14F-4D97-AF65-F5344CB8AC3E}">
        <p14:creationId xmlns:p14="http://schemas.microsoft.com/office/powerpoint/2010/main" val="3617237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66E48AEB-66FE-4246-9F0B-DD994041C657}" type="slidenum">
              <a:rPr lang="zh-CN" altLang="en-US"/>
              <a:pPr>
                <a:defRPr/>
              </a:pPr>
              <a:t>‹#›</a:t>
            </a:fld>
            <a:endParaRPr lang="en-US" altLang="zh-CN"/>
          </a:p>
        </p:txBody>
      </p:sp>
    </p:spTree>
    <p:extLst>
      <p:ext uri="{BB962C8B-B14F-4D97-AF65-F5344CB8AC3E}">
        <p14:creationId xmlns:p14="http://schemas.microsoft.com/office/powerpoint/2010/main" val="2352436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340" name="Rectangle 4"/>
          <p:cNvSpPr>
            <a:spLocks noGrp="1" noChangeArrowheads="1"/>
          </p:cNvSpPr>
          <p:nvPr>
            <p:ph type="dt" sz="half" idx="2"/>
          </p:nvPr>
        </p:nvSpPr>
        <p:spPr bwMode="auto">
          <a:xfrm>
            <a:off x="609600" y="6245225"/>
            <a:ext cx="28448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Times New Roman" pitchFamily="18" charset="0"/>
                <a:ea typeface="宋体" pitchFamily="2" charset="-122"/>
              </a:defRPr>
            </a:lvl1pPr>
          </a:lstStyle>
          <a:p>
            <a:pPr>
              <a:defRPr/>
            </a:pPr>
            <a:endParaRPr lang="en-US" altLang="zh-CN"/>
          </a:p>
        </p:txBody>
      </p:sp>
      <p:sp>
        <p:nvSpPr>
          <p:cNvPr id="14341" name="Rectangle 5"/>
          <p:cNvSpPr>
            <a:spLocks noGrp="1" noChangeArrowheads="1"/>
          </p:cNvSpPr>
          <p:nvPr>
            <p:ph type="ftr" sz="quarter" idx="3"/>
          </p:nvPr>
        </p:nvSpPr>
        <p:spPr bwMode="auto">
          <a:xfrm>
            <a:off x="4165600" y="6245225"/>
            <a:ext cx="38608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Times New Roman" pitchFamily="18" charset="0"/>
                <a:ea typeface="宋体" pitchFamily="2" charset="-122"/>
              </a:defRPr>
            </a:lvl1pPr>
          </a:lstStyle>
          <a:p>
            <a:pPr>
              <a:defRPr/>
            </a:pPr>
            <a:endParaRPr lang="en-US" altLang="zh-CN"/>
          </a:p>
        </p:txBody>
      </p:sp>
      <p:sp>
        <p:nvSpPr>
          <p:cNvPr id="14342" name="Rectangle 6"/>
          <p:cNvSpPr>
            <a:spLocks noGrp="1" noChangeArrowheads="1"/>
          </p:cNvSpPr>
          <p:nvPr>
            <p:ph type="sldNum" sz="quarter" idx="4"/>
          </p:nvPr>
        </p:nvSpPr>
        <p:spPr bwMode="auto">
          <a:xfrm>
            <a:off x="8737600" y="6245225"/>
            <a:ext cx="28448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Times New Roman" pitchFamily="18" charset="0"/>
                <a:ea typeface="宋体" pitchFamily="2" charset="-122"/>
              </a:defRPr>
            </a:lvl1pPr>
          </a:lstStyle>
          <a:p>
            <a:pPr>
              <a:defRPr/>
            </a:pPr>
            <a:fld id="{8652398C-5765-4C19-8FC7-3A4FA9F2A911}"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kumimoji="0"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2022/1/13</a:t>
            </a:fld>
            <a:endParaRPr kumimoji="0"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kumimoji="0"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kumimoji="0"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kumimoji="0"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72227204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034250" y="1676401"/>
            <a:ext cx="5038725" cy="1470025"/>
          </a:xfrm>
        </p:spPr>
        <p:txBody>
          <a:bodyPr/>
          <a:lstStyle/>
          <a:p>
            <a:pPr eaLnBrk="1" hangingPunct="1"/>
            <a:r>
              <a:rPr lang="zh-CN" altLang="en-US" sz="6000" dirty="0">
                <a:latin typeface="汉仪大宋简" pitchFamily="49" charset="-122"/>
                <a:ea typeface="汉仪大宋简" pitchFamily="49" charset="-122"/>
              </a:rPr>
              <a:t>时间的脚印</a:t>
            </a:r>
          </a:p>
        </p:txBody>
      </p:sp>
      <p:sp>
        <p:nvSpPr>
          <p:cNvPr id="2051" name="Rectangle 3"/>
          <p:cNvSpPr>
            <a:spLocks noGrp="1" noChangeArrowheads="1"/>
          </p:cNvSpPr>
          <p:nvPr>
            <p:ph type="subTitle" idx="1"/>
          </p:nvPr>
        </p:nvSpPr>
        <p:spPr>
          <a:xfrm>
            <a:off x="2294407" y="3465041"/>
            <a:ext cx="4445000" cy="1633537"/>
          </a:xfrm>
        </p:spPr>
        <p:txBody>
          <a:bodyPr/>
          <a:lstStyle/>
          <a:p>
            <a:pPr eaLnBrk="1" hangingPunct="1"/>
            <a:r>
              <a:rPr lang="zh-CN" altLang="en-US" dirty="0" smtClean="0">
                <a:solidFill>
                  <a:srgbClr val="000000"/>
                </a:solidFill>
              </a:rPr>
              <a:t>陶世龙</a:t>
            </a:r>
          </a:p>
        </p:txBody>
      </p:sp>
      <p:pic>
        <p:nvPicPr>
          <p:cNvPr id="2052" name="Picture 4" descr="《时间的脚印》封面"/>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086600" y="1412851"/>
            <a:ext cx="2873424" cy="410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3852795" y="5118983"/>
            <a:ext cx="1351652" cy="470257"/>
          </a:xfrm>
          <a:prstGeom prst="rect">
            <a:avLst/>
          </a:prstGeom>
        </p:spPr>
        <p:txBody>
          <a:bodyPr wrap="none">
            <a:spAutoFit/>
          </a:bodyPr>
          <a:lstStyle/>
          <a:p>
            <a:pPr marL="342900" indent="-342900" algn="ctr">
              <a:lnSpc>
                <a:spcPct val="110000"/>
              </a:lnSpc>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91544" y="260648"/>
            <a:ext cx="8229600" cy="1143000"/>
          </a:xfrm>
        </p:spPr>
        <p:txBody>
          <a:bodyPr/>
          <a:lstStyle/>
          <a:p>
            <a:pPr eaLnBrk="1" hangingPunct="1"/>
            <a:r>
              <a:rPr lang="zh-CN" altLang="en-US" dirty="0" smtClean="0">
                <a:latin typeface="Times New Roman" pitchFamily="18" charset="0"/>
              </a:rPr>
              <a:t>导读</a:t>
            </a:r>
            <a:r>
              <a:rPr lang="zh-CN" altLang="en-US" dirty="0" smtClean="0"/>
              <a:t> </a:t>
            </a:r>
          </a:p>
        </p:txBody>
      </p:sp>
      <p:sp>
        <p:nvSpPr>
          <p:cNvPr id="3075" name="Rectangle 3"/>
          <p:cNvSpPr>
            <a:spLocks noGrp="1" noChangeArrowheads="1"/>
          </p:cNvSpPr>
          <p:nvPr>
            <p:ph type="body" idx="1"/>
          </p:nvPr>
        </p:nvSpPr>
        <p:spPr>
          <a:xfrm>
            <a:off x="1981201" y="1600201"/>
            <a:ext cx="4195763" cy="4525963"/>
          </a:xfrm>
        </p:spPr>
        <p:txBody>
          <a:bodyPr/>
          <a:lstStyle/>
          <a:p>
            <a:pPr eaLnBrk="1" hangingPunct="1"/>
            <a:r>
              <a:rPr lang="zh-CN" altLang="en-US" sz="2800" dirty="0">
                <a:solidFill>
                  <a:srgbClr val="000000"/>
                </a:solidFill>
                <a:latin typeface="Times New Roman" pitchFamily="18" charset="0"/>
              </a:rPr>
              <a:t>孔子</a:t>
            </a:r>
            <a:r>
              <a:rPr lang="zh-CN" altLang="en-US" sz="2800" dirty="0">
                <a:solidFill>
                  <a:srgbClr val="000000"/>
                </a:solidFill>
              </a:rPr>
              <a:t>“</a:t>
            </a:r>
            <a:r>
              <a:rPr lang="zh-CN" altLang="en-US" sz="2800" dirty="0">
                <a:solidFill>
                  <a:srgbClr val="000000"/>
                </a:solidFill>
                <a:latin typeface="Times New Roman" pitchFamily="18" charset="0"/>
              </a:rPr>
              <a:t>逝者如斯夫，不舍昼夜</a:t>
            </a:r>
            <a:r>
              <a:rPr lang="zh-CN" altLang="en-US" sz="2800" dirty="0">
                <a:solidFill>
                  <a:srgbClr val="000000"/>
                </a:solidFill>
              </a:rPr>
              <a:t>”</a:t>
            </a:r>
            <a:endParaRPr lang="zh-CN" altLang="en-US" sz="2800" dirty="0">
              <a:solidFill>
                <a:srgbClr val="000000"/>
              </a:solidFill>
              <a:latin typeface="Times New Roman" pitchFamily="18" charset="0"/>
            </a:endParaRPr>
          </a:p>
          <a:p>
            <a:pPr eaLnBrk="1" hangingPunct="1"/>
            <a:r>
              <a:rPr lang="zh-CN" altLang="en-US" sz="2800" dirty="0">
                <a:solidFill>
                  <a:srgbClr val="000000"/>
                </a:solidFill>
                <a:latin typeface="Times New Roman" pitchFamily="18" charset="0"/>
              </a:rPr>
              <a:t>马克思</a:t>
            </a:r>
            <a:r>
              <a:rPr lang="zh-CN" altLang="en-US" sz="2800" dirty="0">
                <a:solidFill>
                  <a:srgbClr val="000000"/>
                </a:solidFill>
              </a:rPr>
              <a:t>“</a:t>
            </a:r>
            <a:r>
              <a:rPr lang="zh-CN" altLang="en-US" sz="2800" dirty="0">
                <a:solidFill>
                  <a:srgbClr val="000000"/>
                </a:solidFill>
                <a:latin typeface="Times New Roman" pitchFamily="18" charset="0"/>
              </a:rPr>
              <a:t>时间就是能力等等发展的地盘</a:t>
            </a:r>
            <a:r>
              <a:rPr lang="zh-CN" altLang="en-US" sz="2800" dirty="0">
                <a:solidFill>
                  <a:srgbClr val="000000"/>
                </a:solidFill>
              </a:rPr>
              <a:t>”</a:t>
            </a:r>
            <a:endParaRPr lang="zh-CN" altLang="en-US" sz="2800" dirty="0">
              <a:solidFill>
                <a:srgbClr val="000000"/>
              </a:solidFill>
              <a:latin typeface="Times New Roman" pitchFamily="18" charset="0"/>
            </a:endParaRPr>
          </a:p>
          <a:p>
            <a:pPr eaLnBrk="1" hangingPunct="1"/>
            <a:r>
              <a:rPr lang="zh-CN" altLang="en-US" sz="2800" dirty="0">
                <a:solidFill>
                  <a:srgbClr val="000000"/>
                </a:solidFill>
                <a:latin typeface="Times New Roman" pitchFamily="18" charset="0"/>
              </a:rPr>
              <a:t>齐白石</a:t>
            </a:r>
            <a:r>
              <a:rPr lang="zh-CN" altLang="en-US" sz="2800" dirty="0">
                <a:solidFill>
                  <a:srgbClr val="000000"/>
                </a:solidFill>
              </a:rPr>
              <a:t>“</a:t>
            </a:r>
            <a:r>
              <a:rPr lang="zh-CN" altLang="en-US" sz="2800" dirty="0">
                <a:solidFill>
                  <a:srgbClr val="000000"/>
                </a:solidFill>
                <a:latin typeface="Times New Roman" pitchFamily="18" charset="0"/>
              </a:rPr>
              <a:t>不教一日闲过</a:t>
            </a:r>
            <a:r>
              <a:rPr lang="zh-CN" altLang="en-US" sz="2800" dirty="0">
                <a:solidFill>
                  <a:srgbClr val="000000"/>
                </a:solidFill>
              </a:rPr>
              <a:t>”</a:t>
            </a:r>
            <a:endParaRPr lang="zh-CN" altLang="en-US" sz="2800" dirty="0">
              <a:solidFill>
                <a:srgbClr val="000000"/>
              </a:solidFill>
              <a:latin typeface="Times New Roman" pitchFamily="18" charset="0"/>
            </a:endParaRPr>
          </a:p>
          <a:p>
            <a:pPr eaLnBrk="1" hangingPunct="1">
              <a:buFontTx/>
              <a:buNone/>
            </a:pPr>
            <a:endParaRPr lang="zh-CN" altLang="en-US" sz="2800" dirty="0">
              <a:solidFill>
                <a:srgbClr val="000000"/>
              </a:solidFill>
              <a:latin typeface="Times New Roman" pitchFamily="18" charset="0"/>
            </a:endParaRPr>
          </a:p>
          <a:p>
            <a:pPr eaLnBrk="1" hangingPunct="1"/>
            <a:r>
              <a:rPr lang="zh-CN" altLang="en-US" sz="2800" dirty="0">
                <a:solidFill>
                  <a:srgbClr val="000000"/>
                </a:solidFill>
                <a:latin typeface="Times New Roman" pitchFamily="18" charset="0"/>
              </a:rPr>
              <a:t>莎士比亚</a:t>
            </a:r>
            <a:r>
              <a:rPr lang="zh-CN" altLang="en-US" sz="2800" dirty="0">
                <a:solidFill>
                  <a:srgbClr val="000000"/>
                </a:solidFill>
              </a:rPr>
              <a:t>“</a:t>
            </a:r>
            <a:r>
              <a:rPr lang="zh-CN" altLang="en-US" sz="2800" dirty="0">
                <a:solidFill>
                  <a:srgbClr val="000000"/>
                </a:solidFill>
                <a:latin typeface="Times New Roman" pitchFamily="18" charset="0"/>
              </a:rPr>
              <a:t>放弃时间的人，时间也放弃他</a:t>
            </a:r>
            <a:r>
              <a:rPr lang="zh-CN" altLang="en-US" sz="2800" dirty="0">
                <a:solidFill>
                  <a:srgbClr val="000000"/>
                </a:solidFill>
              </a:rPr>
              <a:t>”</a:t>
            </a:r>
            <a:r>
              <a:rPr lang="zh-CN" altLang="en-US" sz="2800" dirty="0"/>
              <a:t> </a:t>
            </a:r>
          </a:p>
        </p:txBody>
      </p:sp>
      <p:pic>
        <p:nvPicPr>
          <p:cNvPr id="3076" name="Picture 4" descr="罗马数字的用途"/>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324600" y="1905001"/>
            <a:ext cx="4038600" cy="371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zh-CN" altLang="en-US" dirty="0" smtClean="0">
                <a:latin typeface="Times New Roman" pitchFamily="18" charset="0"/>
              </a:rPr>
              <a:t>解题</a:t>
            </a:r>
            <a:r>
              <a:rPr lang="zh-CN" altLang="en-US" dirty="0" smtClean="0"/>
              <a:t> </a:t>
            </a:r>
          </a:p>
        </p:txBody>
      </p:sp>
      <p:sp>
        <p:nvSpPr>
          <p:cNvPr id="4099" name="Rectangle 3"/>
          <p:cNvSpPr>
            <a:spLocks noGrp="1" noChangeArrowheads="1"/>
          </p:cNvSpPr>
          <p:nvPr>
            <p:ph type="body" idx="1"/>
          </p:nvPr>
        </p:nvSpPr>
        <p:spPr/>
        <p:txBody>
          <a:bodyPr/>
          <a:lstStyle/>
          <a:p>
            <a:pPr eaLnBrk="1" hangingPunct="1"/>
            <a:r>
              <a:rPr lang="zh-CN" altLang="en-US" sz="2800" dirty="0">
                <a:solidFill>
                  <a:srgbClr val="000000"/>
                </a:solidFill>
                <a:latin typeface="Times New Roman" pitchFamily="18" charset="0"/>
              </a:rPr>
              <a:t>本文是一篇科普作品，其主要任务是介绍岩石记录时间的奇异功能，目的是说明认识岩石这一奇异功能所具有的重要意义、激发青少年探索自然奥秘的热情。文章的题目《时间的脚印》，是从高土其《时间伯伯》一诗中引申借用来的。其拟人化手法的运用，形象地说明了那些形形色色、大大小小的岩石中都潜藏着时间的踪影，以引起人们的探究欲望和阅读兴趣。</a:t>
            </a:r>
            <a:endParaRPr lang="zh-CN" altLang="en-US" sz="2800" dirty="0">
              <a:solidFill>
                <a:srgbClr val="000000"/>
              </a:solidFill>
            </a:endParaRPr>
          </a:p>
        </p:txBody>
      </p:sp>
      <p:sp>
        <p:nvSpPr>
          <p:cNvPr id="2" name="文本框 1"/>
          <p:cNvSpPr txBox="1"/>
          <p:nvPr/>
        </p:nvSpPr>
        <p:spPr>
          <a:xfrm>
            <a:off x="2063552" y="5445224"/>
            <a:ext cx="2088232" cy="276999"/>
          </a:xfrm>
          <a:prstGeom prst="rect">
            <a:avLst/>
          </a:prstGeom>
          <a:noFill/>
        </p:spPr>
        <p:txBody>
          <a:bodyPr wrap="square" rtlCol="0">
            <a:spAutoFit/>
          </a:bodyPr>
          <a:lstStyle/>
          <a:p>
            <a:r>
              <a:rPr lang="en-US" altLang="zh-CN" sz="1200" dirty="0">
                <a:solidFill>
                  <a:srgbClr val="E3EDF9"/>
                </a:solidFill>
              </a:rPr>
              <a:t>https://www.ypppt.com/</a:t>
            </a:r>
            <a:endParaRPr lang="zh-CN" altLang="en-US" sz="1200" dirty="0">
              <a:solidFill>
                <a:srgbClr val="E3EDF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zh-CN" altLang="en-US" dirty="0" smtClean="0">
                <a:latin typeface="Times New Roman" pitchFamily="18" charset="0"/>
              </a:rPr>
              <a:t>段落层次</a:t>
            </a:r>
          </a:p>
        </p:txBody>
      </p:sp>
      <p:sp>
        <p:nvSpPr>
          <p:cNvPr id="5123" name="Rectangle 3"/>
          <p:cNvSpPr>
            <a:spLocks noGrp="1" noChangeArrowheads="1"/>
          </p:cNvSpPr>
          <p:nvPr>
            <p:ph type="body" idx="1"/>
          </p:nvPr>
        </p:nvSpPr>
        <p:spPr/>
        <p:txBody>
          <a:bodyPr/>
          <a:lstStyle/>
          <a:p>
            <a:pPr algn="just" eaLnBrk="1" hangingPunct="1">
              <a:lnSpc>
                <a:spcPct val="90000"/>
              </a:lnSpc>
            </a:pPr>
            <a:r>
              <a:rPr lang="zh-CN" altLang="en-US" dirty="0" smtClean="0">
                <a:solidFill>
                  <a:srgbClr val="000000"/>
                </a:solidFill>
                <a:latin typeface="Times New Roman" pitchFamily="18" charset="0"/>
              </a:rPr>
              <a:t>全文可分三部分。</a:t>
            </a:r>
            <a:endParaRPr lang="zh-CN" altLang="en-US" dirty="0" smtClean="0">
              <a:solidFill>
                <a:srgbClr val="000000"/>
              </a:solidFill>
            </a:endParaRPr>
          </a:p>
          <a:p>
            <a:pPr algn="just" eaLnBrk="1" hangingPunct="1">
              <a:lnSpc>
                <a:spcPct val="90000"/>
              </a:lnSpc>
            </a:pPr>
            <a:r>
              <a:rPr lang="zh-CN" altLang="en-US" dirty="0" smtClean="0">
                <a:solidFill>
                  <a:srgbClr val="000000"/>
                </a:solidFill>
                <a:latin typeface="Times New Roman" pitchFamily="18" charset="0"/>
              </a:rPr>
              <a:t>第一部分（第ｌ～４段）概括介绍岩石可以记录时间。</a:t>
            </a:r>
            <a:endParaRPr lang="zh-CN" altLang="en-US" dirty="0" smtClean="0">
              <a:solidFill>
                <a:srgbClr val="000000"/>
              </a:solidFill>
            </a:endParaRPr>
          </a:p>
          <a:p>
            <a:pPr algn="just" eaLnBrk="1" hangingPunct="1">
              <a:lnSpc>
                <a:spcPct val="90000"/>
              </a:lnSpc>
            </a:pPr>
            <a:r>
              <a:rPr lang="zh-CN" altLang="en-US" dirty="0" smtClean="0">
                <a:solidFill>
                  <a:srgbClr val="000000"/>
                </a:solidFill>
                <a:latin typeface="Times New Roman" pitchFamily="18" charset="0"/>
              </a:rPr>
              <a:t>第二部分（第５～２８段）具体说明岩石是怎样记下时间的，又可分三层。</a:t>
            </a:r>
            <a:endParaRPr lang="zh-CN" altLang="en-US" dirty="0" smtClean="0">
              <a:solidFill>
                <a:srgbClr val="000000"/>
              </a:solidFill>
            </a:endParaRPr>
          </a:p>
          <a:p>
            <a:pPr algn="just" eaLnBrk="1" hangingPunct="1">
              <a:lnSpc>
                <a:spcPct val="90000"/>
              </a:lnSpc>
            </a:pPr>
            <a:r>
              <a:rPr lang="zh-CN" altLang="en-US" dirty="0" smtClean="0">
                <a:solidFill>
                  <a:srgbClr val="000000"/>
                </a:solidFill>
                <a:latin typeface="Times New Roman" pitchFamily="18" charset="0"/>
              </a:rPr>
              <a:t>第三部分（第２９、</a:t>
            </a:r>
            <a:r>
              <a:rPr lang="zh-CN" altLang="en-US" dirty="0" smtClean="0">
                <a:solidFill>
                  <a:srgbClr val="000000"/>
                </a:solidFill>
              </a:rPr>
              <a:t>30</a:t>
            </a:r>
            <a:r>
              <a:rPr lang="zh-CN" altLang="en-US" dirty="0" smtClean="0">
                <a:solidFill>
                  <a:srgbClr val="000000"/>
                </a:solidFill>
                <a:latin typeface="Times New Roman" pitchFamily="18" charset="0"/>
              </a:rPr>
              <a:t>段）照应开头，说明辨别岩石中留下的</a:t>
            </a:r>
            <a:r>
              <a:rPr lang="zh-CN" altLang="en-US" dirty="0" smtClean="0">
                <a:solidFill>
                  <a:srgbClr val="000000"/>
                </a:solidFill>
              </a:rPr>
              <a:t>“</a:t>
            </a:r>
            <a:r>
              <a:rPr lang="zh-CN" altLang="en-US" dirty="0" smtClean="0">
                <a:solidFill>
                  <a:srgbClr val="000000"/>
                </a:solidFill>
                <a:latin typeface="Times New Roman" pitchFamily="18" charset="0"/>
              </a:rPr>
              <a:t>时间的脚印</a:t>
            </a:r>
            <a:r>
              <a:rPr lang="zh-CN" altLang="en-US" dirty="0" smtClean="0">
                <a:solidFill>
                  <a:srgbClr val="000000"/>
                </a:solidFill>
              </a:rPr>
              <a:t>”</a:t>
            </a:r>
            <a:r>
              <a:rPr lang="zh-CN" altLang="en-US" dirty="0" smtClean="0">
                <a:solidFill>
                  <a:srgbClr val="000000"/>
                </a:solidFill>
                <a:latin typeface="Times New Roman" pitchFamily="18" charset="0"/>
              </a:rPr>
              <a:t>之难，意义之重大。</a:t>
            </a:r>
            <a:endParaRPr lang="zh-CN" altLang="en-US" dirty="0" smtClean="0">
              <a:solidFill>
                <a:srgbClr val="000000"/>
              </a:solidFill>
            </a:endParaRPr>
          </a:p>
          <a:p>
            <a:pPr eaLnBrk="1" hangingPunct="1">
              <a:lnSpc>
                <a:spcPct val="90000"/>
              </a:lnSpc>
            </a:pPr>
            <a:endParaRPr lang="zh-CN" altLang="en-US" dirty="0" smtClean="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zh-CN" altLang="en-US" dirty="0" smtClean="0">
                <a:latin typeface="Times New Roman" pitchFamily="18" charset="0"/>
              </a:rPr>
              <a:t>介绍 </a:t>
            </a:r>
            <a:r>
              <a:rPr lang="zh-CN" altLang="en-US" dirty="0" smtClean="0"/>
              <a:t>“</a:t>
            </a:r>
            <a:r>
              <a:rPr lang="zh-CN" altLang="en-US" dirty="0" smtClean="0">
                <a:latin typeface="Times New Roman" pitchFamily="18" charset="0"/>
              </a:rPr>
              <a:t>铜壶滴漏</a:t>
            </a:r>
            <a:r>
              <a:rPr lang="zh-CN" altLang="en-US" dirty="0" smtClean="0"/>
              <a:t>”</a:t>
            </a:r>
            <a:r>
              <a:rPr lang="zh-CN" altLang="en-US" dirty="0" smtClean="0">
                <a:latin typeface="Times New Roman" pitchFamily="18" charset="0"/>
              </a:rPr>
              <a:t>偏离主旨吗？</a:t>
            </a:r>
            <a:r>
              <a:rPr lang="zh-CN" altLang="en-US" dirty="0" smtClean="0"/>
              <a:t> </a:t>
            </a:r>
          </a:p>
        </p:txBody>
      </p:sp>
      <p:sp>
        <p:nvSpPr>
          <p:cNvPr id="6147" name="Rectangle 3"/>
          <p:cNvSpPr>
            <a:spLocks noGrp="1" noChangeArrowheads="1"/>
          </p:cNvSpPr>
          <p:nvPr>
            <p:ph type="body" idx="1"/>
          </p:nvPr>
        </p:nvSpPr>
        <p:spPr/>
        <p:txBody>
          <a:bodyPr/>
          <a:lstStyle/>
          <a:p>
            <a:pPr eaLnBrk="1" hangingPunct="1"/>
            <a:r>
              <a:rPr lang="zh-CN" altLang="en-US" dirty="0" smtClean="0">
                <a:solidFill>
                  <a:srgbClr val="000000"/>
                </a:solidFill>
                <a:latin typeface="Times New Roman" pitchFamily="18" charset="0"/>
              </a:rPr>
              <a:t>没有偏离主旨，因为这篇文章的主旨是说明时间是如何被记录下来的。山野里每一厘米厚的岩层便代表着几十年到上百年的时间，但它只是大自然中保存着的许多种记录时间的</a:t>
            </a:r>
            <a:r>
              <a:rPr lang="zh-CN" altLang="en-US" dirty="0" smtClean="0">
                <a:solidFill>
                  <a:srgbClr val="000000"/>
                </a:solidFill>
              </a:rPr>
              <a:t>“</a:t>
            </a:r>
            <a:r>
              <a:rPr lang="zh-CN" altLang="en-US" dirty="0" smtClean="0">
                <a:solidFill>
                  <a:srgbClr val="000000"/>
                </a:solidFill>
                <a:latin typeface="Times New Roman" pitchFamily="18" charset="0"/>
              </a:rPr>
              <a:t>重要的一种</a:t>
            </a:r>
            <a:r>
              <a:rPr lang="zh-CN" altLang="en-US" dirty="0" smtClean="0">
                <a:solidFill>
                  <a:srgbClr val="000000"/>
                </a:solidFill>
              </a:rPr>
              <a:t>”</a:t>
            </a:r>
            <a:r>
              <a:rPr lang="zh-CN" altLang="en-US" dirty="0" smtClean="0">
                <a:solidFill>
                  <a:srgbClr val="000000"/>
                </a:solidFill>
                <a:latin typeface="Times New Roman" pitchFamily="18" charset="0"/>
              </a:rPr>
              <a:t>，而</a:t>
            </a:r>
            <a:r>
              <a:rPr lang="zh-CN" altLang="en-US" dirty="0" smtClean="0">
                <a:solidFill>
                  <a:srgbClr val="000000"/>
                </a:solidFill>
              </a:rPr>
              <a:t>“</a:t>
            </a:r>
            <a:r>
              <a:rPr lang="zh-CN" altLang="en-US" dirty="0" smtClean="0">
                <a:solidFill>
                  <a:srgbClr val="000000"/>
                </a:solidFill>
                <a:latin typeface="Times New Roman" pitchFamily="18" charset="0"/>
              </a:rPr>
              <a:t>铜壶滴漏</a:t>
            </a:r>
            <a:r>
              <a:rPr lang="zh-CN" altLang="en-US" dirty="0" smtClean="0">
                <a:solidFill>
                  <a:srgbClr val="000000"/>
                </a:solidFill>
              </a:rPr>
              <a:t>”</a:t>
            </a:r>
            <a:r>
              <a:rPr lang="zh-CN" altLang="en-US" dirty="0" smtClean="0">
                <a:solidFill>
                  <a:srgbClr val="000000"/>
                </a:solidFill>
                <a:latin typeface="Times New Roman" pitchFamily="18" charset="0"/>
              </a:rPr>
              <a:t>则是这其中的另外一种，二者相互补充，体现了说明文语言的准确性。</a:t>
            </a:r>
            <a:r>
              <a:rPr lang="zh-CN" altLang="en-US" dirty="0" smtClean="0">
                <a:solidFill>
                  <a:srgbClr val="000000"/>
                </a:solidFill>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zh-CN" altLang="en-US" dirty="0" smtClean="0"/>
              <a:t>“</a:t>
            </a:r>
            <a:r>
              <a:rPr lang="zh-CN" altLang="en-US" dirty="0" smtClean="0">
                <a:latin typeface="Times New Roman" pitchFamily="18" charset="0"/>
              </a:rPr>
              <a:t>时间的脚印</a:t>
            </a:r>
            <a:r>
              <a:rPr lang="zh-CN" altLang="en-US" dirty="0" smtClean="0"/>
              <a:t>”</a:t>
            </a:r>
            <a:r>
              <a:rPr lang="zh-CN" altLang="en-US" dirty="0" smtClean="0">
                <a:latin typeface="Times New Roman" pitchFamily="18" charset="0"/>
              </a:rPr>
              <a:t>是怎样留下的？</a:t>
            </a:r>
            <a:endParaRPr lang="zh-CN" altLang="en-US" dirty="0" smtClean="0"/>
          </a:p>
        </p:txBody>
      </p:sp>
      <p:sp>
        <p:nvSpPr>
          <p:cNvPr id="7171" name="Rectangle 3"/>
          <p:cNvSpPr>
            <a:spLocks noGrp="1" noChangeArrowheads="1"/>
          </p:cNvSpPr>
          <p:nvPr>
            <p:ph type="body" idx="1"/>
          </p:nvPr>
        </p:nvSpPr>
        <p:spPr/>
        <p:txBody>
          <a:bodyPr/>
          <a:lstStyle/>
          <a:p>
            <a:pPr eaLnBrk="1" hangingPunct="1"/>
            <a:r>
              <a:rPr lang="zh-CN" altLang="en-US" sz="2800" dirty="0">
                <a:solidFill>
                  <a:srgbClr val="000000"/>
                </a:solidFill>
                <a:latin typeface="Times New Roman" pitchFamily="18" charset="0"/>
              </a:rPr>
              <a:t>岩石是由泥沙等落入湖海中的沉积物不断积累达到一定量时自身产生重压，有一些物质填充到泥沙中的孔隙里，使泥沙胶结而形成的。它最初生成时，像书面一样平卧着，一层层地叠加在一起，每一层岩石都凝固了不同时期的气候、生物等的状况，我们根据这些不同时期的气候、生物在岩石中的反映，就可以推测出该岩石形成的时间以及同一岩层的气候、生物等的状况。</a:t>
            </a:r>
            <a:endParaRPr lang="zh-CN" altLang="en-US" sz="2800" dirty="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zh-CN" altLang="en-US" sz="4000" dirty="0">
                <a:latin typeface="Times New Roman" pitchFamily="18" charset="0"/>
              </a:rPr>
              <a:t>谈谈</a:t>
            </a:r>
            <a:r>
              <a:rPr lang="zh-CN" altLang="en-US" sz="4000" dirty="0"/>
              <a:t>“</a:t>
            </a:r>
            <a:r>
              <a:rPr lang="zh-CN" altLang="en-US" sz="4000" dirty="0">
                <a:latin typeface="Times New Roman" pitchFamily="18" charset="0"/>
              </a:rPr>
              <a:t>寻找时间的脚印</a:t>
            </a:r>
            <a:r>
              <a:rPr lang="zh-CN" altLang="en-US" sz="4000" dirty="0"/>
              <a:t>”</a:t>
            </a:r>
            <a:r>
              <a:rPr lang="zh-CN" altLang="en-US" sz="4000" dirty="0">
                <a:latin typeface="Times New Roman" pitchFamily="18" charset="0"/>
              </a:rPr>
              <a:t>有何意义。</a:t>
            </a:r>
            <a:r>
              <a:rPr lang="zh-CN" altLang="en-US" dirty="0" smtClean="0"/>
              <a:t> </a:t>
            </a:r>
          </a:p>
        </p:txBody>
      </p:sp>
      <p:sp>
        <p:nvSpPr>
          <p:cNvPr id="8195" name="Rectangle 3"/>
          <p:cNvSpPr>
            <a:spLocks noGrp="1" noChangeArrowheads="1"/>
          </p:cNvSpPr>
          <p:nvPr>
            <p:ph type="body" idx="1"/>
          </p:nvPr>
        </p:nvSpPr>
        <p:spPr/>
        <p:txBody>
          <a:bodyPr/>
          <a:lstStyle/>
          <a:p>
            <a:pPr eaLnBrk="1" hangingPunct="1"/>
            <a:r>
              <a:rPr lang="zh-CN" altLang="en-US" dirty="0" smtClean="0">
                <a:solidFill>
                  <a:srgbClr val="000000"/>
                </a:solidFill>
              </a:rPr>
              <a:t>“</a:t>
            </a:r>
            <a:r>
              <a:rPr lang="zh-CN" altLang="en-US" dirty="0" smtClean="0">
                <a:solidFill>
                  <a:srgbClr val="000000"/>
                </a:solidFill>
                <a:latin typeface="宋体" charset="-122"/>
              </a:rPr>
              <a:t>如果我们熟悉了这些石头的历史，便有可能踏着历史的脚印，一步一步地走向地下的宝库</a:t>
            </a:r>
            <a:r>
              <a:rPr lang="zh-CN" altLang="en-US" dirty="0" smtClean="0">
                <a:solidFill>
                  <a:srgbClr val="000000"/>
                </a:solidFill>
              </a:rPr>
              <a:t>”</a:t>
            </a:r>
            <a:r>
              <a:rPr lang="zh-CN" altLang="en-US" dirty="0" smtClean="0">
                <a:solidFill>
                  <a:srgbClr val="000000"/>
                </a:solidFill>
                <a:latin typeface="宋体" charset="-122"/>
              </a:rPr>
              <a:t>或</a:t>
            </a:r>
            <a:r>
              <a:rPr lang="zh-CN" altLang="en-US" dirty="0" smtClean="0">
                <a:solidFill>
                  <a:srgbClr val="000000"/>
                </a:solidFill>
              </a:rPr>
              <a:t>“</a:t>
            </a:r>
            <a:r>
              <a:rPr lang="zh-CN" altLang="en-US" dirty="0" smtClean="0">
                <a:solidFill>
                  <a:srgbClr val="000000"/>
                </a:solidFill>
                <a:latin typeface="宋体" charset="-122"/>
              </a:rPr>
              <a:t>不仅使我们增加了知识，而且还非常有助于我们去找寻地下的宝藏</a:t>
            </a:r>
            <a:r>
              <a:rPr lang="zh-CN" altLang="en-US" dirty="0" smtClean="0">
                <a:solidFill>
                  <a:srgbClr val="000000"/>
                </a:solidFill>
              </a:rPr>
              <a:t>”</a:t>
            </a:r>
            <a:r>
              <a:rPr lang="zh-CN" altLang="en-US" dirty="0" smtClean="0">
                <a:solidFill>
                  <a:srgbClr val="000000"/>
                </a:solidFill>
                <a:latin typeface="宋体" charset="-122"/>
              </a:rPr>
              <a:t>。 </a:t>
            </a:r>
            <a:r>
              <a:rPr lang="zh-CN" altLang="en-US" dirty="0" smtClean="0">
                <a:solidFill>
                  <a:srgbClr val="000000"/>
                </a:solidFill>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kumimoji="0"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kumimoji="0"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kumimoji="0"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kumimoji="0"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kumimoji="0"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kumimoji="0"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kumimoji="0"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kumimoji="0"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kumimoji="0"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kumimoji="0"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kumimoji="0"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kumimoji="0"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kumimoji="0"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kumimoji="0"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kumimoji="0"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kumimoji="0"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kumimoji="0"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kumimoji="0"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kumimoji="0"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6491882"/>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80005666678090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80005666678090">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80005666678090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0005666678090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80005666678090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0005666678090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80005666678090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80005666678090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80005666678090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80005666678090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80005666678090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80005666678090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80005666678090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80005666678090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TotalTime>
  <Words>565</Words>
  <Application>Microsoft Office PowerPoint</Application>
  <PresentationFormat>宽屏</PresentationFormat>
  <Paragraphs>34</Paragraphs>
  <Slides>8</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8</vt:i4>
      </vt:variant>
    </vt:vector>
  </HeadingPairs>
  <TitlesOfParts>
    <vt:vector size="19" baseType="lpstr">
      <vt:lpstr>Meiryo</vt:lpstr>
      <vt:lpstr>汉仪大宋简</vt:lpstr>
      <vt:lpstr>宋体</vt:lpstr>
      <vt:lpstr>微软雅黑</vt:lpstr>
      <vt:lpstr>Arial</vt:lpstr>
      <vt:lpstr>Calibri</vt:lpstr>
      <vt:lpstr>Calibri Light</vt:lpstr>
      <vt:lpstr>Tahoma</vt:lpstr>
      <vt:lpstr>Times New Roman</vt:lpstr>
      <vt:lpstr>第一PPT模板网-WWW.1PPT.COM</vt:lpstr>
      <vt:lpstr>Office Theme</vt:lpstr>
      <vt:lpstr>时间的脚印</vt:lpstr>
      <vt:lpstr>导读 </vt:lpstr>
      <vt:lpstr>解题 </vt:lpstr>
      <vt:lpstr>段落层次</vt:lpstr>
      <vt:lpstr>介绍 “铜壶滴漏”偏离主旨吗？ </vt:lpstr>
      <vt:lpstr>“时间的脚印”是怎样留下的？</vt:lpstr>
      <vt:lpstr>谈谈“寻找时间的脚印”有何意义。 </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2</cp:revision>
  <dcterms:created xsi:type="dcterms:W3CDTF">1601-01-01T00:00:00Z</dcterms:created>
  <dcterms:modified xsi:type="dcterms:W3CDTF">2022-01-13T13:05:35Z</dcterms:modified>
</cp:coreProperties>
</file>