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Lst>
  <p:notesMasterIdLst>
    <p:notesMasterId r:id="rId8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Lst>
  <p:sldSz cx="9144000" cy="5143500" type="screen16x9"/>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howGuides="1">
      <p:cViewPr varScale="1">
        <p:scale>
          <a:sx n="143" d="100"/>
          <a:sy n="143" d="100"/>
        </p:scale>
        <p:origin x="684" y="120"/>
      </p:cViewPr>
      <p:guideLst>
        <p:guide orient="horz" pos="1620"/>
        <p:guide pos="2880"/>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tableStyles" Target="tableStyle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9682" name="页眉占位符 199681"/>
          <p:cNvSpPr>
            <a:spLocks noGrp="1"/>
          </p:cNvSpPr>
          <p:nvPr>
            <p:ph type="hdr" sz="quarter"/>
          </p:nvPr>
        </p:nvSpPr>
        <p:spPr>
          <a:xfrm>
            <a:off x="0" y="0"/>
            <a:ext cx="2971800" cy="457200"/>
          </a:xfrm>
          <a:prstGeom prst="rect">
            <a:avLst/>
          </a:prstGeom>
          <a:noFill/>
          <a:ln w="9525">
            <a:noFill/>
          </a:ln>
        </p:spPr>
        <p:txBody>
          <a:bodyPr/>
          <a:lstStyle/>
          <a:p>
            <a:pPr lvl="0" fontAlgn="base"/>
            <a:endParaRPr lang="zh-CN" altLang="en-US" sz="1200" strike="noStrike" noProof="1"/>
          </a:p>
        </p:txBody>
      </p:sp>
      <p:sp>
        <p:nvSpPr>
          <p:cNvPr id="199683" name="日期占位符 199682"/>
          <p:cNvSpPr>
            <a:spLocks noGrp="1"/>
          </p:cNvSpPr>
          <p:nvPr>
            <p:ph type="dt" idx="1"/>
          </p:nvPr>
        </p:nvSpPr>
        <p:spPr>
          <a:xfrm>
            <a:off x="3884613" y="0"/>
            <a:ext cx="2971800" cy="457200"/>
          </a:xfrm>
          <a:prstGeom prst="rect">
            <a:avLst/>
          </a:prstGeom>
          <a:noFill/>
          <a:ln w="9525">
            <a:noFill/>
          </a:ln>
        </p:spPr>
        <p:txBody>
          <a:bodyPr/>
          <a:lstStyle/>
          <a:p>
            <a:pPr lvl="0" algn="r" fontAlgn="base"/>
            <a:fld id="{BB962C8B-B14F-4D97-AF65-F5344CB8AC3E}" type="datetimeFigureOut">
              <a:rPr lang="zh-CN" altLang="en-US" sz="1200" strike="noStrike" noProof="1" dirty="0">
                <a:latin typeface="Arial" panose="020B0604020202020204" pitchFamily="34" charset="0"/>
                <a:ea typeface="宋体" panose="02010600030101010101" pitchFamily="2" charset="-122"/>
                <a:cs typeface="+mn-cs"/>
              </a:rPr>
              <a:t>2022/1/13</a:t>
            </a:fld>
            <a:endParaRPr lang="zh-CN" altLang="en-US" sz="1200" strike="noStrike" noProof="1">
              <a:latin typeface="Arial" panose="020B0604020202020204" pitchFamily="34" charset="0"/>
              <a:ea typeface="宋体" panose="02010600030101010101" pitchFamily="2" charset="-122"/>
              <a:cs typeface="+mn-cs"/>
            </a:endParaRPr>
          </a:p>
        </p:txBody>
      </p:sp>
      <p:sp>
        <p:nvSpPr>
          <p:cNvPr id="2052" name="幻灯片图像占位符 199683"/>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2053" name="文本占位符 199684"/>
          <p:cNvSpPr>
            <a:spLocks noGrp="1"/>
          </p:cNvSpPr>
          <p:nvPr>
            <p:ph type="body" sz="quarter"/>
          </p:nvPr>
        </p:nvSpPr>
        <p:spPr>
          <a:xfrm>
            <a:off x="685800" y="4343400"/>
            <a:ext cx="5486400" cy="4114800"/>
          </a:xfrm>
          <a:prstGeom prst="rect">
            <a:avLst/>
          </a:prstGeom>
          <a:noFill/>
          <a:ln w="9525">
            <a:noFill/>
          </a:ln>
        </p:spPr>
        <p:txBody>
          <a:bodyPr anchor="t"/>
          <a:lstStyle/>
          <a:p>
            <a:pPr lvl="0"/>
            <a:r>
              <a:rPr lang="zh-CN" altLang="en-US" dirty="0"/>
              <a:t>单击此处编辑母版文本样式</a:t>
            </a:r>
          </a:p>
          <a:p>
            <a:pPr lvl="1" indent="0"/>
            <a:r>
              <a:rPr lang="zh-CN" altLang="en-US" dirty="0"/>
              <a:t>第二级</a:t>
            </a:r>
          </a:p>
          <a:p>
            <a:pPr lvl="2" indent="0"/>
            <a:r>
              <a:rPr lang="zh-CN" altLang="en-US" dirty="0"/>
              <a:t>第三级</a:t>
            </a:r>
          </a:p>
          <a:p>
            <a:pPr lvl="3" indent="0"/>
            <a:r>
              <a:rPr lang="zh-CN" altLang="en-US" dirty="0"/>
              <a:t>第四级</a:t>
            </a:r>
          </a:p>
          <a:p>
            <a:pPr lvl="4" indent="0"/>
            <a:r>
              <a:rPr lang="zh-CN" altLang="en-US" dirty="0"/>
              <a:t>第五级</a:t>
            </a:r>
          </a:p>
        </p:txBody>
      </p:sp>
      <p:sp>
        <p:nvSpPr>
          <p:cNvPr id="199686" name="页脚占位符 199685"/>
          <p:cNvSpPr>
            <a:spLocks noGrp="1"/>
          </p:cNvSpPr>
          <p:nvPr>
            <p:ph type="ftr" sz="quarter" idx="4"/>
          </p:nvPr>
        </p:nvSpPr>
        <p:spPr>
          <a:xfrm>
            <a:off x="0" y="8685213"/>
            <a:ext cx="2971800" cy="457200"/>
          </a:xfrm>
          <a:prstGeom prst="rect">
            <a:avLst/>
          </a:prstGeom>
          <a:noFill/>
          <a:ln w="9525">
            <a:noFill/>
          </a:ln>
        </p:spPr>
        <p:txBody>
          <a:bodyPr anchor="b"/>
          <a:lstStyle/>
          <a:p>
            <a:pPr lvl="0" fontAlgn="base"/>
            <a:endParaRPr lang="zh-CN" altLang="en-US" sz="1200" strike="noStrike" noProof="1"/>
          </a:p>
        </p:txBody>
      </p:sp>
      <p:sp>
        <p:nvSpPr>
          <p:cNvPr id="199687" name="灯片编号占位符 199686"/>
          <p:cNvSpPr>
            <a:spLocks noGrp="1"/>
          </p:cNvSpPr>
          <p:nvPr>
            <p:ph type="sldNum" sz="quarter" idx="5"/>
          </p:nvPr>
        </p:nvSpPr>
        <p:spPr>
          <a:xfrm>
            <a:off x="3884613" y="8685213"/>
            <a:ext cx="2971800" cy="457200"/>
          </a:xfrm>
          <a:prstGeom prst="rect">
            <a:avLst/>
          </a:prstGeom>
          <a:noFill/>
          <a:ln w="9525">
            <a:noFill/>
          </a:ln>
        </p:spPr>
        <p:txBody>
          <a:bodyPr anchor="b"/>
          <a:lstStyle/>
          <a:p>
            <a:pPr lvl="0" algn="r"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t>‹#›</a:t>
            </a:fld>
            <a:endParaRPr lang="zh-CN" altLang="en-US" sz="1200" strike="noStrike" noProof="1"/>
          </a:p>
        </p:txBody>
      </p:sp>
    </p:spTree>
    <p:extLst>
      <p:ext uri="{BB962C8B-B14F-4D97-AF65-F5344CB8AC3E}">
        <p14:creationId xmlns:p14="http://schemas.microsoft.com/office/powerpoint/2010/main" val="3454719128"/>
      </p:ext>
    </p:extLst>
  </p:cSld>
  <p:clrMap bg1="lt1" tx1="dk1" bg2="lt2" tx2="dk2" accent1="accent1" accent2="accent2" accent3="accent3" accent4="accent4" accent5="accent5" accent6="accent6" hlink="hlink" folHlink="folHlink"/>
  <p:hf sldNum="0" hdr="0" ftr="0" dt="0"/>
  <p:notes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幻灯片图像占位符 1"/>
          <p:cNvSpPr>
            <a:spLocks noGrp="1" noRot="1" noChangeAspect="1" noChangeArrowheads="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9091"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en-US" smtClean="0"/>
          </a:p>
        </p:txBody>
      </p:sp>
      <p:sp>
        <p:nvSpPr>
          <p:cNvPr id="890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F970C1E-4B77-4E7F-A04D-7CA1B468EF6E}" type="slidenum">
              <a:rPr lang="zh-CN" altLang="en-US" smtClean="0"/>
              <a:t>3</a:t>
            </a:fld>
            <a:endParaRPr lang="zh-CN" altLang="en-US" smtClean="0"/>
          </a:p>
        </p:txBody>
      </p:sp>
    </p:spTree>
    <p:extLst>
      <p:ext uri="{BB962C8B-B14F-4D97-AF65-F5344CB8AC3E}">
        <p14:creationId xmlns:p14="http://schemas.microsoft.com/office/powerpoint/2010/main" val="3686021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021727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144501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96CD049C-8B98-4793-B51D-5758F9597809}" type="slidenum">
              <a:rPr lang="zh-CN" altLang="en-US" smtClean="0"/>
              <a:t>39</a:t>
            </a:fld>
            <a:endParaRPr lang="zh-CN" altLang="en-US"/>
          </a:p>
        </p:txBody>
      </p:sp>
    </p:spTree>
    <p:extLst>
      <p:ext uri="{BB962C8B-B14F-4D97-AF65-F5344CB8AC3E}">
        <p14:creationId xmlns:p14="http://schemas.microsoft.com/office/powerpoint/2010/main" val="3322205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901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901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BF01CB0-9868-4BD8-BF72-C01CEF1F68E0}" type="slidenum">
              <a:rPr lang="zh-CN" altLang="en-US" smtClean="0"/>
              <a:t>56</a:t>
            </a:fld>
            <a:endParaRPr lang="zh-CN" altLang="en-US" smtClean="0"/>
          </a:p>
        </p:txBody>
      </p:sp>
    </p:spTree>
    <p:extLst>
      <p:ext uri="{BB962C8B-B14F-4D97-AF65-F5344CB8AC3E}">
        <p14:creationId xmlns:p14="http://schemas.microsoft.com/office/powerpoint/2010/main" val="3500829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96CD049C-8B98-4793-B51D-5758F9597809}" type="slidenum">
              <a:rPr lang="zh-CN" altLang="en-US" smtClean="0"/>
              <a:t>57</a:t>
            </a:fld>
            <a:endParaRPr lang="zh-CN" altLang="en-US"/>
          </a:p>
        </p:txBody>
      </p:sp>
    </p:spTree>
    <p:extLst>
      <p:ext uri="{BB962C8B-B14F-4D97-AF65-F5344CB8AC3E}">
        <p14:creationId xmlns:p14="http://schemas.microsoft.com/office/powerpoint/2010/main" val="543968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defRPr/>
            </a:pPr>
            <a:r>
              <a:rPr lang="en-US" altLang="zh-CN" b="1" dirty="0" smtClean="0">
                <a:solidFill>
                  <a:srgbClr val="FF0000"/>
                </a:solidFill>
                <a:latin typeface="华文楷体" panose="02010600040101010101" pitchFamily="2" charset="-122"/>
                <a:ea typeface="华文楷体" panose="02010600040101010101" pitchFamily="2" charset="-122"/>
              </a:rPr>
              <a:t>【</a:t>
            </a:r>
            <a:r>
              <a:rPr lang="zh-CN" altLang="en-US" b="1" dirty="0" smtClean="0">
                <a:solidFill>
                  <a:srgbClr val="FF0000"/>
                </a:solidFill>
                <a:latin typeface="华文楷体" panose="02010600040101010101" pitchFamily="2" charset="-122"/>
                <a:ea typeface="华文楷体" panose="02010600040101010101" pitchFamily="2" charset="-122"/>
              </a:rPr>
              <a:t>解析</a:t>
            </a:r>
            <a:r>
              <a:rPr lang="en-US" altLang="zh-CN" b="1" dirty="0" smtClean="0">
                <a:solidFill>
                  <a:srgbClr val="FF0000"/>
                </a:solidFill>
                <a:latin typeface="华文楷体" panose="02010600040101010101" pitchFamily="2" charset="-122"/>
                <a:ea typeface="华文楷体" panose="02010600040101010101" pitchFamily="2" charset="-122"/>
              </a:rPr>
              <a:t>】</a:t>
            </a:r>
            <a:r>
              <a:rPr lang="zh-CN" altLang="en-US" b="1" dirty="0" smtClean="0">
                <a:solidFill>
                  <a:srgbClr val="FF0000"/>
                </a:solidFill>
                <a:latin typeface="华文楷体" panose="02010600040101010101" pitchFamily="2" charset="-122"/>
                <a:ea typeface="华文楷体" panose="02010600040101010101" pitchFamily="2" charset="-122"/>
              </a:rPr>
              <a:t>本题考查关联词语的运用。由于都是课文内的原句，所以熟读课文，把握句子，然后根据文意进行判断即可。例如第</a:t>
            </a:r>
            <a:r>
              <a:rPr lang="en-US" altLang="zh-CN" b="1" dirty="0" smtClean="0">
                <a:solidFill>
                  <a:srgbClr val="FF0000"/>
                </a:solidFill>
                <a:latin typeface="华文楷体" panose="02010600040101010101" pitchFamily="2" charset="-122"/>
                <a:ea typeface="华文楷体" panose="02010600040101010101" pitchFamily="2" charset="-122"/>
              </a:rPr>
              <a:t>①</a:t>
            </a:r>
            <a:r>
              <a:rPr lang="zh-CN" altLang="en-US" b="1" dirty="0" smtClean="0">
                <a:solidFill>
                  <a:srgbClr val="FF0000"/>
                </a:solidFill>
                <a:latin typeface="华文楷体" panose="02010600040101010101" pitchFamily="2" charset="-122"/>
                <a:ea typeface="华文楷体" panose="02010600040101010101" pitchFamily="2" charset="-122"/>
              </a:rPr>
              <a:t>句对“陆地处在热带和温带环境内”表猜测，所以用“似乎”；</a:t>
            </a:r>
            <a:r>
              <a:rPr lang="en-US" altLang="zh-CN" b="1" dirty="0" smtClean="0">
                <a:solidFill>
                  <a:srgbClr val="FF0000"/>
                </a:solidFill>
                <a:latin typeface="华文楷体" panose="02010600040101010101" pitchFamily="2" charset="-122"/>
                <a:ea typeface="华文楷体" panose="02010600040101010101" pitchFamily="2" charset="-122"/>
              </a:rPr>
              <a:t>③</a:t>
            </a:r>
            <a:r>
              <a:rPr lang="zh-CN" altLang="en-US" b="1" dirty="0" smtClean="0">
                <a:solidFill>
                  <a:srgbClr val="FF0000"/>
                </a:solidFill>
                <a:latin typeface="华文楷体" panose="02010600040101010101" pitchFamily="2" charset="-122"/>
                <a:ea typeface="华文楷体" panose="02010600040101010101" pitchFamily="2" charset="-122"/>
              </a:rPr>
              <a:t>句中的“变化”是“温度升得足够高”的必然结果，所以用“可”，而不用表示猜测的“可能”。然后根据排除法得出答案。</a:t>
            </a:r>
          </a:p>
        </p:txBody>
      </p:sp>
      <p:sp>
        <p:nvSpPr>
          <p:cNvPr id="4" name="灯片编号占位符 3"/>
          <p:cNvSpPr>
            <a:spLocks noGrp="1"/>
          </p:cNvSpPr>
          <p:nvPr>
            <p:ph type="sldNum" sz="quarter" idx="10"/>
          </p:nvPr>
        </p:nvSpPr>
        <p:spPr/>
        <p:txBody>
          <a:bodyPr/>
          <a:lstStyle/>
          <a:p>
            <a:pPr>
              <a:defRPr/>
            </a:pPr>
            <a:fld id="{96CD049C-8B98-4793-B51D-5758F9597809}" type="slidenum">
              <a:rPr lang="zh-CN" altLang="en-US" smtClean="0"/>
              <a:t>65</a:t>
            </a:fld>
            <a:endParaRPr lang="zh-CN" altLang="en-US"/>
          </a:p>
        </p:txBody>
      </p:sp>
    </p:spTree>
    <p:extLst>
      <p:ext uri="{BB962C8B-B14F-4D97-AF65-F5344CB8AC3E}">
        <p14:creationId xmlns:p14="http://schemas.microsoft.com/office/powerpoint/2010/main" val="3511230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defRPr/>
            </a:pPr>
            <a:r>
              <a:rPr lang="en-US" altLang="zh-CN" b="1" dirty="0" smtClean="0">
                <a:solidFill>
                  <a:srgbClr val="FF0000"/>
                </a:solidFill>
                <a:latin typeface="华文楷体" panose="02010600040101010101" pitchFamily="2" charset="-122"/>
                <a:ea typeface="华文楷体" panose="02010600040101010101" pitchFamily="2" charset="-122"/>
              </a:rPr>
              <a:t>【</a:t>
            </a:r>
            <a:r>
              <a:rPr lang="zh-CN" altLang="en-US" b="1" dirty="0" smtClean="0">
                <a:solidFill>
                  <a:srgbClr val="FF0000"/>
                </a:solidFill>
                <a:latin typeface="华文楷体" panose="02010600040101010101" pitchFamily="2" charset="-122"/>
                <a:ea typeface="华文楷体" panose="02010600040101010101" pitchFamily="2" charset="-122"/>
              </a:rPr>
              <a:t>解析</a:t>
            </a:r>
            <a:r>
              <a:rPr lang="en-US" altLang="zh-CN" b="1" dirty="0" smtClean="0">
                <a:solidFill>
                  <a:srgbClr val="FF0000"/>
                </a:solidFill>
                <a:latin typeface="华文楷体" panose="02010600040101010101" pitchFamily="2" charset="-122"/>
                <a:ea typeface="华文楷体" panose="02010600040101010101" pitchFamily="2" charset="-122"/>
              </a:rPr>
              <a:t>】①</a:t>
            </a:r>
            <a:r>
              <a:rPr lang="zh-CN" altLang="en-US" b="1" dirty="0" smtClean="0">
                <a:solidFill>
                  <a:srgbClr val="FF0000"/>
                </a:solidFill>
                <a:latin typeface="华文楷体" panose="02010600040101010101" pitchFamily="2" charset="-122"/>
                <a:ea typeface="华文楷体" panose="02010600040101010101" pitchFamily="2" charset="-122"/>
              </a:rPr>
              <a:t>句，把“被压扁的沙子”和“普通的沙子”进行对比，所以是作比较；</a:t>
            </a:r>
            <a:r>
              <a:rPr lang="en-US" altLang="zh-CN" b="1" dirty="0" smtClean="0">
                <a:solidFill>
                  <a:srgbClr val="FF0000"/>
                </a:solidFill>
                <a:latin typeface="华文楷体" panose="02010600040101010101" pitchFamily="2" charset="-122"/>
                <a:ea typeface="华文楷体" panose="02010600040101010101" pitchFamily="2" charset="-122"/>
              </a:rPr>
              <a:t>②</a:t>
            </a:r>
            <a:r>
              <a:rPr lang="zh-CN" altLang="en-US" b="1" dirty="0" smtClean="0">
                <a:solidFill>
                  <a:srgbClr val="FF0000"/>
                </a:solidFill>
                <a:latin typeface="华文楷体" panose="02010600040101010101" pitchFamily="2" charset="-122"/>
                <a:ea typeface="华文楷体" panose="02010600040101010101" pitchFamily="2" charset="-122"/>
              </a:rPr>
              <a:t>句，“例如”可以判断出是举例子；</a:t>
            </a:r>
            <a:r>
              <a:rPr lang="en-US" altLang="zh-CN" b="1" dirty="0" smtClean="0">
                <a:solidFill>
                  <a:srgbClr val="FF0000"/>
                </a:solidFill>
                <a:latin typeface="华文楷体" panose="02010600040101010101" pitchFamily="2" charset="-122"/>
                <a:ea typeface="华文楷体" panose="02010600040101010101" pitchFamily="2" charset="-122"/>
              </a:rPr>
              <a:t>③</a:t>
            </a:r>
            <a:r>
              <a:rPr lang="zh-CN" altLang="en-US" b="1" dirty="0" smtClean="0">
                <a:solidFill>
                  <a:srgbClr val="FF0000"/>
                </a:solidFill>
                <a:latin typeface="华文楷体" panose="02010600040101010101" pitchFamily="2" charset="-122"/>
                <a:ea typeface="华文楷体" panose="02010600040101010101" pitchFamily="2" charset="-122"/>
              </a:rPr>
              <a:t>句，把“南极洲”比作“大冰箱”，所以是打比方；</a:t>
            </a:r>
            <a:r>
              <a:rPr lang="en-US" altLang="zh-CN" b="1" dirty="0" smtClean="0">
                <a:solidFill>
                  <a:srgbClr val="FF0000"/>
                </a:solidFill>
                <a:latin typeface="华文楷体" panose="02010600040101010101" pitchFamily="2" charset="-122"/>
                <a:ea typeface="华文楷体" panose="02010600040101010101" pitchFamily="2" charset="-122"/>
              </a:rPr>
              <a:t>④</a:t>
            </a:r>
            <a:r>
              <a:rPr lang="zh-CN" altLang="en-US" b="1" dirty="0" smtClean="0">
                <a:solidFill>
                  <a:srgbClr val="FF0000"/>
                </a:solidFill>
                <a:latin typeface="华文楷体" panose="02010600040101010101" pitchFamily="2" charset="-122"/>
                <a:ea typeface="华文楷体" panose="02010600040101010101" pitchFamily="2" charset="-122"/>
              </a:rPr>
              <a:t>句，把理论分成两种学说，所以是分类别。</a:t>
            </a:r>
          </a:p>
        </p:txBody>
      </p:sp>
      <p:sp>
        <p:nvSpPr>
          <p:cNvPr id="4" name="灯片编号占位符 3"/>
          <p:cNvSpPr>
            <a:spLocks noGrp="1"/>
          </p:cNvSpPr>
          <p:nvPr>
            <p:ph type="sldNum" sz="quarter" idx="10"/>
          </p:nvPr>
        </p:nvSpPr>
        <p:spPr/>
        <p:txBody>
          <a:bodyPr/>
          <a:lstStyle/>
          <a:p>
            <a:pPr>
              <a:defRPr/>
            </a:pPr>
            <a:fld id="{96CD049C-8B98-4793-B51D-5758F9597809}" type="slidenum">
              <a:rPr lang="zh-CN" altLang="en-US" smtClean="0"/>
              <a:t>66</a:t>
            </a:fld>
            <a:endParaRPr lang="zh-CN" altLang="en-US"/>
          </a:p>
        </p:txBody>
      </p:sp>
    </p:spTree>
    <p:extLst>
      <p:ext uri="{BB962C8B-B14F-4D97-AF65-F5344CB8AC3E}">
        <p14:creationId xmlns:p14="http://schemas.microsoft.com/office/powerpoint/2010/main" val="2270683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77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2873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矩形 7"/>
          <p:cNvSpPr/>
          <p:nvPr userDrawn="1"/>
        </p:nvSpPr>
        <p:spPr>
          <a:xfrm>
            <a:off x="2123728" y="1491630"/>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手抄报：</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www.1ppt.com/shouchaobao/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2" name="标题 1"/>
          <p:cNvSpPr>
            <a:spLocks noGrp="1"/>
          </p:cNvSpPr>
          <p:nvPr>
            <p:ph type="ctrTitle"/>
          </p:nvPr>
        </p:nvSpPr>
        <p:spPr>
          <a:xfrm>
            <a:off x="1143000" y="841772"/>
            <a:ext cx="6858000" cy="17907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05979"/>
            <a:ext cx="6052930" cy="4388644"/>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Tree>
  </p:cSld>
  <p:clrMapOvr>
    <a:masterClrMapping/>
  </p:clrMapOvr>
  <p:transition spd="slow">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内页">
    <p:spTree>
      <p:nvGrpSpPr>
        <p:cNvPr id="1" name=""/>
        <p:cNvGrpSpPr/>
        <p:nvPr/>
      </p:nvGrpSpPr>
      <p:grpSpPr>
        <a:xfrm>
          <a:off x="0" y="0"/>
          <a:ext cx="0" cy="0"/>
          <a:chOff x="0" y="0"/>
          <a:chExt cx="0" cy="0"/>
        </a:xfrm>
      </p:grpSpPr>
    </p:spTree>
  </p:cSld>
  <p:clrMapOvr>
    <a:masterClrMapping/>
  </p:clrMapOvr>
  <p:transition spd="slow">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transition spd="slow">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289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10674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4746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71725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1025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74045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67345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31243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29329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91330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7833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151"/>
            <a:ext cx="4032504" cy="3394472"/>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200151"/>
            <a:ext cx="4032504" cy="3394472"/>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890082" y="1999034"/>
            <a:ext cx="3655181" cy="264321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p>
        </p:txBody>
      </p:sp>
      <p:sp>
        <p:nvSpPr>
          <p:cNvPr id="8" name="页脚占位符 7"/>
          <p:cNvSpPr>
            <a:spLocks noGrp="1"/>
          </p:cNvSpPr>
          <p:nvPr>
            <p:ph type="ftr" sz="quarter" idx="11"/>
          </p:nvPr>
        </p:nvSpPr>
        <p:spPr/>
        <p:txBody>
          <a:bodyPr/>
          <a:lstStyle/>
          <a:p>
            <a:pPr lvl="0" fontAlgn="base"/>
            <a:endParaRPr lang="zh-CN" strike="noStrike" noProof="1"/>
          </a:p>
        </p:txBody>
      </p:sp>
      <p:sp>
        <p:nvSpPr>
          <p:cNvPr id="9" name="灯片编号占位符 8"/>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p>
        </p:txBody>
      </p:sp>
      <p:sp>
        <p:nvSpPr>
          <p:cNvPr id="4" name="页脚占位符 3"/>
          <p:cNvSpPr>
            <a:spLocks noGrp="1"/>
          </p:cNvSpPr>
          <p:nvPr>
            <p:ph type="ftr" sz="quarter" idx="11"/>
          </p:nvPr>
        </p:nvSpPr>
        <p:spPr/>
        <p:txBody>
          <a:bodyPr/>
          <a:lstStyle/>
          <a:p>
            <a:pPr lvl="0" fontAlgn="base"/>
            <a:endParaRPr lang="zh-CN" strike="noStrike" noProof="1"/>
          </a:p>
        </p:txBody>
      </p:sp>
      <p:sp>
        <p:nvSpPr>
          <p:cNvPr id="5" name="灯片编号占位符 4"/>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p>
        </p:txBody>
      </p:sp>
      <p:sp>
        <p:nvSpPr>
          <p:cNvPr id="3" name="页脚占位符 2"/>
          <p:cNvSpPr>
            <a:spLocks noGrp="1"/>
          </p:cNvSpPr>
          <p:nvPr>
            <p:ph type="ftr" sz="quarter" idx="11"/>
          </p:nvPr>
        </p:nvSpPr>
        <p:spPr/>
        <p:txBody>
          <a:bodyPr/>
          <a:lstStyle/>
          <a:p>
            <a:pPr lvl="0" fontAlgn="base"/>
            <a:endParaRPr lang="zh-CN" strike="noStrike" noProof="1"/>
          </a:p>
        </p:txBody>
      </p:sp>
      <p:sp>
        <p:nvSpPr>
          <p:cNvPr id="4" name="灯片编号占位符 3"/>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457200" y="205979"/>
            <a:ext cx="8229600" cy="857250"/>
          </a:xfrm>
          <a:prstGeom prst="rect">
            <a:avLst/>
          </a:prstGeom>
          <a:noFill/>
          <a:ln w="9525">
            <a:noFill/>
          </a:ln>
        </p:spPr>
        <p:txBody>
          <a:bodyPr anchor="ctr"/>
          <a:lstStyle/>
          <a:p>
            <a:pPr lvl="0"/>
            <a:r>
              <a:rPr lang="zh-CN" altLang="en-US"/>
              <a:t>单击此处编辑母版标题样式</a:t>
            </a:r>
          </a:p>
        </p:txBody>
      </p:sp>
      <p:sp>
        <p:nvSpPr>
          <p:cNvPr id="1027" name="文本占位符 1026"/>
          <p:cNvSpPr>
            <a:spLocks noGrp="1"/>
          </p:cNvSpPr>
          <p:nvPr>
            <p:ph type="body"/>
          </p:nvPr>
        </p:nvSpPr>
        <p:spPr>
          <a:xfrm>
            <a:off x="457200" y="1200151"/>
            <a:ext cx="8229600" cy="3394472"/>
          </a:xfrm>
          <a:prstGeom prst="rect">
            <a:avLst/>
          </a:prstGeom>
          <a:noFill/>
          <a:ln w="9525">
            <a:noFill/>
          </a:ln>
        </p:spPr>
        <p:txBody>
          <a:bodyPr anchor="t"/>
          <a:lstStyle/>
          <a:p>
            <a:pPr lvl="0"/>
            <a:r>
              <a:rPr lang="zh-CN" altLang="en-US"/>
              <a:t>单击此处编辑母版文本样式</a:t>
            </a:r>
          </a:p>
          <a:p>
            <a:pPr lvl="1" indent="-285750"/>
            <a:r>
              <a:rPr lang="zh-CN" altLang="en-US"/>
              <a:t>第二级</a:t>
            </a:r>
          </a:p>
          <a:p>
            <a:pPr lvl="2" indent="-228600"/>
            <a:r>
              <a:rPr lang="zh-CN" altLang="en-US"/>
              <a:t>第三级</a:t>
            </a:r>
          </a:p>
          <a:p>
            <a:pPr lvl="3" indent="-228600"/>
            <a:r>
              <a:rPr lang="zh-CN" altLang="en-US"/>
              <a:t>第四级</a:t>
            </a:r>
          </a:p>
          <a:p>
            <a:pPr lvl="4" indent="-228600"/>
            <a:r>
              <a:rPr lang="zh-CN" altLang="en-US"/>
              <a:t>第五级</a:t>
            </a:r>
          </a:p>
        </p:txBody>
      </p:sp>
      <p:sp>
        <p:nvSpPr>
          <p:cNvPr id="1028" name="日期占位符 1027"/>
          <p:cNvSpPr>
            <a:spLocks noGrp="1"/>
          </p:cNvSpPr>
          <p:nvPr>
            <p:ph type="dt" sz="half" idx="2"/>
          </p:nvPr>
        </p:nvSpPr>
        <p:spPr>
          <a:xfrm>
            <a:off x="457200" y="4683919"/>
            <a:ext cx="2133600" cy="357188"/>
          </a:xfrm>
          <a:prstGeom prst="rect">
            <a:avLst/>
          </a:prstGeom>
          <a:noFill/>
          <a:ln w="9525">
            <a:noFill/>
          </a:ln>
        </p:spPr>
        <p:txBody>
          <a:bodyPr/>
          <a:lstStyle>
            <a:lvl1pPr>
              <a:defRPr sz="1400"/>
            </a:lvl1pPr>
          </a:lstStyle>
          <a:p>
            <a:pPr lvl="0" fontAlgn="base"/>
            <a:endParaRPr lang="zh-CN" altLang="en-US" strike="noStrike" noProof="1"/>
          </a:p>
        </p:txBody>
      </p:sp>
      <p:sp>
        <p:nvSpPr>
          <p:cNvPr id="1029" name="页脚占位符 1028"/>
          <p:cNvSpPr>
            <a:spLocks noGrp="1"/>
          </p:cNvSpPr>
          <p:nvPr>
            <p:ph type="ftr" sz="quarter" idx="3"/>
          </p:nvPr>
        </p:nvSpPr>
        <p:spPr>
          <a:xfrm>
            <a:off x="3124200" y="4683919"/>
            <a:ext cx="2895600" cy="357188"/>
          </a:xfrm>
          <a:prstGeom prst="rect">
            <a:avLst/>
          </a:prstGeom>
          <a:noFill/>
          <a:ln w="9525">
            <a:noFill/>
          </a:ln>
        </p:spPr>
        <p:txBody>
          <a:bodyPr/>
          <a:lstStyle>
            <a:lvl1pPr algn="ctr">
              <a:defRPr sz="1400"/>
            </a:lvl1pPr>
          </a:lstStyle>
          <a:p>
            <a:pPr lvl="0" fontAlgn="base"/>
            <a:endParaRPr lang="zh-CN" strike="noStrike" noProof="1"/>
          </a:p>
        </p:txBody>
      </p:sp>
      <p:sp>
        <p:nvSpPr>
          <p:cNvPr id="1030" name="灯片编号占位符 1029"/>
          <p:cNvSpPr>
            <a:spLocks noGrp="1"/>
          </p:cNvSpPr>
          <p:nvPr>
            <p:ph type="sldNum" sz="quarter" idx="4"/>
          </p:nvPr>
        </p:nvSpPr>
        <p:spPr>
          <a:xfrm>
            <a:off x="6553200" y="4683919"/>
            <a:ext cx="2133600" cy="357188"/>
          </a:xfrm>
          <a:prstGeom prst="rect">
            <a:avLst/>
          </a:prstGeom>
          <a:noFill/>
          <a:ln w="9525">
            <a:noFill/>
          </a:ln>
        </p:spPr>
        <p:txBody>
          <a:bodyPr/>
          <a:lstStyle>
            <a:lvl1pPr algn="r">
              <a:defRPr sz="1400"/>
            </a:lvl1p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2022/1/13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65481988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9.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s://timgsa.baidu.com/timg?image&amp;quality=80&amp;size=b9999_10000&amp;sec=1569305686851&amp;di=0d10345c599f5801a36ef51e0a992e04&amp;imgtype=0&amp;src=http%3A%2F%2Fb-ssl.duitang.com%2Fuploads%2Fitem%2F201703%2F05%2F20170305180606_3sfLU.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2412"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组合 1"/>
          <p:cNvGrpSpPr/>
          <p:nvPr/>
        </p:nvGrpSpPr>
        <p:grpSpPr bwMode="auto">
          <a:xfrm>
            <a:off x="129303" y="532091"/>
            <a:ext cx="1920875" cy="369332"/>
            <a:chOff x="58738" y="50800"/>
            <a:chExt cx="1920875" cy="490964"/>
          </a:xfrm>
        </p:grpSpPr>
        <p:sp>
          <p:nvSpPr>
            <p:cNvPr id="16" name="圆角矩形 15"/>
            <p:cNvSpPr/>
            <p:nvPr/>
          </p:nvSpPr>
          <p:spPr>
            <a:xfrm>
              <a:off x="58738" y="98282"/>
              <a:ext cx="1920875" cy="311799"/>
            </a:xfrm>
            <a:prstGeom prst="roundRect">
              <a:avLst/>
            </a:prstGeom>
            <a:solidFill>
              <a:srgbClr val="0070C0"/>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lang="zh-CN" altLang="en-US" b="1">
                <a:latin typeface="宋体" panose="02010600030101010101" pitchFamily="2" charset="-122"/>
                <a:ea typeface="宋体" panose="02010600030101010101" pitchFamily="2" charset="-122"/>
              </a:endParaRPr>
            </a:p>
          </p:txBody>
        </p:sp>
        <p:sp>
          <p:nvSpPr>
            <p:cNvPr id="17" name="文本框 1"/>
            <p:cNvSpPr txBox="1">
              <a:spLocks noChangeArrowheads="1"/>
            </p:cNvSpPr>
            <p:nvPr/>
          </p:nvSpPr>
          <p:spPr bwMode="auto">
            <a:xfrm>
              <a:off x="117475" y="50800"/>
              <a:ext cx="1811714" cy="490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r>
                <a:rPr lang="zh-CN" altLang="en-US" b="1" dirty="0">
                  <a:solidFill>
                    <a:schemeClr val="bg1"/>
                  </a:solidFill>
                  <a:latin typeface="宋体" panose="02010600030101010101" pitchFamily="2" charset="-122"/>
                </a:rPr>
                <a:t>八年级</a:t>
              </a:r>
              <a:r>
                <a:rPr lang="zh-CN" altLang="en-US" b="1" dirty="0" smtClean="0">
                  <a:solidFill>
                    <a:schemeClr val="bg1"/>
                  </a:solidFill>
                  <a:latin typeface="宋体" panose="02010600030101010101" pitchFamily="2" charset="-122"/>
                </a:rPr>
                <a:t>语文下册</a:t>
              </a:r>
              <a:endParaRPr lang="zh-CN" altLang="en-US" b="1" dirty="0">
                <a:solidFill>
                  <a:schemeClr val="bg1"/>
                </a:solidFill>
                <a:latin typeface="宋体" panose="02010600030101010101" pitchFamily="2" charset="-122"/>
              </a:endParaRPr>
            </a:p>
          </p:txBody>
        </p:sp>
      </p:grpSp>
      <p:sp>
        <p:nvSpPr>
          <p:cNvPr id="22" name="TextBox 48"/>
          <p:cNvSpPr txBox="1"/>
          <p:nvPr/>
        </p:nvSpPr>
        <p:spPr>
          <a:xfrm>
            <a:off x="0" y="1704536"/>
            <a:ext cx="9144000" cy="854080"/>
          </a:xfrm>
          <a:prstGeom prst="rect">
            <a:avLst/>
          </a:prstGeom>
          <a:solidFill>
            <a:srgbClr val="FFFFFF">
              <a:alpha val="60000"/>
            </a:srgbClr>
          </a:solidFill>
          <a:ln w="19050">
            <a:noFill/>
          </a:ln>
          <a:effectLst>
            <a:softEdge rad="127000"/>
          </a:effec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Tx/>
              <a:buNone/>
              <a:defRPr/>
            </a:pPr>
            <a:r>
              <a:rPr lang="en-US" altLang="zh-CN" sz="5100" b="1" dirty="0" smtClean="0">
                <a:solidFill>
                  <a:srgbClr val="FF0000"/>
                </a:solidFill>
                <a:effectLst>
                  <a:outerShdw blurRad="38100" dist="38100" dir="2700000" algn="tl">
                    <a:srgbClr val="C0C0C0"/>
                  </a:outerShdw>
                </a:effectLst>
                <a:latin typeface="微软雅黑" pitchFamily="34" charset="-122"/>
                <a:ea typeface="微软雅黑" pitchFamily="34" charset="-122"/>
                <a:cs typeface="Kaiti SC"/>
              </a:rPr>
              <a:t>6 </a:t>
            </a:r>
            <a:r>
              <a:rPr lang="zh-CN" altLang="en-US" sz="5100" b="1" dirty="0" smtClean="0">
                <a:solidFill>
                  <a:srgbClr val="FF0000"/>
                </a:solidFill>
                <a:effectLst>
                  <a:outerShdw blurRad="38100" dist="38100" dir="2700000" algn="tl">
                    <a:srgbClr val="C0C0C0"/>
                  </a:outerShdw>
                </a:effectLst>
                <a:latin typeface="微软雅黑" pitchFamily="34" charset="-122"/>
                <a:ea typeface="微软雅黑" pitchFamily="34" charset="-122"/>
                <a:cs typeface="Kaiti SC"/>
              </a:rPr>
              <a:t>阿西莫夫短文两篇</a:t>
            </a:r>
            <a:endParaRPr lang="zh-CN" altLang="en-US" sz="5100" b="1" dirty="0">
              <a:solidFill>
                <a:srgbClr val="FF0000"/>
              </a:solidFill>
              <a:effectLst>
                <a:outerShdw blurRad="38100" dist="38100" dir="2700000" algn="tl">
                  <a:srgbClr val="C0C0C0"/>
                </a:outerShdw>
              </a:effectLst>
              <a:latin typeface="微软雅黑" pitchFamily="34" charset="-122"/>
              <a:ea typeface="微软雅黑" pitchFamily="34" charset="-122"/>
              <a:cs typeface="Kaiti SC"/>
            </a:endParaRPr>
          </a:p>
        </p:txBody>
      </p:sp>
      <p:sp>
        <p:nvSpPr>
          <p:cNvPr id="11" name="矩形 10"/>
          <p:cNvSpPr/>
          <p:nvPr/>
        </p:nvSpPr>
        <p:spPr>
          <a:xfrm>
            <a:off x="0" y="4371950"/>
            <a:ext cx="9144000" cy="407291"/>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2000"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000"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endParaRPr lang="en-US" altLang="zh-CN" sz="2000"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s://timgsa.baidu.com/timg?image&amp;quality=80&amp;size=b9999_10000&amp;sec=1569312907139&amp;di=c6a9deb4c2fc658faf5aeae548585dbd&amp;imgtype=0&amp;src=http%3A%2F%2Fn.sinaimg.cn%2Ffront%2F102%2Fw990h712%2F20190329%2FQuT6-huxwryv808782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2412" cy="5143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8"/>
          <p:cNvSpPr txBox="1"/>
          <p:nvPr/>
        </p:nvSpPr>
        <p:spPr>
          <a:xfrm>
            <a:off x="1259632" y="699542"/>
            <a:ext cx="6213097" cy="854080"/>
          </a:xfrm>
          <a:prstGeom prst="rect">
            <a:avLst/>
          </a:prstGeom>
          <a:noFill/>
          <a:ln w="19050">
            <a:solidFill>
              <a:schemeClr val="tx1"/>
            </a:solidFill>
          </a:ln>
          <a:effectLst>
            <a:softEdge rad="31750"/>
          </a:effec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Tx/>
              <a:buNone/>
              <a:defRPr/>
            </a:pPr>
            <a:r>
              <a:rPr lang="zh-CN" altLang="en-US" sz="5100" b="1" dirty="0">
                <a:solidFill>
                  <a:srgbClr val="FF0000"/>
                </a:solidFill>
                <a:effectLst>
                  <a:outerShdw blurRad="38100" dist="38100" dir="2700000" algn="tl">
                    <a:srgbClr val="C0C0C0"/>
                  </a:outerShdw>
                </a:effectLst>
                <a:latin typeface="宋体" panose="02010600030101010101" pitchFamily="2" charset="-122"/>
                <a:cs typeface="Kaiti SC"/>
              </a:rPr>
              <a:t>恐</a:t>
            </a:r>
            <a:r>
              <a:rPr lang="zh-CN" altLang="en-US" sz="5100" b="1" dirty="0" smtClean="0">
                <a:solidFill>
                  <a:srgbClr val="FF0000"/>
                </a:solidFill>
                <a:effectLst>
                  <a:outerShdw blurRad="38100" dist="38100" dir="2700000" algn="tl">
                    <a:srgbClr val="C0C0C0"/>
                  </a:outerShdw>
                </a:effectLst>
                <a:latin typeface="宋体" panose="02010600030101010101" pitchFamily="2" charset="-122"/>
                <a:cs typeface="Kaiti SC"/>
              </a:rPr>
              <a:t>龙无处不有</a:t>
            </a:r>
            <a:endParaRPr lang="zh-CN" altLang="en-US" sz="5100" b="1" dirty="0">
              <a:solidFill>
                <a:srgbClr val="FF0000"/>
              </a:solidFill>
              <a:effectLst>
                <a:outerShdw blurRad="38100" dist="38100" dir="2700000" algn="tl">
                  <a:srgbClr val="C0C0C0"/>
                </a:outerShdw>
              </a:effectLst>
              <a:latin typeface="宋体" panose="02010600030101010101" pitchFamily="2" charset="-122"/>
              <a:cs typeface="Kaiti SC"/>
            </a:endParaRPr>
          </a:p>
        </p:txBody>
      </p:sp>
    </p:spTree>
  </p:cSld>
  <p:clrMapOvr>
    <a:masterClrMapping/>
  </p:clrMapOvr>
  <p:transition spd="slow">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5" name="组合 8"/>
          <p:cNvGrpSpPr/>
          <p:nvPr/>
        </p:nvGrpSpPr>
        <p:grpSpPr bwMode="auto">
          <a:xfrm>
            <a:off x="0" y="627459"/>
            <a:ext cx="2006600" cy="523082"/>
            <a:chOff x="70" y="-63"/>
            <a:chExt cx="3161" cy="1097"/>
          </a:xfrm>
        </p:grpSpPr>
        <p:sp>
          <p:nvSpPr>
            <p:cNvPr id="13318"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整体感知</a:t>
              </a:r>
            </a:p>
          </p:txBody>
        </p:sp>
        <p:cxnSp>
          <p:nvCxnSpPr>
            <p:cNvPr id="12"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3" name="菱形 12"/>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8" name="矩形 7"/>
          <p:cNvSpPr/>
          <p:nvPr/>
        </p:nvSpPr>
        <p:spPr>
          <a:xfrm>
            <a:off x="395537" y="1423251"/>
            <a:ext cx="5054589" cy="523220"/>
          </a:xfrm>
          <a:prstGeom prst="rect">
            <a:avLst/>
          </a:prstGeom>
        </p:spPr>
        <p:txBody>
          <a:bodyPr wrap="none">
            <a:spAutoFit/>
          </a:bodyPr>
          <a:lstStyle/>
          <a:p>
            <a:pPr eaLnBrk="1" hangingPunct="1">
              <a:buFont typeface="Wingdings" panose="05000000000000000000" pitchFamily="2" charset="2"/>
              <a:buNone/>
              <a:defRPr/>
            </a:pPr>
            <a:r>
              <a:rPr lang="zh-CN" altLang="en-US" sz="2800" b="1" dirty="0" smtClean="0">
                <a:solidFill>
                  <a:schemeClr val="tx1">
                    <a:lumMod val="95000"/>
                    <a:lumOff val="5000"/>
                  </a:schemeClr>
                </a:solidFill>
                <a:latin typeface="宋体" panose="02010600030101010101" pitchFamily="2" charset="-122"/>
              </a:rPr>
              <a:t>本文主要</a:t>
            </a:r>
            <a:r>
              <a:rPr lang="zh-CN" altLang="en-US" sz="2800" b="1" dirty="0">
                <a:solidFill>
                  <a:schemeClr val="tx1">
                    <a:lumMod val="95000"/>
                    <a:lumOff val="5000"/>
                  </a:schemeClr>
                </a:solidFill>
                <a:latin typeface="宋体" panose="02010600030101010101" pitchFamily="2" charset="-122"/>
              </a:rPr>
              <a:t>说明的内容是什</a:t>
            </a:r>
            <a:r>
              <a:rPr lang="zh-CN" altLang="en-US" sz="2800" b="1" dirty="0" smtClean="0">
                <a:solidFill>
                  <a:schemeClr val="tx1">
                    <a:lumMod val="95000"/>
                    <a:lumOff val="5000"/>
                  </a:schemeClr>
                </a:solidFill>
                <a:latin typeface="宋体" panose="02010600030101010101" pitchFamily="2" charset="-122"/>
              </a:rPr>
              <a:t>么？</a:t>
            </a:r>
            <a:r>
              <a:rPr lang="en-US" altLang="zh-CN" sz="2800" b="1" dirty="0" smtClean="0">
                <a:solidFill>
                  <a:schemeClr val="tx1">
                    <a:lumMod val="95000"/>
                    <a:lumOff val="5000"/>
                  </a:schemeClr>
                </a:solidFill>
                <a:latin typeface="宋体" panose="02010600030101010101" pitchFamily="2" charset="-122"/>
              </a:rPr>
              <a:t> </a:t>
            </a:r>
            <a:endParaRPr lang="en-US" altLang="zh-CN" sz="2800" b="1" dirty="0">
              <a:solidFill>
                <a:schemeClr val="tx1">
                  <a:lumMod val="95000"/>
                  <a:lumOff val="5000"/>
                </a:schemeClr>
              </a:solidFill>
              <a:latin typeface="宋体" panose="02010600030101010101" pitchFamily="2" charset="-122"/>
            </a:endParaRPr>
          </a:p>
        </p:txBody>
      </p:sp>
      <p:sp>
        <p:nvSpPr>
          <p:cNvPr id="9" name="矩形 8"/>
          <p:cNvSpPr/>
          <p:nvPr/>
        </p:nvSpPr>
        <p:spPr>
          <a:xfrm>
            <a:off x="524594" y="2235082"/>
            <a:ext cx="8079854" cy="1384995"/>
          </a:xfrm>
          <a:prstGeom prst="rect">
            <a:avLst/>
          </a:prstGeom>
          <a:solidFill>
            <a:schemeClr val="accent5">
              <a:lumMod val="40000"/>
              <a:lumOff val="60000"/>
            </a:schemeClr>
          </a:solidFill>
        </p:spPr>
        <p:txBody>
          <a:bodyPr wrap="square">
            <a:spAutoFit/>
          </a:bodyPr>
          <a:lstStyle/>
          <a:p>
            <a:pPr>
              <a:lnSpc>
                <a:spcPct val="150000"/>
              </a:lnSpc>
              <a:spcBef>
                <a:spcPts val="0"/>
              </a:spcBef>
              <a:defRPr/>
            </a:pPr>
            <a:r>
              <a:rPr lang="zh-CN" altLang="en-US" sz="2800" b="1" dirty="0" smtClean="0">
                <a:solidFill>
                  <a:schemeClr val="tx1">
                    <a:lumMod val="95000"/>
                    <a:lumOff val="5000"/>
                  </a:schemeClr>
                </a:solidFill>
                <a:latin typeface="楷体" panose="02010609060101010101" pitchFamily="49" charset="-122"/>
                <a:ea typeface="楷体" panose="02010609060101010101" pitchFamily="49" charset="-122"/>
              </a:rPr>
              <a:t>    依</a:t>
            </a:r>
            <a:r>
              <a:rPr lang="zh-CN" altLang="en-US" sz="2800" b="1" dirty="0">
                <a:solidFill>
                  <a:schemeClr val="tx1">
                    <a:lumMod val="95000"/>
                    <a:lumOff val="5000"/>
                  </a:schemeClr>
                </a:solidFill>
                <a:latin typeface="楷体" panose="02010609060101010101" pitchFamily="49" charset="-122"/>
                <a:ea typeface="楷体" panose="02010609060101010101" pitchFamily="49" charset="-122"/>
              </a:rPr>
              <a:t>据在南极发现恐龙化石的事</a:t>
            </a:r>
            <a:r>
              <a:rPr lang="zh-CN" altLang="en-US" sz="2800" b="1" dirty="0" smtClean="0">
                <a:solidFill>
                  <a:schemeClr val="tx1">
                    <a:lumMod val="95000"/>
                    <a:lumOff val="5000"/>
                  </a:schemeClr>
                </a:solidFill>
                <a:latin typeface="楷体" panose="02010609060101010101" pitchFamily="49" charset="-122"/>
                <a:ea typeface="楷体" panose="02010609060101010101" pitchFamily="49" charset="-122"/>
              </a:rPr>
              <a:t>实，证</a:t>
            </a:r>
            <a:r>
              <a:rPr lang="zh-CN" altLang="en-US" sz="2800" b="1" dirty="0">
                <a:solidFill>
                  <a:schemeClr val="tx1">
                    <a:lumMod val="95000"/>
                    <a:lumOff val="5000"/>
                  </a:schemeClr>
                </a:solidFill>
                <a:latin typeface="楷体" panose="02010609060101010101" pitchFamily="49" charset="-122"/>
                <a:ea typeface="楷体" panose="02010609060101010101" pitchFamily="49" charset="-122"/>
              </a:rPr>
              <a:t>明了“板块构造”理论的正确。</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组合 8"/>
          <p:cNvGrpSpPr/>
          <p:nvPr/>
        </p:nvGrpSpPr>
        <p:grpSpPr bwMode="auto">
          <a:xfrm>
            <a:off x="0" y="627459"/>
            <a:ext cx="2006600" cy="523082"/>
            <a:chOff x="70" y="-63"/>
            <a:chExt cx="3161" cy="1097"/>
          </a:xfrm>
        </p:grpSpPr>
        <p:sp>
          <p:nvSpPr>
            <p:cNvPr id="14341"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a:latin typeface="黑体" panose="02010609060101010101" pitchFamily="49" charset="-122"/>
                  <a:ea typeface="黑体" panose="02010609060101010101" pitchFamily="49" charset="-122"/>
                </a:rPr>
                <a:t>整体感知</a:t>
              </a: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14" name="矩形 13"/>
          <p:cNvSpPr/>
          <p:nvPr/>
        </p:nvSpPr>
        <p:spPr>
          <a:xfrm>
            <a:off x="428625" y="1125141"/>
            <a:ext cx="8358188" cy="830997"/>
          </a:xfrm>
          <a:prstGeom prst="rect">
            <a:avLst/>
          </a:prstGeom>
        </p:spPr>
        <p:txBody>
          <a:bodyPr>
            <a:spAutoFit/>
          </a:bodyPr>
          <a:lstStyle/>
          <a:p>
            <a:pPr indent="457200" eaLnBrk="1" hangingPunct="1">
              <a:buFont typeface="Wingdings" panose="05000000000000000000" pitchFamily="2" charset="2"/>
              <a:buNone/>
              <a:defRPr/>
            </a:pPr>
            <a:r>
              <a:rPr lang="en-US" altLang="zh-CN" sz="2400" b="1" dirty="0">
                <a:solidFill>
                  <a:schemeClr val="tx1">
                    <a:lumMod val="95000"/>
                    <a:lumOff val="5000"/>
                  </a:schemeClr>
                </a:solidFill>
                <a:latin typeface="宋体" panose="02010600030101010101" pitchFamily="2" charset="-122"/>
              </a:rPr>
              <a:t> </a:t>
            </a:r>
            <a:r>
              <a:rPr lang="zh-CN" altLang="en-US" sz="2400" b="1" dirty="0" smtClean="0">
                <a:solidFill>
                  <a:schemeClr val="tx1">
                    <a:lumMod val="95000"/>
                    <a:lumOff val="5000"/>
                  </a:schemeClr>
                </a:solidFill>
                <a:latin typeface="宋体" panose="02010600030101010101" pitchFamily="2" charset="-122"/>
              </a:rPr>
              <a:t>作</a:t>
            </a:r>
            <a:r>
              <a:rPr lang="zh-CN" altLang="en-US" sz="2400" b="1" dirty="0">
                <a:solidFill>
                  <a:schemeClr val="tx1">
                    <a:lumMod val="95000"/>
                    <a:lumOff val="5000"/>
                  </a:schemeClr>
                </a:solidFill>
                <a:latin typeface="宋体" panose="02010600030101010101" pitchFamily="2" charset="-122"/>
              </a:rPr>
              <a:t>者围绕这一内</a:t>
            </a:r>
            <a:r>
              <a:rPr lang="zh-CN" altLang="en-US" sz="2400" b="1" dirty="0" smtClean="0">
                <a:solidFill>
                  <a:schemeClr val="tx1">
                    <a:lumMod val="95000"/>
                    <a:lumOff val="5000"/>
                  </a:schemeClr>
                </a:solidFill>
                <a:latin typeface="宋体" panose="02010600030101010101" pitchFamily="2" charset="-122"/>
              </a:rPr>
              <a:t>容，是</a:t>
            </a:r>
            <a:r>
              <a:rPr lang="zh-CN" altLang="en-US" sz="2400" b="1" dirty="0">
                <a:solidFill>
                  <a:schemeClr val="tx1">
                    <a:lumMod val="95000"/>
                    <a:lumOff val="5000"/>
                  </a:schemeClr>
                </a:solidFill>
                <a:latin typeface="宋体" panose="02010600030101010101" pitchFamily="2" charset="-122"/>
              </a:rPr>
              <a:t>怎样展开说明</a:t>
            </a:r>
            <a:r>
              <a:rPr lang="zh-CN" altLang="en-US" sz="2400" b="1" dirty="0" smtClean="0">
                <a:solidFill>
                  <a:schemeClr val="tx1">
                    <a:lumMod val="95000"/>
                    <a:lumOff val="5000"/>
                  </a:schemeClr>
                </a:solidFill>
                <a:latin typeface="宋体" panose="02010600030101010101" pitchFamily="2" charset="-122"/>
              </a:rPr>
              <a:t>的？</a:t>
            </a:r>
            <a:r>
              <a:rPr lang="zh-CN" altLang="en-US" sz="2400" b="1" dirty="0" smtClean="0">
                <a:latin typeface="宋体" panose="02010600030101010101" pitchFamily="2" charset="-122"/>
              </a:rPr>
              <a:t>理</a:t>
            </a:r>
            <a:r>
              <a:rPr lang="zh-CN" altLang="en-US" sz="2400" b="1" dirty="0">
                <a:latin typeface="宋体" panose="02010600030101010101" pitchFamily="2" charset="-122"/>
              </a:rPr>
              <a:t>清作者的行文思路。</a:t>
            </a:r>
            <a:endParaRPr lang="en-US" altLang="zh-CN" sz="2400" b="1" dirty="0">
              <a:solidFill>
                <a:schemeClr val="tx1">
                  <a:lumMod val="95000"/>
                  <a:lumOff val="5000"/>
                </a:schemeClr>
              </a:solidFill>
              <a:latin typeface="宋体" panose="02010600030101010101" pitchFamily="2" charset="-122"/>
            </a:endParaRPr>
          </a:p>
        </p:txBody>
      </p:sp>
      <p:sp>
        <p:nvSpPr>
          <p:cNvPr id="3" name="矩形 2"/>
          <p:cNvSpPr/>
          <p:nvPr/>
        </p:nvSpPr>
        <p:spPr>
          <a:xfrm>
            <a:off x="3059832" y="1879960"/>
            <a:ext cx="5570756" cy="892552"/>
          </a:xfrm>
          <a:prstGeom prst="rect">
            <a:avLst/>
          </a:prstGeom>
          <a:solidFill>
            <a:schemeClr val="accent2">
              <a:lumMod val="20000"/>
              <a:lumOff val="80000"/>
            </a:schemeClr>
          </a:solidFill>
        </p:spPr>
        <p:txBody>
          <a:bodyPr wrap="square">
            <a:spAutoFit/>
          </a:bodyPr>
          <a:lstStyle/>
          <a:p>
            <a:r>
              <a:rPr lang="zh-CN" altLang="en-US" sz="2600" b="1" dirty="0">
                <a:latin typeface="楷体" panose="02010609060101010101" pitchFamily="49" charset="-122"/>
                <a:ea typeface="楷体" panose="02010609060101010101" pitchFamily="49" charset="-122"/>
              </a:rPr>
              <a:t>点明主旨</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不同科学领域之间是紧密相连</a:t>
            </a:r>
            <a:r>
              <a:rPr lang="zh-CN" altLang="en-US" sz="2600" b="1" dirty="0" smtClean="0">
                <a:latin typeface="楷体" panose="02010609060101010101" pitchFamily="49" charset="-122"/>
                <a:ea typeface="楷体" panose="02010609060101010101" pitchFamily="49" charset="-122"/>
              </a:rPr>
              <a:t>的</a:t>
            </a:r>
            <a:r>
              <a:rPr lang="zh-CN" altLang="en-US" sz="2600" b="1" dirty="0">
                <a:latin typeface="楷体" panose="02010609060101010101" pitchFamily="49" charset="-122"/>
                <a:ea typeface="楷体" panose="02010609060101010101" pitchFamily="49" charset="-122"/>
              </a:rPr>
              <a:t>。</a:t>
            </a:r>
          </a:p>
        </p:txBody>
      </p:sp>
      <p:sp>
        <p:nvSpPr>
          <p:cNvPr id="4" name="矩形 3"/>
          <p:cNvSpPr/>
          <p:nvPr/>
        </p:nvSpPr>
        <p:spPr>
          <a:xfrm>
            <a:off x="3059832" y="2658420"/>
            <a:ext cx="5570756" cy="892552"/>
          </a:xfrm>
          <a:prstGeom prst="rect">
            <a:avLst/>
          </a:prstGeom>
          <a:solidFill>
            <a:schemeClr val="accent5">
              <a:lumMod val="20000"/>
              <a:lumOff val="80000"/>
            </a:schemeClr>
          </a:solidFill>
        </p:spPr>
        <p:txBody>
          <a:bodyPr wrap="square">
            <a:spAutoFit/>
          </a:bodyPr>
          <a:lstStyle/>
          <a:p>
            <a:r>
              <a:rPr lang="zh-CN" altLang="en-US" sz="2600" b="1" dirty="0">
                <a:latin typeface="楷体" panose="02010609060101010101" pitchFamily="49" charset="-122"/>
                <a:ea typeface="楷体" panose="02010609060101010101" pitchFamily="49" charset="-122"/>
              </a:rPr>
              <a:t>具体论证</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用在南极发现了恐龙化石的事实证明大陆漂移假说。</a:t>
            </a:r>
          </a:p>
        </p:txBody>
      </p:sp>
      <p:sp>
        <p:nvSpPr>
          <p:cNvPr id="5" name="矩形 4"/>
          <p:cNvSpPr/>
          <p:nvPr/>
        </p:nvSpPr>
        <p:spPr>
          <a:xfrm>
            <a:off x="3059833" y="3558495"/>
            <a:ext cx="5570757" cy="492443"/>
          </a:xfrm>
          <a:prstGeom prst="rect">
            <a:avLst/>
          </a:prstGeom>
          <a:solidFill>
            <a:schemeClr val="accent6">
              <a:lumMod val="20000"/>
              <a:lumOff val="80000"/>
            </a:schemeClr>
          </a:solidFill>
        </p:spPr>
        <p:txBody>
          <a:bodyPr wrap="square">
            <a:spAutoFit/>
          </a:bodyPr>
          <a:lstStyle/>
          <a:p>
            <a:r>
              <a:rPr lang="zh-CN" altLang="en-US" sz="2600" b="1" dirty="0">
                <a:latin typeface="楷体" panose="02010609060101010101" pitchFamily="49" charset="-122"/>
                <a:ea typeface="楷体" panose="02010609060101010101" pitchFamily="49" charset="-122"/>
              </a:rPr>
              <a:t>总结全文</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突出了文章的主旨。</a:t>
            </a:r>
          </a:p>
        </p:txBody>
      </p:sp>
      <p:sp>
        <p:nvSpPr>
          <p:cNvPr id="6" name="TextBox 5"/>
          <p:cNvSpPr txBox="1"/>
          <p:nvPr/>
        </p:nvSpPr>
        <p:spPr>
          <a:xfrm>
            <a:off x="1003300" y="1869672"/>
            <a:ext cx="1912516" cy="892552"/>
          </a:xfrm>
          <a:prstGeom prst="rect">
            <a:avLst/>
          </a:prstGeom>
          <a:solidFill>
            <a:schemeClr val="accent2">
              <a:lumMod val="60000"/>
              <a:lumOff val="40000"/>
            </a:schemeClr>
          </a:solidFill>
        </p:spPr>
        <p:txBody>
          <a:bodyPr wrap="square" rtlCol="0">
            <a:spAutoFit/>
          </a:bodyPr>
          <a:lstStyle/>
          <a:p>
            <a:pPr algn="ctr"/>
            <a:r>
              <a:rPr lang="zh-CN" altLang="en-US" sz="2600" dirty="0">
                <a:latin typeface="黑体" panose="02010609060101010101" pitchFamily="49" charset="-122"/>
                <a:ea typeface="黑体" panose="02010609060101010101" pitchFamily="49" charset="-122"/>
              </a:rPr>
              <a:t>第一部</a:t>
            </a:r>
            <a:r>
              <a:rPr lang="zh-CN" altLang="en-US" sz="2600" dirty="0" smtClean="0">
                <a:latin typeface="黑体" panose="02010609060101010101" pitchFamily="49" charset="-122"/>
                <a:ea typeface="黑体" panose="02010609060101010101" pitchFamily="49" charset="-122"/>
              </a:rPr>
              <a:t>分</a:t>
            </a:r>
            <a:endParaRPr lang="en-US" altLang="zh-CN" sz="2600" dirty="0" smtClean="0">
              <a:latin typeface="黑体" panose="02010609060101010101" pitchFamily="49" charset="-122"/>
              <a:ea typeface="黑体" panose="02010609060101010101" pitchFamily="49" charset="-122"/>
            </a:endParaRPr>
          </a:p>
          <a:p>
            <a:pPr algn="ctr"/>
            <a:r>
              <a:rPr lang="zh-CN" altLang="en-US" sz="2600" dirty="0" smtClean="0">
                <a:latin typeface="黑体" panose="02010609060101010101" pitchFamily="49" charset="-122"/>
                <a:ea typeface="黑体" panose="02010609060101010101" pitchFamily="49" charset="-122"/>
              </a:rPr>
              <a:t>（</a:t>
            </a:r>
            <a:r>
              <a:rPr lang="en-US" altLang="zh-CN" sz="2600" dirty="0" smtClean="0">
                <a:latin typeface="黑体" panose="02010609060101010101" pitchFamily="49" charset="-122"/>
                <a:ea typeface="黑体" panose="02010609060101010101" pitchFamily="49" charset="-122"/>
              </a:rPr>
              <a:t>1</a:t>
            </a:r>
            <a:r>
              <a:rPr lang="zh-CN" altLang="en-US" sz="2600" dirty="0" smtClean="0">
                <a:latin typeface="黑体" panose="02010609060101010101" pitchFamily="49" charset="-122"/>
                <a:ea typeface="黑体" panose="02010609060101010101" pitchFamily="49" charset="-122"/>
              </a:rPr>
              <a:t>）</a:t>
            </a:r>
            <a:endParaRPr lang="en-US" altLang="zh-CN" sz="2600" dirty="0" smtClean="0">
              <a:latin typeface="黑体" panose="02010609060101010101" pitchFamily="49" charset="-122"/>
              <a:ea typeface="黑体" panose="02010609060101010101" pitchFamily="49" charset="-122"/>
            </a:endParaRPr>
          </a:p>
        </p:txBody>
      </p:sp>
      <p:sp>
        <p:nvSpPr>
          <p:cNvPr id="13" name="TextBox 12"/>
          <p:cNvSpPr txBox="1"/>
          <p:nvPr/>
        </p:nvSpPr>
        <p:spPr>
          <a:xfrm>
            <a:off x="1003300" y="2625986"/>
            <a:ext cx="1912516" cy="892552"/>
          </a:xfrm>
          <a:prstGeom prst="rect">
            <a:avLst/>
          </a:prstGeom>
          <a:solidFill>
            <a:schemeClr val="accent5">
              <a:lumMod val="40000"/>
              <a:lumOff val="60000"/>
            </a:schemeClr>
          </a:solidFill>
        </p:spPr>
        <p:txBody>
          <a:bodyPr wrap="square" rtlCol="0">
            <a:spAutoFit/>
          </a:bodyPr>
          <a:lstStyle/>
          <a:p>
            <a:pPr algn="ctr"/>
            <a:r>
              <a:rPr lang="zh-CN" altLang="en-US" sz="2600" dirty="0" smtClean="0">
                <a:latin typeface="黑体" panose="02010609060101010101" pitchFamily="49" charset="-122"/>
                <a:ea typeface="黑体" panose="02010609060101010101" pitchFamily="49" charset="-122"/>
              </a:rPr>
              <a:t>第二部分</a:t>
            </a:r>
            <a:endParaRPr lang="en-US" altLang="zh-CN" sz="2600" dirty="0" smtClean="0">
              <a:latin typeface="黑体" panose="02010609060101010101" pitchFamily="49" charset="-122"/>
              <a:ea typeface="黑体" panose="02010609060101010101" pitchFamily="49" charset="-122"/>
            </a:endParaRPr>
          </a:p>
          <a:p>
            <a:pPr algn="ctr"/>
            <a:r>
              <a:rPr lang="zh-CN" altLang="en-US" sz="2600" dirty="0" smtClean="0">
                <a:latin typeface="黑体" panose="02010609060101010101" pitchFamily="49" charset="-122"/>
                <a:ea typeface="黑体" panose="02010609060101010101" pitchFamily="49" charset="-122"/>
              </a:rPr>
              <a:t>（</a:t>
            </a:r>
            <a:r>
              <a:rPr lang="en-US" altLang="zh-CN" sz="2600" dirty="0" smtClean="0">
                <a:latin typeface="黑体" panose="02010609060101010101" pitchFamily="49" charset="-122"/>
                <a:ea typeface="黑体" panose="02010609060101010101" pitchFamily="49" charset="-122"/>
              </a:rPr>
              <a:t>2—14</a:t>
            </a:r>
            <a:r>
              <a:rPr lang="zh-CN" altLang="en-US" sz="2600" dirty="0" smtClean="0">
                <a:latin typeface="黑体" panose="02010609060101010101" pitchFamily="49" charset="-122"/>
                <a:ea typeface="黑体" panose="02010609060101010101" pitchFamily="49" charset="-122"/>
              </a:rPr>
              <a:t>）</a:t>
            </a:r>
            <a:endParaRPr lang="en-US" altLang="zh-CN" sz="2600" dirty="0" smtClean="0">
              <a:latin typeface="黑体" panose="02010609060101010101" pitchFamily="49" charset="-122"/>
              <a:ea typeface="黑体" panose="02010609060101010101" pitchFamily="49" charset="-122"/>
            </a:endParaRPr>
          </a:p>
        </p:txBody>
      </p:sp>
      <p:sp>
        <p:nvSpPr>
          <p:cNvPr id="15" name="TextBox 14"/>
          <p:cNvSpPr txBox="1"/>
          <p:nvPr/>
        </p:nvSpPr>
        <p:spPr>
          <a:xfrm>
            <a:off x="1003300" y="3414504"/>
            <a:ext cx="1912516" cy="892552"/>
          </a:xfrm>
          <a:prstGeom prst="rect">
            <a:avLst/>
          </a:prstGeom>
          <a:solidFill>
            <a:schemeClr val="accent6">
              <a:lumMod val="40000"/>
              <a:lumOff val="60000"/>
            </a:schemeClr>
          </a:solidFill>
        </p:spPr>
        <p:txBody>
          <a:bodyPr wrap="square" rtlCol="0">
            <a:spAutoFit/>
          </a:bodyPr>
          <a:lstStyle/>
          <a:p>
            <a:pPr algn="ctr"/>
            <a:r>
              <a:rPr lang="zh-CN" altLang="en-US" sz="2600" dirty="0">
                <a:latin typeface="黑体" panose="02010609060101010101" pitchFamily="49" charset="-122"/>
                <a:ea typeface="黑体" panose="02010609060101010101" pitchFamily="49" charset="-122"/>
              </a:rPr>
              <a:t>第三部</a:t>
            </a:r>
            <a:r>
              <a:rPr lang="zh-CN" altLang="en-US" sz="2600" dirty="0" smtClean="0">
                <a:latin typeface="黑体" panose="02010609060101010101" pitchFamily="49" charset="-122"/>
                <a:ea typeface="黑体" panose="02010609060101010101" pitchFamily="49" charset="-122"/>
              </a:rPr>
              <a:t>分</a:t>
            </a:r>
            <a:endParaRPr lang="en-US" altLang="zh-CN" sz="2600" dirty="0" smtClean="0">
              <a:latin typeface="黑体" panose="02010609060101010101" pitchFamily="49" charset="-122"/>
              <a:ea typeface="黑体" panose="02010609060101010101" pitchFamily="49" charset="-122"/>
            </a:endParaRPr>
          </a:p>
          <a:p>
            <a:pPr algn="ctr"/>
            <a:r>
              <a:rPr lang="zh-CN" altLang="en-US" sz="2600" dirty="0" smtClean="0">
                <a:latin typeface="黑体" panose="02010609060101010101" pitchFamily="49" charset="-122"/>
                <a:ea typeface="黑体" panose="02010609060101010101" pitchFamily="49" charset="-122"/>
              </a:rPr>
              <a:t>（</a:t>
            </a:r>
            <a:r>
              <a:rPr lang="en-US" altLang="zh-CN" sz="2600" dirty="0" smtClean="0">
                <a:latin typeface="黑体" panose="02010609060101010101" pitchFamily="49" charset="-122"/>
                <a:ea typeface="黑体" panose="02010609060101010101" pitchFamily="49" charset="-122"/>
              </a:rPr>
              <a:t>15</a:t>
            </a:r>
            <a:r>
              <a:rPr lang="zh-CN" altLang="en-US" sz="2600" dirty="0" smtClean="0">
                <a:latin typeface="黑体" panose="02010609060101010101" pitchFamily="49" charset="-122"/>
                <a:ea typeface="黑体" panose="02010609060101010101" pitchFamily="49" charset="-122"/>
              </a:rPr>
              <a:t>）</a:t>
            </a:r>
            <a:endParaRPr lang="en-US" altLang="zh-CN" sz="2600" dirty="0" smtClean="0">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barn(inVertical)">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arn(inVertical)">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13" grpId="0" bldLvl="0" animBg="1"/>
      <p:bldP spid="15"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2008-6-28-22-4-36"/>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4" y="1714500"/>
            <a:ext cx="3214687" cy="1607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0">
                <a:solidFill>
                  <a:srgbClr val="000000"/>
                </a:solidFill>
                <a:miter lim="800000"/>
                <a:headEnd/>
                <a:tailEnd/>
              </a14:hiddenLine>
            </a:ext>
          </a:extLst>
        </p:spPr>
      </p:pic>
      <p:sp>
        <p:nvSpPr>
          <p:cNvPr id="7" name="标题 130049"/>
          <p:cNvSpPr txBox="1">
            <a:spLocks noRot="1" noChangeArrowheads="1"/>
          </p:cNvSpPr>
          <p:nvPr/>
        </p:nvSpPr>
        <p:spPr>
          <a:xfrm>
            <a:off x="667470" y="3528994"/>
            <a:ext cx="7000875" cy="523220"/>
          </a:xfrm>
          <a:prstGeom prst="rect">
            <a:avLst/>
          </a:prstGeom>
        </p:spPr>
        <p:txBody>
          <a:bodyPr>
            <a:spAutoFit/>
          </a:bodyPr>
          <a:lstStyle/>
          <a:p>
            <a:pPr defTabSz="685800" eaLnBrk="1" hangingPunct="1">
              <a:spcBef>
                <a:spcPct val="20000"/>
              </a:spcBef>
              <a:defRPr/>
            </a:pPr>
            <a:r>
              <a:rPr lang="zh-CN" altLang="en-US" sz="2800" b="1" dirty="0">
                <a:solidFill>
                  <a:srgbClr val="0000FF"/>
                </a:solidFill>
                <a:latin typeface="楷体" panose="02010609060101010101" pitchFamily="49" charset="-122"/>
                <a:ea typeface="楷体" panose="02010609060101010101" pitchFamily="49" charset="-122"/>
                <a:cs typeface="+mj-cs"/>
              </a:rPr>
              <a:t>说明是大陆在漂</a:t>
            </a:r>
            <a:r>
              <a:rPr lang="zh-CN" altLang="en-US" sz="2800" b="1" dirty="0" smtClean="0">
                <a:solidFill>
                  <a:srgbClr val="0000FF"/>
                </a:solidFill>
                <a:latin typeface="楷体" panose="02010609060101010101" pitchFamily="49" charset="-122"/>
                <a:ea typeface="楷体" panose="02010609060101010101" pitchFamily="49" charset="-122"/>
                <a:cs typeface="+mj-cs"/>
              </a:rPr>
              <a:t>移</a:t>
            </a:r>
            <a:r>
              <a:rPr lang="zh-CN" altLang="en-US" sz="2800" b="1" dirty="0">
                <a:solidFill>
                  <a:srgbClr val="0000FF"/>
                </a:solidFill>
                <a:latin typeface="楷体" panose="02010609060101010101" pitchFamily="49" charset="-122"/>
                <a:ea typeface="楷体" panose="02010609060101010101" pitchFamily="49" charset="-122"/>
                <a:cs typeface="+mj-cs"/>
              </a:rPr>
              <a:t>，</a:t>
            </a:r>
            <a:r>
              <a:rPr lang="zh-CN" altLang="en-US" sz="2800" b="1" dirty="0" smtClean="0">
                <a:solidFill>
                  <a:srgbClr val="0000FF"/>
                </a:solidFill>
                <a:latin typeface="楷体" panose="02010609060101010101" pitchFamily="49" charset="-122"/>
                <a:ea typeface="楷体" panose="02010609060101010101" pitchFamily="49" charset="-122"/>
                <a:cs typeface="+mj-cs"/>
              </a:rPr>
              <a:t>而</a:t>
            </a:r>
            <a:r>
              <a:rPr lang="zh-CN" altLang="en-US" sz="2800" b="1" dirty="0">
                <a:solidFill>
                  <a:srgbClr val="0000FF"/>
                </a:solidFill>
                <a:latin typeface="楷体" panose="02010609060101010101" pitchFamily="49" charset="-122"/>
                <a:ea typeface="楷体" panose="02010609060101010101" pitchFamily="49" charset="-122"/>
                <a:cs typeface="+mj-cs"/>
              </a:rPr>
              <a:t>不是恐龙自己在迁移。</a:t>
            </a:r>
          </a:p>
        </p:txBody>
      </p:sp>
      <p:pic>
        <p:nvPicPr>
          <p:cNvPr id="9" name="内容占位符 130051" descr="南极洲◎"/>
          <p:cNvPicPr>
            <a:picLocks noRot="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1714500"/>
            <a:ext cx="3357562" cy="1607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571501" y="1125142"/>
            <a:ext cx="6215063" cy="461665"/>
          </a:xfrm>
          <a:prstGeom prst="rect">
            <a:avLst/>
          </a:prstGeom>
          <a:noFill/>
        </p:spPr>
        <p:txBody>
          <a:bodyPr>
            <a:spAutoFit/>
          </a:bodyPr>
          <a:lstStyle/>
          <a:p>
            <a:pPr>
              <a:defRPr/>
            </a:pPr>
            <a:r>
              <a:rPr lang="zh-CN" altLang="en-US" sz="2400" b="1" dirty="0" smtClean="0">
                <a:solidFill>
                  <a:schemeClr val="tx1">
                    <a:lumMod val="95000"/>
                    <a:lumOff val="5000"/>
                  </a:schemeClr>
                </a:solidFill>
                <a:latin typeface="宋体" panose="02010600030101010101" pitchFamily="2" charset="-122"/>
              </a:rPr>
              <a:t>在</a:t>
            </a:r>
            <a:r>
              <a:rPr lang="zh-CN" altLang="en-US" sz="2400" b="1" dirty="0">
                <a:solidFill>
                  <a:schemeClr val="tx1">
                    <a:lumMod val="95000"/>
                    <a:lumOff val="5000"/>
                  </a:schemeClr>
                </a:solidFill>
                <a:latin typeface="宋体" panose="02010600030101010101" pitchFamily="2" charset="-122"/>
              </a:rPr>
              <a:t>南极发现恐龙化石说明了什么问</a:t>
            </a:r>
            <a:r>
              <a:rPr lang="zh-CN" altLang="en-US" sz="2400" b="1" dirty="0" smtClean="0">
                <a:solidFill>
                  <a:schemeClr val="tx1">
                    <a:lumMod val="95000"/>
                    <a:lumOff val="5000"/>
                  </a:schemeClr>
                </a:solidFill>
                <a:latin typeface="宋体" panose="02010600030101010101" pitchFamily="2" charset="-122"/>
              </a:rPr>
              <a:t>题？</a:t>
            </a:r>
            <a:endParaRPr lang="zh-CN" altLang="en-US" sz="2400" b="1" dirty="0">
              <a:solidFill>
                <a:schemeClr val="tx1">
                  <a:lumMod val="95000"/>
                  <a:lumOff val="5000"/>
                </a:schemeClr>
              </a:solidFill>
              <a:latin typeface="宋体" panose="02010600030101010101" pitchFamily="2" charset="-122"/>
            </a:endParaRPr>
          </a:p>
        </p:txBody>
      </p:sp>
      <p:grpSp>
        <p:nvGrpSpPr>
          <p:cNvPr id="11" name="组合 8"/>
          <p:cNvGrpSpPr/>
          <p:nvPr/>
        </p:nvGrpSpPr>
        <p:grpSpPr bwMode="auto">
          <a:xfrm>
            <a:off x="0" y="627459"/>
            <a:ext cx="2006600" cy="523081"/>
            <a:chOff x="70" y="-63"/>
            <a:chExt cx="3161" cy="1097"/>
          </a:xfrm>
        </p:grpSpPr>
        <p:sp>
          <p:nvSpPr>
            <p:cNvPr id="12"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1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4" name="菱形 13"/>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0-#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a:spLocks noChangeArrowheads="1"/>
          </p:cNvSpPr>
          <p:nvPr/>
        </p:nvSpPr>
        <p:spPr bwMode="auto">
          <a:xfrm>
            <a:off x="827585" y="1768079"/>
            <a:ext cx="7286625" cy="2308324"/>
          </a:xfrm>
          <a:prstGeom prst="rect">
            <a:avLst/>
          </a:prstGeom>
          <a:solidFill>
            <a:schemeClr val="accent5">
              <a:lumMod val="40000"/>
              <a:lumOff val="60000"/>
            </a:schemeClr>
          </a:solidFill>
          <a:ln w="9525">
            <a:noFill/>
            <a:miter lim="800000"/>
          </a:ln>
        </p:spPr>
        <p:txBody>
          <a:bodyPr>
            <a:spAutoFit/>
          </a:bodyPr>
          <a:lstStyle/>
          <a:p>
            <a:pPr>
              <a:lnSpc>
                <a:spcPct val="150000"/>
              </a:lnSpc>
              <a:defRPr/>
            </a:pPr>
            <a:r>
              <a:rPr lang="zh-CN" altLang="en-US" sz="2400" b="1" dirty="0">
                <a:solidFill>
                  <a:schemeClr val="tx1">
                    <a:lumMod val="95000"/>
                    <a:lumOff val="5000"/>
                  </a:schemeClr>
                </a:solidFill>
                <a:latin typeface="楷体" panose="02010609060101010101" pitchFamily="49" charset="-122"/>
                <a:ea typeface="楷体" panose="02010609060101010101" pitchFamily="49" charset="-122"/>
              </a:rPr>
              <a:t>　　几十年</a:t>
            </a:r>
            <a:r>
              <a:rPr lang="zh-CN" altLang="en-US" sz="2400" b="1" dirty="0" smtClean="0">
                <a:solidFill>
                  <a:schemeClr val="tx1">
                    <a:lumMod val="95000"/>
                    <a:lumOff val="5000"/>
                  </a:schemeClr>
                </a:solidFill>
                <a:latin typeface="楷体" panose="02010609060101010101" pitchFamily="49" charset="-122"/>
                <a:ea typeface="楷体" panose="02010609060101010101" pitchFamily="49" charset="-122"/>
              </a:rPr>
              <a:t>前，人</a:t>
            </a:r>
            <a:r>
              <a:rPr lang="zh-CN" altLang="en-US" sz="2400" b="1" dirty="0">
                <a:solidFill>
                  <a:schemeClr val="tx1">
                    <a:lumMod val="95000"/>
                    <a:lumOff val="5000"/>
                  </a:schemeClr>
                </a:solidFill>
                <a:latin typeface="楷体" panose="02010609060101010101" pitchFamily="49" charset="-122"/>
                <a:ea typeface="楷体" panose="02010609060101010101" pitchFamily="49" charset="-122"/>
              </a:rPr>
              <a:t>们发现地壳是由一些紧密拼合在一</a:t>
            </a:r>
            <a:r>
              <a:rPr lang="zh-CN" altLang="en-US" sz="2400" b="1" dirty="0" smtClean="0">
                <a:solidFill>
                  <a:schemeClr val="tx1">
                    <a:lumMod val="95000"/>
                    <a:lumOff val="5000"/>
                  </a:schemeClr>
                </a:solidFill>
                <a:latin typeface="楷体" panose="02010609060101010101" pitchFamily="49" charset="-122"/>
                <a:ea typeface="楷体" panose="02010609060101010101" pitchFamily="49" charset="-122"/>
              </a:rPr>
              <a:t>起，但</a:t>
            </a:r>
            <a:r>
              <a:rPr lang="zh-CN" altLang="en-US" sz="2400" b="1" dirty="0">
                <a:solidFill>
                  <a:schemeClr val="tx1">
                    <a:lumMod val="95000"/>
                    <a:lumOff val="5000"/>
                  </a:schemeClr>
                </a:solidFill>
                <a:latin typeface="楷体" panose="02010609060101010101" pitchFamily="49" charset="-122"/>
                <a:ea typeface="楷体" panose="02010609060101010101" pitchFamily="49" charset="-122"/>
              </a:rPr>
              <a:t>又在缓慢移动的大板块构成的。一些板块被拉</a:t>
            </a:r>
            <a:r>
              <a:rPr lang="zh-CN" altLang="en-US" sz="2400" b="1" dirty="0" smtClean="0">
                <a:solidFill>
                  <a:schemeClr val="tx1">
                    <a:lumMod val="95000"/>
                    <a:lumOff val="5000"/>
                  </a:schemeClr>
                </a:solidFill>
                <a:latin typeface="楷体" panose="02010609060101010101" pitchFamily="49" charset="-122"/>
                <a:ea typeface="楷体" panose="02010609060101010101" pitchFamily="49" charset="-122"/>
              </a:rPr>
              <a:t>开，而</a:t>
            </a:r>
            <a:r>
              <a:rPr lang="zh-CN" altLang="en-US" sz="2400" b="1" dirty="0">
                <a:solidFill>
                  <a:schemeClr val="tx1">
                    <a:lumMod val="95000"/>
                    <a:lumOff val="5000"/>
                  </a:schemeClr>
                </a:solidFill>
                <a:latin typeface="楷体" panose="02010609060101010101" pitchFamily="49" charset="-122"/>
                <a:ea typeface="楷体" panose="02010609060101010101" pitchFamily="49" charset="-122"/>
              </a:rPr>
              <a:t>另一些则挤压在一</a:t>
            </a:r>
            <a:r>
              <a:rPr lang="zh-CN" altLang="en-US" sz="2400" b="1" dirty="0" smtClean="0">
                <a:solidFill>
                  <a:schemeClr val="tx1">
                    <a:lumMod val="95000"/>
                    <a:lumOff val="5000"/>
                  </a:schemeClr>
                </a:solidFill>
                <a:latin typeface="楷体" panose="02010609060101010101" pitchFamily="49" charset="-122"/>
                <a:ea typeface="楷体" panose="02010609060101010101" pitchFamily="49" charset="-122"/>
              </a:rPr>
              <a:t>起，一</a:t>
            </a:r>
            <a:r>
              <a:rPr lang="zh-CN" altLang="en-US" sz="2400" b="1" dirty="0">
                <a:solidFill>
                  <a:schemeClr val="tx1">
                    <a:lumMod val="95000"/>
                    <a:lumOff val="5000"/>
                  </a:schemeClr>
                </a:solidFill>
                <a:latin typeface="楷体" panose="02010609060101010101" pitchFamily="49" charset="-122"/>
                <a:ea typeface="楷体" panose="02010609060101010101" pitchFamily="49" charset="-122"/>
              </a:rPr>
              <a:t>个板块也许会缓慢地向另一个板块下面俯冲。</a:t>
            </a:r>
          </a:p>
        </p:txBody>
      </p:sp>
      <p:sp>
        <p:nvSpPr>
          <p:cNvPr id="19460" name="TextBox 7"/>
          <p:cNvSpPr txBox="1">
            <a:spLocks noChangeArrowheads="1"/>
          </p:cNvSpPr>
          <p:nvPr/>
        </p:nvSpPr>
        <p:spPr bwMode="auto">
          <a:xfrm>
            <a:off x="642939" y="1232298"/>
            <a:ext cx="44291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latin typeface="宋体" panose="02010600030101010101" pitchFamily="2" charset="-122"/>
              </a:rPr>
              <a:t> </a:t>
            </a:r>
            <a:r>
              <a:rPr lang="zh-CN" altLang="en-US" sz="2400" b="1" dirty="0" smtClean="0">
                <a:latin typeface="宋体" panose="02010600030101010101" pitchFamily="2" charset="-122"/>
              </a:rPr>
              <a:t>什</a:t>
            </a:r>
            <a:r>
              <a:rPr lang="zh-CN" altLang="en-US" sz="2400" b="1" dirty="0">
                <a:latin typeface="宋体" panose="02010600030101010101" pitchFamily="2" charset="-122"/>
              </a:rPr>
              <a:t>么是“板块构造”理</a:t>
            </a:r>
            <a:r>
              <a:rPr lang="zh-CN" altLang="en-US" sz="2400" b="1" dirty="0" smtClean="0">
                <a:latin typeface="宋体" panose="02010600030101010101" pitchFamily="2" charset="-122"/>
              </a:rPr>
              <a:t>论？</a:t>
            </a:r>
            <a:endParaRPr lang="zh-CN" altLang="en-US" sz="2400" b="1" dirty="0">
              <a:latin typeface="宋体" panose="02010600030101010101" pitchFamily="2" charset="-122"/>
            </a:endParaRPr>
          </a:p>
        </p:txBody>
      </p:sp>
      <p:grpSp>
        <p:nvGrpSpPr>
          <p:cNvPr id="8" name="组合 8"/>
          <p:cNvGrpSpPr/>
          <p:nvPr/>
        </p:nvGrpSpPr>
        <p:grpSpPr bwMode="auto">
          <a:xfrm>
            <a:off x="0" y="627459"/>
            <a:ext cx="2006600" cy="523081"/>
            <a:chOff x="70" y="-63"/>
            <a:chExt cx="3161" cy="1097"/>
          </a:xfrm>
        </p:grpSpPr>
        <p:sp>
          <p:nvSpPr>
            <p:cNvPr id="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67545" y="1125142"/>
            <a:ext cx="3014811" cy="461665"/>
          </a:xfrm>
          <a:prstGeom prst="rect">
            <a:avLst/>
          </a:prstGeom>
          <a:noFill/>
        </p:spPr>
        <p:txBody>
          <a:bodyPr wrap="square">
            <a:spAutoFit/>
          </a:bodyPr>
          <a:lstStyle/>
          <a:p>
            <a:pPr>
              <a:defRPr/>
            </a:pPr>
            <a:r>
              <a:rPr lang="zh-CN" altLang="en-US" sz="2400" b="1" dirty="0" smtClean="0">
                <a:solidFill>
                  <a:schemeClr val="tx1">
                    <a:lumMod val="95000"/>
                    <a:lumOff val="5000"/>
                  </a:schemeClr>
                </a:solidFill>
                <a:latin typeface="宋体" panose="02010600030101010101" pitchFamily="2" charset="-122"/>
              </a:rPr>
              <a:t>什</a:t>
            </a:r>
            <a:r>
              <a:rPr lang="zh-CN" altLang="en-US" sz="2400" b="1" dirty="0">
                <a:solidFill>
                  <a:schemeClr val="tx1">
                    <a:lumMod val="95000"/>
                    <a:lumOff val="5000"/>
                  </a:schemeClr>
                </a:solidFill>
                <a:latin typeface="宋体" panose="02010600030101010101" pitchFamily="2" charset="-122"/>
              </a:rPr>
              <a:t>么是“泛大陆</a:t>
            </a:r>
            <a:r>
              <a:rPr lang="zh-CN" altLang="en-US" sz="2400" b="1" dirty="0" smtClean="0">
                <a:solidFill>
                  <a:schemeClr val="tx1">
                    <a:lumMod val="95000"/>
                    <a:lumOff val="5000"/>
                  </a:schemeClr>
                </a:solidFill>
                <a:latin typeface="宋体" panose="02010600030101010101" pitchFamily="2" charset="-122"/>
              </a:rPr>
              <a:t>”？</a:t>
            </a:r>
            <a:endParaRPr lang="zh-CN" altLang="en-US" sz="2400" dirty="0">
              <a:solidFill>
                <a:schemeClr val="tx1">
                  <a:lumMod val="95000"/>
                  <a:lumOff val="5000"/>
                </a:schemeClr>
              </a:solidFill>
              <a:latin typeface="宋体" panose="02010600030101010101" pitchFamily="2" charset="-122"/>
            </a:endParaRPr>
          </a:p>
        </p:txBody>
      </p:sp>
      <p:sp>
        <p:nvSpPr>
          <p:cNvPr id="9" name="矩形 8"/>
          <p:cNvSpPr/>
          <p:nvPr/>
        </p:nvSpPr>
        <p:spPr>
          <a:xfrm>
            <a:off x="467545" y="1551143"/>
            <a:ext cx="8072437" cy="1938992"/>
          </a:xfrm>
          <a:prstGeom prst="rect">
            <a:avLst/>
          </a:prstGeom>
          <a:solidFill>
            <a:schemeClr val="accent2">
              <a:lumMod val="40000"/>
              <a:lumOff val="60000"/>
            </a:schemeClr>
          </a:solid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eaLnBrk="1" hangingPunct="1">
              <a:defRPr/>
            </a:pPr>
            <a:r>
              <a:rPr kumimoji="1" lang="en-US" altLang="zh-CN" sz="2400" b="1" dirty="0" smtClean="0">
                <a:solidFill>
                  <a:schemeClr val="tx1">
                    <a:lumMod val="95000"/>
                    <a:lumOff val="5000"/>
                  </a:schemeClr>
                </a:solidFill>
                <a:latin typeface="楷体" panose="02010609060101010101" pitchFamily="49" charset="-122"/>
                <a:ea typeface="楷体" panose="02010609060101010101" pitchFamily="49" charset="-122"/>
              </a:rPr>
              <a:t>①2.25</a:t>
            </a:r>
            <a:r>
              <a:rPr kumimoji="1" lang="zh-CN" altLang="en-US" sz="2400" b="1" dirty="0">
                <a:solidFill>
                  <a:schemeClr val="tx1">
                    <a:lumMod val="95000"/>
                    <a:lumOff val="5000"/>
                  </a:schemeClr>
                </a:solidFill>
                <a:latin typeface="楷体" panose="02010609060101010101" pitchFamily="49" charset="-122"/>
                <a:ea typeface="楷体" panose="02010609060101010101" pitchFamily="49" charset="-122"/>
              </a:rPr>
              <a:t>亿年</a:t>
            </a:r>
            <a:r>
              <a:rPr kumimoji="1" lang="zh-CN" altLang="en-US" sz="2400" b="1" dirty="0" smtClean="0">
                <a:solidFill>
                  <a:schemeClr val="tx1">
                    <a:lumMod val="95000"/>
                    <a:lumOff val="5000"/>
                  </a:schemeClr>
                </a:solidFill>
                <a:latin typeface="楷体" panose="02010609060101010101" pitchFamily="49" charset="-122"/>
                <a:ea typeface="楷体" panose="02010609060101010101" pitchFamily="49" charset="-122"/>
              </a:rPr>
              <a:t>前，当</a:t>
            </a:r>
            <a:r>
              <a:rPr kumimoji="1" lang="zh-CN" altLang="en-US" sz="2400" b="1" dirty="0">
                <a:solidFill>
                  <a:schemeClr val="tx1">
                    <a:lumMod val="95000"/>
                    <a:lumOff val="5000"/>
                  </a:schemeClr>
                </a:solidFill>
                <a:latin typeface="楷体" panose="02010609060101010101" pitchFamily="49" charset="-122"/>
                <a:ea typeface="楷体" panose="02010609060101010101" pitchFamily="49" charset="-122"/>
              </a:rPr>
              <a:t>时全球的陆地形成“最后一次完整的泛大陆</a:t>
            </a:r>
            <a:r>
              <a:rPr kumimoji="1" lang="zh-CN" altLang="en-US" sz="2400" b="1" dirty="0" smtClean="0">
                <a:solidFill>
                  <a:schemeClr val="tx1">
                    <a:lumMod val="95000"/>
                    <a:lumOff val="5000"/>
                  </a:schemeClr>
                </a:solidFill>
                <a:latin typeface="楷体" panose="02010609060101010101" pitchFamily="49" charset="-122"/>
                <a:ea typeface="楷体" panose="02010609060101010101" pitchFamily="49" charset="-122"/>
              </a:rPr>
              <a:t>”，同时，恐</a:t>
            </a:r>
            <a:r>
              <a:rPr kumimoji="1" lang="zh-CN" altLang="en-US" sz="2400" b="1" dirty="0">
                <a:solidFill>
                  <a:schemeClr val="tx1">
                    <a:lumMod val="95000"/>
                    <a:lumOff val="5000"/>
                  </a:schemeClr>
                </a:solidFill>
                <a:latin typeface="楷体" panose="02010609060101010101" pitchFamily="49" charset="-122"/>
                <a:ea typeface="楷体" panose="02010609060101010101" pitchFamily="49" charset="-122"/>
              </a:rPr>
              <a:t>龙已经出现并且“分散到泛大陆的各个地方”。</a:t>
            </a:r>
            <a:endParaRPr kumimoji="1" lang="en-US" altLang="zh-CN" sz="2400" b="1" dirty="0">
              <a:solidFill>
                <a:schemeClr val="tx1">
                  <a:lumMod val="95000"/>
                  <a:lumOff val="5000"/>
                </a:schemeClr>
              </a:solidFill>
              <a:latin typeface="楷体" panose="02010609060101010101" pitchFamily="49" charset="-122"/>
              <a:ea typeface="楷体" panose="02010609060101010101" pitchFamily="49" charset="-122"/>
            </a:endParaRPr>
          </a:p>
          <a:p>
            <a:pPr eaLnBrk="1" hangingPunct="1">
              <a:defRPr/>
            </a:pPr>
            <a:r>
              <a:rPr kumimoji="1" lang="en-US" altLang="zh-CN" sz="2400" b="1" dirty="0">
                <a:solidFill>
                  <a:schemeClr val="tx1">
                    <a:lumMod val="95000"/>
                    <a:lumOff val="5000"/>
                  </a:schemeClr>
                </a:solidFill>
                <a:latin typeface="楷体" panose="02010609060101010101" pitchFamily="49" charset="-122"/>
                <a:ea typeface="楷体" panose="02010609060101010101" pitchFamily="49" charset="-122"/>
              </a:rPr>
              <a:t>②2</a:t>
            </a:r>
            <a:r>
              <a:rPr kumimoji="1" lang="zh-CN" altLang="en-US" sz="2400" b="1" dirty="0">
                <a:solidFill>
                  <a:schemeClr val="tx1">
                    <a:lumMod val="95000"/>
                    <a:lumOff val="5000"/>
                  </a:schemeClr>
                </a:solidFill>
                <a:latin typeface="楷体" panose="02010609060101010101" pitchFamily="49" charset="-122"/>
                <a:ea typeface="楷体" panose="02010609060101010101" pitchFamily="49" charset="-122"/>
              </a:rPr>
              <a:t>亿年</a:t>
            </a:r>
            <a:r>
              <a:rPr kumimoji="1" lang="zh-CN" altLang="en-US" sz="2400" b="1" dirty="0" smtClean="0">
                <a:solidFill>
                  <a:schemeClr val="tx1">
                    <a:lumMod val="95000"/>
                    <a:lumOff val="5000"/>
                  </a:schemeClr>
                </a:solidFill>
                <a:latin typeface="楷体" panose="02010609060101010101" pitchFamily="49" charset="-122"/>
                <a:ea typeface="楷体" panose="02010609060101010101" pitchFamily="49" charset="-122"/>
              </a:rPr>
              <a:t>前，泛</a:t>
            </a:r>
            <a:r>
              <a:rPr kumimoji="1" lang="zh-CN" altLang="en-US" sz="2400" b="1" dirty="0">
                <a:solidFill>
                  <a:schemeClr val="tx1">
                    <a:lumMod val="95000"/>
                    <a:lumOff val="5000"/>
                  </a:schemeClr>
                </a:solidFill>
                <a:latin typeface="楷体" panose="02010609060101010101" pitchFamily="49" charset="-122"/>
                <a:ea typeface="楷体" panose="02010609060101010101" pitchFamily="49" charset="-122"/>
              </a:rPr>
              <a:t>大陆又开始分裂。</a:t>
            </a:r>
            <a:endParaRPr kumimoji="1" lang="en-US" altLang="zh-CN" sz="2400" b="1" dirty="0">
              <a:solidFill>
                <a:schemeClr val="tx1">
                  <a:lumMod val="95000"/>
                  <a:lumOff val="5000"/>
                </a:schemeClr>
              </a:solidFill>
              <a:latin typeface="楷体" panose="02010609060101010101" pitchFamily="49" charset="-122"/>
              <a:ea typeface="楷体" panose="02010609060101010101" pitchFamily="49" charset="-122"/>
            </a:endParaRPr>
          </a:p>
          <a:p>
            <a:pPr eaLnBrk="1" hangingPunct="1">
              <a:defRPr/>
            </a:pPr>
            <a:r>
              <a:rPr kumimoji="1" lang="zh-CN" altLang="en-US" sz="2400" b="1" dirty="0">
                <a:solidFill>
                  <a:schemeClr val="tx1">
                    <a:lumMod val="95000"/>
                    <a:lumOff val="5000"/>
                  </a:schemeClr>
                </a:solidFill>
                <a:latin typeface="楷体" panose="02010609060101010101" pitchFamily="49" charset="-122"/>
                <a:ea typeface="楷体" panose="02010609060101010101" pitchFamily="49" charset="-122"/>
              </a:rPr>
              <a:t>③</a:t>
            </a:r>
            <a:r>
              <a:rPr kumimoji="1" lang="en-US" altLang="zh-CN" sz="2400" b="1" dirty="0">
                <a:solidFill>
                  <a:schemeClr val="tx1">
                    <a:lumMod val="95000"/>
                    <a:lumOff val="5000"/>
                  </a:schemeClr>
                </a:solidFill>
                <a:latin typeface="楷体" panose="02010609060101010101" pitchFamily="49" charset="-122"/>
                <a:ea typeface="楷体" panose="02010609060101010101" pitchFamily="49" charset="-122"/>
              </a:rPr>
              <a:t>6500</a:t>
            </a:r>
            <a:r>
              <a:rPr kumimoji="1" lang="zh-CN" altLang="en-US" sz="2400" b="1" dirty="0">
                <a:solidFill>
                  <a:schemeClr val="tx1">
                    <a:lumMod val="95000"/>
                    <a:lumOff val="5000"/>
                  </a:schemeClr>
                </a:solidFill>
                <a:latin typeface="楷体" panose="02010609060101010101" pitchFamily="49" charset="-122"/>
                <a:ea typeface="楷体" panose="02010609060101010101" pitchFamily="49" charset="-122"/>
              </a:rPr>
              <a:t>万年以前，完全分开。</a:t>
            </a:r>
          </a:p>
        </p:txBody>
      </p:sp>
      <p:sp>
        <p:nvSpPr>
          <p:cNvPr id="10" name="矩形 9"/>
          <p:cNvSpPr>
            <a:spLocks noChangeArrowheads="1"/>
          </p:cNvSpPr>
          <p:nvPr/>
        </p:nvSpPr>
        <p:spPr bwMode="auto">
          <a:xfrm>
            <a:off x="467545" y="3484578"/>
            <a:ext cx="8072437" cy="1532727"/>
          </a:xfrm>
          <a:prstGeom prst="rect">
            <a:avLst/>
          </a:prstGeom>
          <a:solidFill>
            <a:schemeClr val="accent5">
              <a:lumMod val="40000"/>
              <a:lumOff val="60000"/>
            </a:schemeClr>
          </a:solidFill>
          <a:ln>
            <a:noFill/>
          </a:ln>
        </p:spPr>
        <p:txBody>
          <a:bodyPr>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30000"/>
              </a:lnSpc>
            </a:pPr>
            <a:r>
              <a:rPr kumimoji="1" lang="zh-CN" altLang="en-US" sz="2400" b="1" dirty="0" smtClean="0">
                <a:latin typeface="楷体" panose="02010609060101010101" pitchFamily="49" charset="-122"/>
                <a:ea typeface="楷体" panose="02010609060101010101" pitchFamily="49" charset="-122"/>
              </a:rPr>
              <a:t>    这</a:t>
            </a:r>
            <a:r>
              <a:rPr kumimoji="1" lang="zh-CN" altLang="en-US" sz="2400" b="1" dirty="0">
                <a:latin typeface="楷体" panose="02010609060101010101" pitchFamily="49" charset="-122"/>
                <a:ea typeface="楷体" panose="02010609060101010101" pitchFamily="49" charset="-122"/>
              </a:rPr>
              <a:t>几个时间点表明</a:t>
            </a:r>
            <a:r>
              <a:rPr kumimoji="1" lang="zh-CN" altLang="en-US" sz="2400" b="1" dirty="0">
                <a:solidFill>
                  <a:srgbClr val="FF0000"/>
                </a:solidFill>
                <a:latin typeface="楷体" panose="02010609060101010101" pitchFamily="49" charset="-122"/>
                <a:ea typeface="楷体" panose="02010609060101010101" pitchFamily="49" charset="-122"/>
              </a:rPr>
              <a:t>恐龙的出现和全球分布早于泛大陆的分</a:t>
            </a:r>
            <a:r>
              <a:rPr kumimoji="1" lang="zh-CN" altLang="en-US" sz="2400" b="1" dirty="0" smtClean="0">
                <a:solidFill>
                  <a:srgbClr val="FF0000"/>
                </a:solidFill>
                <a:latin typeface="楷体" panose="02010609060101010101" pitchFamily="49" charset="-122"/>
                <a:ea typeface="楷体" panose="02010609060101010101" pitchFamily="49" charset="-122"/>
              </a:rPr>
              <a:t>裂</a:t>
            </a:r>
            <a:r>
              <a:rPr kumimoji="1" lang="zh-CN" altLang="en-US" sz="2400" b="1" dirty="0" smtClean="0">
                <a:latin typeface="楷体" panose="02010609060101010101" pitchFamily="49" charset="-122"/>
                <a:ea typeface="楷体" panose="02010609060101010101" pitchFamily="49" charset="-122"/>
              </a:rPr>
              <a:t>，从</a:t>
            </a:r>
            <a:r>
              <a:rPr kumimoji="1" lang="zh-CN" altLang="en-US" sz="2400" b="1" dirty="0">
                <a:latin typeface="楷体" panose="02010609060101010101" pitchFamily="49" charset="-122"/>
                <a:ea typeface="楷体" panose="02010609060101010101" pitchFamily="49" charset="-122"/>
              </a:rPr>
              <a:t>而使得文章在两个领域之间建立的联系在逻辑上得以成</a:t>
            </a:r>
            <a:r>
              <a:rPr kumimoji="1" lang="zh-CN" altLang="en-US" sz="2400" b="1" dirty="0" smtClean="0">
                <a:latin typeface="楷体" panose="02010609060101010101" pitchFamily="49" charset="-122"/>
                <a:ea typeface="楷体" panose="02010609060101010101" pitchFamily="49" charset="-122"/>
              </a:rPr>
              <a:t>立，体</a:t>
            </a:r>
            <a:r>
              <a:rPr kumimoji="1" lang="zh-CN" altLang="en-US" sz="2400" b="1" dirty="0">
                <a:latin typeface="楷体" panose="02010609060101010101" pitchFamily="49" charset="-122"/>
                <a:ea typeface="楷体" panose="02010609060101010101" pitchFamily="49" charset="-122"/>
              </a:rPr>
              <a:t>现了作者科学推论的严密性。</a:t>
            </a:r>
            <a:endParaRPr lang="zh-CN" altLang="en-US" sz="2400" dirty="0">
              <a:latin typeface="楷体" panose="02010609060101010101" pitchFamily="49" charset="-122"/>
              <a:ea typeface="楷体" panose="02010609060101010101" pitchFamily="49" charset="-122"/>
            </a:endParaRPr>
          </a:p>
        </p:txBody>
      </p:sp>
      <p:grpSp>
        <p:nvGrpSpPr>
          <p:cNvPr id="11" name="组合 8"/>
          <p:cNvGrpSpPr/>
          <p:nvPr/>
        </p:nvGrpSpPr>
        <p:grpSpPr bwMode="auto">
          <a:xfrm>
            <a:off x="0" y="627459"/>
            <a:ext cx="2006600" cy="523081"/>
            <a:chOff x="70" y="-63"/>
            <a:chExt cx="3161" cy="1097"/>
          </a:xfrm>
        </p:grpSpPr>
        <p:sp>
          <p:nvSpPr>
            <p:cNvPr id="12"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1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4" name="菱形 13"/>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6"/>
          <p:cNvSpPr>
            <a:spLocks noChangeArrowheads="1"/>
          </p:cNvSpPr>
          <p:nvPr/>
        </p:nvSpPr>
        <p:spPr bwMode="auto">
          <a:xfrm>
            <a:off x="571500" y="1071563"/>
            <a:ext cx="48253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400" b="1" dirty="0" smtClean="0">
                <a:solidFill>
                  <a:srgbClr val="000000"/>
                </a:solidFill>
                <a:latin typeface="宋体" panose="02010600030101010101" pitchFamily="2" charset="-122"/>
              </a:rPr>
              <a:t>分</a:t>
            </a:r>
            <a:r>
              <a:rPr kumimoji="1" lang="zh-CN" altLang="en-US" sz="2400" b="1" dirty="0">
                <a:solidFill>
                  <a:srgbClr val="000000"/>
                </a:solidFill>
                <a:latin typeface="宋体" panose="02010600030101010101" pitchFamily="2" charset="-122"/>
              </a:rPr>
              <a:t>析“大陆漂移”学说推断思</a:t>
            </a:r>
            <a:r>
              <a:rPr kumimoji="1" lang="zh-CN" altLang="en-US" sz="2400" b="1" dirty="0" smtClean="0">
                <a:solidFill>
                  <a:srgbClr val="000000"/>
                </a:solidFill>
                <a:latin typeface="宋体" panose="02010600030101010101" pitchFamily="2" charset="-122"/>
              </a:rPr>
              <a:t>路。</a:t>
            </a:r>
            <a:endParaRPr lang="zh-CN" altLang="en-US" sz="2400" dirty="0">
              <a:latin typeface="宋体" panose="02010600030101010101" pitchFamily="2" charset="-122"/>
            </a:endParaRPr>
          </a:p>
        </p:txBody>
      </p:sp>
      <p:sp>
        <p:nvSpPr>
          <p:cNvPr id="8" name="文本框 143362"/>
          <p:cNvSpPr txBox="1">
            <a:spLocks noChangeArrowheads="1"/>
          </p:cNvSpPr>
          <p:nvPr/>
        </p:nvSpPr>
        <p:spPr bwMode="auto">
          <a:xfrm>
            <a:off x="714375" y="1660922"/>
            <a:ext cx="488950" cy="2862322"/>
          </a:xfrm>
          <a:prstGeom prst="rect">
            <a:avLst/>
          </a:prstGeom>
          <a:solidFill>
            <a:schemeClr val="accent2">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a:spAutoFit/>
          </a:bodyPr>
          <a:lstStyle/>
          <a:p>
            <a:pPr>
              <a:spcBef>
                <a:spcPct val="50000"/>
              </a:spcBef>
              <a:defRPr/>
            </a:pPr>
            <a:r>
              <a:rPr lang="en-US" altLang="en-US" sz="2000" b="1" dirty="0">
                <a:latin typeface="楷体" panose="02010609060101010101" pitchFamily="49" charset="-122"/>
                <a:ea typeface="楷体" panose="02010609060101010101" pitchFamily="49" charset="-122"/>
              </a:rPr>
              <a:t>①</a:t>
            </a:r>
            <a:r>
              <a:rPr lang="zh-CN" altLang="en-US" sz="2000" b="1" dirty="0">
                <a:latin typeface="楷体" panose="02010609060101010101" pitchFamily="49" charset="-122"/>
                <a:ea typeface="楷体" panose="02010609060101010101" pitchFamily="49" charset="-122"/>
              </a:rPr>
              <a:t>南极发现恐龙化石</a:t>
            </a:r>
          </a:p>
        </p:txBody>
      </p:sp>
      <p:sp>
        <p:nvSpPr>
          <p:cNvPr id="9" name="文本框 143363"/>
          <p:cNvSpPr txBox="1">
            <a:spLocks noChangeArrowheads="1"/>
          </p:cNvSpPr>
          <p:nvPr/>
        </p:nvSpPr>
        <p:spPr bwMode="auto">
          <a:xfrm>
            <a:off x="1928813" y="1553766"/>
            <a:ext cx="488950" cy="3477875"/>
          </a:xfrm>
          <a:prstGeom prst="rect">
            <a:avLst/>
          </a:prstGeom>
          <a:solidFill>
            <a:schemeClr val="accent2">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a:spAutoFit/>
          </a:bodyPr>
          <a:lstStyle/>
          <a:p>
            <a:pPr>
              <a:spcBef>
                <a:spcPct val="50000"/>
              </a:spcBef>
              <a:defRPr/>
            </a:pPr>
            <a:r>
              <a:rPr lang="en-US" altLang="en-US" sz="2000" b="1" dirty="0">
                <a:latin typeface="楷体" panose="02010609060101010101" pitchFamily="49" charset="-122"/>
                <a:ea typeface="楷体" panose="02010609060101010101" pitchFamily="49" charset="-122"/>
              </a:rPr>
              <a:t>②</a:t>
            </a:r>
            <a:r>
              <a:rPr lang="zh-CN" altLang="en-US" sz="2000" b="1" dirty="0">
                <a:latin typeface="楷体" panose="02010609060101010101" pitchFamily="49" charset="-122"/>
                <a:ea typeface="楷体" panose="02010609060101010101" pitchFamily="49" charset="-122"/>
              </a:rPr>
              <a:t>恐龙并不适应南极气候</a:t>
            </a:r>
          </a:p>
        </p:txBody>
      </p:sp>
      <p:sp>
        <p:nvSpPr>
          <p:cNvPr id="11" name="文本框 143365"/>
          <p:cNvSpPr txBox="1">
            <a:spLocks noChangeArrowheads="1"/>
          </p:cNvSpPr>
          <p:nvPr/>
        </p:nvSpPr>
        <p:spPr bwMode="auto">
          <a:xfrm>
            <a:off x="4159528" y="1446610"/>
            <a:ext cx="1415772" cy="2793206"/>
          </a:xfrm>
          <a:prstGeom prst="rect">
            <a:avLst/>
          </a:prstGeom>
          <a:solidFill>
            <a:schemeClr val="accent2">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vert="eaVert">
            <a:spAutoFit/>
          </a:bodyPr>
          <a:lstStyle/>
          <a:p>
            <a:pPr>
              <a:spcBef>
                <a:spcPct val="50000"/>
              </a:spcBef>
              <a:defRPr/>
            </a:pPr>
            <a:r>
              <a:rPr lang="en-US" altLang="en-US" sz="2000" b="1" dirty="0" smtClean="0">
                <a:latin typeface="楷体" panose="02010609060101010101" pitchFamily="49" charset="-122"/>
                <a:ea typeface="楷体" panose="02010609060101010101" pitchFamily="49" charset="-122"/>
              </a:rPr>
              <a:t>④</a:t>
            </a:r>
            <a:r>
              <a:rPr lang="en-US" altLang="zh-CN" sz="2000" b="1" dirty="0" smtClean="0">
                <a:latin typeface="楷体" panose="02010609060101010101" pitchFamily="49" charset="-122"/>
                <a:ea typeface="楷体" panose="02010609060101010101" pitchFamily="49" charset="-122"/>
              </a:rPr>
              <a:t>“</a:t>
            </a:r>
            <a:r>
              <a:rPr lang="zh-CN" altLang="en-US" sz="2000" b="1" dirty="0" smtClean="0">
                <a:latin typeface="楷体" panose="02010609060101010101" pitchFamily="49" charset="-122"/>
                <a:ea typeface="楷体" panose="02010609060101010101" pitchFamily="49" charset="-122"/>
              </a:rPr>
              <a:t>泛</a:t>
            </a:r>
            <a:r>
              <a:rPr lang="zh-CN" altLang="en-US" sz="2000" b="1" dirty="0">
                <a:latin typeface="楷体" panose="02010609060101010101" pitchFamily="49" charset="-122"/>
                <a:ea typeface="楷体" panose="02010609060101010101" pitchFamily="49" charset="-122"/>
              </a:rPr>
              <a:t>大</a:t>
            </a:r>
            <a:r>
              <a:rPr lang="zh-CN" altLang="en-US" sz="2000" b="1" dirty="0" smtClean="0">
                <a:latin typeface="楷体" panose="02010609060101010101" pitchFamily="49" charset="-122"/>
                <a:ea typeface="楷体" panose="02010609060101010101" pitchFamily="49" charset="-122"/>
              </a:rPr>
              <a:t>陆”形</a:t>
            </a:r>
            <a:r>
              <a:rPr lang="zh-CN" altLang="en-US" sz="2000" b="1" dirty="0">
                <a:latin typeface="楷体" panose="02010609060101010101" pitchFamily="49" charset="-122"/>
                <a:ea typeface="楷体" panose="02010609060101010101" pitchFamily="49" charset="-122"/>
              </a:rPr>
              <a:t>成</a:t>
            </a:r>
            <a:r>
              <a:rPr lang="zh-CN" altLang="en-US" sz="2000" b="1" dirty="0" smtClean="0">
                <a:latin typeface="楷体" panose="02010609060101010101" pitchFamily="49" charset="-122"/>
                <a:ea typeface="楷体" panose="02010609060101010101" pitchFamily="49" charset="-122"/>
              </a:rPr>
              <a:t>时，所</a:t>
            </a:r>
            <a:r>
              <a:rPr lang="zh-CN" altLang="en-US" sz="2000" b="1" dirty="0">
                <a:latin typeface="楷体" panose="02010609060101010101" pitchFamily="49" charset="-122"/>
                <a:ea typeface="楷体" panose="02010609060101010101" pitchFamily="49" charset="-122"/>
              </a:rPr>
              <a:t>有陆地都处在热带和温带环境</a:t>
            </a:r>
            <a:r>
              <a:rPr lang="zh-CN" altLang="en-US" sz="2000" b="1" dirty="0" smtClean="0">
                <a:latin typeface="楷体" panose="02010609060101010101" pitchFamily="49" charset="-122"/>
                <a:ea typeface="楷体" panose="02010609060101010101" pitchFamily="49" charset="-122"/>
              </a:rPr>
              <a:t>中，适</a:t>
            </a:r>
            <a:r>
              <a:rPr lang="zh-CN" altLang="en-US" sz="2000" b="1" dirty="0">
                <a:latin typeface="楷体" panose="02010609060101010101" pitchFamily="49" charset="-122"/>
                <a:ea typeface="楷体" panose="02010609060101010101" pitchFamily="49" charset="-122"/>
              </a:rPr>
              <a:t>合恐龙生活</a:t>
            </a:r>
          </a:p>
        </p:txBody>
      </p:sp>
      <p:sp>
        <p:nvSpPr>
          <p:cNvPr id="12" name="文本框 143366"/>
          <p:cNvSpPr txBox="1">
            <a:spLocks noChangeArrowheads="1"/>
          </p:cNvSpPr>
          <p:nvPr/>
        </p:nvSpPr>
        <p:spPr bwMode="auto">
          <a:xfrm>
            <a:off x="6286382" y="1446610"/>
            <a:ext cx="800219" cy="2793206"/>
          </a:xfrm>
          <a:prstGeom prst="rect">
            <a:avLst/>
          </a:prstGeom>
          <a:solidFill>
            <a:schemeClr val="accent2">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vert="eaVert" wrap="square">
            <a:spAutoFit/>
          </a:bodyPr>
          <a:lstStyle/>
          <a:p>
            <a:pPr>
              <a:spcBef>
                <a:spcPct val="50000"/>
              </a:spcBef>
              <a:defRPr/>
            </a:pPr>
            <a:r>
              <a:rPr lang="en-US" altLang="en-US" sz="2000" b="1" dirty="0">
                <a:latin typeface="楷体" panose="02010609060101010101" pitchFamily="49" charset="-122"/>
                <a:ea typeface="楷体" panose="02010609060101010101" pitchFamily="49" charset="-122"/>
              </a:rPr>
              <a:t>⑤</a:t>
            </a:r>
            <a:r>
              <a:rPr lang="zh-CN" altLang="en-US" sz="2000" b="1" dirty="0">
                <a:latin typeface="楷体" panose="02010609060101010101" pitchFamily="49" charset="-122"/>
                <a:ea typeface="楷体" panose="02010609060101010101" pitchFamily="49" charset="-122"/>
              </a:rPr>
              <a:t>由此推断“泛大陆”又分裂成四部分</a:t>
            </a:r>
          </a:p>
        </p:txBody>
      </p:sp>
      <p:sp>
        <p:nvSpPr>
          <p:cNvPr id="13" name="文本框 143367"/>
          <p:cNvSpPr txBox="1">
            <a:spLocks noChangeArrowheads="1"/>
          </p:cNvSpPr>
          <p:nvPr/>
        </p:nvSpPr>
        <p:spPr bwMode="auto">
          <a:xfrm>
            <a:off x="7715132" y="1446610"/>
            <a:ext cx="800219" cy="2793206"/>
          </a:xfrm>
          <a:prstGeom prst="rect">
            <a:avLst/>
          </a:prstGeom>
          <a:solidFill>
            <a:schemeClr val="accent2">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vert="eaVert" wrap="square">
            <a:spAutoFit/>
          </a:bodyPr>
          <a:lstStyle/>
          <a:p>
            <a:pPr>
              <a:defRPr/>
            </a:pPr>
            <a:r>
              <a:rPr lang="en-US" altLang="en-US" sz="2000" b="1" dirty="0">
                <a:latin typeface="楷体" panose="02010609060101010101" pitchFamily="49" charset="-122"/>
                <a:ea typeface="楷体" panose="02010609060101010101" pitchFamily="49" charset="-122"/>
              </a:rPr>
              <a:t>⑥</a:t>
            </a:r>
            <a:r>
              <a:rPr lang="zh-CN" altLang="en-US" sz="2000" b="1" dirty="0">
                <a:latin typeface="楷体" panose="02010609060101010101" pitchFamily="49" charset="-122"/>
                <a:ea typeface="楷体" panose="02010609060101010101" pitchFamily="49" charset="-122"/>
              </a:rPr>
              <a:t>每一块大陆都携带着自己的恐龙而去</a:t>
            </a:r>
          </a:p>
        </p:txBody>
      </p:sp>
      <p:sp>
        <p:nvSpPr>
          <p:cNvPr id="14" name="右箭头 13"/>
          <p:cNvSpPr>
            <a:spLocks noChangeArrowheads="1"/>
          </p:cNvSpPr>
          <p:nvPr/>
        </p:nvSpPr>
        <p:spPr bwMode="auto">
          <a:xfrm>
            <a:off x="1285875" y="2786063"/>
            <a:ext cx="533400" cy="228600"/>
          </a:xfrm>
          <a:prstGeom prst="rightArrow">
            <a:avLst>
              <a:gd name="adj1" fmla="val 50000"/>
              <a:gd name="adj2" fmla="val 43750"/>
            </a:avLst>
          </a:prstGeom>
          <a:solidFill>
            <a:schemeClr val="accent5">
              <a:lumMod val="60000"/>
              <a:lumOff val="40000"/>
            </a:schemeClr>
          </a:solidFill>
          <a:ln w="9525">
            <a:noFill/>
            <a:miter lim="800000"/>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2000"/>
          </a:p>
        </p:txBody>
      </p:sp>
      <p:sp>
        <p:nvSpPr>
          <p:cNvPr id="15" name="右箭头 14"/>
          <p:cNvSpPr>
            <a:spLocks noChangeArrowheads="1"/>
          </p:cNvSpPr>
          <p:nvPr/>
        </p:nvSpPr>
        <p:spPr bwMode="auto">
          <a:xfrm>
            <a:off x="2466975" y="2825354"/>
            <a:ext cx="533400" cy="228600"/>
          </a:xfrm>
          <a:prstGeom prst="rightArrow">
            <a:avLst>
              <a:gd name="adj1" fmla="val 50000"/>
              <a:gd name="adj2" fmla="val 43750"/>
            </a:avLst>
          </a:prstGeom>
          <a:solidFill>
            <a:schemeClr val="accent5">
              <a:lumMod val="60000"/>
              <a:lumOff val="40000"/>
            </a:schemeClr>
          </a:solidFill>
          <a:ln w="9525">
            <a:noFill/>
            <a:miter lim="800000"/>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2000"/>
          </a:p>
        </p:txBody>
      </p:sp>
      <p:sp>
        <p:nvSpPr>
          <p:cNvPr id="16" name="右箭头 15"/>
          <p:cNvSpPr>
            <a:spLocks noChangeArrowheads="1"/>
          </p:cNvSpPr>
          <p:nvPr/>
        </p:nvSpPr>
        <p:spPr bwMode="auto">
          <a:xfrm>
            <a:off x="5643563" y="2839641"/>
            <a:ext cx="533400" cy="228600"/>
          </a:xfrm>
          <a:prstGeom prst="rightArrow">
            <a:avLst>
              <a:gd name="adj1" fmla="val 50000"/>
              <a:gd name="adj2" fmla="val 43750"/>
            </a:avLst>
          </a:prstGeom>
          <a:solidFill>
            <a:schemeClr val="accent5">
              <a:lumMod val="60000"/>
              <a:lumOff val="40000"/>
            </a:schemeClr>
          </a:solidFill>
          <a:ln w="9525">
            <a:noFill/>
            <a:miter lim="800000"/>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2000"/>
          </a:p>
        </p:txBody>
      </p:sp>
      <p:sp>
        <p:nvSpPr>
          <p:cNvPr id="17" name="右箭头 16"/>
          <p:cNvSpPr>
            <a:spLocks noChangeArrowheads="1"/>
          </p:cNvSpPr>
          <p:nvPr/>
        </p:nvSpPr>
        <p:spPr bwMode="auto">
          <a:xfrm>
            <a:off x="7115175" y="2825354"/>
            <a:ext cx="533400" cy="228600"/>
          </a:xfrm>
          <a:prstGeom prst="rightArrow">
            <a:avLst>
              <a:gd name="adj1" fmla="val 50000"/>
              <a:gd name="adj2" fmla="val 43750"/>
            </a:avLst>
          </a:prstGeom>
          <a:solidFill>
            <a:schemeClr val="accent5">
              <a:lumMod val="60000"/>
              <a:lumOff val="40000"/>
            </a:schemeClr>
          </a:solidFill>
          <a:ln w="9525">
            <a:noFill/>
            <a:miter lim="800000"/>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2000"/>
          </a:p>
        </p:txBody>
      </p:sp>
      <p:sp>
        <p:nvSpPr>
          <p:cNvPr id="19" name="右箭头 18"/>
          <p:cNvSpPr>
            <a:spLocks noChangeArrowheads="1"/>
          </p:cNvSpPr>
          <p:nvPr/>
        </p:nvSpPr>
        <p:spPr bwMode="auto">
          <a:xfrm>
            <a:off x="3857625" y="2786063"/>
            <a:ext cx="533400" cy="228600"/>
          </a:xfrm>
          <a:prstGeom prst="rightArrow">
            <a:avLst>
              <a:gd name="adj1" fmla="val 50000"/>
              <a:gd name="adj2" fmla="val 43750"/>
            </a:avLst>
          </a:prstGeom>
          <a:solidFill>
            <a:schemeClr val="accent5">
              <a:lumMod val="60000"/>
              <a:lumOff val="40000"/>
            </a:schemeClr>
          </a:solidFill>
          <a:ln w="9525">
            <a:noFill/>
            <a:miter lim="800000"/>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2000"/>
          </a:p>
        </p:txBody>
      </p:sp>
      <p:sp>
        <p:nvSpPr>
          <p:cNvPr id="18" name="文本框 143365"/>
          <p:cNvSpPr txBox="1">
            <a:spLocks noChangeArrowheads="1"/>
          </p:cNvSpPr>
          <p:nvPr/>
        </p:nvSpPr>
        <p:spPr bwMode="auto">
          <a:xfrm>
            <a:off x="2867504" y="1446610"/>
            <a:ext cx="800219" cy="2793206"/>
          </a:xfrm>
          <a:prstGeom prst="rect">
            <a:avLst/>
          </a:prstGeom>
          <a:solidFill>
            <a:schemeClr val="accent2">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vert="eaVert" wrap="square">
            <a:spAutoFit/>
          </a:bodyPr>
          <a:lstStyle/>
          <a:p>
            <a:pPr>
              <a:spcBef>
                <a:spcPct val="50000"/>
              </a:spcBef>
              <a:defRPr/>
            </a:pPr>
            <a:r>
              <a:rPr lang="zh-CN" altLang="en-US" sz="2000" b="1" dirty="0">
                <a:latin typeface="楷体" panose="02010609060101010101" pitchFamily="49" charset="-122"/>
                <a:ea typeface="楷体" panose="02010609060101010101" pitchFamily="49" charset="-122"/>
              </a:rPr>
              <a:t>③大陆</a:t>
            </a:r>
            <a:r>
              <a:rPr lang="zh-CN" altLang="en-US" sz="2000" b="1" dirty="0" smtClean="0">
                <a:latin typeface="楷体" panose="02010609060101010101" pitchFamily="49" charset="-122"/>
                <a:ea typeface="楷体" panose="02010609060101010101" pitchFamily="49" charset="-122"/>
              </a:rPr>
              <a:t>在漂移</a:t>
            </a:r>
            <a:r>
              <a:rPr lang="zh-CN" altLang="en-US" sz="2000" b="1" dirty="0">
                <a:latin typeface="楷体" panose="02010609060101010101" pitchFamily="49" charset="-122"/>
                <a:ea typeface="楷体" panose="02010609060101010101" pitchFamily="49" charset="-122"/>
              </a:rPr>
              <a:t>而不是恐龙在迁移</a:t>
            </a:r>
          </a:p>
        </p:txBody>
      </p:sp>
      <p:grpSp>
        <p:nvGrpSpPr>
          <p:cNvPr id="20" name="组合 8"/>
          <p:cNvGrpSpPr/>
          <p:nvPr/>
        </p:nvGrpSpPr>
        <p:grpSpPr bwMode="auto">
          <a:xfrm>
            <a:off x="0" y="627459"/>
            <a:ext cx="2006600" cy="523081"/>
            <a:chOff x="70" y="-63"/>
            <a:chExt cx="3161" cy="1097"/>
          </a:xfrm>
        </p:grpSpPr>
        <p:sp>
          <p:nvSpPr>
            <p:cNvPr id="21"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24"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5" name="菱形 24"/>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ppt_x"/>
                                          </p:val>
                                        </p:tav>
                                        <p:tav tm="100000">
                                          <p:val>
                                            <p:strVal val="#ppt_x"/>
                                          </p:val>
                                        </p:tav>
                                      </p:tavLst>
                                    </p:anim>
                                    <p:anim calcmode="lin" valueType="num">
                                      <p:cBhvr additive="base">
                                        <p:cTn id="6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fill="hold"/>
                                        <p:tgtEl>
                                          <p:spTgt spid="13"/>
                                        </p:tgtEl>
                                        <p:attrNameLst>
                                          <p:attrName>ppt_x</p:attrName>
                                        </p:attrNameLst>
                                      </p:cBhvr>
                                      <p:tavLst>
                                        <p:tav tm="0">
                                          <p:val>
                                            <p:strVal val="#ppt_x"/>
                                          </p:val>
                                        </p:tav>
                                        <p:tav tm="100000">
                                          <p:val>
                                            <p:strVal val="#ppt_x"/>
                                          </p:val>
                                        </p:tav>
                                      </p:tavLst>
                                    </p:anim>
                                    <p:anim calcmode="lin" valueType="num">
                                      <p:cBhvr additive="base">
                                        <p:cTn id="6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1" grpId="0" bldLvl="0" animBg="1"/>
      <p:bldP spid="12" grpId="0" bldLvl="0" animBg="1"/>
      <p:bldP spid="13" grpId="0" bldLvl="0" animBg="1"/>
      <p:bldP spid="18"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76958" y="1329613"/>
            <a:ext cx="7883474" cy="3093154"/>
          </a:xfrm>
          <a:prstGeom prst="rect">
            <a:avLst/>
          </a:prstGeom>
        </p:spPr>
        <p:txBody>
          <a:bodyPr wrap="square">
            <a:spAutoFit/>
          </a:bodyPr>
          <a:lstStyle/>
          <a:p>
            <a:pPr>
              <a:lnSpc>
                <a:spcPct val="150000"/>
              </a:lnSpc>
              <a:defRPr/>
            </a:pPr>
            <a:r>
              <a:rPr lang="zh-CN" altLang="en-US" sz="2600" b="1" dirty="0">
                <a:solidFill>
                  <a:srgbClr val="0000FF"/>
                </a:solidFill>
                <a:latin typeface="楷体" panose="02010609060101010101" pitchFamily="49" charset="-122"/>
                <a:ea typeface="楷体" panose="02010609060101010101" pitchFamily="49" charset="-122"/>
              </a:rPr>
              <a:t>得出结</a:t>
            </a:r>
            <a:r>
              <a:rPr lang="zh-CN" altLang="en-US" sz="2600" b="1" dirty="0" smtClean="0">
                <a:solidFill>
                  <a:srgbClr val="0000FF"/>
                </a:solidFill>
                <a:latin typeface="楷体" panose="02010609060101010101" pitchFamily="49" charset="-122"/>
                <a:ea typeface="楷体" panose="02010609060101010101" pitchFamily="49" charset="-122"/>
              </a:rPr>
              <a:t>论：</a:t>
            </a:r>
            <a:endParaRPr lang="zh-CN" altLang="en-US" sz="2600" b="1" dirty="0">
              <a:solidFill>
                <a:srgbClr val="0000FF"/>
              </a:solidFill>
              <a:latin typeface="楷体" panose="02010609060101010101" pitchFamily="49" charset="-122"/>
              <a:ea typeface="楷体" panose="02010609060101010101" pitchFamily="49" charset="-122"/>
            </a:endParaRPr>
          </a:p>
          <a:p>
            <a:pPr>
              <a:lnSpc>
                <a:spcPct val="150000"/>
              </a:lnSpc>
              <a:defRPr/>
            </a:pPr>
            <a:r>
              <a:rPr lang="zh-CN" altLang="en-US" sz="2600" b="1" dirty="0" smtClean="0">
                <a:solidFill>
                  <a:schemeClr val="tx1">
                    <a:lumMod val="95000"/>
                    <a:lumOff val="5000"/>
                  </a:schemeClr>
                </a:solidFill>
                <a:latin typeface="楷体" panose="02010609060101010101" pitchFamily="49" charset="-122"/>
                <a:ea typeface="楷体" panose="02010609060101010101" pitchFamily="49" charset="-122"/>
              </a:rPr>
              <a:t>    “</a:t>
            </a:r>
            <a:r>
              <a:rPr lang="zh-CN" altLang="en-US" sz="2600" b="1" dirty="0">
                <a:solidFill>
                  <a:schemeClr val="tx1">
                    <a:lumMod val="95000"/>
                    <a:lumOff val="5000"/>
                  </a:schemeClr>
                </a:solidFill>
                <a:latin typeface="楷体" panose="02010609060101010101" pitchFamily="49" charset="-122"/>
                <a:ea typeface="楷体" panose="02010609060101010101" pitchFamily="49" charset="-122"/>
              </a:rPr>
              <a:t>恐龙无处不在”是支持“板块构造理论”的新的有力证据。作者在这里采用的是逻辑顺</a:t>
            </a:r>
            <a:r>
              <a:rPr lang="zh-CN" altLang="en-US" sz="2600" b="1" dirty="0" smtClean="0">
                <a:solidFill>
                  <a:schemeClr val="tx1">
                    <a:lumMod val="95000"/>
                    <a:lumOff val="5000"/>
                  </a:schemeClr>
                </a:solidFill>
                <a:latin typeface="楷体" panose="02010609060101010101" pitchFamily="49" charset="-122"/>
                <a:ea typeface="楷体" panose="02010609060101010101" pitchFamily="49" charset="-122"/>
              </a:rPr>
              <a:t>序，重</a:t>
            </a:r>
            <a:r>
              <a:rPr lang="zh-CN" altLang="en-US" sz="2600" b="1" dirty="0">
                <a:solidFill>
                  <a:schemeClr val="tx1">
                    <a:lumMod val="95000"/>
                    <a:lumOff val="5000"/>
                  </a:schemeClr>
                </a:solidFill>
                <a:latin typeface="楷体" panose="02010609060101010101" pitchFamily="49" charset="-122"/>
                <a:ea typeface="楷体" panose="02010609060101010101" pitchFamily="49" charset="-122"/>
              </a:rPr>
              <a:t>在说明事</a:t>
            </a:r>
            <a:r>
              <a:rPr lang="zh-CN" altLang="en-US" sz="2600" b="1" dirty="0" smtClean="0">
                <a:solidFill>
                  <a:schemeClr val="tx1">
                    <a:lumMod val="95000"/>
                    <a:lumOff val="5000"/>
                  </a:schemeClr>
                </a:solidFill>
                <a:latin typeface="楷体" panose="02010609060101010101" pitchFamily="49" charset="-122"/>
                <a:ea typeface="楷体" panose="02010609060101010101" pitchFamily="49" charset="-122"/>
              </a:rPr>
              <a:t>理，将</a:t>
            </a:r>
            <a:r>
              <a:rPr lang="zh-CN" altLang="en-US" sz="2600" b="1" dirty="0">
                <a:solidFill>
                  <a:schemeClr val="tx1">
                    <a:lumMod val="95000"/>
                    <a:lumOff val="5000"/>
                  </a:schemeClr>
                </a:solidFill>
                <a:latin typeface="楷体" panose="02010609060101010101" pitchFamily="49" charset="-122"/>
                <a:ea typeface="楷体" panose="02010609060101010101" pitchFamily="49" charset="-122"/>
              </a:rPr>
              <a:t>抽象的科学知</a:t>
            </a:r>
            <a:r>
              <a:rPr lang="zh-CN" altLang="en-US" sz="2600" b="1" dirty="0" smtClean="0">
                <a:solidFill>
                  <a:schemeClr val="tx1">
                    <a:lumMod val="95000"/>
                    <a:lumOff val="5000"/>
                  </a:schemeClr>
                </a:solidFill>
                <a:latin typeface="楷体" panose="02010609060101010101" pitchFamily="49" charset="-122"/>
                <a:ea typeface="楷体" panose="02010609060101010101" pitchFamily="49" charset="-122"/>
              </a:rPr>
              <a:t>识，层</a:t>
            </a:r>
            <a:r>
              <a:rPr lang="zh-CN" altLang="en-US" sz="2600" b="1" dirty="0">
                <a:solidFill>
                  <a:schemeClr val="tx1">
                    <a:lumMod val="95000"/>
                    <a:lumOff val="5000"/>
                  </a:schemeClr>
                </a:solidFill>
                <a:latin typeface="楷体" panose="02010609060101010101" pitchFamily="49" charset="-122"/>
                <a:ea typeface="楷体" panose="02010609060101010101" pitchFamily="49" charset="-122"/>
              </a:rPr>
              <a:t>层解</a:t>
            </a:r>
            <a:r>
              <a:rPr lang="zh-CN" altLang="en-US" sz="2600" b="1" dirty="0" smtClean="0">
                <a:solidFill>
                  <a:schemeClr val="tx1">
                    <a:lumMod val="95000"/>
                    <a:lumOff val="5000"/>
                  </a:schemeClr>
                </a:solidFill>
                <a:latin typeface="楷体" panose="02010609060101010101" pitchFamily="49" charset="-122"/>
                <a:ea typeface="楷体" panose="02010609060101010101" pitchFamily="49" charset="-122"/>
              </a:rPr>
              <a:t>剖，既</a:t>
            </a:r>
            <a:r>
              <a:rPr lang="zh-CN" altLang="en-US" sz="2600" b="1" dirty="0">
                <a:solidFill>
                  <a:schemeClr val="tx1">
                    <a:lumMod val="95000"/>
                    <a:lumOff val="5000"/>
                  </a:schemeClr>
                </a:solidFill>
                <a:latin typeface="楷体" panose="02010609060101010101" pitchFamily="49" charset="-122"/>
                <a:ea typeface="楷体" panose="02010609060101010101" pitchFamily="49" charset="-122"/>
              </a:rPr>
              <a:t>严</a:t>
            </a:r>
            <a:r>
              <a:rPr lang="zh-CN" altLang="en-US" sz="2600" b="1" dirty="0" smtClean="0">
                <a:solidFill>
                  <a:schemeClr val="tx1">
                    <a:lumMod val="95000"/>
                    <a:lumOff val="5000"/>
                  </a:schemeClr>
                </a:solidFill>
                <a:latin typeface="楷体" panose="02010609060101010101" pitchFamily="49" charset="-122"/>
                <a:ea typeface="楷体" panose="02010609060101010101" pitchFamily="49" charset="-122"/>
              </a:rPr>
              <a:t>谨，又深</a:t>
            </a:r>
            <a:r>
              <a:rPr lang="zh-CN" altLang="en-US" sz="2600" b="1" dirty="0">
                <a:solidFill>
                  <a:schemeClr val="tx1">
                    <a:lumMod val="95000"/>
                    <a:lumOff val="5000"/>
                  </a:schemeClr>
                </a:solidFill>
                <a:latin typeface="楷体" panose="02010609060101010101" pitchFamily="49" charset="-122"/>
                <a:ea typeface="楷体" panose="02010609060101010101" pitchFamily="49" charset="-122"/>
              </a:rPr>
              <a:t>入浅出、通俗易懂。 </a:t>
            </a:r>
          </a:p>
        </p:txBody>
      </p:sp>
      <p:grpSp>
        <p:nvGrpSpPr>
          <p:cNvPr id="7" name="组合 8"/>
          <p:cNvGrpSpPr/>
          <p:nvPr/>
        </p:nvGrpSpPr>
        <p:grpSpPr bwMode="auto">
          <a:xfrm>
            <a:off x="0" y="627459"/>
            <a:ext cx="2006600" cy="523081"/>
            <a:chOff x="70" y="-63"/>
            <a:chExt cx="3161" cy="1097"/>
          </a:xfrm>
        </p:grpSpPr>
        <p:sp>
          <p:nvSpPr>
            <p:cNvPr id="8"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3400" y="1071563"/>
            <a:ext cx="5134739" cy="461665"/>
          </a:xfrm>
          <a:prstGeom prst="rect">
            <a:avLst/>
          </a:prstGeom>
        </p:spPr>
        <p:txBody>
          <a:bodyPr wrap="none">
            <a:spAutoFit/>
          </a:bodyPr>
          <a:lstStyle/>
          <a:p>
            <a:pPr>
              <a:defRPr/>
            </a:pPr>
            <a:r>
              <a:rPr lang="zh-CN" altLang="en-US" sz="2400" b="1" dirty="0">
                <a:solidFill>
                  <a:schemeClr val="tx1">
                    <a:lumMod val="95000"/>
                    <a:lumOff val="5000"/>
                  </a:schemeClr>
                </a:solidFill>
                <a:latin typeface="宋体" panose="02010600030101010101" pitchFamily="2" charset="-122"/>
              </a:rPr>
              <a:t>想一想这篇文章告诉我们什么道</a:t>
            </a:r>
            <a:r>
              <a:rPr lang="zh-CN" altLang="en-US" sz="2400" b="1" dirty="0" smtClean="0">
                <a:solidFill>
                  <a:schemeClr val="tx1">
                    <a:lumMod val="95000"/>
                    <a:lumOff val="5000"/>
                  </a:schemeClr>
                </a:solidFill>
                <a:latin typeface="宋体" panose="02010600030101010101" pitchFamily="2" charset="-122"/>
              </a:rPr>
              <a:t>理？</a:t>
            </a:r>
            <a:endParaRPr lang="zh-CN" altLang="en-US" sz="2400" dirty="0">
              <a:solidFill>
                <a:schemeClr val="tx1">
                  <a:lumMod val="95000"/>
                  <a:lumOff val="5000"/>
                </a:schemeClr>
              </a:solidFill>
              <a:latin typeface="宋体" panose="02010600030101010101" pitchFamily="2" charset="-122"/>
            </a:endParaRPr>
          </a:p>
        </p:txBody>
      </p:sp>
      <p:sp>
        <p:nvSpPr>
          <p:cNvPr id="17" name="文本框 77829"/>
          <p:cNvSpPr txBox="1">
            <a:spLocks noChangeArrowheads="1"/>
          </p:cNvSpPr>
          <p:nvPr/>
        </p:nvSpPr>
        <p:spPr bwMode="auto">
          <a:xfrm>
            <a:off x="2786063" y="1553767"/>
            <a:ext cx="2500312" cy="461665"/>
          </a:xfrm>
          <a:prstGeom prst="rect">
            <a:avLst/>
          </a:prstGeom>
          <a:solidFill>
            <a:schemeClr val="accent2">
              <a:lumMod val="40000"/>
              <a:lumOff val="60000"/>
            </a:schemeClr>
          </a:solidFill>
          <a:ln>
            <a:noFill/>
          </a:ln>
        </p:spPr>
        <p:style>
          <a:lnRef idx="1">
            <a:schemeClr val="accent5"/>
          </a:lnRef>
          <a:fillRef idx="2">
            <a:schemeClr val="accent5"/>
          </a:fillRef>
          <a:effectRef idx="1">
            <a:schemeClr val="accent5"/>
          </a:effectRef>
          <a:fontRef idx="minor">
            <a:schemeClr val="dk1"/>
          </a:fontRef>
        </p:style>
        <p:txBody>
          <a:bodyPr>
            <a:spAutoFit/>
          </a:bodyPr>
          <a:lstStyle/>
          <a:p>
            <a:pPr>
              <a:spcBef>
                <a:spcPct val="50000"/>
              </a:spcBef>
              <a:defRPr/>
            </a:pPr>
            <a:r>
              <a:rPr lang="zh-CN" altLang="en-US" sz="2400" b="1" dirty="0">
                <a:solidFill>
                  <a:schemeClr val="tx1">
                    <a:lumMod val="95000"/>
                    <a:lumOff val="5000"/>
                  </a:schemeClr>
                </a:solidFill>
                <a:latin typeface="华文楷体" panose="02010600040101010101" pitchFamily="2" charset="-122"/>
                <a:ea typeface="华文楷体" panose="02010600040101010101" pitchFamily="2" charset="-122"/>
                <a:cs typeface="仿宋_GB2312"/>
              </a:rPr>
              <a:t>恐龙化石的分布</a:t>
            </a:r>
          </a:p>
        </p:txBody>
      </p:sp>
      <p:sp>
        <p:nvSpPr>
          <p:cNvPr id="27" name="文本框 3"/>
          <p:cNvSpPr txBox="1">
            <a:spLocks noChangeArrowheads="1"/>
          </p:cNvSpPr>
          <p:nvPr/>
        </p:nvSpPr>
        <p:spPr bwMode="auto">
          <a:xfrm>
            <a:off x="1714500" y="2464594"/>
            <a:ext cx="1535113" cy="535531"/>
          </a:xfrm>
          <a:prstGeom prst="rect">
            <a:avLst/>
          </a:prstGeom>
          <a:solidFill>
            <a:schemeClr val="accent5">
              <a:lumMod val="40000"/>
              <a:lumOff val="60000"/>
            </a:schemeClr>
          </a:solidFill>
          <a:ln>
            <a:noFill/>
          </a:ln>
        </p:spPr>
        <p:style>
          <a:lnRef idx="1">
            <a:schemeClr val="accent6"/>
          </a:lnRef>
          <a:fillRef idx="2">
            <a:schemeClr val="accent6"/>
          </a:fillRef>
          <a:effectRef idx="1">
            <a:schemeClr val="accent6"/>
          </a:effectRef>
          <a:fontRef idx="minor">
            <a:schemeClr val="dk1"/>
          </a:fontRef>
        </p:style>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defRPr/>
            </a:pPr>
            <a:r>
              <a:rPr kumimoji="1" lang="zh-CN" altLang="en-US" sz="2400" b="1" dirty="0">
                <a:solidFill>
                  <a:schemeClr val="tx1">
                    <a:lumMod val="95000"/>
                    <a:lumOff val="5000"/>
                  </a:schemeClr>
                </a:solidFill>
                <a:latin typeface="华文楷体" panose="02010600040101010101" pitchFamily="2" charset="-122"/>
                <a:ea typeface="华文楷体" panose="02010600040101010101" pitchFamily="2" charset="-122"/>
              </a:rPr>
              <a:t>古生物学</a:t>
            </a:r>
          </a:p>
        </p:txBody>
      </p:sp>
      <p:sp>
        <p:nvSpPr>
          <p:cNvPr id="29" name="文本框 3"/>
          <p:cNvSpPr txBox="1">
            <a:spLocks noChangeArrowheads="1"/>
          </p:cNvSpPr>
          <p:nvPr/>
        </p:nvSpPr>
        <p:spPr bwMode="auto">
          <a:xfrm>
            <a:off x="4786313" y="2411017"/>
            <a:ext cx="2214562" cy="535531"/>
          </a:xfrm>
          <a:prstGeom prst="rect">
            <a:avLst/>
          </a:prstGeom>
          <a:solidFill>
            <a:schemeClr val="accent5">
              <a:lumMod val="40000"/>
              <a:lumOff val="60000"/>
            </a:schemeClr>
          </a:solidFill>
          <a:ln>
            <a:noFill/>
          </a:ln>
        </p:spPr>
        <p:style>
          <a:lnRef idx="1">
            <a:schemeClr val="accent6"/>
          </a:lnRef>
          <a:fillRef idx="2">
            <a:schemeClr val="accent6"/>
          </a:fillRef>
          <a:effectRef idx="1">
            <a:schemeClr val="accent6"/>
          </a:effectRef>
          <a:fontRef idx="minor">
            <a:schemeClr val="dk1"/>
          </a:fontRef>
        </p:style>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defRPr/>
            </a:pPr>
            <a:r>
              <a:rPr kumimoji="1" lang="zh-CN" altLang="en-US" sz="2400" b="1" dirty="0">
                <a:solidFill>
                  <a:schemeClr val="tx1">
                    <a:lumMod val="95000"/>
                    <a:lumOff val="5000"/>
                  </a:schemeClr>
                </a:solidFill>
                <a:latin typeface="华文楷体" panose="02010600040101010101" pitchFamily="2" charset="-122"/>
                <a:ea typeface="华文楷体" panose="02010600040101010101" pitchFamily="2" charset="-122"/>
              </a:rPr>
              <a:t>板块构造理论</a:t>
            </a:r>
          </a:p>
        </p:txBody>
      </p:sp>
      <p:sp>
        <p:nvSpPr>
          <p:cNvPr id="30" name="矩形 29"/>
          <p:cNvSpPr/>
          <p:nvPr/>
        </p:nvSpPr>
        <p:spPr>
          <a:xfrm>
            <a:off x="1214439" y="3268266"/>
            <a:ext cx="6357937" cy="978729"/>
          </a:xfrm>
          <a:prstGeom prst="rect">
            <a:avLst/>
          </a:prstGeom>
          <a:solidFill>
            <a:schemeClr val="accent6">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a:spAutoFit/>
          </a:bodyPr>
          <a:lstStyle/>
          <a:p>
            <a:pPr>
              <a:lnSpc>
                <a:spcPct val="120000"/>
              </a:lnSpc>
              <a:defRPr/>
            </a:pPr>
            <a:r>
              <a:rPr lang="zh-CN" altLang="en-US" sz="2400" b="1" dirty="0" smtClean="0">
                <a:solidFill>
                  <a:schemeClr val="tx1">
                    <a:lumMod val="95000"/>
                    <a:lumOff val="5000"/>
                  </a:schemeClr>
                </a:solidFill>
                <a:latin typeface="楷体" panose="02010609060101010101" pitchFamily="49" charset="-122"/>
                <a:ea typeface="楷体" panose="02010609060101010101" pitchFamily="49" charset="-122"/>
              </a:rPr>
              <a:t>    不</a:t>
            </a:r>
            <a:r>
              <a:rPr lang="zh-CN" altLang="en-US" sz="2400" b="1" dirty="0">
                <a:solidFill>
                  <a:schemeClr val="tx1">
                    <a:lumMod val="95000"/>
                    <a:lumOff val="5000"/>
                  </a:schemeClr>
                </a:solidFill>
                <a:latin typeface="楷体" panose="02010609060101010101" pitchFamily="49" charset="-122"/>
                <a:ea typeface="楷体" panose="02010609060101010101" pitchFamily="49" charset="-122"/>
              </a:rPr>
              <a:t>同科学领域之间是紧密相连的</a:t>
            </a:r>
            <a:r>
              <a:rPr lang="zh-CN" altLang="en-US" sz="2400" b="1" dirty="0" smtClean="0">
                <a:solidFill>
                  <a:schemeClr val="tx1">
                    <a:lumMod val="95000"/>
                    <a:lumOff val="5000"/>
                  </a:schemeClr>
                </a:solidFill>
                <a:latin typeface="楷体" panose="02010609060101010101" pitchFamily="49" charset="-122"/>
                <a:ea typeface="楷体" panose="02010609060101010101" pitchFamily="49" charset="-122"/>
              </a:rPr>
              <a:t>。一</a:t>
            </a:r>
            <a:r>
              <a:rPr lang="zh-CN" altLang="en-US" sz="2400" b="1" dirty="0">
                <a:solidFill>
                  <a:schemeClr val="tx1">
                    <a:lumMod val="95000"/>
                    <a:lumOff val="5000"/>
                  </a:schemeClr>
                </a:solidFill>
                <a:latin typeface="楷体" panose="02010609060101010101" pitchFamily="49" charset="-122"/>
                <a:ea typeface="楷体" panose="02010609060101010101" pitchFamily="49" charset="-122"/>
              </a:rPr>
              <a:t>个科学领域的发现肯定会对其他领域产生影响。</a:t>
            </a:r>
            <a:endParaRPr lang="zh-CN" altLang="en-US" sz="2400"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31" name="下箭头 30"/>
          <p:cNvSpPr/>
          <p:nvPr/>
        </p:nvSpPr>
        <p:spPr>
          <a:xfrm>
            <a:off x="3707905" y="2836069"/>
            <a:ext cx="785813" cy="375047"/>
          </a:xfrm>
          <a:prstGeom prst="downArrow">
            <a:avLst/>
          </a:prstGeom>
          <a:ln>
            <a:noFill/>
          </a:ln>
        </p:spPr>
        <p:style>
          <a:lnRef idx="3">
            <a:schemeClr val="lt1"/>
          </a:lnRef>
          <a:fillRef idx="1">
            <a:schemeClr val="dk1"/>
          </a:fillRef>
          <a:effectRef idx="1">
            <a:schemeClr val="dk1"/>
          </a:effectRef>
          <a:fontRef idx="minor">
            <a:schemeClr val="lt1"/>
          </a:fontRef>
        </p:style>
        <p:txBody>
          <a:bodyPr anchor="ctr"/>
          <a:lstStyle/>
          <a:p>
            <a:pPr algn="ctr">
              <a:defRPr/>
            </a:pPr>
            <a:endParaRPr lang="zh-CN" altLang="en-US"/>
          </a:p>
        </p:txBody>
      </p:sp>
      <p:sp>
        <p:nvSpPr>
          <p:cNvPr id="14" name="下箭头 13"/>
          <p:cNvSpPr/>
          <p:nvPr/>
        </p:nvSpPr>
        <p:spPr>
          <a:xfrm rot="1910200">
            <a:off x="2421969" y="1924140"/>
            <a:ext cx="281028" cy="489788"/>
          </a:xfrm>
          <a:prstGeom prst="downArrow">
            <a:avLst>
              <a:gd name="adj1" fmla="val 50000"/>
              <a:gd name="adj2" fmla="val 42381"/>
            </a:avLst>
          </a:prstGeom>
          <a:ln>
            <a:noFill/>
          </a:ln>
        </p:spPr>
        <p:style>
          <a:lnRef idx="3">
            <a:schemeClr val="lt1"/>
          </a:lnRef>
          <a:fillRef idx="1">
            <a:schemeClr val="dk1"/>
          </a:fillRef>
          <a:effectRef idx="1">
            <a:schemeClr val="dk1"/>
          </a:effectRef>
          <a:fontRef idx="minor">
            <a:schemeClr val="lt1"/>
          </a:fontRef>
        </p:style>
        <p:txBody>
          <a:bodyPr anchor="ctr"/>
          <a:lstStyle/>
          <a:p>
            <a:pPr algn="ctr">
              <a:defRPr/>
            </a:pPr>
            <a:endParaRPr lang="zh-CN" altLang="en-US"/>
          </a:p>
        </p:txBody>
      </p:sp>
      <p:sp>
        <p:nvSpPr>
          <p:cNvPr id="15" name="下箭头 14"/>
          <p:cNvSpPr/>
          <p:nvPr/>
        </p:nvSpPr>
        <p:spPr>
          <a:xfrm rot="19461776">
            <a:off x="5423181" y="1916060"/>
            <a:ext cx="281028" cy="489788"/>
          </a:xfrm>
          <a:prstGeom prst="downArrow">
            <a:avLst>
              <a:gd name="adj1" fmla="val 50000"/>
              <a:gd name="adj2" fmla="val 42381"/>
            </a:avLst>
          </a:prstGeom>
          <a:ln>
            <a:noFill/>
          </a:ln>
        </p:spPr>
        <p:style>
          <a:lnRef idx="3">
            <a:schemeClr val="lt1"/>
          </a:lnRef>
          <a:fillRef idx="1">
            <a:schemeClr val="dk1"/>
          </a:fillRef>
          <a:effectRef idx="1">
            <a:schemeClr val="dk1"/>
          </a:effectRef>
          <a:fontRef idx="minor">
            <a:schemeClr val="lt1"/>
          </a:fontRef>
        </p:style>
        <p:txBody>
          <a:bodyPr anchor="ctr"/>
          <a:lstStyle/>
          <a:p>
            <a:pPr algn="ctr">
              <a:defRPr/>
            </a:pPr>
            <a:endParaRPr lang="zh-CN" altLang="en-US"/>
          </a:p>
        </p:txBody>
      </p:sp>
      <p:grpSp>
        <p:nvGrpSpPr>
          <p:cNvPr id="16" name="组合 8"/>
          <p:cNvGrpSpPr/>
          <p:nvPr/>
        </p:nvGrpSpPr>
        <p:grpSpPr bwMode="auto">
          <a:xfrm>
            <a:off x="0" y="627459"/>
            <a:ext cx="2006600" cy="523081"/>
            <a:chOff x="70" y="-63"/>
            <a:chExt cx="3161" cy="1097"/>
          </a:xfrm>
        </p:grpSpPr>
        <p:sp>
          <p:nvSpPr>
            <p:cNvPr id="18"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1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0" name="菱形 19"/>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from="(-#ppt_w/2)" to="(#ppt_x)" calcmode="lin" valueType="num">
                                      <p:cBhvr>
                                        <p:cTn id="7" dur="600" fill="hold">
                                          <p:stCondLst>
                                            <p:cond delay="0"/>
                                          </p:stCondLst>
                                        </p:cTn>
                                        <p:tgtEl>
                                          <p:spTgt spid="17"/>
                                        </p:tgtEl>
                                        <p:attrNameLst>
                                          <p:attrName>ppt_x</p:attrName>
                                        </p:attrNameLst>
                                      </p:cBhvr>
                                    </p:anim>
                                    <p:anim from="0" to="-1.0" calcmode="lin" valueType="num">
                                      <p:cBhvr>
                                        <p:cTn id="8" dur="200" decel="50000" autoRev="1" fill="hold">
                                          <p:stCondLst>
                                            <p:cond delay="600"/>
                                          </p:stCondLst>
                                        </p:cTn>
                                        <p:tgtEl>
                                          <p:spTgt spid="17"/>
                                        </p:tgtEl>
                                        <p:attrNameLst>
                                          <p:attrName>xshear</p:attrName>
                                        </p:attrNameLst>
                                      </p:cBhvr>
                                    </p:anim>
                                    <p:animScale>
                                      <p:cBhvr>
                                        <p:cTn id="9" dur="200" decel="100000" autoRev="1" fill="hold">
                                          <p:stCondLst>
                                            <p:cond delay="600"/>
                                          </p:stCondLst>
                                        </p:cTn>
                                        <p:tgtEl>
                                          <p:spTgt spid="17"/>
                                        </p:tgtEl>
                                      </p:cBhvr>
                                      <p:from x="100000" y="100000"/>
                                      <p:to x="80000" y="100000"/>
                                    </p:animScale>
                                    <p:anim by="(#ppt_h/3+#ppt_w*0.1)" calcmode="lin" valueType="num">
                                      <p:cBhvr additive="sum">
                                        <p:cTn id="10" dur="200" decel="100000" autoRev="1" fill="hold">
                                          <p:stCondLst>
                                            <p:cond delay="600"/>
                                          </p:stCondLst>
                                        </p:cTn>
                                        <p:tgtEl>
                                          <p:spTgt spid="17"/>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ppt_x"/>
                                          </p:val>
                                        </p:tav>
                                        <p:tav tm="100000">
                                          <p:val>
                                            <p:strVal val="#ppt_x"/>
                                          </p:val>
                                        </p:tav>
                                      </p:tavLst>
                                    </p:anim>
                                    <p:anim calcmode="lin" valueType="num">
                                      <p:cBhvr additive="base">
                                        <p:cTn id="3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ppt_x"/>
                                          </p:val>
                                        </p:tav>
                                        <p:tav tm="100000">
                                          <p:val>
                                            <p:strVal val="#ppt_x"/>
                                          </p:val>
                                        </p:tav>
                                      </p:tavLst>
                                    </p:anim>
                                    <p:anim calcmode="lin" valueType="num">
                                      <p:cBhvr additive="base">
                                        <p:cTn id="4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27" grpId="0" bldLvl="0" animBg="1"/>
      <p:bldP spid="29" grpId="0" bldLvl="0" animBg="1"/>
      <p:bldP spid="30" grpId="0" bldLvl="0" animBg="1"/>
      <p:bldP spid="31" grpId="0" bldLvl="0" animBg="1"/>
      <p:bldP spid="14" grpId="0" bldLvl="0" animBg="1"/>
      <p:bldP spid="1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矩形 5"/>
          <p:cNvSpPr>
            <a:spLocks noChangeArrowheads="1"/>
          </p:cNvSpPr>
          <p:nvPr/>
        </p:nvSpPr>
        <p:spPr bwMode="auto">
          <a:xfrm>
            <a:off x="467544" y="1167595"/>
            <a:ext cx="63722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latin typeface="宋体" panose="02010600030101010101" pitchFamily="2" charset="-122"/>
              </a:rPr>
              <a:t>想一</a:t>
            </a:r>
            <a:r>
              <a:rPr lang="zh-CN" altLang="en-US" sz="2400" b="1" dirty="0" smtClean="0">
                <a:latin typeface="宋体" panose="02010600030101010101" pitchFamily="2" charset="-122"/>
              </a:rPr>
              <a:t>想：作</a:t>
            </a:r>
            <a:r>
              <a:rPr lang="zh-CN" altLang="en-US" sz="2400" b="1" dirty="0">
                <a:latin typeface="宋体" panose="02010600030101010101" pitchFamily="2" charset="-122"/>
              </a:rPr>
              <a:t>者把这两句放在开头有什么作</a:t>
            </a:r>
            <a:r>
              <a:rPr lang="zh-CN" altLang="en-US" sz="2400" b="1" dirty="0" smtClean="0">
                <a:latin typeface="宋体" panose="02010600030101010101" pitchFamily="2" charset="-122"/>
              </a:rPr>
              <a:t>用？</a:t>
            </a:r>
            <a:endParaRPr lang="zh-CN" altLang="en-US" sz="2400" b="1" dirty="0">
              <a:latin typeface="宋体" panose="02010600030101010101" pitchFamily="2" charset="-122"/>
            </a:endParaRPr>
          </a:p>
        </p:txBody>
      </p:sp>
      <p:sp>
        <p:nvSpPr>
          <p:cNvPr id="7" name="矩形 6"/>
          <p:cNvSpPr/>
          <p:nvPr/>
        </p:nvSpPr>
        <p:spPr>
          <a:xfrm>
            <a:off x="539552" y="2949792"/>
            <a:ext cx="8064896" cy="1200329"/>
          </a:xfrm>
          <a:prstGeom prst="rect">
            <a:avLst/>
          </a:prstGeom>
          <a:solidFill>
            <a:schemeClr val="accent5">
              <a:lumMod val="40000"/>
              <a:lumOff val="60000"/>
            </a:schemeClr>
          </a:solidFill>
        </p:spPr>
        <p:txBody>
          <a:bodyPr wrap="square">
            <a:spAutoFit/>
          </a:bodyPr>
          <a:lstStyle/>
          <a:p>
            <a:pPr>
              <a:lnSpc>
                <a:spcPct val="150000"/>
              </a:lnSpc>
              <a:defRPr/>
            </a:pPr>
            <a:r>
              <a:rPr kumimoji="1" lang="zh-CN" altLang="en-US" sz="2400" b="1" dirty="0" smtClean="0">
                <a:solidFill>
                  <a:schemeClr val="tx1">
                    <a:lumMod val="95000"/>
                    <a:lumOff val="5000"/>
                  </a:schemeClr>
                </a:solidFill>
                <a:latin typeface="楷体" panose="02010609060101010101" pitchFamily="49" charset="-122"/>
                <a:ea typeface="楷体" panose="02010609060101010101" pitchFamily="49" charset="-122"/>
              </a:rPr>
              <a:t>    开</a:t>
            </a:r>
            <a:r>
              <a:rPr kumimoji="1" lang="zh-CN" altLang="en-US" sz="2400" b="1" dirty="0">
                <a:solidFill>
                  <a:schemeClr val="tx1">
                    <a:lumMod val="95000"/>
                    <a:lumOff val="5000"/>
                  </a:schemeClr>
                </a:solidFill>
                <a:latin typeface="楷体" panose="02010609060101010101" pitchFamily="49" charset="-122"/>
                <a:ea typeface="楷体" panose="02010609060101010101" pitchFamily="49" charset="-122"/>
              </a:rPr>
              <a:t>头突发议</a:t>
            </a:r>
            <a:r>
              <a:rPr kumimoji="1" lang="zh-CN" altLang="en-US" sz="2400" b="1" dirty="0" smtClean="0">
                <a:solidFill>
                  <a:schemeClr val="tx1">
                    <a:lumMod val="95000"/>
                    <a:lumOff val="5000"/>
                  </a:schemeClr>
                </a:solidFill>
                <a:latin typeface="楷体" panose="02010609060101010101" pitchFamily="49" charset="-122"/>
                <a:ea typeface="楷体" panose="02010609060101010101" pitchFamily="49" charset="-122"/>
              </a:rPr>
              <a:t>论，这</a:t>
            </a:r>
            <a:r>
              <a:rPr kumimoji="1" lang="zh-CN" altLang="en-US" sz="2400" b="1" dirty="0">
                <a:solidFill>
                  <a:schemeClr val="tx1">
                    <a:lumMod val="95000"/>
                    <a:lumOff val="5000"/>
                  </a:schemeClr>
                </a:solidFill>
                <a:latin typeface="楷体" panose="02010609060101010101" pitchFamily="49" charset="-122"/>
                <a:ea typeface="楷体" panose="02010609060101010101" pitchFamily="49" charset="-122"/>
              </a:rPr>
              <a:t>两句议论是全篇行文的逻辑基础。用“紧密相连”“影响”等词语揭示事物之间的联系。</a:t>
            </a:r>
            <a:endParaRPr lang="zh-CN" altLang="en-US" sz="2400"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2" name="TextBox 1"/>
          <p:cNvSpPr txBox="1"/>
          <p:nvPr/>
        </p:nvSpPr>
        <p:spPr>
          <a:xfrm>
            <a:off x="539552" y="1790432"/>
            <a:ext cx="8064896" cy="1200329"/>
          </a:xfrm>
          <a:prstGeom prst="rect">
            <a:avLst/>
          </a:prstGeom>
          <a:solidFill>
            <a:schemeClr val="accent2">
              <a:lumMod val="40000"/>
              <a:lumOff val="60000"/>
            </a:schemeClr>
          </a:solidFill>
        </p:spPr>
        <p:txBody>
          <a:bodyPr wrap="square" rtlCol="0">
            <a:spAutoFit/>
          </a:bodyPr>
          <a:lstStyle/>
          <a:p>
            <a:pPr>
              <a:lnSpc>
                <a:spcPct val="150000"/>
              </a:lnSpc>
            </a:pPr>
            <a:r>
              <a:rPr lang="zh-CN" altLang="en-US" sz="2400" b="1" dirty="0" smtClean="0">
                <a:latin typeface="楷体" panose="02010609060101010101" pitchFamily="49" charset="-122"/>
                <a:ea typeface="楷体" panose="02010609060101010101" pitchFamily="49" charset="-122"/>
              </a:rPr>
              <a:t>    “不同科学领域之间是紧密相连的。在一个科学领域的发现肯定会对其他领域产生影响。”</a:t>
            </a:r>
            <a:endParaRPr lang="zh-CN" altLang="en-US" sz="2400" b="1" dirty="0">
              <a:latin typeface="楷体" panose="02010609060101010101" pitchFamily="49" charset="-122"/>
              <a:ea typeface="楷体" panose="02010609060101010101" pitchFamily="49" charset="-122"/>
            </a:endParaRPr>
          </a:p>
        </p:txBody>
      </p:sp>
      <p:grpSp>
        <p:nvGrpSpPr>
          <p:cNvPr id="10" name="组合 8"/>
          <p:cNvGrpSpPr/>
          <p:nvPr/>
        </p:nvGrpSpPr>
        <p:grpSpPr bwMode="auto">
          <a:xfrm>
            <a:off x="0" y="627459"/>
            <a:ext cx="2006600" cy="523081"/>
            <a:chOff x="70" y="-63"/>
            <a:chExt cx="3161" cy="1097"/>
          </a:xfrm>
        </p:grpSpPr>
        <p:sp>
          <p:nvSpPr>
            <p:cNvPr id="11"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12"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3" name="菱形 12"/>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2"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矩形 8"/>
          <p:cNvSpPr>
            <a:spLocks noChangeArrowheads="1"/>
          </p:cNvSpPr>
          <p:nvPr/>
        </p:nvSpPr>
        <p:spPr bwMode="auto">
          <a:xfrm>
            <a:off x="395536" y="1707654"/>
            <a:ext cx="8496944"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r>
              <a:rPr lang="en-US" altLang="zh-CN" sz="2000" b="1" dirty="0">
                <a:latin typeface="楷体" panose="02010609060101010101" pitchFamily="49" charset="-122"/>
                <a:ea typeface="楷体" panose="02010609060101010101" pitchFamily="49" charset="-122"/>
              </a:rPr>
              <a:t>1.</a:t>
            </a:r>
            <a:r>
              <a:rPr lang="zh-CN" altLang="en-US" sz="2000" b="1" dirty="0">
                <a:latin typeface="楷体" panose="02010609060101010101" pitchFamily="49" charset="-122"/>
                <a:ea typeface="楷体" panose="02010609060101010101" pitchFamily="49" charset="-122"/>
              </a:rPr>
              <a:t>熟记“褶皱”的“褶”、“两栖”的“栖”等字的读</a:t>
            </a:r>
            <a:r>
              <a:rPr lang="zh-CN" altLang="en-US" sz="2000" b="1" dirty="0" smtClean="0">
                <a:latin typeface="楷体" panose="02010609060101010101" pitchFamily="49" charset="-122"/>
                <a:ea typeface="楷体" panose="02010609060101010101" pitchFamily="49" charset="-122"/>
              </a:rPr>
              <a:t>音；熟</a:t>
            </a:r>
            <a:r>
              <a:rPr lang="zh-CN" altLang="en-US" sz="2000" b="1" dirty="0">
                <a:latin typeface="楷体" panose="02010609060101010101" pitchFamily="49" charset="-122"/>
                <a:ea typeface="楷体" panose="02010609060101010101" pitchFamily="49" charset="-122"/>
              </a:rPr>
              <a:t>记“携”“骨骼”“追溯”“潮汐”等字的字</a:t>
            </a:r>
            <a:r>
              <a:rPr lang="zh-CN" altLang="en-US" sz="2000" b="1" dirty="0" smtClean="0">
                <a:latin typeface="楷体" panose="02010609060101010101" pitchFamily="49" charset="-122"/>
                <a:ea typeface="楷体" panose="02010609060101010101" pitchFamily="49" charset="-122"/>
              </a:rPr>
              <a:t>形；理解</a:t>
            </a:r>
            <a:endParaRPr lang="en-US" altLang="zh-CN" sz="2000" b="1" dirty="0" smtClean="0">
              <a:latin typeface="楷体" panose="02010609060101010101" pitchFamily="49" charset="-122"/>
              <a:ea typeface="楷体" panose="02010609060101010101" pitchFamily="49" charset="-122"/>
            </a:endParaRPr>
          </a:p>
          <a:p>
            <a:pPr indent="0"/>
            <a:r>
              <a:rPr lang="zh-CN" altLang="en-US" sz="2000" b="1" dirty="0" smtClean="0">
                <a:latin typeface="楷体" panose="02010609060101010101" pitchFamily="49" charset="-122"/>
                <a:ea typeface="楷体" panose="02010609060101010101" pitchFamily="49" charset="-122"/>
              </a:rPr>
              <a:t>“</a:t>
            </a:r>
            <a:r>
              <a:rPr lang="zh-CN" altLang="en-US" sz="2000" b="1" dirty="0">
                <a:latin typeface="楷体" panose="02010609060101010101" pitchFamily="49" charset="-122"/>
                <a:ea typeface="楷体" panose="02010609060101010101" pitchFamily="49" charset="-122"/>
              </a:rPr>
              <a:t>冰天雪地”“天衣无缝”等成语的意</a:t>
            </a:r>
            <a:r>
              <a:rPr lang="zh-CN" altLang="en-US" sz="2000" b="1" dirty="0" smtClean="0">
                <a:latin typeface="楷体" panose="02010609060101010101" pitchFamily="49" charset="-122"/>
                <a:ea typeface="楷体" panose="02010609060101010101" pitchFamily="49" charset="-122"/>
              </a:rPr>
              <a:t>思；了</a:t>
            </a:r>
            <a:r>
              <a:rPr lang="zh-CN" altLang="en-US" sz="2000" b="1" dirty="0">
                <a:latin typeface="楷体" panose="02010609060101010101" pitchFamily="49" charset="-122"/>
                <a:ea typeface="楷体" panose="02010609060101010101" pitchFamily="49" charset="-122"/>
              </a:rPr>
              <a:t>解有关阿西莫夫的文学常识</a:t>
            </a:r>
            <a:r>
              <a:rPr lang="zh-CN" altLang="en-US" sz="2000" b="1" dirty="0" smtClean="0">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（重点）</a:t>
            </a:r>
            <a:endParaRPr lang="zh-CN" altLang="en-US" sz="2000" b="1" dirty="0">
              <a:solidFill>
                <a:srgbClr val="FF0000"/>
              </a:solidFill>
              <a:latin typeface="楷体" panose="02010609060101010101" pitchFamily="49" charset="-122"/>
              <a:ea typeface="楷体" panose="02010609060101010101" pitchFamily="49" charset="-122"/>
            </a:endParaRPr>
          </a:p>
          <a:p>
            <a:pPr indent="0"/>
            <a:r>
              <a:rPr lang="en-US" altLang="zh-CN" sz="2000" b="1" dirty="0">
                <a:latin typeface="楷体" panose="02010609060101010101" pitchFamily="49" charset="-122"/>
                <a:ea typeface="楷体" panose="02010609060101010101" pitchFamily="49" charset="-122"/>
              </a:rPr>
              <a:t>2.</a:t>
            </a:r>
            <a:r>
              <a:rPr lang="zh-CN" altLang="en-US" sz="2000" b="1" dirty="0">
                <a:latin typeface="楷体" panose="02010609060101010101" pitchFamily="49" charset="-122"/>
                <a:ea typeface="楷体" panose="02010609060101010101" pitchFamily="49" charset="-122"/>
              </a:rPr>
              <a:t>梳理文章内在的逻辑关</a:t>
            </a:r>
            <a:r>
              <a:rPr lang="zh-CN" altLang="en-US" sz="2000" b="1" dirty="0" smtClean="0">
                <a:latin typeface="楷体" panose="02010609060101010101" pitchFamily="49" charset="-122"/>
                <a:ea typeface="楷体" panose="02010609060101010101" pitchFamily="49" charset="-122"/>
              </a:rPr>
              <a:t>系，体</a:t>
            </a:r>
            <a:r>
              <a:rPr lang="zh-CN" altLang="en-US" sz="2000" b="1" dirty="0">
                <a:latin typeface="楷体" panose="02010609060101010101" pitchFamily="49" charset="-122"/>
                <a:ea typeface="楷体" panose="02010609060101010101" pitchFamily="49" charset="-122"/>
              </a:rPr>
              <a:t>会本文简练、缜密、生动的语言特点</a:t>
            </a:r>
            <a:r>
              <a:rPr lang="zh-CN" altLang="en-US" sz="2000" b="1" dirty="0" smtClean="0">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（难点）</a:t>
            </a:r>
            <a:endParaRPr lang="zh-CN" altLang="en-US" sz="2000" b="1" dirty="0">
              <a:solidFill>
                <a:srgbClr val="FF0000"/>
              </a:solidFill>
              <a:latin typeface="楷体" panose="02010609060101010101" pitchFamily="49" charset="-122"/>
              <a:ea typeface="楷体" panose="02010609060101010101" pitchFamily="49" charset="-122"/>
            </a:endParaRPr>
          </a:p>
          <a:p>
            <a:pPr indent="0"/>
            <a:r>
              <a:rPr lang="en-US" altLang="zh-CN" sz="2000" b="1" dirty="0">
                <a:latin typeface="楷体" panose="02010609060101010101" pitchFamily="49" charset="-122"/>
                <a:ea typeface="楷体" panose="02010609060101010101" pitchFamily="49" charset="-122"/>
              </a:rPr>
              <a:t>3.</a:t>
            </a:r>
            <a:r>
              <a:rPr lang="zh-CN" altLang="en-US" sz="2000" b="1" dirty="0">
                <a:latin typeface="楷体" panose="02010609060101010101" pitchFamily="49" charset="-122"/>
                <a:ea typeface="楷体" panose="02010609060101010101" pitchFamily="49" charset="-122"/>
              </a:rPr>
              <a:t>学习运用举例子、作比较等说明方法来阐释事理</a:t>
            </a:r>
            <a:r>
              <a:rPr lang="zh-CN" altLang="en-US" sz="2000" b="1" dirty="0" smtClean="0">
                <a:latin typeface="楷体" panose="02010609060101010101" pitchFamily="49" charset="-122"/>
                <a:ea typeface="楷体" panose="02010609060101010101" pitchFamily="49" charset="-122"/>
              </a:rPr>
              <a:t>。</a:t>
            </a:r>
            <a:endParaRPr lang="en-US" altLang="zh-CN" sz="2000" b="1" dirty="0" smtClean="0">
              <a:latin typeface="楷体" panose="02010609060101010101" pitchFamily="49" charset="-122"/>
              <a:ea typeface="楷体" panose="02010609060101010101" pitchFamily="49" charset="-122"/>
            </a:endParaRPr>
          </a:p>
          <a:p>
            <a:pPr indent="0"/>
            <a:r>
              <a:rPr lang="zh-CN" altLang="en-US" sz="2000" b="1" dirty="0" smtClean="0">
                <a:solidFill>
                  <a:srgbClr val="FF0000"/>
                </a:solidFill>
                <a:latin typeface="楷体" panose="02010609060101010101" pitchFamily="49" charset="-122"/>
                <a:ea typeface="楷体" panose="02010609060101010101" pitchFamily="49" charset="-122"/>
              </a:rPr>
              <a:t>（难点）</a:t>
            </a:r>
            <a:endParaRPr lang="zh-CN" altLang="en-US" sz="2000" b="1" dirty="0">
              <a:solidFill>
                <a:srgbClr val="FF0000"/>
              </a:solidFill>
              <a:latin typeface="楷体" panose="02010609060101010101" pitchFamily="49" charset="-122"/>
              <a:ea typeface="楷体" panose="02010609060101010101" pitchFamily="49" charset="-122"/>
            </a:endParaRPr>
          </a:p>
          <a:p>
            <a:pPr indent="0"/>
            <a:r>
              <a:rPr lang="en-US" altLang="en-US" sz="2000" b="1" dirty="0">
                <a:latin typeface="楷体" panose="02010609060101010101" pitchFamily="49" charset="-122"/>
                <a:ea typeface="楷体" panose="02010609060101010101" pitchFamily="49" charset="-122"/>
              </a:rPr>
              <a:t>4.</a:t>
            </a:r>
            <a:r>
              <a:rPr lang="zh-CN" altLang="en-US" sz="2000" b="1" dirty="0">
                <a:latin typeface="楷体" panose="02010609060101010101" pitchFamily="49" charset="-122"/>
                <a:ea typeface="楷体" panose="02010609060101010101" pitchFamily="49" charset="-122"/>
              </a:rPr>
              <a:t>激发对科学世界的兴</a:t>
            </a:r>
            <a:r>
              <a:rPr lang="zh-CN" altLang="en-US" sz="2000" b="1" dirty="0" smtClean="0">
                <a:latin typeface="楷体" panose="02010609060101010101" pitchFamily="49" charset="-122"/>
                <a:ea typeface="楷体" panose="02010609060101010101" pitchFamily="49" charset="-122"/>
              </a:rPr>
              <a:t>趣，培</a:t>
            </a:r>
            <a:r>
              <a:rPr lang="zh-CN" altLang="en-US" sz="2000" b="1" dirty="0">
                <a:latin typeface="楷体" panose="02010609060101010101" pitchFamily="49" charset="-122"/>
                <a:ea typeface="楷体" panose="02010609060101010101" pitchFamily="49" charset="-122"/>
              </a:rPr>
              <a:t>养多角度看问题的能力</a:t>
            </a:r>
            <a:r>
              <a:rPr lang="zh-CN" altLang="en-US" sz="2000" b="1" dirty="0" smtClean="0">
                <a:latin typeface="楷体" panose="02010609060101010101" pitchFamily="49" charset="-122"/>
                <a:ea typeface="楷体" panose="02010609060101010101" pitchFamily="49" charset="-122"/>
              </a:rPr>
              <a:t>。</a:t>
            </a:r>
            <a:endParaRPr lang="en-US" altLang="zh-CN" sz="2000" b="1" dirty="0" smtClean="0">
              <a:latin typeface="楷体" panose="02010609060101010101" pitchFamily="49" charset="-122"/>
              <a:ea typeface="楷体" panose="02010609060101010101" pitchFamily="49" charset="-122"/>
            </a:endParaRPr>
          </a:p>
          <a:p>
            <a:pPr indent="0"/>
            <a:r>
              <a:rPr lang="en-US" altLang="en-US"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素养）</a:t>
            </a:r>
            <a:endParaRPr lang="zh-CN" altLang="en-US" sz="2000" b="1" dirty="0">
              <a:solidFill>
                <a:srgbClr val="FF0000"/>
              </a:solidFill>
              <a:latin typeface="楷体" panose="02010609060101010101" pitchFamily="49" charset="-122"/>
              <a:ea typeface="楷体" panose="02010609060101010101" pitchFamily="49" charset="-122"/>
            </a:endParaRPr>
          </a:p>
        </p:txBody>
      </p:sp>
      <p:grpSp>
        <p:nvGrpSpPr>
          <p:cNvPr id="10" name="组合 5"/>
          <p:cNvGrpSpPr/>
          <p:nvPr/>
        </p:nvGrpSpPr>
        <p:grpSpPr bwMode="auto">
          <a:xfrm>
            <a:off x="205673" y="569468"/>
            <a:ext cx="1630362" cy="400110"/>
            <a:chOff x="160049" y="525491"/>
            <a:chExt cx="1629583" cy="533641"/>
          </a:xfrm>
        </p:grpSpPr>
        <p:pic>
          <p:nvPicPr>
            <p:cNvPr id="11" name="图片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049" y="536607"/>
              <a:ext cx="1629583" cy="37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文本框 11"/>
            <p:cNvSpPr txBox="1">
              <a:spLocks noChangeArrowheads="1"/>
            </p:cNvSpPr>
            <p:nvPr/>
          </p:nvSpPr>
          <p:spPr bwMode="auto">
            <a:xfrm>
              <a:off x="172162" y="525491"/>
              <a:ext cx="1231486" cy="53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0" hangingPunct="0"/>
              <a:r>
                <a:rPr lang="zh-CN" altLang="en-US" sz="2000" dirty="0">
                  <a:solidFill>
                    <a:schemeClr val="bg1"/>
                  </a:solidFill>
                  <a:latin typeface="黑体" panose="02010609060101010101" pitchFamily="49" charset="-122"/>
                  <a:ea typeface="黑体" panose="02010609060101010101" pitchFamily="49" charset="-122"/>
                </a:rPr>
                <a:t>第一课时</a:t>
              </a:r>
            </a:p>
          </p:txBody>
        </p:sp>
      </p:grpSp>
      <p:grpSp>
        <p:nvGrpSpPr>
          <p:cNvPr id="15" name="组合 11"/>
          <p:cNvGrpSpPr/>
          <p:nvPr/>
        </p:nvGrpSpPr>
        <p:grpSpPr bwMode="auto">
          <a:xfrm>
            <a:off x="-4763" y="921853"/>
            <a:ext cx="2021201" cy="523081"/>
            <a:chOff x="70" y="-352"/>
            <a:chExt cx="3184" cy="1097"/>
          </a:xfrm>
        </p:grpSpPr>
        <p:sp>
          <p:nvSpPr>
            <p:cNvPr id="17" name="文本框 6"/>
            <p:cNvSpPr txBox="1">
              <a:spLocks noChangeArrowheads="1"/>
            </p:cNvSpPr>
            <p:nvPr/>
          </p:nvSpPr>
          <p:spPr bwMode="auto">
            <a:xfrm>
              <a:off x="701" y="-352"/>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学习目标</a:t>
              </a:r>
            </a:p>
          </p:txBody>
        </p:sp>
        <p:cxnSp>
          <p:nvCxnSpPr>
            <p:cNvPr id="1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9" name="菱形 18"/>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
        <p:nvSpPr>
          <p:cNvPr id="2" name="文本框 1"/>
          <p:cNvSpPr txBox="1"/>
          <p:nvPr/>
        </p:nvSpPr>
        <p:spPr>
          <a:xfrm>
            <a:off x="3563888" y="569468"/>
            <a:ext cx="1512168" cy="246221"/>
          </a:xfrm>
          <a:prstGeom prst="rect">
            <a:avLst/>
          </a:prstGeom>
          <a:noFill/>
        </p:spPr>
        <p:txBody>
          <a:bodyPr wrap="square" rtlCol="0">
            <a:spAutoFit/>
          </a:bodyPr>
          <a:lstStyle/>
          <a:p>
            <a:r>
              <a:rPr lang="en-US" altLang="zh-CN" sz="1000" dirty="0">
                <a:solidFill>
                  <a:srgbClr val="FFFFFF"/>
                </a:solidFill>
              </a:rPr>
              <a:t>https://www.ypppt.com/</a:t>
            </a:r>
            <a:endParaRPr lang="zh-CN" altLang="en-US" sz="1000" dirty="0">
              <a:solidFill>
                <a:srgbClr val="FFFFFF"/>
              </a:solidFill>
            </a:endParaRPr>
          </a:p>
        </p:txBody>
      </p:sp>
    </p:spTree>
  </p:cSld>
  <p:clrMapOvr>
    <a:masterClrMapping/>
  </p:clrMapOvr>
  <p:transition spd="slow">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0" y="627459"/>
            <a:ext cx="2006600" cy="523081"/>
            <a:chOff x="70" y="-63"/>
            <a:chExt cx="3161" cy="1097"/>
          </a:xfrm>
        </p:grpSpPr>
        <p:sp>
          <p:nvSpPr>
            <p:cNvPr id="3"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合</a:t>
              </a:r>
              <a:r>
                <a:rPr kumimoji="1" lang="zh-CN" altLang="en-US" sz="2800" dirty="0" smtClean="0">
                  <a:latin typeface="黑体" panose="02010609060101010101" pitchFamily="49" charset="-122"/>
                  <a:ea typeface="黑体" panose="02010609060101010101" pitchFamily="49" charset="-122"/>
                </a:rPr>
                <a:t>作探究</a:t>
              </a:r>
              <a:endParaRPr kumimoji="1" lang="zh-CN" altLang="en-US" sz="2800" dirty="0">
                <a:latin typeface="黑体" panose="02010609060101010101" pitchFamily="49" charset="-122"/>
                <a:ea typeface="黑体" panose="02010609060101010101" pitchFamily="49" charset="-122"/>
              </a:endParaRPr>
            </a:p>
          </p:txBody>
        </p:sp>
        <p:cxnSp>
          <p:nvCxnSpPr>
            <p:cNvPr id="4"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grpSp>
        <p:nvGrpSpPr>
          <p:cNvPr id="6" name="组合 7"/>
          <p:cNvGrpSpPr/>
          <p:nvPr/>
        </p:nvGrpSpPr>
        <p:grpSpPr bwMode="auto">
          <a:xfrm>
            <a:off x="401712" y="1549468"/>
            <a:ext cx="7986713" cy="1998644"/>
            <a:chOff x="827088" y="776907"/>
            <a:chExt cx="7986712" cy="2664858"/>
          </a:xfrm>
        </p:grpSpPr>
        <p:pic>
          <p:nvPicPr>
            <p:cNvPr id="7"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565275"/>
              <a:ext cx="1104900" cy="1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圆角矩形 1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100" y="776907"/>
              <a:ext cx="7378700" cy="250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14"/>
            <p:cNvSpPr>
              <a:spLocks noChangeArrowheads="1"/>
            </p:cNvSpPr>
            <p:nvPr/>
          </p:nvSpPr>
          <p:spPr bwMode="auto">
            <a:xfrm>
              <a:off x="2185641" y="1020590"/>
              <a:ext cx="6264695" cy="24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smtClean="0">
                  <a:solidFill>
                    <a:srgbClr val="A96A00"/>
                  </a:solidFill>
                  <a:latin typeface="黑体" panose="02010609060101010101" pitchFamily="49" charset="-122"/>
                  <a:ea typeface="黑体" panose="02010609060101010101" pitchFamily="49" charset="-122"/>
                </a:rPr>
                <a:t>    作</a:t>
              </a:r>
              <a:r>
                <a:rPr lang="zh-CN" altLang="en-US" sz="2800" dirty="0">
                  <a:solidFill>
                    <a:srgbClr val="A96A00"/>
                  </a:solidFill>
                  <a:latin typeface="黑体" panose="02010609060101010101" pitchFamily="49" charset="-122"/>
                  <a:ea typeface="黑体" panose="02010609060101010101" pitchFamily="49" charset="-122"/>
                </a:rPr>
                <a:t>者为了更好地说明“不同科学领域之间是紧密相连的”这一内容，在文中运用了多种说明方法。请同学们速读课文，划出这些句子并分析其作用。</a:t>
              </a:r>
            </a:p>
          </p:txBody>
        </p:sp>
      </p:grpSp>
    </p:spTree>
  </p:cSld>
  <p:clrMapOvr>
    <a:masterClrMapping/>
  </p:clrMapOvr>
  <p:transition spd="slow">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214457"/>
            <a:ext cx="8248401" cy="2308324"/>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defRPr/>
            </a:pPr>
            <a:r>
              <a:rPr lang="zh-CN" altLang="en-US" sz="2400" b="1" dirty="0" smtClean="0">
                <a:latin typeface="宋体" panose="02010600030101010101" pitchFamily="2" charset="-122"/>
                <a:ea typeface="宋体" panose="02010600030101010101" pitchFamily="2" charset="-122"/>
              </a:rPr>
              <a:t>    几</a:t>
            </a:r>
            <a:r>
              <a:rPr lang="zh-CN" altLang="en-US" sz="2400" b="1" dirty="0">
                <a:latin typeface="宋体" panose="02010600030101010101" pitchFamily="2" charset="-122"/>
                <a:ea typeface="宋体" panose="02010600030101010101" pitchFamily="2" charset="-122"/>
              </a:rPr>
              <a:t>十年前，人们发现地壳是由一些紧密拼合在一起但又在缓慢运动的大板块构成的。一些板块被拉开，而另一些则挤压在一起，一个板块也许会缓慢地向另一板块下面俯冲。“板块构造”理论很快为地质界几乎所有的问题提供了</a:t>
            </a:r>
            <a:r>
              <a:rPr lang="zh-CN" altLang="en-US" sz="2400" b="1" dirty="0" smtClean="0">
                <a:latin typeface="宋体" panose="02010600030101010101" pitchFamily="2" charset="-122"/>
                <a:ea typeface="宋体" panose="02010600030101010101" pitchFamily="2" charset="-122"/>
              </a:rPr>
              <a:t>答</a:t>
            </a:r>
            <a:endParaRPr lang="en-US" altLang="zh-CN" sz="2400" b="1" dirty="0" smtClean="0">
              <a:latin typeface="宋体" panose="02010600030101010101" pitchFamily="2" charset="-122"/>
              <a:ea typeface="宋体" panose="02010600030101010101" pitchFamily="2" charset="-122"/>
            </a:endParaRPr>
          </a:p>
          <a:p>
            <a:pPr>
              <a:defRPr/>
            </a:pPr>
            <a:r>
              <a:rPr lang="zh-CN" altLang="en-US" sz="2400" b="1" dirty="0" smtClean="0">
                <a:latin typeface="宋体" panose="02010600030101010101" pitchFamily="2" charset="-122"/>
                <a:ea typeface="宋体" panose="02010600030101010101" pitchFamily="2" charset="-122"/>
              </a:rPr>
              <a:t>案</a:t>
            </a:r>
            <a:r>
              <a:rPr lang="zh-CN" altLang="en-US" sz="2400" b="1" dirty="0">
                <a:latin typeface="宋体" panose="02010600030101010101" pitchFamily="2" charset="-122"/>
                <a:ea typeface="宋体" panose="02010600030101010101" pitchFamily="2" charset="-122"/>
              </a:rPr>
              <a:t>，</a:t>
            </a:r>
            <a:r>
              <a:rPr lang="zh-CN" altLang="en-US" sz="2400" b="1" dirty="0">
                <a:solidFill>
                  <a:srgbClr val="FF0000"/>
                </a:solidFill>
                <a:latin typeface="宋体" panose="02010600030101010101" pitchFamily="2" charset="-122"/>
                <a:ea typeface="宋体" panose="02010600030101010101" pitchFamily="2" charset="-122"/>
              </a:rPr>
              <a:t>如火山、地震、岛屿链 、海洋深</a:t>
            </a:r>
            <a:r>
              <a:rPr lang="zh-CN" altLang="en-US" sz="2400" b="1" dirty="0" smtClean="0">
                <a:solidFill>
                  <a:srgbClr val="FF0000"/>
                </a:solidFill>
                <a:latin typeface="宋体" panose="02010600030101010101" pitchFamily="2" charset="-122"/>
                <a:ea typeface="宋体" panose="02010600030101010101" pitchFamily="2" charset="-122"/>
              </a:rPr>
              <a:t>渊等</a:t>
            </a:r>
            <a:r>
              <a:rPr lang="zh-CN" altLang="en-US" sz="2400" b="1" dirty="0">
                <a:solidFill>
                  <a:srgbClr val="FF0000"/>
                </a:solidFill>
                <a:latin typeface="宋体" panose="02010600030101010101" pitchFamily="2" charset="-122"/>
                <a:ea typeface="宋体" panose="02010600030101010101" pitchFamily="2" charset="-122"/>
              </a:rPr>
              <a:t>等，</a:t>
            </a:r>
            <a:r>
              <a:rPr lang="zh-CN" altLang="en-US" sz="2400" b="1" dirty="0">
                <a:latin typeface="宋体" panose="02010600030101010101" pitchFamily="2" charset="-122"/>
                <a:ea typeface="宋体" panose="02010600030101010101" pitchFamily="2" charset="-122"/>
              </a:rPr>
              <a:t>这些在以前一直是不解之谜。</a:t>
            </a:r>
          </a:p>
        </p:txBody>
      </p:sp>
      <p:sp>
        <p:nvSpPr>
          <p:cNvPr id="3" name="矩形 2"/>
          <p:cNvSpPr/>
          <p:nvPr/>
        </p:nvSpPr>
        <p:spPr>
          <a:xfrm>
            <a:off x="441876" y="3651870"/>
            <a:ext cx="8248402" cy="1200329"/>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defRPr/>
            </a:pPr>
            <a:r>
              <a:rPr lang="zh-CN" altLang="en-US" sz="2400" b="1" dirty="0" smtClean="0">
                <a:solidFill>
                  <a:srgbClr val="0000FF"/>
                </a:solidFill>
                <a:latin typeface="楷体" panose="02010609060101010101" pitchFamily="49" charset="-122"/>
                <a:ea typeface="楷体" panose="02010609060101010101" pitchFamily="49" charset="-122"/>
              </a:rPr>
              <a:t>    运</a:t>
            </a:r>
            <a:r>
              <a:rPr lang="zh-CN" altLang="en-US" sz="2400" b="1" dirty="0">
                <a:solidFill>
                  <a:srgbClr val="0000FF"/>
                </a:solidFill>
                <a:latin typeface="楷体" panose="02010609060101010101" pitchFamily="49" charset="-122"/>
                <a:ea typeface="楷体" panose="02010609060101010101" pitchFamily="49" charset="-122"/>
              </a:rPr>
              <a:t>用举例子的说明方法，说明“板块构造”理论为地质界几乎所有的问题提供了答案，从而印证了这种理论的科学性和合理性。</a:t>
            </a:r>
          </a:p>
        </p:txBody>
      </p:sp>
      <p:grpSp>
        <p:nvGrpSpPr>
          <p:cNvPr id="4" name="组合 3"/>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合</a:t>
              </a:r>
              <a:r>
                <a:rPr kumimoji="1" lang="zh-CN" altLang="en-US" sz="2800" dirty="0" smtClean="0">
                  <a:latin typeface="黑体" panose="02010609060101010101" pitchFamily="49" charset="-122"/>
                  <a:ea typeface="黑体" panose="02010609060101010101" pitchFamily="49" charset="-122"/>
                </a:rPr>
                <a:t>作探究</a:t>
              </a:r>
              <a:endParaRPr kumimoji="1" lang="zh-CN" altLang="en-US" sz="2800" dirty="0">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347321"/>
            <a:ext cx="8248401" cy="1200329"/>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50000"/>
              </a:lnSpc>
              <a:defRPr/>
            </a:pPr>
            <a:r>
              <a:rPr lang="zh-CN" altLang="en-US" sz="2400" b="1" dirty="0" smtClean="0">
                <a:latin typeface="宋体" panose="02010600030101010101" pitchFamily="2" charset="-122"/>
                <a:ea typeface="宋体" panose="02010600030101010101" pitchFamily="2" charset="-122"/>
              </a:rPr>
              <a:t>    可</a:t>
            </a:r>
            <a:r>
              <a:rPr lang="zh-CN" altLang="en-US" sz="2400" b="1" dirty="0">
                <a:latin typeface="宋体" panose="02010600030101010101" pitchFamily="2" charset="-122"/>
                <a:ea typeface="宋体" panose="02010600030101010101" pitchFamily="2" charset="-122"/>
              </a:rPr>
              <a:t>以这样比喻，板</a:t>
            </a:r>
            <a:r>
              <a:rPr lang="zh-CN" altLang="en-US" sz="2400" b="1" dirty="0" smtClean="0">
                <a:latin typeface="宋体" panose="02010600030101010101" pitchFamily="2" charset="-122"/>
                <a:ea typeface="宋体" panose="02010600030101010101" pitchFamily="2" charset="-122"/>
              </a:rPr>
              <a:t>块背上</a:t>
            </a:r>
            <a:r>
              <a:rPr lang="zh-CN" altLang="en-US" sz="2400" b="1" dirty="0">
                <a:solidFill>
                  <a:srgbClr val="FF0000"/>
                </a:solidFill>
                <a:latin typeface="宋体" panose="02010600030101010101" pitchFamily="2" charset="-122"/>
                <a:ea typeface="宋体" panose="02010600030101010101" pitchFamily="2" charset="-122"/>
              </a:rPr>
              <a:t>驮</a:t>
            </a:r>
            <a:r>
              <a:rPr lang="zh-CN" altLang="en-US" sz="2400" b="1" dirty="0">
                <a:latin typeface="宋体" panose="02010600030101010101" pitchFamily="2" charset="-122"/>
                <a:ea typeface="宋体" panose="02010600030101010101" pitchFamily="2" charset="-122"/>
              </a:rPr>
              <a:t>着许多大陆，当板块向一个或另一个方向运动时，大陆也随之一起运动。</a:t>
            </a:r>
          </a:p>
        </p:txBody>
      </p:sp>
      <p:sp>
        <p:nvSpPr>
          <p:cNvPr id="3" name="矩形 2"/>
          <p:cNvSpPr/>
          <p:nvPr/>
        </p:nvSpPr>
        <p:spPr>
          <a:xfrm>
            <a:off x="447800" y="2517745"/>
            <a:ext cx="8248402" cy="1754326"/>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50000"/>
              </a:lnSpc>
              <a:defRPr/>
            </a:pPr>
            <a:r>
              <a:rPr lang="zh-CN" altLang="en-US" sz="2400" b="1" dirty="0" smtClean="0">
                <a:solidFill>
                  <a:srgbClr val="0000FF"/>
                </a:solidFill>
                <a:latin typeface="楷体" panose="02010609060101010101" pitchFamily="49" charset="-122"/>
                <a:ea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rPr>
              <a:t>驮”字形象地写出了大陆漂移时的样子，使抽象的理论变得生动、有趣、易懂。运用打比方的说明方法，生动地介绍了大陆的分合过程</a:t>
            </a:r>
            <a:r>
              <a:rPr lang="zh-CN" altLang="en-US" sz="2400" b="1" dirty="0" smtClean="0">
                <a:solidFill>
                  <a:srgbClr val="0000FF"/>
                </a:solidFill>
                <a:latin typeface="楷体" panose="02010609060101010101" pitchFamily="49" charset="-122"/>
                <a:ea typeface="楷体" panose="02010609060101010101" pitchFamily="49" charset="-122"/>
              </a:rPr>
              <a:t>。</a:t>
            </a:r>
            <a:endParaRPr lang="zh-CN" altLang="en-US" sz="2400" b="1" dirty="0">
              <a:solidFill>
                <a:srgbClr val="0000FF"/>
              </a:solidFill>
              <a:latin typeface="楷体" panose="02010609060101010101" pitchFamily="49" charset="-122"/>
              <a:ea typeface="楷体" panose="02010609060101010101" pitchFamily="49" charset="-122"/>
            </a:endParaRPr>
          </a:p>
        </p:txBody>
      </p:sp>
      <p:grpSp>
        <p:nvGrpSpPr>
          <p:cNvPr id="4" name="组合 3"/>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合</a:t>
              </a:r>
              <a:r>
                <a:rPr kumimoji="1" lang="zh-CN" altLang="en-US" sz="2800" dirty="0" smtClean="0">
                  <a:latin typeface="黑体" panose="02010609060101010101" pitchFamily="49" charset="-122"/>
                  <a:ea typeface="黑体" panose="02010609060101010101" pitchFamily="49" charset="-122"/>
                </a:rPr>
                <a:t>作探究</a:t>
              </a:r>
              <a:endParaRPr kumimoji="1" lang="zh-CN" altLang="en-US" sz="2800" dirty="0">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347321"/>
            <a:ext cx="8248401" cy="1200329"/>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50000"/>
              </a:lnSpc>
              <a:defRPr/>
            </a:pPr>
            <a:r>
              <a:rPr lang="zh-CN" altLang="en-US" sz="2400" b="1" dirty="0" smtClean="0">
                <a:latin typeface="宋体" panose="02010600030101010101" pitchFamily="2" charset="-122"/>
                <a:ea typeface="宋体" panose="02010600030101010101" pitchFamily="2" charset="-122"/>
              </a:rPr>
              <a:t>    每</a:t>
            </a:r>
            <a:r>
              <a:rPr lang="zh-CN" altLang="en-US" sz="2400" b="1" dirty="0">
                <a:latin typeface="宋体" panose="02010600030101010101" pitchFamily="2" charset="-122"/>
                <a:ea typeface="宋体" panose="02010600030101010101" pitchFamily="2" charset="-122"/>
              </a:rPr>
              <a:t>隔一段时期，板块会将所有的大陆汇聚在一起，地球此时</a:t>
            </a:r>
            <a:r>
              <a:rPr lang="zh-CN" altLang="en-US" sz="2400" b="1" dirty="0" smtClean="0">
                <a:latin typeface="宋体" panose="02010600030101010101" pitchFamily="2" charset="-122"/>
                <a:ea typeface="宋体" panose="02010600030101010101" pitchFamily="2" charset="-122"/>
              </a:rPr>
              <a:t>仅由一</a:t>
            </a:r>
            <a:r>
              <a:rPr lang="zh-CN" altLang="en-US" sz="2400" b="1" dirty="0">
                <a:latin typeface="宋体" panose="02010600030101010101" pitchFamily="2" charset="-122"/>
                <a:ea typeface="宋体" panose="02010600030101010101" pitchFamily="2" charset="-122"/>
              </a:rPr>
              <a:t>个主要陆地构成，称为“泛大陆</a:t>
            </a:r>
            <a:r>
              <a:rPr lang="zh-CN" altLang="en-US" sz="2400" b="1" dirty="0" smtClean="0">
                <a:latin typeface="宋体" panose="02010600030101010101" pitchFamily="2" charset="-122"/>
                <a:ea typeface="宋体" panose="02010600030101010101" pitchFamily="2" charset="-122"/>
              </a:rPr>
              <a:t>”。</a:t>
            </a:r>
            <a:endParaRPr lang="zh-CN" altLang="en-US" sz="2400" b="1" dirty="0">
              <a:latin typeface="宋体" panose="02010600030101010101" pitchFamily="2" charset="-122"/>
              <a:ea typeface="宋体" panose="02010600030101010101" pitchFamily="2" charset="-122"/>
            </a:endParaRPr>
          </a:p>
        </p:txBody>
      </p:sp>
      <p:sp>
        <p:nvSpPr>
          <p:cNvPr id="3" name="矩形 2"/>
          <p:cNvSpPr/>
          <p:nvPr/>
        </p:nvSpPr>
        <p:spPr>
          <a:xfrm>
            <a:off x="447800" y="2517744"/>
            <a:ext cx="8248402" cy="1200329"/>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50000"/>
              </a:lnSpc>
              <a:defRPr/>
            </a:pPr>
            <a:r>
              <a:rPr lang="zh-CN" altLang="en-US" sz="2400" b="1" dirty="0" smtClean="0">
                <a:solidFill>
                  <a:srgbClr val="0000FF"/>
                </a:solidFill>
                <a:latin typeface="楷体" panose="02010609060101010101" pitchFamily="49" charset="-122"/>
                <a:ea typeface="楷体" panose="02010609060101010101" pitchFamily="49" charset="-122"/>
              </a:rPr>
              <a:t>    这</a:t>
            </a:r>
            <a:r>
              <a:rPr lang="zh-CN" altLang="en-US" sz="2400" b="1" dirty="0">
                <a:solidFill>
                  <a:srgbClr val="0000FF"/>
                </a:solidFill>
                <a:latin typeface="楷体" panose="02010609060101010101" pitchFamily="49" charset="-122"/>
                <a:ea typeface="楷体" panose="02010609060101010101" pitchFamily="49" charset="-122"/>
              </a:rPr>
              <a:t>句话用了下定义的说明方法，更准</a:t>
            </a:r>
            <a:r>
              <a:rPr lang="zh-CN" altLang="en-US" sz="2400" b="1" dirty="0" smtClean="0">
                <a:solidFill>
                  <a:srgbClr val="0000FF"/>
                </a:solidFill>
                <a:latin typeface="楷体" panose="02010609060101010101" pitchFamily="49" charset="-122"/>
                <a:ea typeface="楷体" panose="02010609060101010101" pitchFamily="49" charset="-122"/>
              </a:rPr>
              <a:t>确地说</a:t>
            </a:r>
            <a:r>
              <a:rPr lang="zh-CN" altLang="en-US" sz="2400" b="1" dirty="0">
                <a:solidFill>
                  <a:srgbClr val="0000FF"/>
                </a:solidFill>
                <a:latin typeface="楷体" panose="02010609060101010101" pitchFamily="49" charset="-122"/>
                <a:ea typeface="楷体" panose="02010609060101010101" pitchFamily="49" charset="-122"/>
              </a:rPr>
              <a:t>明了“泛大陆”的含义，使泛大陆的形象更具体清晰。</a:t>
            </a:r>
          </a:p>
        </p:txBody>
      </p:sp>
      <p:grpSp>
        <p:nvGrpSpPr>
          <p:cNvPr id="4" name="组合 3"/>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合</a:t>
              </a:r>
              <a:r>
                <a:rPr kumimoji="1" lang="zh-CN" altLang="en-US" sz="2800" dirty="0" smtClean="0">
                  <a:latin typeface="黑体" panose="02010609060101010101" pitchFamily="49" charset="-122"/>
                  <a:ea typeface="黑体" panose="02010609060101010101" pitchFamily="49" charset="-122"/>
                </a:rPr>
                <a:t>作探究</a:t>
              </a:r>
              <a:endParaRPr kumimoji="1" lang="zh-CN" altLang="en-US" sz="2800" dirty="0">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347321"/>
            <a:ext cx="8248401" cy="1200329"/>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50000"/>
              </a:lnSpc>
              <a:defRPr/>
            </a:pPr>
            <a:r>
              <a:rPr lang="zh-CN" altLang="en-US" sz="2400" b="1" dirty="0" smtClean="0">
                <a:latin typeface="宋体" panose="02010600030101010101" pitchFamily="2" charset="-122"/>
                <a:ea typeface="宋体" panose="02010600030101010101" pitchFamily="2" charset="-122"/>
              </a:rPr>
              <a:t>    位</a:t>
            </a:r>
            <a:r>
              <a:rPr lang="zh-CN" altLang="en-US" sz="2400" b="1" dirty="0">
                <a:latin typeface="宋体" panose="02010600030101010101" pitchFamily="2" charset="-122"/>
                <a:ea typeface="宋体" panose="02010600030101010101" pitchFamily="2" charset="-122"/>
              </a:rPr>
              <a:t>于南极中心部位的南极洲是全球的</a:t>
            </a:r>
            <a:r>
              <a:rPr lang="zh-CN" altLang="en-US" sz="2400" b="1" dirty="0">
                <a:solidFill>
                  <a:srgbClr val="FF0000"/>
                </a:solidFill>
                <a:latin typeface="宋体" panose="02010600030101010101" pitchFamily="2" charset="-122"/>
                <a:ea typeface="宋体" panose="02010600030101010101" pitchFamily="2" charset="-122"/>
              </a:rPr>
              <a:t>大冰箱</a:t>
            </a:r>
            <a:r>
              <a:rPr lang="zh-CN" altLang="en-US" sz="2400" b="1" dirty="0">
                <a:latin typeface="宋体" panose="02010600030101010101" pitchFamily="2" charset="-122"/>
                <a:ea typeface="宋体" panose="02010600030101010101" pitchFamily="2" charset="-122"/>
              </a:rPr>
              <a:t>，地球上所有冰的</a:t>
            </a:r>
            <a:r>
              <a:rPr lang="zh-CN" altLang="en-US" sz="2400" b="1" dirty="0">
                <a:solidFill>
                  <a:srgbClr val="FF0000"/>
                </a:solidFill>
                <a:latin typeface="宋体" panose="02010600030101010101" pitchFamily="2" charset="-122"/>
                <a:ea typeface="宋体" panose="02010600030101010101" pitchFamily="2" charset="-122"/>
              </a:rPr>
              <a:t>十分之九</a:t>
            </a:r>
            <a:r>
              <a:rPr lang="zh-CN" altLang="en-US" sz="2400" b="1" dirty="0">
                <a:latin typeface="宋体" panose="02010600030101010101" pitchFamily="2" charset="-122"/>
                <a:ea typeface="宋体" panose="02010600030101010101" pitchFamily="2" charset="-122"/>
              </a:rPr>
              <a:t>都在南极冰盖。</a:t>
            </a:r>
          </a:p>
        </p:txBody>
      </p:sp>
      <p:sp>
        <p:nvSpPr>
          <p:cNvPr id="3" name="矩形 2"/>
          <p:cNvSpPr/>
          <p:nvPr/>
        </p:nvSpPr>
        <p:spPr>
          <a:xfrm>
            <a:off x="447800" y="2517745"/>
            <a:ext cx="8248402" cy="1754326"/>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50000"/>
              </a:lnSpc>
              <a:defRPr/>
            </a:pPr>
            <a:r>
              <a:rPr lang="zh-CN" altLang="en-US" sz="2400" b="1" dirty="0" smtClean="0">
                <a:solidFill>
                  <a:srgbClr val="0000FF"/>
                </a:solidFill>
                <a:latin typeface="楷体" panose="02010609060101010101" pitchFamily="49" charset="-122"/>
                <a:ea typeface="楷体" panose="02010609060101010101" pitchFamily="49" charset="-122"/>
              </a:rPr>
              <a:t>    运用了打</a:t>
            </a:r>
            <a:r>
              <a:rPr lang="zh-CN" altLang="en-US" sz="2400" b="1" dirty="0">
                <a:solidFill>
                  <a:srgbClr val="0000FF"/>
                </a:solidFill>
                <a:latin typeface="楷体" panose="02010609060101010101" pitchFamily="49" charset="-122"/>
                <a:ea typeface="楷体" panose="02010609060101010101" pitchFamily="49" charset="-122"/>
              </a:rPr>
              <a:t>比方、列数字的说明方法。“大冰箱”形象地说明了南极洲寒冷的程度和南极洲在地球上的重要地位</a:t>
            </a:r>
            <a:r>
              <a:rPr lang="zh-CN" altLang="en-US" sz="2400" b="1" dirty="0" smtClean="0">
                <a:solidFill>
                  <a:srgbClr val="0000FF"/>
                </a:solidFill>
                <a:latin typeface="楷体" panose="02010609060101010101" pitchFamily="49" charset="-122"/>
                <a:ea typeface="楷体" panose="02010609060101010101" pitchFamily="49" charset="-122"/>
              </a:rPr>
              <a:t>；</a:t>
            </a:r>
            <a:endParaRPr lang="en-US" altLang="zh-CN" sz="2400" b="1" dirty="0" smtClean="0">
              <a:solidFill>
                <a:srgbClr val="0000FF"/>
              </a:solidFill>
              <a:latin typeface="楷体" panose="02010609060101010101" pitchFamily="49" charset="-122"/>
              <a:ea typeface="楷体" panose="02010609060101010101" pitchFamily="49" charset="-122"/>
            </a:endParaRPr>
          </a:p>
          <a:p>
            <a:pPr>
              <a:lnSpc>
                <a:spcPct val="150000"/>
              </a:lnSpc>
              <a:defRPr/>
            </a:pPr>
            <a:r>
              <a:rPr lang="zh-CN" altLang="en-US" sz="2400" b="1" dirty="0" smtClean="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十分之九”说明南极的冰的储量丰富。</a:t>
            </a:r>
          </a:p>
        </p:txBody>
      </p:sp>
      <p:grpSp>
        <p:nvGrpSpPr>
          <p:cNvPr id="4" name="组合 3"/>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合</a:t>
              </a:r>
              <a:r>
                <a:rPr kumimoji="1" lang="zh-CN" altLang="en-US" sz="2800" dirty="0" smtClean="0">
                  <a:latin typeface="黑体" panose="02010609060101010101" pitchFamily="49" charset="-122"/>
                  <a:ea typeface="黑体" panose="02010609060101010101" pitchFamily="49" charset="-122"/>
                </a:rPr>
                <a:t>作探究</a:t>
              </a:r>
              <a:endParaRPr kumimoji="1" lang="zh-CN" altLang="en-US" sz="2800" dirty="0">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0" y="627459"/>
            <a:ext cx="2006600" cy="523081"/>
            <a:chOff x="70" y="-63"/>
            <a:chExt cx="3161" cy="1097"/>
          </a:xfrm>
        </p:grpSpPr>
        <p:sp>
          <p:nvSpPr>
            <p:cNvPr id="3"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合</a:t>
              </a:r>
              <a:r>
                <a:rPr kumimoji="1" lang="zh-CN" altLang="en-US" sz="2800" dirty="0" smtClean="0">
                  <a:solidFill>
                    <a:prstClr val="black"/>
                  </a:solidFill>
                  <a:latin typeface="黑体" panose="02010609060101010101" pitchFamily="49" charset="-122"/>
                  <a:ea typeface="黑体" panose="02010609060101010101" pitchFamily="49" charset="-122"/>
                </a:rPr>
                <a:t>作探究</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4"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grpSp>
        <p:nvGrpSpPr>
          <p:cNvPr id="6" name="组合 7"/>
          <p:cNvGrpSpPr/>
          <p:nvPr/>
        </p:nvGrpSpPr>
        <p:grpSpPr bwMode="auto">
          <a:xfrm>
            <a:off x="401712" y="1549468"/>
            <a:ext cx="7986713" cy="1998644"/>
            <a:chOff x="827088" y="776907"/>
            <a:chExt cx="7986712" cy="2664858"/>
          </a:xfrm>
        </p:grpSpPr>
        <p:pic>
          <p:nvPicPr>
            <p:cNvPr id="7"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565275"/>
              <a:ext cx="1104900" cy="1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圆角矩形 1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100" y="776907"/>
              <a:ext cx="7378700" cy="250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14"/>
            <p:cNvSpPr>
              <a:spLocks noChangeArrowheads="1"/>
            </p:cNvSpPr>
            <p:nvPr/>
          </p:nvSpPr>
          <p:spPr bwMode="auto">
            <a:xfrm>
              <a:off x="2185641" y="1020590"/>
              <a:ext cx="6264695" cy="24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smtClean="0">
                  <a:solidFill>
                    <a:srgbClr val="A96A00"/>
                  </a:solidFill>
                  <a:latin typeface="黑体" panose="02010609060101010101" pitchFamily="49" charset="-122"/>
                  <a:ea typeface="黑体" panose="02010609060101010101" pitchFamily="49" charset="-122"/>
                </a:rPr>
                <a:t>    语</a:t>
              </a:r>
              <a:r>
                <a:rPr lang="zh-CN" altLang="en-US" sz="2800" dirty="0">
                  <a:solidFill>
                    <a:srgbClr val="A96A00"/>
                  </a:solidFill>
                  <a:latin typeface="黑体" panose="02010609060101010101" pitchFamily="49" charset="-122"/>
                  <a:ea typeface="黑体" panose="02010609060101010101" pitchFamily="49" charset="-122"/>
                </a:rPr>
                <a:t>言的严密和准确体现在关键词语的运用上，这是本文的一个突出特点。请同学们再读课文</a:t>
              </a:r>
              <a:r>
                <a:rPr lang="zh-CN" altLang="en-US" sz="2800" dirty="0" smtClean="0">
                  <a:solidFill>
                    <a:srgbClr val="A96A00"/>
                  </a:solidFill>
                  <a:latin typeface="黑体" panose="02010609060101010101" pitchFamily="49" charset="-122"/>
                  <a:ea typeface="黑体" panose="02010609060101010101" pitchFamily="49" charset="-122"/>
                </a:rPr>
                <a:t>，画出</a:t>
              </a:r>
              <a:r>
                <a:rPr lang="zh-CN" altLang="en-US" sz="2800" dirty="0">
                  <a:solidFill>
                    <a:srgbClr val="A96A00"/>
                  </a:solidFill>
                  <a:latin typeface="黑体" panose="02010609060101010101" pitchFamily="49" charset="-122"/>
                  <a:ea typeface="黑体" panose="02010609060101010101" pitchFamily="49" charset="-122"/>
                </a:rPr>
                <a:t>这些句</a:t>
              </a:r>
              <a:r>
                <a:rPr lang="zh-CN" altLang="en-US" sz="2800" dirty="0" smtClean="0">
                  <a:solidFill>
                    <a:srgbClr val="A96A00"/>
                  </a:solidFill>
                  <a:latin typeface="黑体" panose="02010609060101010101" pitchFamily="49" charset="-122"/>
                  <a:ea typeface="黑体" panose="02010609060101010101" pitchFamily="49" charset="-122"/>
                </a:rPr>
                <a:t>子，并</a:t>
              </a:r>
              <a:r>
                <a:rPr lang="zh-CN" altLang="en-US" sz="2800" dirty="0">
                  <a:solidFill>
                    <a:srgbClr val="A96A00"/>
                  </a:solidFill>
                  <a:latin typeface="黑体" panose="02010609060101010101" pitchFamily="49" charset="-122"/>
                  <a:ea typeface="黑体" panose="02010609060101010101" pitchFamily="49" charset="-122"/>
                </a:rPr>
                <a:t>分析其作用。</a:t>
              </a:r>
              <a:endParaRPr lang="zh-CN" altLang="en-US" sz="2800" dirty="0" smtClean="0">
                <a:solidFill>
                  <a:srgbClr val="A96A00"/>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153307"/>
            <a:ext cx="8248401" cy="2308324"/>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50000"/>
              </a:lnSpc>
              <a:defRPr/>
            </a:pPr>
            <a:r>
              <a:rPr lang="zh-CN" altLang="en-US" sz="2400" b="1" dirty="0" smtClean="0">
                <a:solidFill>
                  <a:prstClr val="black"/>
                </a:solidFill>
                <a:latin typeface="宋体" panose="02010600030101010101" pitchFamily="2" charset="-122"/>
                <a:ea typeface="宋体" panose="02010600030101010101" pitchFamily="2" charset="-122"/>
              </a:rPr>
              <a:t>    例如，在</a:t>
            </a:r>
            <a:r>
              <a:rPr lang="en-US" altLang="zh-CN" sz="2400" b="1" dirty="0">
                <a:solidFill>
                  <a:prstClr val="black"/>
                </a:solidFill>
                <a:latin typeface="宋体" panose="02010600030101010101" pitchFamily="2" charset="-122"/>
                <a:ea typeface="宋体" panose="02010600030101010101" pitchFamily="2" charset="-122"/>
              </a:rPr>
              <a:t>1986</a:t>
            </a:r>
            <a:r>
              <a:rPr lang="zh-CN" altLang="en-US" sz="2400" b="1" dirty="0">
                <a:solidFill>
                  <a:prstClr val="black"/>
                </a:solidFill>
                <a:latin typeface="宋体" panose="02010600030101010101" pitchFamily="2" charset="-122"/>
                <a:ea typeface="宋体" panose="02010600030101010101" pitchFamily="2" charset="-122"/>
              </a:rPr>
              <a:t>年</a:t>
            </a:r>
            <a:r>
              <a:rPr lang="en-US" altLang="zh-CN" sz="2400" b="1" dirty="0">
                <a:solidFill>
                  <a:prstClr val="black"/>
                </a:solidFill>
                <a:latin typeface="宋体" panose="02010600030101010101" pitchFamily="2" charset="-122"/>
                <a:ea typeface="宋体" panose="02010600030101010101" pitchFamily="2" charset="-122"/>
              </a:rPr>
              <a:t>1</a:t>
            </a:r>
            <a:r>
              <a:rPr lang="zh-CN" altLang="en-US" sz="2400" b="1" dirty="0">
                <a:solidFill>
                  <a:prstClr val="black"/>
                </a:solidFill>
                <a:latin typeface="宋体" panose="02010600030101010101" pitchFamily="2" charset="-122"/>
                <a:ea typeface="宋体" panose="02010600030101010101" pitchFamily="2" charset="-122"/>
              </a:rPr>
              <a:t>月，阿根廷南极研究所宣布在詹姆斯罗斯岛发现了一</a:t>
            </a:r>
            <a:r>
              <a:rPr lang="zh-CN" altLang="en-US" sz="2400" b="1" dirty="0" smtClean="0">
                <a:solidFill>
                  <a:prstClr val="black"/>
                </a:solidFill>
                <a:latin typeface="宋体" panose="02010600030101010101" pitchFamily="2" charset="-122"/>
                <a:ea typeface="宋体" panose="02010600030101010101" pitchFamily="2" charset="-122"/>
              </a:rPr>
              <a:t>些骨骼化石。</a:t>
            </a:r>
            <a:r>
              <a:rPr lang="zh-CN" altLang="en-US" sz="2400" b="1" dirty="0">
                <a:solidFill>
                  <a:prstClr val="black"/>
                </a:solidFill>
                <a:latin typeface="宋体" panose="02010600030101010101" pitchFamily="2" charset="-122"/>
                <a:ea typeface="宋体" panose="02010600030101010101" pitchFamily="2" charset="-122"/>
              </a:rPr>
              <a:t>该岛是离南极海岸</a:t>
            </a:r>
            <a:r>
              <a:rPr lang="zh-CN" altLang="en-US" sz="2400" b="1" dirty="0">
                <a:solidFill>
                  <a:srgbClr val="FF0000"/>
                </a:solidFill>
                <a:latin typeface="宋体" panose="02010600030101010101" pitchFamily="2" charset="-122"/>
                <a:ea typeface="宋体" panose="02010600030101010101" pitchFamily="2" charset="-122"/>
              </a:rPr>
              <a:t>不远</a:t>
            </a:r>
            <a:r>
              <a:rPr lang="zh-CN" altLang="en-US" sz="2400" b="1" dirty="0">
                <a:solidFill>
                  <a:prstClr val="black"/>
                </a:solidFill>
                <a:latin typeface="宋体" panose="02010600030101010101" pitchFamily="2" charset="-122"/>
                <a:ea typeface="宋体" panose="02010600030101010101" pitchFamily="2" charset="-122"/>
              </a:rPr>
              <a:t>的</a:t>
            </a:r>
            <a:r>
              <a:rPr lang="zh-CN" altLang="en-US" sz="2400" b="1" dirty="0">
                <a:solidFill>
                  <a:srgbClr val="FF0000"/>
                </a:solidFill>
                <a:latin typeface="宋体" panose="02010600030101010101" pitchFamily="2" charset="-122"/>
                <a:ea typeface="宋体" panose="02010600030101010101" pitchFamily="2" charset="-122"/>
              </a:rPr>
              <a:t>一小片</a:t>
            </a:r>
            <a:r>
              <a:rPr lang="zh-CN" altLang="en-US" sz="2400" b="1" dirty="0">
                <a:solidFill>
                  <a:prstClr val="black"/>
                </a:solidFill>
                <a:latin typeface="宋体" panose="02010600030101010101" pitchFamily="2" charset="-122"/>
                <a:ea typeface="宋体" panose="02010600030101010101" pitchFamily="2" charset="-122"/>
              </a:rPr>
              <a:t>冰冻陆地，</a:t>
            </a:r>
            <a:r>
              <a:rPr lang="zh-CN" altLang="en-US" sz="2400" b="1" dirty="0">
                <a:solidFill>
                  <a:srgbClr val="FF0000"/>
                </a:solidFill>
                <a:latin typeface="宋体" panose="02010600030101010101" pitchFamily="2" charset="-122"/>
                <a:ea typeface="宋体" panose="02010600030101010101" pitchFamily="2" charset="-122"/>
              </a:rPr>
              <a:t>非常</a:t>
            </a:r>
            <a:r>
              <a:rPr lang="zh-CN" altLang="en-US" sz="2400" b="1" dirty="0">
                <a:solidFill>
                  <a:prstClr val="black"/>
                </a:solidFill>
                <a:latin typeface="宋体" panose="02010600030101010101" pitchFamily="2" charset="-122"/>
                <a:ea typeface="宋体" panose="02010600030101010101" pitchFamily="2" charset="-122"/>
              </a:rPr>
              <a:t>靠近南美的南端。这些骨头毫无疑问属于鸟臀目恐龙。 </a:t>
            </a:r>
          </a:p>
        </p:txBody>
      </p:sp>
      <p:sp>
        <p:nvSpPr>
          <p:cNvPr id="3" name="矩形 2"/>
          <p:cNvSpPr/>
          <p:nvPr/>
        </p:nvSpPr>
        <p:spPr>
          <a:xfrm>
            <a:off x="447800" y="2989079"/>
            <a:ext cx="8248402" cy="1200329"/>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50000"/>
              </a:lnSpc>
              <a:defRPr/>
            </a:pPr>
            <a:r>
              <a:rPr lang="zh-CN" altLang="en-US" sz="2400" b="1" dirty="0" smtClean="0">
                <a:solidFill>
                  <a:srgbClr val="0000FF"/>
                </a:solidFill>
                <a:latin typeface="楷体" panose="02010609060101010101" pitchFamily="49" charset="-122"/>
                <a:ea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rPr>
              <a:t>“不远”“一小片”“非常”准确、严密地写出了发现恐龙化石的地点，加强了示例的真实性，令人信服。</a:t>
            </a:r>
            <a:endParaRPr lang="zh-CN" altLang="en-US" sz="2400" b="1" dirty="0" smtClean="0">
              <a:solidFill>
                <a:srgbClr val="0000FF"/>
              </a:solidFill>
              <a:latin typeface="楷体" panose="02010609060101010101" pitchFamily="49" charset="-122"/>
              <a:ea typeface="楷体" panose="02010609060101010101" pitchFamily="49" charset="-122"/>
            </a:endParaRPr>
          </a:p>
        </p:txBody>
      </p:sp>
      <p:grpSp>
        <p:nvGrpSpPr>
          <p:cNvPr id="4" name="组合 3"/>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合</a:t>
              </a:r>
              <a:r>
                <a:rPr kumimoji="1" lang="zh-CN" altLang="en-US" sz="2800" dirty="0" smtClean="0">
                  <a:solidFill>
                    <a:prstClr val="black"/>
                  </a:solidFill>
                  <a:latin typeface="黑体" panose="02010609060101010101" pitchFamily="49" charset="-122"/>
                  <a:ea typeface="黑体" panose="02010609060101010101" pitchFamily="49" charset="-122"/>
                </a:rPr>
                <a:t>作探究</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153307"/>
            <a:ext cx="8248401" cy="1200329"/>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50000"/>
              </a:lnSpc>
              <a:defRPr/>
            </a:pPr>
            <a:r>
              <a:rPr lang="zh-CN" altLang="en-US" sz="2400" b="1" dirty="0" smtClean="0">
                <a:solidFill>
                  <a:prstClr val="black"/>
                </a:solidFill>
                <a:latin typeface="宋体" panose="02010600030101010101" pitchFamily="2" charset="-122"/>
                <a:ea typeface="宋体" panose="02010600030101010101" pitchFamily="2" charset="-122"/>
              </a:rPr>
              <a:t>    这</a:t>
            </a:r>
            <a:r>
              <a:rPr lang="zh-CN" altLang="en-US" sz="2400" b="1" dirty="0">
                <a:solidFill>
                  <a:prstClr val="black"/>
                </a:solidFill>
                <a:latin typeface="宋体" panose="02010600030101010101" pitchFamily="2" charset="-122"/>
                <a:ea typeface="宋体" panose="02010600030101010101" pitchFamily="2" charset="-122"/>
              </a:rPr>
              <a:t>些古老的爬行动物在南极的出现，说明恐龙</a:t>
            </a:r>
            <a:r>
              <a:rPr lang="zh-CN" altLang="en-US" sz="2400" b="1" dirty="0">
                <a:solidFill>
                  <a:srgbClr val="FF0000"/>
                </a:solidFill>
                <a:latin typeface="宋体" panose="02010600030101010101" pitchFamily="2" charset="-122"/>
                <a:ea typeface="宋体" panose="02010600030101010101" pitchFamily="2" charset="-122"/>
              </a:rPr>
              <a:t>确实</a:t>
            </a:r>
            <a:r>
              <a:rPr lang="zh-CN" altLang="en-US" sz="2400" b="1" dirty="0">
                <a:solidFill>
                  <a:prstClr val="black"/>
                </a:solidFill>
                <a:latin typeface="宋体" panose="02010600030101010101" pitchFamily="2" charset="-122"/>
                <a:ea typeface="宋体" panose="02010600030101010101" pitchFamily="2" charset="-122"/>
              </a:rPr>
              <a:t>遍布于世界各地。</a:t>
            </a:r>
          </a:p>
        </p:txBody>
      </p:sp>
      <p:sp>
        <p:nvSpPr>
          <p:cNvPr id="3" name="矩形 2"/>
          <p:cNvSpPr/>
          <p:nvPr/>
        </p:nvSpPr>
        <p:spPr>
          <a:xfrm>
            <a:off x="447800" y="2247715"/>
            <a:ext cx="8248402" cy="1754326"/>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50000"/>
              </a:lnSpc>
              <a:defRPr/>
            </a:pPr>
            <a:r>
              <a:rPr lang="zh-CN" altLang="en-US" sz="2400" b="1" dirty="0" smtClean="0">
                <a:solidFill>
                  <a:srgbClr val="0000FF"/>
                </a:solidFill>
                <a:latin typeface="楷体" panose="02010609060101010101" pitchFamily="49" charset="-122"/>
                <a:ea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rPr>
              <a:t>“确实”是副词，有“的确”“实在”之意，表示情况完全符合实际。在此句中，肯定了恐龙在世界各地都</a:t>
            </a:r>
            <a:r>
              <a:rPr lang="zh-CN" altLang="en-US" sz="2400" b="1" dirty="0" smtClean="0">
                <a:solidFill>
                  <a:srgbClr val="0000FF"/>
                </a:solidFill>
                <a:latin typeface="楷体" panose="02010609060101010101" pitchFamily="49" charset="-122"/>
                <a:ea typeface="楷体" panose="02010609060101010101" pitchFamily="49" charset="-122"/>
              </a:rPr>
              <a:t>存在的</a:t>
            </a:r>
            <a:r>
              <a:rPr lang="zh-CN" altLang="en-US" sz="2400" b="1" dirty="0">
                <a:solidFill>
                  <a:srgbClr val="0000FF"/>
                </a:solidFill>
                <a:latin typeface="楷体" panose="02010609060101010101" pitchFamily="49" charset="-122"/>
                <a:ea typeface="楷体" panose="02010609060101010101" pitchFamily="49" charset="-122"/>
              </a:rPr>
              <a:t>事实</a:t>
            </a:r>
            <a:r>
              <a:rPr lang="zh-CN" altLang="en-US" sz="2400" b="1" dirty="0" smtClean="0">
                <a:solidFill>
                  <a:srgbClr val="0000FF"/>
                </a:solidFill>
                <a:latin typeface="楷体" panose="02010609060101010101" pitchFamily="49" charset="-122"/>
                <a:ea typeface="楷体" panose="02010609060101010101" pitchFamily="49" charset="-122"/>
              </a:rPr>
              <a:t>，体</a:t>
            </a:r>
            <a:r>
              <a:rPr lang="zh-CN" altLang="en-US" sz="2400" b="1" dirty="0">
                <a:solidFill>
                  <a:srgbClr val="0000FF"/>
                </a:solidFill>
                <a:latin typeface="楷体" panose="02010609060101010101" pitchFamily="49" charset="-122"/>
                <a:ea typeface="楷体" panose="02010609060101010101" pitchFamily="49" charset="-122"/>
              </a:rPr>
              <a:t>现了说明文语言的准确性。</a:t>
            </a:r>
          </a:p>
        </p:txBody>
      </p:sp>
      <p:grpSp>
        <p:nvGrpSpPr>
          <p:cNvPr id="4" name="组合 3"/>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合</a:t>
              </a:r>
              <a:r>
                <a:rPr kumimoji="1" lang="zh-CN" altLang="en-US" sz="2800" dirty="0" smtClean="0">
                  <a:solidFill>
                    <a:prstClr val="black"/>
                  </a:solidFill>
                  <a:latin typeface="黑体" panose="02010609060101010101" pitchFamily="49" charset="-122"/>
                  <a:ea typeface="黑体" panose="02010609060101010101" pitchFamily="49" charset="-122"/>
                </a:rPr>
                <a:t>作探究</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153307"/>
            <a:ext cx="8248401" cy="1754326"/>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50000"/>
              </a:lnSpc>
              <a:defRPr/>
            </a:pPr>
            <a:r>
              <a:rPr lang="zh-CN" altLang="en-US" sz="2400" b="1" dirty="0" smtClean="0">
                <a:solidFill>
                  <a:prstClr val="black"/>
                </a:solidFill>
                <a:latin typeface="宋体" panose="02010600030101010101" pitchFamily="2" charset="-122"/>
                <a:ea typeface="宋体" panose="02010600030101010101" pitchFamily="2" charset="-122"/>
              </a:rPr>
              <a:t>    在</a:t>
            </a:r>
            <a:r>
              <a:rPr lang="zh-CN" altLang="en-US" sz="2400" b="1" dirty="0">
                <a:solidFill>
                  <a:prstClr val="black"/>
                </a:solidFill>
                <a:latin typeface="宋体" panose="02010600030101010101" pitchFamily="2" charset="-122"/>
                <a:ea typeface="宋体" panose="02010600030101010101" pitchFamily="2" charset="-122"/>
              </a:rPr>
              <a:t>四十多亿年的地球发展史中，泛大陆形成和分裂过多次，最后一次完</a:t>
            </a:r>
            <a:r>
              <a:rPr lang="zh-CN" altLang="en-US" sz="2400" b="1" dirty="0" smtClean="0">
                <a:solidFill>
                  <a:prstClr val="black"/>
                </a:solidFill>
                <a:latin typeface="宋体" panose="02010600030101010101" pitchFamily="2" charset="-122"/>
                <a:ea typeface="宋体" panose="02010600030101010101" pitchFamily="2" charset="-122"/>
              </a:rPr>
              <a:t>整的泛</a:t>
            </a:r>
            <a:r>
              <a:rPr lang="zh-CN" altLang="en-US" sz="2400" b="1" dirty="0">
                <a:solidFill>
                  <a:prstClr val="black"/>
                </a:solidFill>
                <a:latin typeface="宋体" panose="02010600030101010101" pitchFamily="2" charset="-122"/>
                <a:ea typeface="宋体" panose="02010600030101010101" pitchFamily="2" charset="-122"/>
              </a:rPr>
              <a:t>大陆</a:t>
            </a:r>
            <a:r>
              <a:rPr lang="zh-CN" altLang="en-US" sz="2400" b="1" dirty="0">
                <a:solidFill>
                  <a:srgbClr val="FF0000"/>
                </a:solidFill>
                <a:latin typeface="宋体" panose="02010600030101010101" pitchFamily="2" charset="-122"/>
                <a:ea typeface="宋体" panose="02010600030101010101" pitchFamily="2" charset="-122"/>
              </a:rPr>
              <a:t>大约</a:t>
            </a:r>
            <a:r>
              <a:rPr lang="zh-CN" altLang="en-US" sz="2400" b="1" dirty="0">
                <a:solidFill>
                  <a:prstClr val="black"/>
                </a:solidFill>
                <a:latin typeface="宋体" panose="02010600030101010101" pitchFamily="2" charset="-122"/>
                <a:ea typeface="宋体" panose="02010600030101010101" pitchFamily="2" charset="-122"/>
              </a:rPr>
              <a:t>是在</a:t>
            </a:r>
            <a:r>
              <a:rPr lang="en-US" altLang="zh-CN" sz="2400" b="1" dirty="0">
                <a:solidFill>
                  <a:prstClr val="black"/>
                </a:solidFill>
                <a:latin typeface="宋体" panose="02010600030101010101" pitchFamily="2" charset="-122"/>
                <a:ea typeface="宋体" panose="02010600030101010101" pitchFamily="2" charset="-122"/>
              </a:rPr>
              <a:t>2.25</a:t>
            </a:r>
            <a:r>
              <a:rPr lang="zh-CN" altLang="en-US" sz="2400" b="1" dirty="0">
                <a:solidFill>
                  <a:prstClr val="black"/>
                </a:solidFill>
                <a:latin typeface="宋体" panose="02010600030101010101" pitchFamily="2" charset="-122"/>
                <a:ea typeface="宋体" panose="02010600030101010101" pitchFamily="2" charset="-122"/>
              </a:rPr>
              <a:t>亿年前形成的。这个泛大陆存在了数百万年以后，又开始显示出破裂的迹象。</a:t>
            </a:r>
          </a:p>
        </p:txBody>
      </p:sp>
      <p:sp>
        <p:nvSpPr>
          <p:cNvPr id="3" name="矩形 2"/>
          <p:cNvSpPr/>
          <p:nvPr/>
        </p:nvSpPr>
        <p:spPr>
          <a:xfrm>
            <a:off x="447800" y="2679762"/>
            <a:ext cx="8248402" cy="1200329"/>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50000"/>
              </a:lnSpc>
              <a:defRPr/>
            </a:pPr>
            <a:r>
              <a:rPr lang="zh-CN" altLang="en-US" sz="2400" b="1" dirty="0" smtClean="0">
                <a:solidFill>
                  <a:srgbClr val="0000FF"/>
                </a:solidFill>
                <a:latin typeface="楷体" panose="02010609060101010101" pitchFamily="49" charset="-122"/>
                <a:ea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rPr>
              <a:t>“大约”一词表示推测，因为年代久远，所以不可能用确定的数字。这体现了说明文语言的准确性。</a:t>
            </a:r>
          </a:p>
        </p:txBody>
      </p:sp>
      <p:grpSp>
        <p:nvGrpSpPr>
          <p:cNvPr id="4" name="组合 3"/>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合</a:t>
              </a:r>
              <a:r>
                <a:rPr kumimoji="1" lang="zh-CN" altLang="en-US" sz="2800" dirty="0" smtClean="0">
                  <a:solidFill>
                    <a:prstClr val="black"/>
                  </a:solidFill>
                  <a:latin typeface="黑体" panose="02010609060101010101" pitchFamily="49" charset="-122"/>
                  <a:ea typeface="黑体" panose="02010609060101010101" pitchFamily="49" charset="-122"/>
                </a:rPr>
                <a:t>作探究</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153307"/>
            <a:ext cx="8248401" cy="1200329"/>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50000"/>
              </a:lnSpc>
              <a:defRPr/>
            </a:pPr>
            <a:r>
              <a:rPr lang="zh-CN" altLang="en-US" sz="2400" b="1" dirty="0" smtClean="0">
                <a:solidFill>
                  <a:prstClr val="black"/>
                </a:solidFill>
                <a:latin typeface="宋体" panose="02010600030101010101" pitchFamily="2" charset="-122"/>
                <a:ea typeface="宋体" panose="02010600030101010101" pitchFamily="2" charset="-122"/>
              </a:rPr>
              <a:t>    所有</a:t>
            </a:r>
            <a:r>
              <a:rPr lang="zh-CN" altLang="en-US" sz="2400" b="1" dirty="0">
                <a:solidFill>
                  <a:prstClr val="black"/>
                </a:solidFill>
                <a:latin typeface="宋体" panose="02010600030101010101" pitchFamily="2" charset="-122"/>
                <a:ea typeface="宋体" panose="02010600030101010101" pitchFamily="2" charset="-122"/>
              </a:rPr>
              <a:t>陆地</a:t>
            </a:r>
            <a:r>
              <a:rPr lang="zh-CN" altLang="en-US" sz="2400" b="1" dirty="0">
                <a:solidFill>
                  <a:srgbClr val="FF0000"/>
                </a:solidFill>
                <a:latin typeface="宋体" panose="02010600030101010101" pitchFamily="2" charset="-122"/>
                <a:ea typeface="宋体" panose="02010600030101010101" pitchFamily="2" charset="-122"/>
              </a:rPr>
              <a:t>似乎</a:t>
            </a:r>
            <a:r>
              <a:rPr lang="zh-CN" altLang="en-US" sz="2400" b="1" dirty="0">
                <a:solidFill>
                  <a:prstClr val="black"/>
                </a:solidFill>
                <a:latin typeface="宋体" panose="02010600030101010101" pitchFamily="2" charset="-122"/>
                <a:ea typeface="宋体" panose="02010600030101010101" pitchFamily="2" charset="-122"/>
              </a:rPr>
              <a:t>都处在热带和温带环境内，所以恐龙可以在泛大陆的不同地区舒适地生活。</a:t>
            </a:r>
          </a:p>
        </p:txBody>
      </p:sp>
      <p:sp>
        <p:nvSpPr>
          <p:cNvPr id="3" name="矩形 2"/>
          <p:cNvSpPr/>
          <p:nvPr/>
        </p:nvSpPr>
        <p:spPr>
          <a:xfrm>
            <a:off x="447800" y="2247715"/>
            <a:ext cx="8248402" cy="1754326"/>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50000"/>
              </a:lnSpc>
              <a:defRPr/>
            </a:pPr>
            <a:r>
              <a:rPr lang="zh-CN" altLang="en-US" sz="2400" b="1" dirty="0" smtClean="0">
                <a:solidFill>
                  <a:srgbClr val="0000FF"/>
                </a:solidFill>
                <a:latin typeface="楷体" panose="02010609060101010101" pitchFamily="49" charset="-122"/>
                <a:ea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rPr>
              <a:t>“似乎”一词表示推测，体现了说明文语言的准确性。“舒适”一词形象生动地说明早期的气候与地理环境很适合恐龙的生存。</a:t>
            </a:r>
          </a:p>
        </p:txBody>
      </p:sp>
      <p:grpSp>
        <p:nvGrpSpPr>
          <p:cNvPr id="4" name="组合 3"/>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合</a:t>
              </a:r>
              <a:r>
                <a:rPr kumimoji="1" lang="zh-CN" altLang="en-US" sz="2800" dirty="0" smtClean="0">
                  <a:solidFill>
                    <a:prstClr val="black"/>
                  </a:solidFill>
                  <a:latin typeface="黑体" panose="02010609060101010101" pitchFamily="49" charset="-122"/>
                  <a:ea typeface="黑体" panose="02010609060101010101" pitchFamily="49" charset="-122"/>
                </a:rPr>
                <a:t>作探究</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组合 8"/>
          <p:cNvGrpSpPr/>
          <p:nvPr/>
        </p:nvGrpSpPr>
        <p:grpSpPr bwMode="auto">
          <a:xfrm>
            <a:off x="0" y="666750"/>
            <a:ext cx="2051050" cy="523081"/>
            <a:chOff x="0" y="-63"/>
            <a:chExt cx="3231" cy="1097"/>
          </a:xfrm>
        </p:grpSpPr>
        <p:sp>
          <p:nvSpPr>
            <p:cNvPr id="5131"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知识备查</a:t>
              </a:r>
            </a:p>
          </p:txBody>
        </p:sp>
        <p:cxnSp>
          <p:nvCxnSpPr>
            <p:cNvPr id="10"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grpSp>
        <p:nvGrpSpPr>
          <p:cNvPr id="5123" name="组合 1"/>
          <p:cNvGrpSpPr/>
          <p:nvPr/>
        </p:nvGrpSpPr>
        <p:grpSpPr bwMode="auto">
          <a:xfrm>
            <a:off x="3700467" y="987574"/>
            <a:ext cx="1743066" cy="643766"/>
            <a:chOff x="3314691" y="519924"/>
            <a:chExt cx="1743075" cy="858355"/>
          </a:xfrm>
        </p:grpSpPr>
        <p:sp>
          <p:nvSpPr>
            <p:cNvPr id="8" name="圆角矩形 7"/>
            <p:cNvSpPr/>
            <p:nvPr/>
          </p:nvSpPr>
          <p:spPr>
            <a:xfrm rot="555800">
              <a:off x="4602160" y="715947"/>
              <a:ext cx="442915"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9" name="圆角矩形 8"/>
            <p:cNvSpPr/>
            <p:nvPr/>
          </p:nvSpPr>
          <p:spPr>
            <a:xfrm rot="20470821">
              <a:off x="4197346" y="722297"/>
              <a:ext cx="442914" cy="420688"/>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2" name="圆角矩形 11"/>
            <p:cNvSpPr/>
            <p:nvPr/>
          </p:nvSpPr>
          <p:spPr>
            <a:xfrm rot="319204">
              <a:off x="3778244" y="722297"/>
              <a:ext cx="441327" cy="420688"/>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3" name="圆角矩形 12"/>
            <p:cNvSpPr/>
            <p:nvPr/>
          </p:nvSpPr>
          <p:spPr>
            <a:xfrm rot="21148334">
              <a:off x="3368666" y="730235"/>
              <a:ext cx="441327" cy="420687"/>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5130" name="矩形 1"/>
            <p:cNvSpPr>
              <a:spLocks noChangeArrowheads="1"/>
            </p:cNvSpPr>
            <p:nvPr/>
          </p:nvSpPr>
          <p:spPr bwMode="auto">
            <a:xfrm>
              <a:off x="3314691" y="519924"/>
              <a:ext cx="1743075" cy="858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lnSpc>
                  <a:spcPts val="4300"/>
                </a:lnSpc>
              </a:pPr>
              <a:r>
                <a:rPr lang="zh-CN" altLang="en-US" sz="2800" b="1" dirty="0">
                  <a:solidFill>
                    <a:schemeClr val="bg1"/>
                  </a:solidFill>
                  <a:latin typeface="楷体" panose="02010609060101010101" pitchFamily="49" charset="-122"/>
                  <a:ea typeface="楷体" panose="02010609060101010101" pitchFamily="49" charset="-122"/>
                </a:rPr>
                <a:t>作者介绍</a:t>
              </a:r>
            </a:p>
          </p:txBody>
        </p:sp>
      </p:grpSp>
      <p:sp>
        <p:nvSpPr>
          <p:cNvPr id="5124" name="矩形 13"/>
          <p:cNvSpPr>
            <a:spLocks noChangeArrowheads="1"/>
          </p:cNvSpPr>
          <p:nvPr/>
        </p:nvSpPr>
        <p:spPr bwMode="auto">
          <a:xfrm>
            <a:off x="376014" y="1513061"/>
            <a:ext cx="6356226" cy="36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r>
              <a:rPr lang="zh-CN" altLang="en-US" sz="2300" b="1" dirty="0" smtClean="0">
                <a:latin typeface="楷体" panose="02010609060101010101" pitchFamily="49" charset="-122"/>
                <a:ea typeface="楷体" panose="02010609060101010101" pitchFamily="49" charset="-122"/>
              </a:rPr>
              <a:t>    阿</a:t>
            </a:r>
            <a:r>
              <a:rPr lang="zh-CN" altLang="en-US" sz="2300" b="1" dirty="0">
                <a:latin typeface="楷体" panose="02010609060101010101" pitchFamily="49" charset="-122"/>
                <a:ea typeface="楷体" panose="02010609060101010101" pitchFamily="49" charset="-122"/>
              </a:rPr>
              <a:t>西莫</a:t>
            </a:r>
            <a:r>
              <a:rPr lang="zh-CN" altLang="en-US" sz="2300" b="1" dirty="0" smtClean="0">
                <a:latin typeface="楷体" panose="02010609060101010101" pitchFamily="49" charset="-122"/>
                <a:ea typeface="楷体" panose="02010609060101010101" pitchFamily="49" charset="-122"/>
              </a:rPr>
              <a:t>夫（</a:t>
            </a:r>
            <a:r>
              <a:rPr lang="en-US" altLang="zh-CN" sz="2300" b="1" dirty="0" smtClean="0">
                <a:latin typeface="楷体" panose="02010609060101010101" pitchFamily="49" charset="-122"/>
                <a:ea typeface="楷体" panose="02010609060101010101" pitchFamily="49" charset="-122"/>
              </a:rPr>
              <a:t>1920—1992</a:t>
            </a:r>
            <a:r>
              <a:rPr lang="zh-CN" altLang="en-US" sz="2300" b="1" dirty="0" smtClean="0">
                <a:latin typeface="楷体" panose="02010609060101010101" pitchFamily="49" charset="-122"/>
                <a:ea typeface="楷体" panose="02010609060101010101" pitchFamily="49" charset="-122"/>
              </a:rPr>
              <a:t>），美</a:t>
            </a:r>
            <a:r>
              <a:rPr lang="zh-CN" altLang="en-US" sz="2300" b="1" dirty="0">
                <a:latin typeface="楷体" panose="02010609060101010101" pitchFamily="49" charset="-122"/>
                <a:ea typeface="楷体" panose="02010609060101010101" pitchFamily="49" charset="-122"/>
              </a:rPr>
              <a:t>国科普</a:t>
            </a:r>
            <a:r>
              <a:rPr lang="zh-CN" altLang="en-US" sz="2300" b="1" dirty="0" smtClean="0">
                <a:latin typeface="楷体" panose="02010609060101010101" pitchFamily="49" charset="-122"/>
                <a:ea typeface="楷体" panose="02010609060101010101" pitchFamily="49" charset="-122"/>
              </a:rPr>
              <a:t>作家</a:t>
            </a:r>
            <a:r>
              <a:rPr lang="zh-CN" altLang="en-US" sz="2300" b="1" dirty="0">
                <a:latin typeface="楷体" panose="02010609060101010101" pitchFamily="49" charset="-122"/>
                <a:ea typeface="楷体" panose="02010609060101010101" pitchFamily="49" charset="-122"/>
              </a:rPr>
              <a:t>、科幻小说家。毕业于哥伦比亚大</a:t>
            </a:r>
            <a:r>
              <a:rPr lang="zh-CN" altLang="en-US" sz="2300" b="1" dirty="0" smtClean="0">
                <a:latin typeface="楷体" panose="02010609060101010101" pitchFamily="49" charset="-122"/>
                <a:ea typeface="楷体" panose="02010609060101010101" pitchFamily="49" charset="-122"/>
              </a:rPr>
              <a:t>学，</a:t>
            </a:r>
            <a:r>
              <a:rPr lang="en-US" altLang="zh-CN" sz="2300" b="1" dirty="0" smtClean="0">
                <a:latin typeface="楷体" panose="02010609060101010101" pitchFamily="49" charset="-122"/>
                <a:ea typeface="楷体" panose="02010609060101010101" pitchFamily="49" charset="-122"/>
              </a:rPr>
              <a:t>1955</a:t>
            </a:r>
            <a:r>
              <a:rPr lang="zh-CN" altLang="en-US" sz="2300" b="1" dirty="0">
                <a:latin typeface="楷体" panose="02010609060101010101" pitchFamily="49" charset="-122"/>
                <a:ea typeface="楷体" panose="02010609060101010101" pitchFamily="49" charset="-122"/>
              </a:rPr>
              <a:t>年入波士顿大学医学院做生物化学助理教</a:t>
            </a:r>
            <a:r>
              <a:rPr lang="zh-CN" altLang="en-US" sz="2300" b="1" dirty="0" smtClean="0">
                <a:latin typeface="楷体" panose="02010609060101010101" pitchFamily="49" charset="-122"/>
                <a:ea typeface="楷体" panose="02010609060101010101" pitchFamily="49" charset="-122"/>
              </a:rPr>
              <a:t>授，后</a:t>
            </a:r>
            <a:r>
              <a:rPr lang="zh-CN" altLang="en-US" sz="2300" b="1" dirty="0">
                <a:latin typeface="楷体" panose="02010609060101010101" pitchFamily="49" charset="-122"/>
                <a:ea typeface="楷体" panose="02010609060101010101" pitchFamily="49" charset="-122"/>
              </a:rPr>
              <a:t>专职从事写</a:t>
            </a:r>
            <a:r>
              <a:rPr lang="zh-CN" altLang="en-US" sz="2300" b="1" dirty="0" smtClean="0">
                <a:latin typeface="楷体" panose="02010609060101010101" pitchFamily="49" charset="-122"/>
                <a:ea typeface="楷体" panose="02010609060101010101" pitchFamily="49" charset="-122"/>
              </a:rPr>
              <a:t>作，美</a:t>
            </a:r>
            <a:r>
              <a:rPr lang="zh-CN" altLang="en-US" sz="2300" b="1" dirty="0">
                <a:latin typeface="楷体" panose="02010609060101010101" pitchFamily="49" charset="-122"/>
                <a:ea typeface="楷体" panose="02010609060101010101" pitchFamily="49" charset="-122"/>
              </a:rPr>
              <a:t>国科幻小说黄金时代的代表人物</a:t>
            </a:r>
            <a:r>
              <a:rPr lang="zh-CN" altLang="en-US" sz="2300" b="1" dirty="0" smtClean="0">
                <a:latin typeface="楷体" panose="02010609060101010101" pitchFamily="49" charset="-122"/>
                <a:ea typeface="楷体" panose="02010609060101010101" pitchFamily="49" charset="-122"/>
              </a:rPr>
              <a:t>之一</a:t>
            </a:r>
            <a:r>
              <a:rPr lang="zh-CN" altLang="en-US" sz="2300" b="1" dirty="0">
                <a:latin typeface="楷体" panose="02010609060101010101" pitchFamily="49" charset="-122"/>
                <a:ea typeface="楷体" panose="02010609060101010101" pitchFamily="49" charset="-122"/>
              </a:rPr>
              <a:t>。他创作力丰</a:t>
            </a:r>
            <a:r>
              <a:rPr lang="zh-CN" altLang="en-US" sz="2300" b="1" dirty="0" smtClean="0">
                <a:latin typeface="楷体" panose="02010609060101010101" pitchFamily="49" charset="-122"/>
                <a:ea typeface="楷体" panose="02010609060101010101" pitchFamily="49" charset="-122"/>
              </a:rPr>
              <a:t>沛，产</a:t>
            </a:r>
            <a:r>
              <a:rPr lang="zh-CN" altLang="en-US" sz="2300" b="1" dirty="0">
                <a:latin typeface="楷体" panose="02010609060101010101" pitchFamily="49" charset="-122"/>
                <a:ea typeface="楷体" panose="02010609060101010101" pitchFamily="49" charset="-122"/>
              </a:rPr>
              <a:t>量惊</a:t>
            </a:r>
            <a:r>
              <a:rPr lang="zh-CN" altLang="en-US" sz="2300" b="1" dirty="0" smtClean="0">
                <a:latin typeface="楷体" panose="02010609060101010101" pitchFamily="49" charset="-122"/>
                <a:ea typeface="楷体" panose="02010609060101010101" pitchFamily="49" charset="-122"/>
              </a:rPr>
              <a:t>人，一</a:t>
            </a:r>
            <a:r>
              <a:rPr lang="zh-CN" altLang="en-US" sz="2300" b="1" dirty="0">
                <a:latin typeface="楷体" panose="02010609060101010101" pitchFamily="49" charset="-122"/>
                <a:ea typeface="楷体" panose="02010609060101010101" pitchFamily="49" charset="-122"/>
              </a:rPr>
              <a:t>生创作和编辑过的书籍超过</a:t>
            </a:r>
            <a:r>
              <a:rPr lang="en-US" altLang="zh-CN" sz="2300" b="1" dirty="0">
                <a:latin typeface="楷体" panose="02010609060101010101" pitchFamily="49" charset="-122"/>
                <a:ea typeface="楷体" panose="02010609060101010101" pitchFamily="49" charset="-122"/>
              </a:rPr>
              <a:t>500</a:t>
            </a:r>
            <a:r>
              <a:rPr lang="zh-CN" altLang="en-US" sz="2300" b="1" dirty="0" smtClean="0">
                <a:latin typeface="楷体" panose="02010609060101010101" pitchFamily="49" charset="-122"/>
                <a:ea typeface="楷体" panose="02010609060101010101" pitchFamily="49" charset="-122"/>
              </a:rPr>
              <a:t>册，作</a:t>
            </a:r>
            <a:r>
              <a:rPr lang="zh-CN" altLang="en-US" sz="2300" b="1" dirty="0">
                <a:latin typeface="楷体" panose="02010609060101010101" pitchFamily="49" charset="-122"/>
                <a:ea typeface="楷体" panose="02010609060101010101" pitchFamily="49" charset="-122"/>
              </a:rPr>
              <a:t>品以科幻小说和科普丛书最为人称道。主要科普作品</a:t>
            </a:r>
            <a:r>
              <a:rPr lang="zh-CN" altLang="en-US" sz="2300" b="1" dirty="0" smtClean="0">
                <a:latin typeface="楷体" panose="02010609060101010101" pitchFamily="49" charset="-122"/>
                <a:ea typeface="楷体" panose="02010609060101010101" pitchFamily="49" charset="-122"/>
              </a:rPr>
              <a:t>有</a:t>
            </a:r>
            <a:r>
              <a:rPr lang="en-US" altLang="zh-CN" sz="2300" b="1" dirty="0" smtClean="0">
                <a:latin typeface="楷体" panose="02010609060101010101" pitchFamily="49" charset="-122"/>
                <a:ea typeface="楷体" panose="02010609060101010101" pitchFamily="49" charset="-122"/>
              </a:rPr>
              <a:t>《</a:t>
            </a:r>
            <a:r>
              <a:rPr lang="zh-CN" altLang="en-US" sz="2300" b="1" dirty="0">
                <a:latin typeface="楷体" panose="02010609060101010101" pitchFamily="49" charset="-122"/>
                <a:ea typeface="楷体" panose="02010609060101010101" pitchFamily="49" charset="-122"/>
              </a:rPr>
              <a:t>阿西莫夫最新科学指南</a:t>
            </a:r>
            <a:r>
              <a:rPr lang="en-US" altLang="zh-CN" sz="2300" b="1" dirty="0">
                <a:latin typeface="楷体" panose="02010609060101010101" pitchFamily="49" charset="-122"/>
                <a:ea typeface="楷体" panose="02010609060101010101" pitchFamily="49" charset="-122"/>
              </a:rPr>
              <a:t>》《</a:t>
            </a:r>
            <a:r>
              <a:rPr lang="zh-CN" altLang="en-US" sz="2300" b="1" dirty="0">
                <a:latin typeface="楷体" panose="02010609060101010101" pitchFamily="49" charset="-122"/>
                <a:ea typeface="楷体" panose="02010609060101010101" pitchFamily="49" charset="-122"/>
              </a:rPr>
              <a:t>数的趣谈</a:t>
            </a:r>
            <a:r>
              <a:rPr lang="en-US" altLang="zh-CN" sz="2300" b="1" dirty="0">
                <a:latin typeface="楷体" panose="02010609060101010101" pitchFamily="49" charset="-122"/>
                <a:ea typeface="楷体" panose="02010609060101010101" pitchFamily="49" charset="-122"/>
              </a:rPr>
              <a:t>》</a:t>
            </a:r>
            <a:r>
              <a:rPr lang="zh-CN" altLang="en-US" sz="2300" b="1" dirty="0">
                <a:latin typeface="楷体" panose="02010609060101010101" pitchFamily="49" charset="-122"/>
                <a:ea typeface="楷体" panose="02010609060101010101" pitchFamily="49" charset="-122"/>
              </a:rPr>
              <a:t>等。重要的科幻文学作品包括“机器人系列”“银河帝国系列”“基地系列”中的多部中长篇小说。</a:t>
            </a:r>
          </a:p>
        </p:txBody>
      </p:sp>
      <p:pic>
        <p:nvPicPr>
          <p:cNvPr id="3074" name="Picture 2" descr="https://timgsa.baidu.com/timg?image&amp;quality=80&amp;size=b9999_10000&amp;sec=1569306787262&amp;di=3cce817c59a8bed772687667bd613a80&amp;imgtype=0&amp;src=http%3A%2F%2Fa3.att.hudong.com%2F52%2F51%2F01300542899589142113515257264_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1682614"/>
            <a:ext cx="1994942" cy="21527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矩形 11"/>
          <p:cNvSpPr>
            <a:spLocks noChangeArrowheads="1"/>
          </p:cNvSpPr>
          <p:nvPr/>
        </p:nvSpPr>
        <p:spPr bwMode="auto">
          <a:xfrm>
            <a:off x="479742" y="1966359"/>
            <a:ext cx="8184519"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50000"/>
              </a:lnSpc>
            </a:pPr>
            <a:r>
              <a:rPr lang="zh-CN" altLang="en-US" sz="2800" b="1" dirty="0" smtClean="0">
                <a:latin typeface="楷体" panose="02010609060101010101" pitchFamily="49" charset="-122"/>
                <a:ea typeface="楷体" panose="02010609060101010101" pitchFamily="49" charset="-122"/>
              </a:rPr>
              <a:t>    本</a:t>
            </a:r>
            <a:r>
              <a:rPr lang="zh-CN" altLang="en-US" sz="2800" b="1" dirty="0">
                <a:latin typeface="楷体" panose="02010609060101010101" pitchFamily="49" charset="-122"/>
                <a:ea typeface="楷体" panose="02010609060101010101" pitchFamily="49" charset="-122"/>
              </a:rPr>
              <a:t>文通过恐龙无处不有这一现</a:t>
            </a:r>
            <a:r>
              <a:rPr lang="zh-CN" altLang="en-US" sz="2800" b="1" dirty="0" smtClean="0">
                <a:latin typeface="楷体" panose="02010609060101010101" pitchFamily="49" charset="-122"/>
                <a:ea typeface="楷体" panose="02010609060101010101" pitchFamily="49" charset="-122"/>
              </a:rPr>
              <a:t>象，有</a:t>
            </a:r>
            <a:r>
              <a:rPr lang="zh-CN" altLang="en-US" sz="2800" b="1" dirty="0">
                <a:latin typeface="楷体" panose="02010609060101010101" pitchFamily="49" charset="-122"/>
                <a:ea typeface="楷体" panose="02010609060101010101" pitchFamily="49" charset="-122"/>
              </a:rPr>
              <a:t>力地证明了大陆漂移假</a:t>
            </a:r>
            <a:r>
              <a:rPr lang="zh-CN" altLang="en-US" sz="2800" b="1" dirty="0" smtClean="0">
                <a:latin typeface="楷体" panose="02010609060101010101" pitchFamily="49" charset="-122"/>
                <a:ea typeface="楷体" panose="02010609060101010101" pitchFamily="49" charset="-122"/>
              </a:rPr>
              <a:t>说，说</a:t>
            </a:r>
            <a:r>
              <a:rPr lang="zh-CN" altLang="en-US" sz="2800" b="1" dirty="0">
                <a:latin typeface="楷体" panose="02010609060101010101" pitchFamily="49" charset="-122"/>
                <a:ea typeface="楷体" panose="02010609060101010101" pitchFamily="49" charset="-122"/>
              </a:rPr>
              <a:t>明不同领域的科学发现可以相互启</a:t>
            </a:r>
            <a:r>
              <a:rPr lang="zh-CN" altLang="en-US" sz="2800" b="1" dirty="0" smtClean="0">
                <a:latin typeface="楷体" panose="02010609060101010101" pitchFamily="49" charset="-122"/>
                <a:ea typeface="楷体" panose="02010609060101010101" pitchFamily="49" charset="-122"/>
              </a:rPr>
              <a:t>发，从</a:t>
            </a:r>
            <a:r>
              <a:rPr lang="zh-CN" altLang="en-US" sz="2800" b="1" dirty="0">
                <a:latin typeface="楷体" panose="02010609060101010101" pitchFamily="49" charset="-122"/>
                <a:ea typeface="楷体" panose="02010609060101010101" pitchFamily="49" charset="-122"/>
              </a:rPr>
              <a:t>而发现新的论据或得出新的结论。</a:t>
            </a:r>
          </a:p>
        </p:txBody>
      </p:sp>
      <p:grpSp>
        <p:nvGrpSpPr>
          <p:cNvPr id="13" name="组合 1"/>
          <p:cNvGrpSpPr/>
          <p:nvPr/>
        </p:nvGrpSpPr>
        <p:grpSpPr bwMode="auto">
          <a:xfrm>
            <a:off x="3700464" y="1221600"/>
            <a:ext cx="1743075" cy="643766"/>
            <a:chOff x="3333750" y="598488"/>
            <a:chExt cx="1743075" cy="858353"/>
          </a:xfrm>
        </p:grpSpPr>
        <p:sp>
          <p:nvSpPr>
            <p:cNvPr id="14" name="圆角矩形 13"/>
            <p:cNvSpPr/>
            <p:nvPr/>
          </p:nvSpPr>
          <p:spPr>
            <a:xfrm rot="555800">
              <a:off x="4602162" y="715963"/>
              <a:ext cx="442913" cy="419099"/>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5" name="圆角矩形 14"/>
            <p:cNvSpPr/>
            <p:nvPr/>
          </p:nvSpPr>
          <p:spPr>
            <a:xfrm rot="20470821">
              <a:off x="4197350" y="722313"/>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8" name="圆角矩形 17"/>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9" name="圆角矩形 18"/>
            <p:cNvSpPr/>
            <p:nvPr/>
          </p:nvSpPr>
          <p:spPr>
            <a:xfrm rot="21148334">
              <a:off x="3368675" y="730251"/>
              <a:ext cx="441325" cy="420686"/>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24" name="矩形 1"/>
            <p:cNvSpPr>
              <a:spLocks noChangeArrowheads="1"/>
            </p:cNvSpPr>
            <p:nvPr/>
          </p:nvSpPr>
          <p:spPr bwMode="auto">
            <a:xfrm>
              <a:off x="3333750" y="598488"/>
              <a:ext cx="1743075" cy="858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lnSpc>
                  <a:spcPts val="4300"/>
                </a:lnSpc>
              </a:pPr>
              <a:r>
                <a:rPr lang="zh-CN" altLang="en-US" sz="2800" b="1" dirty="0">
                  <a:solidFill>
                    <a:schemeClr val="bg1"/>
                  </a:solidFill>
                  <a:latin typeface="楷体" panose="02010609060101010101" pitchFamily="49" charset="-122"/>
                  <a:ea typeface="楷体" panose="02010609060101010101" pitchFamily="49" charset="-122"/>
                </a:rPr>
                <a:t>概括主题</a:t>
              </a:r>
            </a:p>
          </p:txBody>
        </p:sp>
      </p:grpSp>
      <p:grpSp>
        <p:nvGrpSpPr>
          <p:cNvPr id="25" name="组合 24"/>
          <p:cNvGrpSpPr/>
          <p:nvPr/>
        </p:nvGrpSpPr>
        <p:grpSpPr bwMode="auto">
          <a:xfrm>
            <a:off x="0" y="627459"/>
            <a:ext cx="2006600" cy="523081"/>
            <a:chOff x="70" y="-63"/>
            <a:chExt cx="3161" cy="1097"/>
          </a:xfrm>
        </p:grpSpPr>
        <p:sp>
          <p:nvSpPr>
            <p:cNvPr id="26"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课</a:t>
              </a:r>
              <a:r>
                <a:rPr kumimoji="1" lang="zh-CN" altLang="en-US" sz="2800" dirty="0" smtClean="0">
                  <a:latin typeface="黑体" panose="02010609060101010101" pitchFamily="49" charset="-122"/>
                  <a:ea typeface="黑体" panose="02010609060101010101" pitchFamily="49" charset="-122"/>
                </a:rPr>
                <a:t>堂小结</a:t>
              </a:r>
              <a:endParaRPr kumimoji="1" lang="zh-CN" altLang="en-US" sz="2800" dirty="0">
                <a:latin typeface="黑体" panose="02010609060101010101" pitchFamily="49" charset="-122"/>
                <a:ea typeface="黑体" panose="02010609060101010101" pitchFamily="49" charset="-122"/>
              </a:endParaRPr>
            </a:p>
          </p:txBody>
        </p:sp>
        <p:cxnSp>
          <p:nvCxnSpPr>
            <p:cNvPr id="27"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8" name="菱形 27"/>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a:spLocks noChangeArrowheads="1"/>
          </p:cNvSpPr>
          <p:nvPr/>
        </p:nvSpPr>
        <p:spPr bwMode="auto">
          <a:xfrm>
            <a:off x="447514" y="1545636"/>
            <a:ext cx="8248972" cy="2751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2400" b="1" dirty="0" smtClean="0">
                <a:latin typeface="楷体" panose="02010609060101010101" pitchFamily="49" charset="-122"/>
                <a:ea typeface="楷体" panose="02010609060101010101" pitchFamily="49" charset="-122"/>
              </a:rPr>
              <a:t>    </a:t>
            </a:r>
            <a:r>
              <a:rPr lang="zh-CN" altLang="en-US" sz="2000" b="1" dirty="0" smtClean="0">
                <a:latin typeface="楷体" panose="02010609060101010101" pitchFamily="49" charset="-122"/>
                <a:ea typeface="楷体" panose="02010609060101010101" pitchFamily="49" charset="-122"/>
              </a:rPr>
              <a:t>许</a:t>
            </a:r>
            <a:r>
              <a:rPr lang="zh-CN" altLang="en-US" sz="2000" b="1" dirty="0">
                <a:latin typeface="楷体" panose="02010609060101010101" pitchFamily="49" charset="-122"/>
                <a:ea typeface="楷体" panose="02010609060101010101" pitchFamily="49" charset="-122"/>
              </a:rPr>
              <a:t>多人的心目</a:t>
            </a:r>
            <a:r>
              <a:rPr lang="zh-CN" altLang="en-US" sz="2000" b="1" dirty="0" smtClean="0">
                <a:latin typeface="楷体" panose="02010609060101010101" pitchFamily="49" charset="-122"/>
                <a:ea typeface="楷体" panose="02010609060101010101" pitchFamily="49" charset="-122"/>
              </a:rPr>
              <a:t>中，恐</a:t>
            </a:r>
            <a:r>
              <a:rPr lang="zh-CN" altLang="en-US" sz="2000" b="1" dirty="0">
                <a:latin typeface="楷体" panose="02010609060101010101" pitchFamily="49" charset="-122"/>
                <a:ea typeface="楷体" panose="02010609060101010101" pitchFamily="49" charset="-122"/>
              </a:rPr>
              <a:t>龙几乎可以被类比为现代的人</a:t>
            </a:r>
            <a:r>
              <a:rPr lang="zh-CN" altLang="en-US" sz="2000" b="1" dirty="0" smtClean="0">
                <a:latin typeface="楷体" panose="02010609060101010101" pitchFamily="49" charset="-122"/>
                <a:ea typeface="楷体" panose="02010609060101010101" pitchFamily="49" charset="-122"/>
              </a:rPr>
              <a:t>类</a:t>
            </a:r>
            <a:endParaRPr lang="en-US" altLang="zh-CN" sz="2000" b="1" dirty="0" smtClean="0">
              <a:latin typeface="楷体" panose="02010609060101010101" pitchFamily="49" charset="-122"/>
              <a:ea typeface="楷体" panose="02010609060101010101" pitchFamily="49" charset="-122"/>
            </a:endParaRPr>
          </a:p>
          <a:p>
            <a:pPr>
              <a:lnSpc>
                <a:spcPct val="120000"/>
              </a:lnSpc>
            </a:pPr>
            <a:r>
              <a:rPr lang="en-US" altLang="zh-CN" sz="2000" b="1" dirty="0" smtClean="0">
                <a:latin typeface="楷体" panose="02010609060101010101" pitchFamily="49" charset="-122"/>
                <a:ea typeface="楷体" panose="02010609060101010101" pitchFamily="49" charset="-122"/>
              </a:rPr>
              <a:t>——</a:t>
            </a:r>
            <a:r>
              <a:rPr lang="zh-CN" altLang="en-US" sz="2000" b="1" dirty="0" smtClean="0">
                <a:latin typeface="楷体" panose="02010609060101010101" pitchFamily="49" charset="-122"/>
                <a:ea typeface="楷体" panose="02010609060101010101" pitchFamily="49" charset="-122"/>
              </a:rPr>
              <a:t>进</a:t>
            </a:r>
            <a:r>
              <a:rPr lang="zh-CN" altLang="en-US" sz="2000" b="1" dirty="0">
                <a:latin typeface="楷体" panose="02010609060101010101" pitchFamily="49" charset="-122"/>
                <a:ea typeface="楷体" panose="02010609060101010101" pitchFamily="49" charset="-122"/>
              </a:rPr>
              <a:t>化趋于稳</a:t>
            </a:r>
            <a:r>
              <a:rPr lang="zh-CN" altLang="en-US" sz="2000" b="1" dirty="0" smtClean="0">
                <a:latin typeface="楷体" panose="02010609060101010101" pitchFamily="49" charset="-122"/>
                <a:ea typeface="楷体" panose="02010609060101010101" pitchFamily="49" charset="-122"/>
              </a:rPr>
              <a:t>定，称</a:t>
            </a:r>
            <a:r>
              <a:rPr lang="zh-CN" altLang="en-US" sz="2000" b="1" dirty="0">
                <a:latin typeface="楷体" panose="02010609060101010101" pitchFamily="49" charset="-122"/>
                <a:ea typeface="楷体" panose="02010609060101010101" pitchFamily="49" charset="-122"/>
              </a:rPr>
              <a:t>霸整个地</a:t>
            </a:r>
            <a:r>
              <a:rPr lang="zh-CN" altLang="en-US" sz="2000" b="1" dirty="0" smtClean="0">
                <a:latin typeface="楷体" panose="02010609060101010101" pitchFamily="49" charset="-122"/>
                <a:ea typeface="楷体" panose="02010609060101010101" pitchFamily="49" charset="-122"/>
              </a:rPr>
              <a:t>球，没</a:t>
            </a:r>
            <a:r>
              <a:rPr lang="zh-CN" altLang="en-US" sz="2000" b="1" dirty="0">
                <a:latin typeface="楷体" panose="02010609060101010101" pitchFamily="49" charset="-122"/>
                <a:ea typeface="楷体" panose="02010609060101010101" pitchFamily="49" charset="-122"/>
              </a:rPr>
              <a:t>有明显的天敌。</a:t>
            </a:r>
            <a:r>
              <a:rPr lang="zh-CN" altLang="en-US" sz="2000" b="1" dirty="0" smtClean="0">
                <a:latin typeface="楷体" panose="02010609060101010101" pitchFamily="49" charset="-122"/>
                <a:ea typeface="楷体" panose="02010609060101010101" pitchFamily="49" charset="-122"/>
              </a:rPr>
              <a:t>但</a:t>
            </a:r>
            <a:endParaRPr lang="en-US" altLang="zh-CN" sz="2000" b="1" dirty="0" smtClean="0">
              <a:latin typeface="楷体" panose="02010609060101010101" pitchFamily="49" charset="-122"/>
              <a:ea typeface="楷体" panose="02010609060101010101" pitchFamily="49" charset="-122"/>
            </a:endParaRPr>
          </a:p>
          <a:p>
            <a:pPr>
              <a:lnSpc>
                <a:spcPct val="120000"/>
              </a:lnSpc>
            </a:pPr>
            <a:r>
              <a:rPr lang="zh-CN" altLang="en-US" sz="2000" b="1" dirty="0" smtClean="0">
                <a:latin typeface="楷体" panose="02010609060101010101" pitchFamily="49" charset="-122"/>
                <a:ea typeface="楷体" panose="02010609060101010101" pitchFamily="49" charset="-122"/>
              </a:rPr>
              <a:t>是，如</a:t>
            </a:r>
            <a:r>
              <a:rPr lang="zh-CN" altLang="en-US" sz="2000" b="1" dirty="0">
                <a:latin typeface="楷体" panose="02010609060101010101" pitchFamily="49" charset="-122"/>
                <a:ea typeface="楷体" panose="02010609060101010101" pitchFamily="49" charset="-122"/>
              </a:rPr>
              <a:t>此“完美”的生物居然在极其</a:t>
            </a:r>
            <a:r>
              <a:rPr lang="zh-CN" altLang="en-US" sz="2000" b="1" dirty="0" smtClean="0">
                <a:latin typeface="楷体" panose="02010609060101010101" pitchFamily="49" charset="-122"/>
                <a:ea typeface="楷体" panose="02010609060101010101" pitchFamily="49" charset="-122"/>
              </a:rPr>
              <a:t>短的</a:t>
            </a:r>
            <a:r>
              <a:rPr lang="zh-CN" altLang="en-US" sz="2000" b="1" dirty="0">
                <a:latin typeface="楷体" panose="02010609060101010101" pitchFamily="49" charset="-122"/>
                <a:ea typeface="楷体" panose="02010609060101010101" pitchFamily="49" charset="-122"/>
              </a:rPr>
              <a:t>时间</a:t>
            </a:r>
            <a:r>
              <a:rPr lang="zh-CN" altLang="en-US" sz="2000" b="1" dirty="0" smtClean="0">
                <a:latin typeface="楷体" panose="02010609060101010101" pitchFamily="49" charset="-122"/>
                <a:ea typeface="楷体" panose="02010609060101010101" pitchFamily="49" charset="-122"/>
              </a:rPr>
              <a:t>内尽</a:t>
            </a:r>
            <a:r>
              <a:rPr lang="zh-CN" altLang="en-US" sz="2000" b="1" dirty="0">
                <a:latin typeface="楷体" panose="02010609060101010101" pitchFamily="49" charset="-122"/>
                <a:ea typeface="楷体" panose="02010609060101010101" pitchFamily="49" charset="-122"/>
              </a:rPr>
              <a:t>数</a:t>
            </a:r>
            <a:r>
              <a:rPr lang="zh-CN" altLang="en-US" sz="2000" b="1" dirty="0" smtClean="0">
                <a:latin typeface="楷体" panose="02010609060101010101" pitchFamily="49" charset="-122"/>
                <a:ea typeface="楷体" panose="02010609060101010101" pitchFamily="49" charset="-122"/>
              </a:rPr>
              <a:t>灭绝，这</a:t>
            </a:r>
            <a:r>
              <a:rPr lang="zh-CN" altLang="en-US" sz="2000" b="1" dirty="0">
                <a:latin typeface="楷体" panose="02010609060101010101" pitchFamily="49" charset="-122"/>
                <a:ea typeface="楷体" panose="02010609060101010101" pitchFamily="49" charset="-122"/>
              </a:rPr>
              <a:t>也难免会使人类好奇和恐</a:t>
            </a:r>
            <a:r>
              <a:rPr lang="zh-CN" altLang="en-US" sz="2000" b="1" dirty="0" smtClean="0">
                <a:latin typeface="楷体" panose="02010609060101010101" pitchFamily="49" charset="-122"/>
                <a:ea typeface="楷体" panose="02010609060101010101" pitchFamily="49" charset="-122"/>
              </a:rPr>
              <a:t>慌，担</a:t>
            </a:r>
            <a:r>
              <a:rPr lang="zh-CN" altLang="en-US" sz="2000" b="1" dirty="0">
                <a:latin typeface="楷体" panose="02010609060101010101" pitchFamily="49" charset="-122"/>
                <a:ea typeface="楷体" panose="02010609060101010101" pitchFamily="49" charset="-122"/>
              </a:rPr>
              <a:t>心自己也会像恐龙那样走向灭绝。由</a:t>
            </a:r>
            <a:r>
              <a:rPr lang="zh-CN" altLang="en-US" sz="2000" b="1" dirty="0" smtClean="0">
                <a:latin typeface="楷体" panose="02010609060101010101" pitchFamily="49" charset="-122"/>
                <a:ea typeface="楷体" panose="02010609060101010101" pitchFamily="49" charset="-122"/>
              </a:rPr>
              <a:t>此我</a:t>
            </a:r>
            <a:r>
              <a:rPr lang="zh-CN" altLang="en-US" sz="2000" b="1" dirty="0">
                <a:latin typeface="楷体" panose="02010609060101010101" pitchFamily="49" charset="-122"/>
                <a:ea typeface="楷体" panose="02010609060101010101" pitchFamily="49" charset="-122"/>
              </a:rPr>
              <a:t>们可以知</a:t>
            </a:r>
            <a:r>
              <a:rPr lang="zh-CN" altLang="en-US" sz="2000" b="1" dirty="0" smtClean="0">
                <a:latin typeface="楷体" panose="02010609060101010101" pitchFamily="49" charset="-122"/>
                <a:ea typeface="楷体" panose="02010609060101010101" pitchFamily="49" charset="-122"/>
              </a:rPr>
              <a:t>道，人</a:t>
            </a:r>
            <a:r>
              <a:rPr lang="zh-CN" altLang="en-US" sz="2000" b="1" dirty="0">
                <a:latin typeface="楷体" panose="02010609060101010101" pitchFamily="49" charset="-122"/>
                <a:ea typeface="楷体" panose="02010609060101010101" pitchFamily="49" charset="-122"/>
              </a:rPr>
              <a:t>们热衷于研究恐龙灭绝的原</a:t>
            </a:r>
            <a:r>
              <a:rPr lang="zh-CN" altLang="en-US" sz="2000" b="1" dirty="0" smtClean="0">
                <a:latin typeface="楷体" panose="02010609060101010101" pitchFamily="49" charset="-122"/>
                <a:ea typeface="楷体" panose="02010609060101010101" pitchFamily="49" charset="-122"/>
              </a:rPr>
              <a:t>因，不</a:t>
            </a:r>
            <a:r>
              <a:rPr lang="zh-CN" altLang="en-US" sz="2000" b="1" dirty="0">
                <a:latin typeface="楷体" panose="02010609060101010101" pitchFamily="49" charset="-122"/>
                <a:ea typeface="楷体" panose="02010609060101010101" pitchFamily="49" charset="-122"/>
              </a:rPr>
              <a:t>仅是想探索自然奥</a:t>
            </a:r>
            <a:r>
              <a:rPr lang="zh-CN" altLang="en-US" sz="2000" b="1" dirty="0" smtClean="0">
                <a:latin typeface="楷体" panose="02010609060101010101" pitchFamily="49" charset="-122"/>
                <a:ea typeface="楷体" panose="02010609060101010101" pitchFamily="49" charset="-122"/>
              </a:rPr>
              <a:t>秘，丰</a:t>
            </a:r>
            <a:r>
              <a:rPr lang="zh-CN" altLang="en-US" sz="2000" b="1" dirty="0">
                <a:latin typeface="楷体" panose="02010609060101010101" pitchFamily="49" charset="-122"/>
                <a:ea typeface="楷体" panose="02010609060101010101" pitchFamily="49" charset="-122"/>
              </a:rPr>
              <a:t>富科学知</a:t>
            </a:r>
            <a:r>
              <a:rPr lang="zh-CN" altLang="en-US" sz="2000" b="1" dirty="0" smtClean="0">
                <a:latin typeface="楷体" panose="02010609060101010101" pitchFamily="49" charset="-122"/>
                <a:ea typeface="楷体" panose="02010609060101010101" pitchFamily="49" charset="-122"/>
              </a:rPr>
              <a:t>识，还</a:t>
            </a:r>
            <a:r>
              <a:rPr lang="zh-CN" altLang="en-US" sz="2000" b="1" dirty="0">
                <a:latin typeface="楷体" panose="02010609060101010101" pitchFamily="49" charset="-122"/>
                <a:ea typeface="楷体" panose="02010609060101010101" pitchFamily="49" charset="-122"/>
              </a:rPr>
              <a:t>是想从中寻找到避免自身灭绝的方</a:t>
            </a:r>
            <a:r>
              <a:rPr lang="zh-CN" altLang="en-US" sz="2000" b="1" dirty="0" smtClean="0">
                <a:latin typeface="楷体" panose="02010609060101010101" pitchFamily="49" charset="-122"/>
                <a:ea typeface="楷体" panose="02010609060101010101" pitchFamily="49" charset="-122"/>
              </a:rPr>
              <a:t>法，我</a:t>
            </a:r>
            <a:r>
              <a:rPr lang="zh-CN" altLang="en-US" sz="2000" b="1" dirty="0">
                <a:latin typeface="楷体" panose="02010609060101010101" pitchFamily="49" charset="-122"/>
                <a:ea typeface="楷体" panose="02010609060101010101" pitchFamily="49" charset="-122"/>
              </a:rPr>
              <a:t>们不仅要尽量避免外部的</a:t>
            </a:r>
            <a:r>
              <a:rPr lang="zh-CN" altLang="en-US" sz="2000" b="1" dirty="0" smtClean="0">
                <a:latin typeface="楷体" panose="02010609060101010101" pitchFamily="49" charset="-122"/>
                <a:ea typeface="楷体" panose="02010609060101010101" pitchFamily="49" charset="-122"/>
              </a:rPr>
              <a:t>危险，也</a:t>
            </a:r>
            <a:r>
              <a:rPr lang="zh-CN" altLang="en-US" sz="2000" b="1" dirty="0">
                <a:latin typeface="楷体" panose="02010609060101010101" pitchFamily="49" charset="-122"/>
                <a:ea typeface="楷体" panose="02010609060101010101" pitchFamily="49" charset="-122"/>
              </a:rPr>
              <a:t>要加强自</a:t>
            </a:r>
            <a:r>
              <a:rPr lang="zh-CN" altLang="en-US" sz="2000" b="1" dirty="0" smtClean="0">
                <a:latin typeface="楷体" panose="02010609060101010101" pitchFamily="49" charset="-122"/>
                <a:ea typeface="楷体" panose="02010609060101010101" pitchFamily="49" charset="-122"/>
              </a:rPr>
              <a:t>身，以</a:t>
            </a:r>
            <a:r>
              <a:rPr lang="zh-CN" altLang="en-US" sz="2000" b="1" dirty="0">
                <a:latin typeface="楷体" panose="02010609060101010101" pitchFamily="49" charset="-122"/>
                <a:ea typeface="楷体" panose="02010609060101010101" pitchFamily="49" charset="-122"/>
              </a:rPr>
              <a:t>便能应对可能到来的灾难。</a:t>
            </a:r>
          </a:p>
        </p:txBody>
      </p:sp>
      <p:grpSp>
        <p:nvGrpSpPr>
          <p:cNvPr id="13" name="组合 2"/>
          <p:cNvGrpSpPr/>
          <p:nvPr/>
        </p:nvGrpSpPr>
        <p:grpSpPr bwMode="auto">
          <a:xfrm>
            <a:off x="3700464" y="1005576"/>
            <a:ext cx="1743075" cy="643766"/>
            <a:chOff x="3333750" y="598488"/>
            <a:chExt cx="1743075" cy="858355"/>
          </a:xfrm>
        </p:grpSpPr>
        <p:sp>
          <p:nvSpPr>
            <p:cNvPr id="14" name="圆角矩形 13"/>
            <p:cNvSpPr/>
            <p:nvPr/>
          </p:nvSpPr>
          <p:spPr>
            <a:xfrm rot="555800">
              <a:off x="4602162" y="715963"/>
              <a:ext cx="442913"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5" name="圆角矩形 14"/>
            <p:cNvSpPr/>
            <p:nvPr/>
          </p:nvSpPr>
          <p:spPr>
            <a:xfrm rot="20470821">
              <a:off x="4197350" y="722313"/>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8" name="圆角矩形 17"/>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9" name="圆角矩形 18"/>
            <p:cNvSpPr/>
            <p:nvPr/>
          </p:nvSpPr>
          <p:spPr>
            <a:xfrm rot="21148334">
              <a:off x="3368675"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24" name="矩形 1"/>
            <p:cNvSpPr>
              <a:spLocks noChangeArrowheads="1"/>
            </p:cNvSpPr>
            <p:nvPr/>
          </p:nvSpPr>
          <p:spPr bwMode="auto">
            <a:xfrm>
              <a:off x="3333750" y="598488"/>
              <a:ext cx="1743075" cy="858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lnSpc>
                  <a:spcPts val="4300"/>
                </a:lnSpc>
              </a:pPr>
              <a:r>
                <a:rPr lang="zh-CN" altLang="en-US" sz="2800" b="1" dirty="0">
                  <a:solidFill>
                    <a:schemeClr val="bg1"/>
                  </a:solidFill>
                  <a:latin typeface="楷体" panose="02010609060101010101" pitchFamily="49" charset="-122"/>
                  <a:ea typeface="楷体" panose="02010609060101010101" pitchFamily="49" charset="-122"/>
                </a:rPr>
                <a:t>学后感悟</a:t>
              </a:r>
            </a:p>
          </p:txBody>
        </p:sp>
      </p:grpSp>
      <p:grpSp>
        <p:nvGrpSpPr>
          <p:cNvPr id="25" name="组合 24"/>
          <p:cNvGrpSpPr/>
          <p:nvPr/>
        </p:nvGrpSpPr>
        <p:grpSpPr bwMode="auto">
          <a:xfrm>
            <a:off x="0" y="627459"/>
            <a:ext cx="2006600" cy="523081"/>
            <a:chOff x="70" y="-63"/>
            <a:chExt cx="3161" cy="1097"/>
          </a:xfrm>
        </p:grpSpPr>
        <p:sp>
          <p:nvSpPr>
            <p:cNvPr id="26"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课</a:t>
              </a:r>
              <a:r>
                <a:rPr kumimoji="1" lang="zh-CN" altLang="en-US" sz="2800" dirty="0" smtClean="0">
                  <a:latin typeface="黑体" panose="02010609060101010101" pitchFamily="49" charset="-122"/>
                  <a:ea typeface="黑体" panose="02010609060101010101" pitchFamily="49" charset="-122"/>
                </a:rPr>
                <a:t>堂小结</a:t>
              </a:r>
              <a:endParaRPr kumimoji="1" lang="zh-CN" altLang="en-US" sz="2800" dirty="0">
                <a:latin typeface="黑体" panose="02010609060101010101" pitchFamily="49" charset="-122"/>
                <a:ea typeface="黑体" panose="02010609060101010101" pitchFamily="49" charset="-122"/>
              </a:endParaRPr>
            </a:p>
          </p:txBody>
        </p:sp>
        <p:cxnSp>
          <p:nvCxnSpPr>
            <p:cNvPr id="27"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8" name="菱形 27"/>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矩形 6"/>
          <p:cNvSpPr>
            <a:spLocks noChangeArrowheads="1"/>
          </p:cNvSpPr>
          <p:nvPr/>
        </p:nvSpPr>
        <p:spPr bwMode="auto">
          <a:xfrm>
            <a:off x="539552" y="1635361"/>
            <a:ext cx="820891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50000"/>
              </a:lnSpc>
            </a:pPr>
            <a:r>
              <a:rPr lang="zh-CN" altLang="en-US" sz="2400" b="1" dirty="0" smtClean="0">
                <a:latin typeface="楷体" panose="02010609060101010101" pitchFamily="49" charset="-122"/>
                <a:ea typeface="楷体" panose="02010609060101010101" pitchFamily="49" charset="-122"/>
              </a:rPr>
              <a:t>    本</a:t>
            </a:r>
            <a:r>
              <a:rPr lang="zh-CN" altLang="en-US" sz="2400" b="1" dirty="0">
                <a:latin typeface="楷体" panose="02010609060101010101" pitchFamily="49" charset="-122"/>
                <a:ea typeface="楷体" panose="02010609060101010101" pitchFamily="49" charset="-122"/>
              </a:rPr>
              <a:t>文大量采用了举例子的说明方</a:t>
            </a:r>
            <a:r>
              <a:rPr lang="zh-CN" altLang="en-US" sz="2400" b="1" dirty="0" smtClean="0">
                <a:latin typeface="楷体" panose="02010609060101010101" pitchFamily="49" charset="-122"/>
                <a:ea typeface="楷体" panose="02010609060101010101" pitchFamily="49" charset="-122"/>
              </a:rPr>
              <a:t>法</a:t>
            </a:r>
            <a:r>
              <a:rPr lang="zh-CN" altLang="en-US" sz="2400" b="1" dirty="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如</a:t>
            </a:r>
            <a:r>
              <a:rPr lang="zh-CN" altLang="en-US" sz="2400" b="1" dirty="0">
                <a:latin typeface="楷体" panose="02010609060101010101" pitchFamily="49" charset="-122"/>
                <a:ea typeface="楷体" panose="02010609060101010101" pitchFamily="49" charset="-122"/>
              </a:rPr>
              <a:t>用“南极洲恐龙的发现为地壳运动理论提供了强有力的证据”这一事例来说明“不同科学领域之间是紧密相连的</a:t>
            </a:r>
            <a:r>
              <a:rPr lang="zh-CN" altLang="en-US" sz="2400" b="1" dirty="0" smtClean="0">
                <a:latin typeface="楷体" panose="02010609060101010101" pitchFamily="49" charset="-122"/>
                <a:ea typeface="楷体" panose="02010609060101010101" pitchFamily="49" charset="-122"/>
              </a:rPr>
              <a:t>”，科</a:t>
            </a:r>
            <a:r>
              <a:rPr lang="zh-CN" altLang="en-US" sz="2400" b="1" dirty="0">
                <a:latin typeface="楷体" panose="02010609060101010101" pitchFamily="49" charset="-122"/>
                <a:ea typeface="楷体" panose="02010609060101010101" pitchFamily="49" charset="-122"/>
              </a:rPr>
              <a:t>学、具</a:t>
            </a:r>
            <a:r>
              <a:rPr lang="zh-CN" altLang="en-US" sz="2400" b="1" dirty="0" smtClean="0">
                <a:latin typeface="楷体" panose="02010609060101010101" pitchFamily="49" charset="-122"/>
                <a:ea typeface="楷体" panose="02010609060101010101" pitchFamily="49" charset="-122"/>
              </a:rPr>
              <a:t>体，增</a:t>
            </a:r>
            <a:r>
              <a:rPr lang="zh-CN" altLang="en-US" sz="2400" b="1" dirty="0">
                <a:latin typeface="楷体" panose="02010609060101010101" pitchFamily="49" charset="-122"/>
                <a:ea typeface="楷体" panose="02010609060101010101" pitchFamily="49" charset="-122"/>
              </a:rPr>
              <a:t>强了文章的说服力。其次还采用了作比较、打比方、作诠释、列数字等说明方法。</a:t>
            </a:r>
          </a:p>
        </p:txBody>
      </p:sp>
      <p:grpSp>
        <p:nvGrpSpPr>
          <p:cNvPr id="8" name="组合 7"/>
          <p:cNvGrpSpPr/>
          <p:nvPr/>
        </p:nvGrpSpPr>
        <p:grpSpPr bwMode="auto">
          <a:xfrm>
            <a:off x="0" y="627459"/>
            <a:ext cx="2006600" cy="523081"/>
            <a:chOff x="70" y="-63"/>
            <a:chExt cx="3161" cy="1097"/>
          </a:xfrm>
        </p:grpSpPr>
        <p:sp>
          <p:nvSpPr>
            <p:cNvPr id="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写</a:t>
              </a:r>
              <a:r>
                <a:rPr kumimoji="1" lang="zh-CN" altLang="en-US" sz="2800" dirty="0" smtClean="0">
                  <a:latin typeface="黑体" panose="02010609060101010101" pitchFamily="49" charset="-122"/>
                  <a:ea typeface="黑体" panose="02010609060101010101" pitchFamily="49" charset="-122"/>
                </a:rPr>
                <a:t>作特色</a:t>
              </a:r>
              <a:endParaRPr kumimoji="1" lang="zh-CN" altLang="en-US" sz="2800" dirty="0">
                <a:latin typeface="黑体" panose="02010609060101010101" pitchFamily="49" charset="-122"/>
                <a:ea typeface="黑体" panose="02010609060101010101" pitchFamily="49" charset="-122"/>
              </a:endParaRP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12" name="矩形 2"/>
          <p:cNvSpPr>
            <a:spLocks noChangeArrowheads="1"/>
          </p:cNvSpPr>
          <p:nvPr/>
        </p:nvSpPr>
        <p:spPr bwMode="auto">
          <a:xfrm>
            <a:off x="428625" y="1167595"/>
            <a:ext cx="41790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rgbClr val="FF0000"/>
                </a:solidFill>
                <a:latin typeface="黑体" panose="02010609060101010101" pitchFamily="49" charset="-122"/>
                <a:ea typeface="黑体" panose="02010609060101010101" pitchFamily="49" charset="-122"/>
              </a:rPr>
              <a:t>❶多种说明方法的恰当运用。</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 calcmode="lin" valueType="num">
                                      <p:cBhvr additive="base">
                                        <p:cTn id="7" dur="500" fill="hold"/>
                                        <p:tgtEl>
                                          <p:spTgt spid="24580"/>
                                        </p:tgtEl>
                                        <p:attrNameLst>
                                          <p:attrName>ppt_x</p:attrName>
                                        </p:attrNameLst>
                                      </p:cBhvr>
                                      <p:tavLst>
                                        <p:tav tm="0">
                                          <p:val>
                                            <p:strVal val="#ppt_x"/>
                                          </p:val>
                                        </p:tav>
                                        <p:tav tm="100000">
                                          <p:val>
                                            <p:strVal val="#ppt_x"/>
                                          </p:val>
                                        </p:tav>
                                      </p:tavLst>
                                    </p:anim>
                                    <p:anim calcmode="lin" valueType="num">
                                      <p:cBhvr additive="base">
                                        <p:cTn id="8"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矩形 6"/>
          <p:cNvSpPr>
            <a:spLocks noChangeArrowheads="1"/>
          </p:cNvSpPr>
          <p:nvPr/>
        </p:nvSpPr>
        <p:spPr bwMode="auto">
          <a:xfrm>
            <a:off x="484090" y="1553766"/>
            <a:ext cx="817582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50000"/>
              </a:lnSpc>
            </a:pPr>
            <a:r>
              <a:rPr lang="zh-CN" altLang="en-US" sz="2400" b="1" dirty="0" smtClean="0">
                <a:latin typeface="楷体" panose="02010609060101010101" pitchFamily="49" charset="-122"/>
                <a:ea typeface="楷体" panose="02010609060101010101" pitchFamily="49" charset="-122"/>
              </a:rPr>
              <a:t>    语</a:t>
            </a:r>
            <a:r>
              <a:rPr lang="zh-CN" altLang="en-US" sz="2400" b="1" dirty="0">
                <a:latin typeface="楷体" panose="02010609060101010101" pitchFamily="49" charset="-122"/>
                <a:ea typeface="楷体" panose="02010609060101010101" pitchFamily="49" charset="-122"/>
              </a:rPr>
              <a:t>言的严密和准确体现在关键词语的运用</a:t>
            </a:r>
            <a:r>
              <a:rPr lang="zh-CN" altLang="en-US" sz="2400" b="1" dirty="0" smtClean="0">
                <a:latin typeface="楷体" panose="02010609060101010101" pitchFamily="49" charset="-122"/>
                <a:ea typeface="楷体" panose="02010609060101010101" pitchFamily="49" charset="-122"/>
              </a:rPr>
              <a:t>上，当</a:t>
            </a:r>
            <a:r>
              <a:rPr lang="zh-CN" altLang="en-US" sz="2400" b="1" dirty="0">
                <a:latin typeface="楷体" panose="02010609060101010101" pitchFamily="49" charset="-122"/>
                <a:ea typeface="楷体" panose="02010609060101010101" pitchFamily="49" charset="-122"/>
              </a:rPr>
              <a:t>肯定时则肯</a:t>
            </a:r>
            <a:r>
              <a:rPr lang="zh-CN" altLang="en-US" sz="2400" b="1" dirty="0" smtClean="0">
                <a:latin typeface="楷体" panose="02010609060101010101" pitchFamily="49" charset="-122"/>
                <a:ea typeface="楷体" panose="02010609060101010101" pitchFamily="49" charset="-122"/>
              </a:rPr>
              <a:t>定，当</a:t>
            </a:r>
            <a:r>
              <a:rPr lang="zh-CN" altLang="en-US" sz="2400" b="1" dirty="0">
                <a:latin typeface="楷体" panose="02010609060101010101" pitchFamily="49" charset="-122"/>
                <a:ea typeface="楷体" panose="02010609060101010101" pitchFamily="49" charset="-122"/>
              </a:rPr>
              <a:t>推测时则推</a:t>
            </a:r>
            <a:r>
              <a:rPr lang="zh-CN" altLang="en-US" sz="2400" b="1" dirty="0" smtClean="0">
                <a:latin typeface="楷体" panose="02010609060101010101" pitchFamily="49" charset="-122"/>
                <a:ea typeface="楷体" panose="02010609060101010101" pitchFamily="49" charset="-122"/>
              </a:rPr>
              <a:t>测，这</a:t>
            </a:r>
            <a:r>
              <a:rPr lang="zh-CN" altLang="en-US" sz="2400" b="1" dirty="0">
                <a:latin typeface="楷体" panose="02010609060101010101" pitchFamily="49" charset="-122"/>
                <a:ea typeface="楷体" panose="02010609060101010101" pitchFamily="49" charset="-122"/>
              </a:rPr>
              <a:t>是本文的一个突出特点。</a:t>
            </a:r>
            <a:r>
              <a:rPr lang="zh-CN" altLang="en-US" sz="2400" b="1" dirty="0" smtClean="0">
                <a:latin typeface="楷体" panose="02010609060101010101" pitchFamily="49" charset="-122"/>
                <a:ea typeface="楷体" panose="02010609060101010101" pitchFamily="49" charset="-122"/>
              </a:rPr>
              <a:t>如</a:t>
            </a:r>
            <a:endParaRPr lang="en-US" altLang="zh-CN" sz="2400" b="1" dirty="0" smtClean="0">
              <a:latin typeface="楷体" panose="02010609060101010101" pitchFamily="49" charset="-122"/>
              <a:ea typeface="楷体" panose="02010609060101010101" pitchFamily="49" charset="-122"/>
            </a:endParaRPr>
          </a:p>
          <a:p>
            <a:pPr indent="0">
              <a:lnSpc>
                <a:spcPct val="150000"/>
              </a:lnSpc>
            </a:pPr>
            <a:r>
              <a:rPr lang="zh-CN" altLang="en-US" sz="2400" b="1" dirty="0" smtClean="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最后一次完整的泛大陆大约是在</a:t>
            </a:r>
            <a:r>
              <a:rPr lang="en-US" altLang="zh-CN" sz="2400" b="1" dirty="0">
                <a:latin typeface="楷体" panose="02010609060101010101" pitchFamily="49" charset="-122"/>
                <a:ea typeface="楷体" panose="02010609060101010101" pitchFamily="49" charset="-122"/>
              </a:rPr>
              <a:t>2.25</a:t>
            </a:r>
            <a:r>
              <a:rPr lang="zh-CN" altLang="en-US" sz="2400" b="1" dirty="0">
                <a:latin typeface="楷体" panose="02010609060101010101" pitchFamily="49" charset="-122"/>
                <a:ea typeface="楷体" panose="02010609060101010101" pitchFamily="49" charset="-122"/>
              </a:rPr>
              <a:t>亿年前形成的”中的“大约”一</a:t>
            </a:r>
            <a:r>
              <a:rPr lang="zh-CN" altLang="en-US" sz="2400" b="1" dirty="0" smtClean="0">
                <a:latin typeface="楷体" panose="02010609060101010101" pitchFamily="49" charset="-122"/>
                <a:ea typeface="楷体" panose="02010609060101010101" pitchFamily="49" charset="-122"/>
              </a:rPr>
              <a:t>词，“</a:t>
            </a:r>
            <a:r>
              <a:rPr lang="zh-CN" altLang="en-US" sz="2400" b="1" dirty="0">
                <a:latin typeface="楷体" panose="02010609060101010101" pitchFamily="49" charset="-122"/>
                <a:ea typeface="楷体" panose="02010609060101010101" pitchFamily="49" charset="-122"/>
              </a:rPr>
              <a:t>一些板块被拉</a:t>
            </a:r>
            <a:r>
              <a:rPr lang="zh-CN" altLang="en-US" sz="2400" b="1" dirty="0" smtClean="0">
                <a:latin typeface="楷体" panose="02010609060101010101" pitchFamily="49" charset="-122"/>
                <a:ea typeface="楷体" panose="02010609060101010101" pitchFamily="49" charset="-122"/>
              </a:rPr>
              <a:t>开，而</a:t>
            </a:r>
            <a:r>
              <a:rPr lang="zh-CN" altLang="en-US" sz="2400" b="1" dirty="0">
                <a:latin typeface="楷体" panose="02010609060101010101" pitchFamily="49" charset="-122"/>
                <a:ea typeface="楷体" panose="02010609060101010101" pitchFamily="49" charset="-122"/>
              </a:rPr>
              <a:t>另一些则挤压在</a:t>
            </a:r>
            <a:r>
              <a:rPr lang="zh-CN" altLang="en-US" sz="2400" b="1" dirty="0" smtClean="0">
                <a:latin typeface="楷体" panose="02010609060101010101" pitchFamily="49" charset="-122"/>
                <a:ea typeface="楷体" panose="02010609060101010101" pitchFamily="49" charset="-122"/>
              </a:rPr>
              <a:t>一</a:t>
            </a:r>
            <a:endParaRPr lang="en-US" altLang="zh-CN" sz="2400" b="1" dirty="0" smtClean="0">
              <a:latin typeface="楷体" panose="02010609060101010101" pitchFamily="49" charset="-122"/>
              <a:ea typeface="楷体" panose="02010609060101010101" pitchFamily="49" charset="-122"/>
            </a:endParaRPr>
          </a:p>
          <a:p>
            <a:pPr indent="0">
              <a:lnSpc>
                <a:spcPct val="150000"/>
              </a:lnSpc>
            </a:pPr>
            <a:r>
              <a:rPr lang="zh-CN" altLang="en-US" sz="2400" b="1" dirty="0" smtClean="0">
                <a:latin typeface="楷体" panose="02010609060101010101" pitchFamily="49" charset="-122"/>
                <a:ea typeface="楷体" panose="02010609060101010101" pitchFamily="49" charset="-122"/>
              </a:rPr>
              <a:t>起，一</a:t>
            </a:r>
            <a:r>
              <a:rPr lang="zh-CN" altLang="en-US" sz="2400" b="1" dirty="0">
                <a:latin typeface="楷体" panose="02010609060101010101" pitchFamily="49" charset="-122"/>
                <a:ea typeface="楷体" panose="02010609060101010101" pitchFamily="49" charset="-122"/>
              </a:rPr>
              <a:t>个板块也许会缓慢地向另一板块下面俯冲”中的“也许”一</a:t>
            </a:r>
            <a:r>
              <a:rPr lang="zh-CN" altLang="en-US" sz="2400" b="1" dirty="0" smtClean="0">
                <a:latin typeface="楷体" panose="02010609060101010101" pitchFamily="49" charset="-122"/>
                <a:ea typeface="楷体" panose="02010609060101010101" pitchFamily="49" charset="-122"/>
              </a:rPr>
              <a:t>词，都</a:t>
            </a:r>
            <a:r>
              <a:rPr lang="zh-CN" altLang="en-US" sz="2400" b="1" dirty="0">
                <a:latin typeface="楷体" panose="02010609060101010101" pitchFamily="49" charset="-122"/>
                <a:ea typeface="楷体" panose="02010609060101010101" pitchFamily="49" charset="-122"/>
              </a:rPr>
              <a:t>体现了说明文语言的准确性和严密性。</a:t>
            </a:r>
          </a:p>
        </p:txBody>
      </p:sp>
      <p:grpSp>
        <p:nvGrpSpPr>
          <p:cNvPr id="8" name="组合 7"/>
          <p:cNvGrpSpPr/>
          <p:nvPr/>
        </p:nvGrpSpPr>
        <p:grpSpPr bwMode="auto">
          <a:xfrm>
            <a:off x="0" y="627459"/>
            <a:ext cx="2006600" cy="523081"/>
            <a:chOff x="70" y="-63"/>
            <a:chExt cx="3161" cy="1097"/>
          </a:xfrm>
        </p:grpSpPr>
        <p:sp>
          <p:nvSpPr>
            <p:cNvPr id="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写</a:t>
              </a:r>
              <a:r>
                <a:rPr kumimoji="1" lang="zh-CN" altLang="en-US" sz="2800" dirty="0" smtClean="0">
                  <a:latin typeface="黑体" panose="02010609060101010101" pitchFamily="49" charset="-122"/>
                  <a:ea typeface="黑体" panose="02010609060101010101" pitchFamily="49" charset="-122"/>
                </a:rPr>
                <a:t>作特色</a:t>
              </a:r>
              <a:endParaRPr kumimoji="1" lang="zh-CN" altLang="en-US" sz="2800" dirty="0">
                <a:latin typeface="黑体" panose="02010609060101010101" pitchFamily="49" charset="-122"/>
                <a:ea typeface="黑体" panose="02010609060101010101" pitchFamily="49" charset="-122"/>
              </a:endParaRP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15" name="矩形 2"/>
          <p:cNvSpPr>
            <a:spLocks noChangeArrowheads="1"/>
          </p:cNvSpPr>
          <p:nvPr/>
        </p:nvSpPr>
        <p:spPr bwMode="auto">
          <a:xfrm>
            <a:off x="428625" y="1167595"/>
            <a:ext cx="41790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rgbClr val="FF0000"/>
                </a:solidFill>
                <a:latin typeface="黑体" panose="02010609060101010101" pitchFamily="49" charset="-122"/>
                <a:ea typeface="黑体" panose="02010609060101010101" pitchFamily="49" charset="-122"/>
              </a:rPr>
              <a:t>❷语言准确严密。</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additive="base">
                                        <p:cTn id="7" dur="500" fill="hold"/>
                                        <p:tgtEl>
                                          <p:spTgt spid="25604"/>
                                        </p:tgtEl>
                                        <p:attrNameLst>
                                          <p:attrName>ppt_x</p:attrName>
                                        </p:attrNameLst>
                                      </p:cBhvr>
                                      <p:tavLst>
                                        <p:tav tm="0">
                                          <p:val>
                                            <p:strVal val="#ppt_x"/>
                                          </p:val>
                                        </p:tav>
                                        <p:tav tm="100000">
                                          <p:val>
                                            <p:strVal val="#ppt_x"/>
                                          </p:val>
                                        </p:tav>
                                      </p:tavLst>
                                    </p:anim>
                                    <p:anim calcmode="lin" valueType="num">
                                      <p:cBhvr additive="base">
                                        <p:cTn id="8" dur="500" fill="hold"/>
                                        <p:tgtEl>
                                          <p:spTgt spid="256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extBox 5"/>
          <p:cNvSpPr txBox="1">
            <a:spLocks noChangeArrowheads="1"/>
          </p:cNvSpPr>
          <p:nvPr/>
        </p:nvSpPr>
        <p:spPr bwMode="auto">
          <a:xfrm>
            <a:off x="-121638" y="1844502"/>
            <a:ext cx="1224951" cy="1821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600" dirty="0">
                <a:solidFill>
                  <a:srgbClr val="FF0000"/>
                </a:solidFill>
                <a:latin typeface="黑体" panose="02010609060101010101" pitchFamily="49" charset="-122"/>
                <a:ea typeface="黑体" panose="02010609060101010101" pitchFamily="49" charset="-122"/>
              </a:rPr>
              <a:t>恐龙无处不有</a:t>
            </a:r>
          </a:p>
        </p:txBody>
      </p:sp>
      <p:sp>
        <p:nvSpPr>
          <p:cNvPr id="40965" name="TextBox 7"/>
          <p:cNvSpPr txBox="1">
            <a:spLocks noChangeArrowheads="1"/>
          </p:cNvSpPr>
          <p:nvPr/>
        </p:nvSpPr>
        <p:spPr bwMode="auto">
          <a:xfrm>
            <a:off x="1283022" y="1567960"/>
            <a:ext cx="2928938" cy="61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600" b="1" dirty="0">
                <a:solidFill>
                  <a:srgbClr val="0000FF"/>
                </a:solidFill>
                <a:latin typeface="楷体" panose="02010609060101010101" pitchFamily="49" charset="-122"/>
                <a:ea typeface="楷体" panose="02010609060101010101" pitchFamily="49" charset="-122"/>
              </a:rPr>
              <a:t>南极发现恐龙化石</a:t>
            </a:r>
            <a:endParaRPr lang="en-US" altLang="zh-CN" sz="2600" b="1" dirty="0">
              <a:solidFill>
                <a:srgbClr val="0000FF"/>
              </a:solidFill>
              <a:latin typeface="楷体" panose="02010609060101010101" pitchFamily="49" charset="-122"/>
              <a:ea typeface="楷体" panose="02010609060101010101" pitchFamily="49" charset="-122"/>
            </a:endParaRPr>
          </a:p>
        </p:txBody>
      </p:sp>
      <p:sp>
        <p:nvSpPr>
          <p:cNvPr id="40966" name="TextBox 8"/>
          <p:cNvSpPr txBox="1">
            <a:spLocks noChangeArrowheads="1"/>
          </p:cNvSpPr>
          <p:nvPr/>
        </p:nvSpPr>
        <p:spPr bwMode="auto">
          <a:xfrm>
            <a:off x="4634632" y="1589391"/>
            <a:ext cx="3033713"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b="1" dirty="0">
                <a:latin typeface="楷体" panose="02010609060101010101" pitchFamily="49" charset="-122"/>
                <a:ea typeface="楷体" panose="02010609060101010101" pitchFamily="49" charset="-122"/>
              </a:rPr>
              <a:t>生物</a:t>
            </a:r>
            <a:r>
              <a:rPr lang="zh-CN" altLang="en-US" sz="2400" b="1" dirty="0" smtClean="0">
                <a:latin typeface="楷体" panose="02010609060101010101" pitchFamily="49" charset="-122"/>
                <a:ea typeface="楷体" panose="02010609060101010101" pitchFamily="49" charset="-122"/>
              </a:rPr>
              <a:t>学：证</a:t>
            </a:r>
            <a:r>
              <a:rPr lang="zh-CN" altLang="en-US" sz="2400" b="1" dirty="0">
                <a:latin typeface="楷体" panose="02010609060101010101" pitchFamily="49" charset="-122"/>
                <a:ea typeface="楷体" panose="02010609060101010101" pitchFamily="49" charset="-122"/>
              </a:rPr>
              <a:t>明材料</a:t>
            </a:r>
            <a:endParaRPr lang="en-US" altLang="zh-CN" sz="2400" b="1" dirty="0">
              <a:latin typeface="楷体" panose="02010609060101010101" pitchFamily="49" charset="-122"/>
              <a:ea typeface="楷体" panose="02010609060101010101" pitchFamily="49" charset="-122"/>
            </a:endParaRPr>
          </a:p>
        </p:txBody>
      </p:sp>
      <p:cxnSp>
        <p:nvCxnSpPr>
          <p:cNvPr id="10" name="直接箭头连接符 9"/>
          <p:cNvCxnSpPr/>
          <p:nvPr/>
        </p:nvCxnSpPr>
        <p:spPr>
          <a:xfrm flipV="1">
            <a:off x="4137744" y="1797750"/>
            <a:ext cx="56991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0968" name="TextBox 10"/>
          <p:cNvSpPr txBox="1">
            <a:spLocks noChangeArrowheads="1"/>
          </p:cNvSpPr>
          <p:nvPr/>
        </p:nvSpPr>
        <p:spPr bwMode="auto">
          <a:xfrm>
            <a:off x="1283022" y="3060129"/>
            <a:ext cx="2224088" cy="61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600" b="1" dirty="0">
                <a:solidFill>
                  <a:srgbClr val="0000FF"/>
                </a:solidFill>
                <a:latin typeface="楷体" panose="02010609060101010101" pitchFamily="49" charset="-122"/>
                <a:ea typeface="楷体" panose="02010609060101010101" pitchFamily="49" charset="-122"/>
              </a:rPr>
              <a:t>大陆漂移学说</a:t>
            </a:r>
            <a:endParaRPr lang="en-US" altLang="zh-CN" sz="2600" b="1" dirty="0">
              <a:solidFill>
                <a:srgbClr val="0000FF"/>
              </a:solidFill>
              <a:latin typeface="楷体" panose="02010609060101010101" pitchFamily="49" charset="-122"/>
              <a:ea typeface="楷体" panose="02010609060101010101" pitchFamily="49" charset="-122"/>
            </a:endParaRPr>
          </a:p>
        </p:txBody>
      </p:sp>
      <p:sp>
        <p:nvSpPr>
          <p:cNvPr id="40969" name="TextBox 11"/>
          <p:cNvSpPr txBox="1">
            <a:spLocks noChangeArrowheads="1"/>
          </p:cNvSpPr>
          <p:nvPr/>
        </p:nvSpPr>
        <p:spPr bwMode="auto">
          <a:xfrm>
            <a:off x="3916761" y="3081561"/>
            <a:ext cx="3983135"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b="1" dirty="0">
                <a:latin typeface="楷体" panose="02010609060101010101" pitchFamily="49" charset="-122"/>
                <a:ea typeface="楷体" panose="02010609060101010101" pitchFamily="49" charset="-122"/>
              </a:rPr>
              <a:t>地质</a:t>
            </a:r>
            <a:r>
              <a:rPr lang="zh-CN" altLang="en-US" sz="2400" b="1" dirty="0" smtClean="0">
                <a:latin typeface="楷体" panose="02010609060101010101" pitchFamily="49" charset="-122"/>
                <a:ea typeface="楷体" panose="02010609060101010101" pitchFamily="49" charset="-122"/>
              </a:rPr>
              <a:t>学：“</a:t>
            </a:r>
            <a:r>
              <a:rPr lang="zh-CN" altLang="en-US" sz="2400" b="1" dirty="0">
                <a:latin typeface="楷体" panose="02010609060101010101" pitchFamily="49" charset="-122"/>
                <a:ea typeface="楷体" panose="02010609060101010101" pitchFamily="49" charset="-122"/>
              </a:rPr>
              <a:t>板块构造”理论</a:t>
            </a:r>
            <a:endParaRPr lang="en-US" altLang="zh-CN" sz="2400" b="1" dirty="0">
              <a:latin typeface="楷体" panose="02010609060101010101" pitchFamily="49" charset="-122"/>
              <a:ea typeface="楷体" panose="02010609060101010101" pitchFamily="49" charset="-122"/>
            </a:endParaRPr>
          </a:p>
        </p:txBody>
      </p:sp>
      <p:cxnSp>
        <p:nvCxnSpPr>
          <p:cNvPr id="13" name="直接箭头连接符 12"/>
          <p:cNvCxnSpPr/>
          <p:nvPr/>
        </p:nvCxnSpPr>
        <p:spPr>
          <a:xfrm flipV="1">
            <a:off x="3419873" y="3289920"/>
            <a:ext cx="56991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0972" name="TextBox 14"/>
          <p:cNvSpPr txBox="1">
            <a:spLocks noChangeArrowheads="1"/>
          </p:cNvSpPr>
          <p:nvPr/>
        </p:nvSpPr>
        <p:spPr bwMode="auto">
          <a:xfrm>
            <a:off x="7971590" y="1898080"/>
            <a:ext cx="1064907" cy="154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r>
              <a:rPr lang="zh-CN" altLang="en-US" sz="2600" b="1" dirty="0">
                <a:latin typeface="楷体" panose="02010609060101010101" pitchFamily="49" charset="-122"/>
                <a:ea typeface="楷体" panose="02010609060101010101" pitchFamily="49" charset="-122"/>
              </a:rPr>
              <a:t>紧密相连</a:t>
            </a:r>
            <a:endParaRPr lang="en-US" altLang="zh-CN" sz="2600" b="1" dirty="0">
              <a:latin typeface="楷体" panose="02010609060101010101" pitchFamily="49" charset="-122"/>
              <a:ea typeface="楷体" panose="02010609060101010101" pitchFamily="49" charset="-122"/>
            </a:endParaRPr>
          </a:p>
          <a:p>
            <a:pPr algn="ctr" eaLnBrk="1" hangingPunct="1">
              <a:lnSpc>
                <a:spcPct val="110000"/>
              </a:lnSpc>
            </a:pPr>
            <a:r>
              <a:rPr lang="zh-CN" altLang="en-US" sz="2600" b="1" dirty="0">
                <a:latin typeface="楷体" panose="02010609060101010101" pitchFamily="49" charset="-122"/>
                <a:ea typeface="楷体" panose="02010609060101010101" pitchFamily="49" charset="-122"/>
              </a:rPr>
              <a:t>互相影响</a:t>
            </a:r>
          </a:p>
        </p:txBody>
      </p:sp>
      <p:cxnSp>
        <p:nvCxnSpPr>
          <p:cNvPr id="16" name="直接箭头连接符 15"/>
          <p:cNvCxnSpPr/>
          <p:nvPr/>
        </p:nvCxnSpPr>
        <p:spPr>
          <a:xfrm>
            <a:off x="2346325" y="1971966"/>
            <a:ext cx="0" cy="108816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0974" name="TextBox 16"/>
          <p:cNvSpPr txBox="1">
            <a:spLocks noChangeArrowheads="1"/>
          </p:cNvSpPr>
          <p:nvPr/>
        </p:nvSpPr>
        <p:spPr bwMode="auto">
          <a:xfrm>
            <a:off x="1909763" y="2216032"/>
            <a:ext cx="952500" cy="61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600" b="1" dirty="0">
                <a:latin typeface="楷体" panose="02010609060101010101" pitchFamily="49" charset="-122"/>
                <a:ea typeface="楷体" panose="02010609060101010101" pitchFamily="49" charset="-122"/>
              </a:rPr>
              <a:t>证明</a:t>
            </a:r>
            <a:endParaRPr lang="en-US" altLang="zh-CN" sz="2600" b="1" dirty="0">
              <a:latin typeface="楷体" panose="02010609060101010101" pitchFamily="49" charset="-122"/>
              <a:ea typeface="楷体" panose="02010609060101010101" pitchFamily="49" charset="-122"/>
            </a:endParaRPr>
          </a:p>
        </p:txBody>
      </p:sp>
      <p:grpSp>
        <p:nvGrpSpPr>
          <p:cNvPr id="18" name="组合 17"/>
          <p:cNvGrpSpPr/>
          <p:nvPr/>
        </p:nvGrpSpPr>
        <p:grpSpPr bwMode="auto">
          <a:xfrm>
            <a:off x="0" y="627459"/>
            <a:ext cx="2006600" cy="523081"/>
            <a:chOff x="70" y="-63"/>
            <a:chExt cx="3161" cy="1097"/>
          </a:xfrm>
        </p:grpSpPr>
        <p:sp>
          <p:nvSpPr>
            <p:cNvPr id="1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smtClean="0">
                  <a:latin typeface="黑体" panose="02010609060101010101" pitchFamily="49" charset="-122"/>
                  <a:ea typeface="黑体" panose="02010609060101010101" pitchFamily="49" charset="-122"/>
                </a:rPr>
                <a:t>板书设计</a:t>
              </a:r>
              <a:endParaRPr kumimoji="1" lang="zh-CN" altLang="en-US" sz="2800" dirty="0">
                <a:latin typeface="黑体" panose="02010609060101010101" pitchFamily="49" charset="-122"/>
                <a:ea typeface="黑体" panose="02010609060101010101" pitchFamily="49" charset="-122"/>
              </a:endParaRPr>
            </a:p>
          </p:txBody>
        </p:sp>
        <p:cxnSp>
          <p:nvCxnSpPr>
            <p:cNvPr id="2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1" name="菱形 2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22" name="左大括号 21"/>
          <p:cNvSpPr/>
          <p:nvPr/>
        </p:nvSpPr>
        <p:spPr bwMode="auto">
          <a:xfrm>
            <a:off x="1005508" y="1671972"/>
            <a:ext cx="341312" cy="1753196"/>
          </a:xfrm>
          <a:prstGeom prst="leftBrace">
            <a:avLst>
              <a:gd name="adj1" fmla="val 37848"/>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800"/>
          </a:p>
        </p:txBody>
      </p:sp>
      <p:sp>
        <p:nvSpPr>
          <p:cNvPr id="24" name="左大括号 23"/>
          <p:cNvSpPr/>
          <p:nvPr/>
        </p:nvSpPr>
        <p:spPr bwMode="auto">
          <a:xfrm rot="10800000">
            <a:off x="7729239" y="1671972"/>
            <a:ext cx="341312" cy="1753196"/>
          </a:xfrm>
          <a:prstGeom prst="leftBrace">
            <a:avLst>
              <a:gd name="adj1" fmla="val 37848"/>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800"/>
          </a:p>
        </p:txBody>
      </p:sp>
    </p:spTree>
  </p:cSld>
  <p:clrMapOvr>
    <a:masterClrMapping/>
  </p:clrMapOvr>
  <p:transition spd="slow">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4"/>
          <p:cNvSpPr txBox="1">
            <a:spLocks noChangeArrowheads="1"/>
          </p:cNvSpPr>
          <p:nvPr/>
        </p:nvSpPr>
        <p:spPr bwMode="auto">
          <a:xfrm>
            <a:off x="714375" y="1716758"/>
            <a:ext cx="78486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b="1" dirty="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   沙子和恐龙有什么联系呢？让我们一起学习</a:t>
            </a:r>
            <a:r>
              <a:rPr lang="en-US" altLang="zh-CN" sz="2800" b="1" dirty="0" smtClean="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被</a:t>
            </a:r>
            <a:r>
              <a:rPr lang="zh-CN" altLang="en-US" sz="2800" b="1" dirty="0" smtClean="0">
                <a:latin typeface="楷体" panose="02010609060101010101" pitchFamily="49" charset="-122"/>
                <a:ea typeface="楷体" panose="02010609060101010101" pitchFamily="49" charset="-122"/>
              </a:rPr>
              <a:t>压扁的沙子</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寻</a:t>
            </a:r>
            <a:r>
              <a:rPr lang="zh-CN" altLang="en-US" sz="2800" b="1" dirty="0" smtClean="0">
                <a:latin typeface="楷体" panose="02010609060101010101" pitchFamily="49" charset="-122"/>
                <a:ea typeface="楷体" panose="02010609060101010101" pitchFamily="49" charset="-122"/>
              </a:rPr>
              <a:t>找答案吧！</a:t>
            </a:r>
            <a:endParaRPr lang="zh-CN" altLang="en-US" sz="2800" b="1" dirty="0">
              <a:latin typeface="楷体" panose="02010609060101010101" pitchFamily="49" charset="-122"/>
              <a:ea typeface="楷体" panose="02010609060101010101" pitchFamily="49" charset="-122"/>
            </a:endParaRPr>
          </a:p>
        </p:txBody>
      </p:sp>
      <p:grpSp>
        <p:nvGrpSpPr>
          <p:cNvPr id="7" name="组合 6"/>
          <p:cNvGrpSpPr/>
          <p:nvPr/>
        </p:nvGrpSpPr>
        <p:grpSpPr bwMode="auto">
          <a:xfrm>
            <a:off x="179388" y="735806"/>
            <a:ext cx="1630362" cy="400110"/>
            <a:chOff x="160049" y="525491"/>
            <a:chExt cx="1629583" cy="533641"/>
          </a:xfrm>
        </p:grpSpPr>
        <p:pic>
          <p:nvPicPr>
            <p:cNvPr id="9" name="图片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049" y="536607"/>
              <a:ext cx="1629583" cy="37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1"/>
            <p:cNvSpPr txBox="1">
              <a:spLocks noChangeArrowheads="1"/>
            </p:cNvSpPr>
            <p:nvPr/>
          </p:nvSpPr>
          <p:spPr bwMode="auto">
            <a:xfrm>
              <a:off x="172162" y="525491"/>
              <a:ext cx="1231486" cy="53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0" hangingPunct="0"/>
              <a:r>
                <a:rPr lang="zh-CN" altLang="en-US" sz="2000" dirty="0">
                  <a:solidFill>
                    <a:srgbClr val="FFFFFF"/>
                  </a:solidFill>
                  <a:latin typeface="黑体" panose="02010609060101010101" pitchFamily="49" charset="-122"/>
                  <a:ea typeface="黑体" panose="02010609060101010101" pitchFamily="49" charset="-122"/>
                </a:rPr>
                <a:t>第二课时</a:t>
              </a:r>
            </a:p>
          </p:txBody>
        </p:sp>
      </p:grpSp>
    </p:spTree>
  </p:cSld>
  <p:clrMapOvr>
    <a:masterClrMapping/>
  </p:clrMapOvr>
  <p:transition spd="slow">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图片 2"/>
          <p:cNvPicPr>
            <a:picLocks noChangeAspect="1"/>
          </p:cNvPicPr>
          <p:nvPr/>
        </p:nvPicPr>
        <p:blipFill>
          <a:blip r:embed="rId2">
            <a:extLst>
              <a:ext uri="{28A0092B-C50C-407E-A947-70E740481C1C}">
                <a14:useLocalDpi xmlns:a14="http://schemas.microsoft.com/office/drawing/2010/main" val="0"/>
              </a:ext>
            </a:extLst>
          </a:blip>
          <a:srcRect t="10001"/>
          <a:stretch>
            <a:fillRect/>
          </a:stretch>
        </p:blipFill>
        <p:spPr bwMode="auto">
          <a:xfrm>
            <a:off x="0" y="642938"/>
            <a:ext cx="914400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48"/>
          <p:cNvSpPr txBox="1"/>
          <p:nvPr/>
        </p:nvSpPr>
        <p:spPr>
          <a:xfrm>
            <a:off x="1465453" y="1815666"/>
            <a:ext cx="6213097" cy="854080"/>
          </a:xfrm>
          <a:prstGeom prst="rect">
            <a:avLst/>
          </a:prstGeom>
          <a:noFill/>
          <a:ln w="19050">
            <a:solidFill>
              <a:schemeClr val="tx1"/>
            </a:solidFill>
          </a:ln>
          <a:effectLst>
            <a:softEdge rad="31750"/>
          </a:effec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Tx/>
              <a:buNone/>
              <a:defRPr/>
            </a:pPr>
            <a:r>
              <a:rPr lang="zh-CN" altLang="en-US" sz="5100" b="1" dirty="0" smtClean="0">
                <a:solidFill>
                  <a:srgbClr val="FF0000"/>
                </a:solidFill>
                <a:effectLst>
                  <a:outerShdw blurRad="38100" dist="38100" dir="2700000" algn="tl">
                    <a:srgbClr val="C0C0C0"/>
                  </a:outerShdw>
                </a:effectLst>
                <a:latin typeface="宋体" panose="02010600030101010101" pitchFamily="2" charset="-122"/>
                <a:cs typeface="Kaiti SC"/>
              </a:rPr>
              <a:t>被压扁的沙子</a:t>
            </a:r>
            <a:endParaRPr lang="zh-CN" altLang="en-US" sz="5100" b="1" dirty="0">
              <a:solidFill>
                <a:srgbClr val="FF0000"/>
              </a:solidFill>
              <a:effectLst>
                <a:outerShdw blurRad="38100" dist="38100" dir="2700000" algn="tl">
                  <a:srgbClr val="C0C0C0"/>
                </a:outerShdw>
              </a:effectLst>
              <a:latin typeface="宋体" panose="02010600030101010101" pitchFamily="2" charset="-122"/>
              <a:cs typeface="Kaiti SC"/>
            </a:endParaRPr>
          </a:p>
        </p:txBody>
      </p:sp>
    </p:spTree>
  </p:cSld>
  <p:clrMapOvr>
    <a:masterClrMapping/>
  </p:clrMapOvr>
  <p:transition spd="slow">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TextBox 6"/>
          <p:cNvSpPr txBox="1">
            <a:spLocks noChangeArrowheads="1"/>
          </p:cNvSpPr>
          <p:nvPr/>
        </p:nvSpPr>
        <p:spPr bwMode="auto">
          <a:xfrm>
            <a:off x="483518" y="1113588"/>
            <a:ext cx="8176964"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30000"/>
              </a:lnSpc>
            </a:pPr>
            <a:r>
              <a:rPr lang="zh-CN" altLang="en-US" sz="2400" b="1" dirty="0" smtClean="0">
                <a:latin typeface="宋体" panose="02010600030101010101" pitchFamily="2" charset="-122"/>
              </a:rPr>
              <a:t>    对</a:t>
            </a:r>
            <a:r>
              <a:rPr lang="zh-CN" altLang="en-US" sz="2400" b="1" dirty="0">
                <a:latin typeface="宋体" panose="02010600030101010101" pitchFamily="2" charset="-122"/>
              </a:rPr>
              <a:t>于</a:t>
            </a:r>
            <a:r>
              <a:rPr lang="en-US" altLang="zh-CN" sz="2400" b="1" dirty="0">
                <a:latin typeface="宋体" panose="02010600030101010101" pitchFamily="2" charset="-122"/>
              </a:rPr>
              <a:t>6500</a:t>
            </a:r>
            <a:r>
              <a:rPr lang="zh-CN" altLang="en-US" sz="2400" b="1" dirty="0">
                <a:latin typeface="宋体" panose="02010600030101010101" pitchFamily="2" charset="-122"/>
              </a:rPr>
              <a:t>万年前恐龙的灭</a:t>
            </a:r>
            <a:r>
              <a:rPr lang="zh-CN" altLang="en-US" sz="2400" b="1" dirty="0" smtClean="0">
                <a:latin typeface="宋体" panose="02010600030101010101" pitchFamily="2" charset="-122"/>
              </a:rPr>
              <a:t>绝，科</a:t>
            </a:r>
            <a:r>
              <a:rPr lang="zh-CN" altLang="en-US" sz="2400" b="1" dirty="0">
                <a:latin typeface="宋体" panose="02010600030101010101" pitchFamily="2" charset="-122"/>
              </a:rPr>
              <a:t>学界存在着哪两种对立的说</a:t>
            </a:r>
            <a:r>
              <a:rPr lang="zh-CN" altLang="en-US" sz="2400" b="1" dirty="0" smtClean="0">
                <a:latin typeface="宋体" panose="02010600030101010101" pitchFamily="2" charset="-122"/>
              </a:rPr>
              <a:t>法？各</a:t>
            </a:r>
            <a:r>
              <a:rPr lang="zh-CN" altLang="en-US" sz="2400" b="1" dirty="0">
                <a:latin typeface="宋体" panose="02010600030101010101" pitchFamily="2" charset="-122"/>
              </a:rPr>
              <a:t>自的依据是什</a:t>
            </a:r>
            <a:r>
              <a:rPr lang="zh-CN" altLang="en-US" sz="2400" b="1" dirty="0" smtClean="0">
                <a:latin typeface="宋体" panose="02010600030101010101" pitchFamily="2" charset="-122"/>
              </a:rPr>
              <a:t>么？</a:t>
            </a:r>
            <a:endParaRPr lang="zh-CN" altLang="en-US" sz="2400" b="1" dirty="0">
              <a:latin typeface="宋体" panose="02010600030101010101" pitchFamily="2" charset="-122"/>
            </a:endParaRPr>
          </a:p>
        </p:txBody>
      </p:sp>
      <p:pic>
        <p:nvPicPr>
          <p:cNvPr id="8" name="图片 7" descr="下载.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5814" y="2488462"/>
            <a:ext cx="3500437" cy="155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descr="下载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26" y="2488462"/>
            <a:ext cx="3571875" cy="155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a:spLocks noChangeArrowheads="1"/>
          </p:cNvSpPr>
          <p:nvPr/>
        </p:nvSpPr>
        <p:spPr bwMode="auto">
          <a:xfrm>
            <a:off x="1643063" y="2006260"/>
            <a:ext cx="17315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solidFill>
                  <a:srgbClr val="0000FF"/>
                </a:solidFill>
                <a:latin typeface="楷体" panose="02010609060101010101" pitchFamily="49" charset="-122"/>
                <a:ea typeface="楷体" panose="02010609060101010101" pitchFamily="49" charset="-122"/>
              </a:rPr>
              <a:t>“撞击说”</a:t>
            </a:r>
            <a:endParaRPr lang="zh-CN" altLang="en-US" sz="2400" dirty="0">
              <a:solidFill>
                <a:srgbClr val="0000FF"/>
              </a:solidFill>
              <a:latin typeface="楷体" panose="02010609060101010101" pitchFamily="49" charset="-122"/>
              <a:ea typeface="楷体" panose="02010609060101010101" pitchFamily="49" charset="-122"/>
            </a:endParaRPr>
          </a:p>
        </p:txBody>
      </p:sp>
      <p:sp>
        <p:nvSpPr>
          <p:cNvPr id="11" name="矩形 10"/>
          <p:cNvSpPr>
            <a:spLocks noChangeArrowheads="1"/>
          </p:cNvSpPr>
          <p:nvPr/>
        </p:nvSpPr>
        <p:spPr bwMode="auto">
          <a:xfrm>
            <a:off x="5715200" y="2006260"/>
            <a:ext cx="17315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400" b="1" dirty="0">
                <a:solidFill>
                  <a:srgbClr val="0000FF"/>
                </a:solidFill>
                <a:latin typeface="楷体" panose="02010609060101010101" pitchFamily="49" charset="-122"/>
                <a:ea typeface="楷体" panose="02010609060101010101" pitchFamily="49" charset="-122"/>
              </a:rPr>
              <a:t>“火山说”</a:t>
            </a:r>
          </a:p>
        </p:txBody>
      </p:sp>
      <p:grpSp>
        <p:nvGrpSpPr>
          <p:cNvPr id="12" name="组合 8"/>
          <p:cNvGrpSpPr/>
          <p:nvPr/>
        </p:nvGrpSpPr>
        <p:grpSpPr bwMode="auto">
          <a:xfrm>
            <a:off x="0" y="627459"/>
            <a:ext cx="2006600" cy="523082"/>
            <a:chOff x="70" y="-63"/>
            <a:chExt cx="3161" cy="1097"/>
          </a:xfrm>
        </p:grpSpPr>
        <p:sp>
          <p:nvSpPr>
            <p:cNvPr id="13"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整体感知</a:t>
              </a:r>
            </a:p>
          </p:txBody>
        </p:sp>
        <p:cxnSp>
          <p:nvCxnSpPr>
            <p:cNvPr id="14"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5" name="菱形 14"/>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8" name="组合 8"/>
          <p:cNvGrpSpPr/>
          <p:nvPr/>
        </p:nvGrpSpPr>
        <p:grpSpPr bwMode="auto">
          <a:xfrm>
            <a:off x="0" y="627459"/>
            <a:ext cx="2006600" cy="523082"/>
            <a:chOff x="70" y="-63"/>
            <a:chExt cx="3161" cy="1097"/>
          </a:xfrm>
        </p:grpSpPr>
        <p:sp>
          <p:nvSpPr>
            <p:cNvPr id="45078"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a:latin typeface="黑体" panose="02010609060101010101" pitchFamily="49" charset="-122"/>
                  <a:ea typeface="黑体" panose="02010609060101010101" pitchFamily="49" charset="-122"/>
                </a:rPr>
                <a:t>整体感知</a:t>
              </a:r>
            </a:p>
          </p:txBody>
        </p:sp>
        <p:cxnSp>
          <p:nvCxnSpPr>
            <p:cNvPr id="4"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graphicFrame>
        <p:nvGraphicFramePr>
          <p:cNvPr id="6" name="表格 5"/>
          <p:cNvGraphicFramePr>
            <a:graphicFrameLocks noGrp="1"/>
          </p:cNvGraphicFramePr>
          <p:nvPr>
            <p:extLst>
              <p:ext uri="{D42A27DB-BD31-4B8C-83A1-F6EECF244321}">
                <p14:modId xmlns:p14="http://schemas.microsoft.com/office/powerpoint/2010/main" val="3268175148"/>
              </p:ext>
            </p:extLst>
          </p:nvPr>
        </p:nvGraphicFramePr>
        <p:xfrm>
          <a:off x="535782" y="1249319"/>
          <a:ext cx="8072120" cy="3450062"/>
        </p:xfrm>
        <a:graphic>
          <a:graphicData uri="http://schemas.openxmlformats.org/drawingml/2006/table">
            <a:tbl>
              <a:tblPr/>
              <a:tblGrid>
                <a:gridCol w="5214620"/>
                <a:gridCol w="2857500"/>
              </a:tblGrid>
              <a:tr h="475672">
                <a:tc>
                  <a:txBody>
                    <a:bodyPr/>
                    <a:lstStyle/>
                    <a:p>
                      <a:pPr algn="ctr"/>
                      <a:endParaRPr lang="zh-CN" altLang="en-US" sz="1500" b="1" dirty="0">
                        <a:latin typeface="宋体" panose="02010600030101010101" pitchFamily="2" charset="-122"/>
                        <a:ea typeface="宋体" panose="02010600030101010101" pitchFamily="2" charset="-122"/>
                      </a:endParaRPr>
                    </a:p>
                  </a:txBody>
                  <a:tcPr marL="91439" marR="91439" marT="34290" marB="34290">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endParaRPr lang="zh-CN" altLang="en-US" sz="1500" b="1">
                        <a:latin typeface="宋体" panose="02010600030101010101" pitchFamily="2" charset="-122"/>
                        <a:ea typeface="宋体" panose="02010600030101010101" pitchFamily="2" charset="-122"/>
                      </a:endParaRPr>
                    </a:p>
                  </a:txBody>
                  <a:tcPr marL="91439" marR="91439" marT="34290" marB="34290">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74390">
                <a:tc>
                  <a:txBody>
                    <a:bodyPr/>
                    <a:lstStyle/>
                    <a:p>
                      <a:endParaRPr lang="zh-CN" altLang="en-US" sz="1100" dirty="0"/>
                    </a:p>
                  </a:txBody>
                  <a:tcPr marL="91439" marR="91439"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endParaRPr lang="zh-CN" altLang="en-US" sz="1100" dirty="0"/>
                    </a:p>
                  </a:txBody>
                  <a:tcPr marL="91439" marR="91439"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矩形 6"/>
          <p:cNvSpPr>
            <a:spLocks noChangeArrowheads="1"/>
          </p:cNvSpPr>
          <p:nvPr/>
        </p:nvSpPr>
        <p:spPr bwMode="auto">
          <a:xfrm>
            <a:off x="538164" y="1726259"/>
            <a:ext cx="5214937" cy="29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b="1" dirty="0">
                <a:latin typeface="楷体" panose="02010609060101010101" pitchFamily="49" charset="-122"/>
                <a:ea typeface="楷体" panose="02010609060101010101" pitchFamily="49" charset="-122"/>
              </a:rPr>
              <a:t>在一个</a:t>
            </a:r>
            <a:r>
              <a:rPr lang="en-US" altLang="zh-CN" b="1" dirty="0">
                <a:latin typeface="楷体" panose="02010609060101010101" pitchFamily="49" charset="-122"/>
                <a:ea typeface="楷体" panose="02010609060101010101" pitchFamily="49" charset="-122"/>
              </a:rPr>
              <a:t>6500</a:t>
            </a:r>
            <a:r>
              <a:rPr lang="zh-CN" altLang="en-US" b="1" dirty="0">
                <a:latin typeface="楷体" panose="02010609060101010101" pitchFamily="49" charset="-122"/>
                <a:ea typeface="楷体" panose="02010609060101010101" pitchFamily="49" charset="-122"/>
              </a:rPr>
              <a:t>万年前形成的沉积物薄层</a:t>
            </a:r>
            <a:r>
              <a:rPr lang="zh-CN" altLang="en-US" b="1" dirty="0" smtClean="0">
                <a:latin typeface="楷体" panose="02010609060101010101" pitchFamily="49" charset="-122"/>
                <a:ea typeface="楷体" panose="02010609060101010101" pitchFamily="49" charset="-122"/>
              </a:rPr>
              <a:t>中，发</a:t>
            </a:r>
            <a:r>
              <a:rPr lang="zh-CN" altLang="en-US" b="1" dirty="0">
                <a:latin typeface="楷体" panose="02010609060101010101" pitchFamily="49" charset="-122"/>
                <a:ea typeface="楷体" panose="02010609060101010101" pitchFamily="49" charset="-122"/>
              </a:rPr>
              <a:t>现了稀有金属</a:t>
            </a:r>
            <a:r>
              <a:rPr lang="zh-CN" altLang="en-US" b="1" dirty="0" smtClean="0">
                <a:latin typeface="楷体" panose="02010609060101010101" pitchFamily="49" charset="-122"/>
                <a:ea typeface="楷体" panose="02010609060101010101" pitchFamily="49" charset="-122"/>
              </a:rPr>
              <a:t>铱，它</a:t>
            </a:r>
            <a:r>
              <a:rPr lang="zh-CN" altLang="en-US" b="1" dirty="0">
                <a:latin typeface="楷体" panose="02010609060101010101" pitchFamily="49" charset="-122"/>
                <a:ea typeface="楷体" panose="02010609060101010101" pitchFamily="49" charset="-122"/>
              </a:rPr>
              <a:t>的含量异常丰富。一些人认</a:t>
            </a:r>
            <a:r>
              <a:rPr lang="zh-CN" altLang="en-US" b="1" dirty="0" smtClean="0">
                <a:latin typeface="楷体" panose="02010609060101010101" pitchFamily="49" charset="-122"/>
                <a:ea typeface="楷体" panose="02010609060101010101" pitchFamily="49" charset="-122"/>
              </a:rPr>
              <a:t>为，这</a:t>
            </a:r>
            <a:r>
              <a:rPr lang="zh-CN" altLang="en-US" b="1" dirty="0">
                <a:latin typeface="楷体" panose="02010609060101010101" pitchFamily="49" charset="-122"/>
                <a:ea typeface="楷体" panose="02010609060101010101" pitchFamily="49" charset="-122"/>
              </a:rPr>
              <a:t>可能</a:t>
            </a:r>
            <a:r>
              <a:rPr lang="zh-CN" altLang="en-US" b="1" dirty="0" smtClean="0">
                <a:latin typeface="楷体" panose="02010609060101010101" pitchFamily="49" charset="-122"/>
                <a:ea typeface="楷体" panose="02010609060101010101" pitchFamily="49" charset="-122"/>
              </a:rPr>
              <a:t>是一</a:t>
            </a:r>
            <a:r>
              <a:rPr lang="zh-CN" altLang="en-US" b="1" dirty="0">
                <a:latin typeface="楷体" panose="02010609060101010101" pitchFamily="49" charset="-122"/>
                <a:ea typeface="楷体" panose="02010609060101010101" pitchFamily="49" charset="-122"/>
              </a:rPr>
              <a:t>个巨大的小行星或彗星撞击地球的结果。这种撞击也许深入到了地壳内</a:t>
            </a:r>
            <a:r>
              <a:rPr lang="zh-CN" altLang="en-US" b="1" dirty="0" smtClean="0">
                <a:latin typeface="楷体" panose="02010609060101010101" pitchFamily="49" charset="-122"/>
                <a:ea typeface="楷体" panose="02010609060101010101" pitchFamily="49" charset="-122"/>
              </a:rPr>
              <a:t>部，引</a:t>
            </a:r>
            <a:r>
              <a:rPr lang="zh-CN" altLang="en-US" b="1" dirty="0">
                <a:latin typeface="楷体" panose="02010609060101010101" pitchFamily="49" charset="-122"/>
                <a:ea typeface="楷体" panose="02010609060101010101" pitchFamily="49" charset="-122"/>
              </a:rPr>
              <a:t>起火山喷</a:t>
            </a:r>
            <a:r>
              <a:rPr lang="zh-CN" altLang="en-US" b="1" dirty="0" smtClean="0">
                <a:latin typeface="楷体" panose="02010609060101010101" pitchFamily="49" charset="-122"/>
                <a:ea typeface="楷体" panose="02010609060101010101" pitchFamily="49" charset="-122"/>
              </a:rPr>
              <a:t>发，造</a:t>
            </a:r>
            <a:r>
              <a:rPr lang="zh-CN" altLang="en-US" b="1" dirty="0">
                <a:latin typeface="楷体" panose="02010609060101010101" pitchFamily="49" charset="-122"/>
                <a:ea typeface="楷体" panose="02010609060101010101" pitchFamily="49" charset="-122"/>
              </a:rPr>
              <a:t>成大火和潮汐大</a:t>
            </a:r>
            <a:r>
              <a:rPr lang="zh-CN" altLang="en-US" b="1" dirty="0" smtClean="0">
                <a:latin typeface="楷体" panose="02010609060101010101" pitchFamily="49" charset="-122"/>
                <a:ea typeface="楷体" panose="02010609060101010101" pitchFamily="49" charset="-122"/>
              </a:rPr>
              <a:t>浪，许</a:t>
            </a:r>
            <a:r>
              <a:rPr lang="zh-CN" altLang="en-US" b="1" dirty="0">
                <a:latin typeface="楷体" panose="02010609060101010101" pitchFamily="49" charset="-122"/>
                <a:ea typeface="楷体" panose="02010609060101010101" pitchFamily="49" charset="-122"/>
              </a:rPr>
              <a:t>多尘埃进入了平流层</a:t>
            </a:r>
            <a:r>
              <a:rPr lang="zh-CN" altLang="en-US" b="1" dirty="0" smtClean="0">
                <a:latin typeface="楷体" panose="02010609060101010101" pitchFamily="49" charset="-122"/>
                <a:ea typeface="楷体" panose="02010609060101010101" pitchFamily="49" charset="-122"/>
              </a:rPr>
              <a:t>中，结</a:t>
            </a:r>
            <a:r>
              <a:rPr lang="zh-CN" altLang="en-US" b="1" dirty="0">
                <a:latin typeface="楷体" panose="02010609060101010101" pitchFamily="49" charset="-122"/>
                <a:ea typeface="楷体" panose="02010609060101010101" pitchFamily="49" charset="-122"/>
              </a:rPr>
              <a:t>果造成在很长一段时间内阳光无法抵达地球表面。这也许是导致包括所有恐龙在内的许多地球生物灭绝的原因。</a:t>
            </a:r>
          </a:p>
        </p:txBody>
      </p:sp>
      <p:sp>
        <p:nvSpPr>
          <p:cNvPr id="8" name="矩形 7"/>
          <p:cNvSpPr>
            <a:spLocks noChangeArrowheads="1"/>
          </p:cNvSpPr>
          <p:nvPr/>
        </p:nvSpPr>
        <p:spPr bwMode="auto">
          <a:xfrm>
            <a:off x="5810250" y="2121944"/>
            <a:ext cx="2857500"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b="1" dirty="0">
                <a:latin typeface="楷体" panose="02010609060101010101" pitchFamily="49" charset="-122"/>
                <a:ea typeface="楷体" panose="02010609060101010101" pitchFamily="49" charset="-122"/>
              </a:rPr>
              <a:t>如果地球突然经历了一个火山爆发</a:t>
            </a:r>
            <a:r>
              <a:rPr lang="zh-CN" altLang="en-US" b="1" dirty="0" smtClean="0">
                <a:latin typeface="楷体" panose="02010609060101010101" pitchFamily="49" charset="-122"/>
                <a:ea typeface="楷体" panose="02010609060101010101" pitchFamily="49" charset="-122"/>
              </a:rPr>
              <a:t>期，许</a:t>
            </a:r>
            <a:r>
              <a:rPr lang="zh-CN" altLang="en-US" b="1" dirty="0">
                <a:latin typeface="楷体" panose="02010609060101010101" pitchFamily="49" charset="-122"/>
                <a:ea typeface="楷体" panose="02010609060101010101" pitchFamily="49" charset="-122"/>
              </a:rPr>
              <a:t>多火山大致同时喷</a:t>
            </a:r>
            <a:r>
              <a:rPr lang="zh-CN" altLang="en-US" b="1" dirty="0" smtClean="0">
                <a:latin typeface="楷体" panose="02010609060101010101" pitchFamily="49" charset="-122"/>
                <a:ea typeface="楷体" panose="02010609060101010101" pitchFamily="49" charset="-122"/>
              </a:rPr>
              <a:t>发，那</a:t>
            </a:r>
            <a:r>
              <a:rPr lang="zh-CN" altLang="en-US" b="1" dirty="0">
                <a:latin typeface="楷体" panose="02010609060101010101" pitchFamily="49" charset="-122"/>
                <a:ea typeface="楷体" panose="02010609060101010101" pitchFamily="49" charset="-122"/>
              </a:rPr>
              <a:t>么也能造成一个足以使生物大量灭绝的巨大灾难。</a:t>
            </a:r>
          </a:p>
        </p:txBody>
      </p:sp>
      <p:sp>
        <p:nvSpPr>
          <p:cNvPr id="9" name="矩形 8"/>
          <p:cNvSpPr>
            <a:spLocks noChangeArrowheads="1"/>
          </p:cNvSpPr>
          <p:nvPr/>
        </p:nvSpPr>
        <p:spPr bwMode="auto">
          <a:xfrm>
            <a:off x="1743075" y="1279774"/>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dirty="0">
                <a:solidFill>
                  <a:srgbClr val="0000FF"/>
                </a:solidFill>
                <a:latin typeface="黑体" panose="02010609060101010101" pitchFamily="49" charset="-122"/>
                <a:ea typeface="黑体" panose="02010609060101010101" pitchFamily="49" charset="-122"/>
              </a:rPr>
              <a:t>“撞击说</a:t>
            </a:r>
            <a:r>
              <a:rPr lang="zh-CN" altLang="en-US" sz="2400" dirty="0" smtClean="0">
                <a:solidFill>
                  <a:srgbClr val="0000FF"/>
                </a:solidFill>
                <a:latin typeface="黑体" panose="02010609060101010101" pitchFamily="49" charset="-122"/>
                <a:ea typeface="黑体" panose="02010609060101010101" pitchFamily="49" charset="-122"/>
              </a:rPr>
              <a:t>”的依据</a:t>
            </a:r>
            <a:endParaRPr lang="zh-CN" altLang="en-US" sz="2400" dirty="0">
              <a:solidFill>
                <a:srgbClr val="0000FF"/>
              </a:solidFill>
              <a:latin typeface="黑体" panose="02010609060101010101" pitchFamily="49" charset="-122"/>
              <a:ea typeface="黑体" panose="02010609060101010101" pitchFamily="49" charset="-122"/>
            </a:endParaRPr>
          </a:p>
        </p:txBody>
      </p:sp>
      <p:sp>
        <p:nvSpPr>
          <p:cNvPr id="10" name="矩形 9"/>
          <p:cNvSpPr>
            <a:spLocks noChangeArrowheads="1"/>
          </p:cNvSpPr>
          <p:nvPr/>
        </p:nvSpPr>
        <p:spPr bwMode="auto">
          <a:xfrm>
            <a:off x="5929056" y="1279774"/>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400" dirty="0">
                <a:solidFill>
                  <a:srgbClr val="0000FF"/>
                </a:solidFill>
                <a:latin typeface="黑体" panose="02010609060101010101" pitchFamily="49" charset="-122"/>
                <a:ea typeface="黑体" panose="02010609060101010101" pitchFamily="49" charset="-122"/>
              </a:rPr>
              <a:t>“火山说</a:t>
            </a:r>
            <a:r>
              <a:rPr lang="zh-CN" altLang="en-US" sz="2400" dirty="0" smtClean="0">
                <a:solidFill>
                  <a:srgbClr val="0000FF"/>
                </a:solidFill>
                <a:latin typeface="黑体" panose="02010609060101010101" pitchFamily="49" charset="-122"/>
                <a:ea typeface="黑体" panose="02010609060101010101" pitchFamily="49" charset="-122"/>
              </a:rPr>
              <a:t>”的依据</a:t>
            </a:r>
            <a:endParaRPr lang="zh-CN" altLang="en-US" sz="2400" dirty="0">
              <a:solidFill>
                <a:srgbClr val="0000FF"/>
              </a:solidFill>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539552" y="1469194"/>
            <a:ext cx="4572000" cy="461665"/>
          </a:xfrm>
          <a:prstGeom prst="rect">
            <a:avLst/>
          </a:prstGeom>
          <a:ln>
            <a:noFill/>
          </a:ln>
        </p:spPr>
        <p:style>
          <a:lnRef idx="2">
            <a:schemeClr val="accent4"/>
          </a:lnRef>
          <a:fillRef idx="1">
            <a:schemeClr val="lt1"/>
          </a:fillRef>
          <a:effectRef idx="0">
            <a:schemeClr val="accent4"/>
          </a:effectRef>
          <a:fontRef idx="minor">
            <a:schemeClr val="dk1"/>
          </a:fontRef>
        </p:style>
        <p:txBody>
          <a:bodyPr>
            <a:spAutoFit/>
          </a:bodyPr>
          <a:lstStyle/>
          <a:p>
            <a:pPr eaLnBrk="1" hangingPunct="1">
              <a:spcBef>
                <a:spcPts val="0"/>
              </a:spcBef>
              <a:defRPr/>
            </a:pPr>
            <a:r>
              <a:rPr kumimoji="1" lang="zh-CN" altLang="en-US" sz="2400" b="1" dirty="0" smtClean="0">
                <a:solidFill>
                  <a:srgbClr val="0000FF"/>
                </a:solidFill>
                <a:latin typeface="楷体" panose="02010609060101010101" pitchFamily="49" charset="-122"/>
                <a:ea typeface="楷体" panose="02010609060101010101" pitchFamily="49" charset="-122"/>
              </a:rPr>
              <a:t>作者认为“</a:t>
            </a:r>
            <a:r>
              <a:rPr kumimoji="1" lang="zh-CN" altLang="en-US" sz="2400" b="1" dirty="0">
                <a:solidFill>
                  <a:srgbClr val="0000FF"/>
                </a:solidFill>
                <a:latin typeface="楷体" panose="02010609060101010101" pitchFamily="49" charset="-122"/>
                <a:ea typeface="楷体" panose="02010609060101010101" pitchFamily="49" charset="-122"/>
              </a:rPr>
              <a:t>撞击说</a:t>
            </a:r>
            <a:r>
              <a:rPr kumimoji="1" lang="zh-CN" altLang="en-US" sz="2400" b="1" dirty="0" smtClean="0">
                <a:solidFill>
                  <a:srgbClr val="0000FF"/>
                </a:solidFill>
                <a:latin typeface="楷体" panose="02010609060101010101" pitchFamily="49" charset="-122"/>
                <a:ea typeface="楷体" panose="02010609060101010101" pitchFamily="49" charset="-122"/>
              </a:rPr>
              <a:t>”正确。</a:t>
            </a:r>
            <a:endParaRPr kumimoji="1" lang="zh-CN" altLang="en-US" sz="2400" b="1" dirty="0">
              <a:solidFill>
                <a:srgbClr val="0000FF"/>
              </a:solidFill>
              <a:latin typeface="楷体" panose="02010609060101010101" pitchFamily="49" charset="-122"/>
              <a:ea typeface="楷体" panose="02010609060101010101" pitchFamily="49" charset="-122"/>
            </a:endParaRPr>
          </a:p>
        </p:txBody>
      </p:sp>
      <p:sp>
        <p:nvSpPr>
          <p:cNvPr id="46085" name="矩形 12"/>
          <p:cNvSpPr>
            <a:spLocks noChangeArrowheads="1"/>
          </p:cNvSpPr>
          <p:nvPr/>
        </p:nvSpPr>
        <p:spPr bwMode="auto">
          <a:xfrm>
            <a:off x="395536" y="1059583"/>
            <a:ext cx="6929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smtClean="0">
                <a:latin typeface="宋体" panose="02010600030101010101" pitchFamily="2" charset="-122"/>
              </a:rPr>
              <a:t>作</a:t>
            </a:r>
            <a:r>
              <a:rPr lang="zh-CN" altLang="en-US" sz="2400" b="1" dirty="0">
                <a:latin typeface="宋体" panose="02010600030101010101" pitchFamily="2" charset="-122"/>
              </a:rPr>
              <a:t>者认为哪一种学说正</a:t>
            </a:r>
            <a:r>
              <a:rPr lang="zh-CN" altLang="en-US" sz="2400" b="1" dirty="0" smtClean="0">
                <a:latin typeface="宋体" panose="02010600030101010101" pitchFamily="2" charset="-122"/>
              </a:rPr>
              <a:t>确？他是如何论证的？</a:t>
            </a:r>
            <a:endParaRPr lang="zh-CN" altLang="en-US" sz="2400" dirty="0"/>
          </a:p>
        </p:txBody>
      </p:sp>
      <p:grpSp>
        <p:nvGrpSpPr>
          <p:cNvPr id="11" name="组合 8"/>
          <p:cNvGrpSpPr/>
          <p:nvPr/>
        </p:nvGrpSpPr>
        <p:grpSpPr bwMode="auto">
          <a:xfrm>
            <a:off x="0" y="627459"/>
            <a:ext cx="2006600" cy="523081"/>
            <a:chOff x="70" y="-63"/>
            <a:chExt cx="3161" cy="1097"/>
          </a:xfrm>
        </p:grpSpPr>
        <p:sp>
          <p:nvSpPr>
            <p:cNvPr id="12"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1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6" name="菱形 15"/>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17" name="右箭头 16"/>
          <p:cNvSpPr/>
          <p:nvPr/>
        </p:nvSpPr>
        <p:spPr>
          <a:xfrm>
            <a:off x="5072063" y="3168811"/>
            <a:ext cx="571500" cy="37504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zh-CN" altLang="en-US"/>
          </a:p>
        </p:txBody>
      </p:sp>
      <p:sp>
        <p:nvSpPr>
          <p:cNvPr id="18" name="矩形 10"/>
          <p:cNvSpPr>
            <a:spLocks noChangeArrowheads="1"/>
          </p:cNvSpPr>
          <p:nvPr/>
        </p:nvSpPr>
        <p:spPr bwMode="auto">
          <a:xfrm>
            <a:off x="429444" y="1861922"/>
            <a:ext cx="343395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dirty="0" smtClean="0">
                <a:solidFill>
                  <a:srgbClr val="FF0000"/>
                </a:solidFill>
                <a:latin typeface="黑体" panose="02010609060101010101" pitchFamily="49" charset="-122"/>
                <a:ea typeface="黑体" panose="02010609060101010101" pitchFamily="49" charset="-122"/>
              </a:rPr>
              <a:t>论证：</a:t>
            </a:r>
            <a:endParaRPr lang="en-US" altLang="zh-CN" sz="2400" dirty="0" smtClean="0">
              <a:solidFill>
                <a:srgbClr val="FF0000"/>
              </a:solidFill>
              <a:latin typeface="黑体" panose="02010609060101010101" pitchFamily="49" charset="-122"/>
              <a:ea typeface="黑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a:t>
            </a:r>
            <a:r>
              <a:rPr lang="en-US" altLang="zh-CN" sz="2400" b="1" dirty="0" smtClean="0">
                <a:latin typeface="楷体" panose="02010609060101010101" pitchFamily="49" charset="-122"/>
                <a:ea typeface="楷体" panose="02010609060101010101" pitchFamily="49" charset="-122"/>
              </a:rPr>
              <a:t>1</a:t>
            </a:r>
            <a:r>
              <a:rPr lang="zh-CN" altLang="en-US" sz="2400" b="1" dirty="0" smtClean="0">
                <a:latin typeface="楷体" panose="02010609060101010101" pitchFamily="49" charset="-122"/>
                <a:ea typeface="楷体" panose="02010609060101010101" pitchFamily="49" charset="-122"/>
              </a:rPr>
              <a:t>）科</a:t>
            </a:r>
            <a:r>
              <a:rPr lang="zh-CN" altLang="en-US" sz="2400" b="1" dirty="0">
                <a:latin typeface="楷体" panose="02010609060101010101" pitchFamily="49" charset="-122"/>
                <a:ea typeface="楷体" panose="02010609060101010101" pitchFamily="49" charset="-122"/>
              </a:rPr>
              <a:t>学的实验证明。</a:t>
            </a:r>
          </a:p>
        </p:txBody>
      </p:sp>
      <p:sp>
        <p:nvSpPr>
          <p:cNvPr id="19" name="矩形 18"/>
          <p:cNvSpPr/>
          <p:nvPr/>
        </p:nvSpPr>
        <p:spPr>
          <a:xfrm>
            <a:off x="546452" y="2692919"/>
            <a:ext cx="4320480" cy="2012859"/>
          </a:xfrm>
          <a:prstGeom prst="rect">
            <a:avLst/>
          </a:prstGeom>
          <a:solidFill>
            <a:schemeClr val="accent2">
              <a:lumMod val="40000"/>
              <a:lumOff val="60000"/>
            </a:schemeClr>
          </a:solidFill>
          <a:ln>
            <a:noFill/>
          </a:ln>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30000"/>
              </a:lnSpc>
              <a:defRPr/>
            </a:pPr>
            <a:r>
              <a:rPr lang="zh-CN" altLang="en-US" sz="2400" b="1" dirty="0">
                <a:latin typeface="楷体" panose="02010609060101010101" pitchFamily="49" charset="-122"/>
                <a:ea typeface="楷体" panose="02010609060101010101" pitchFamily="49" charset="-122"/>
              </a:rPr>
              <a:t>二氧化硅处在超高压下会变成斯石</a:t>
            </a:r>
            <a:r>
              <a:rPr lang="zh-CN" altLang="en-US" sz="2400" b="1" dirty="0" smtClean="0">
                <a:latin typeface="楷体" panose="02010609060101010101" pitchFamily="49" charset="-122"/>
                <a:ea typeface="楷体" panose="02010609060101010101" pitchFamily="49" charset="-122"/>
              </a:rPr>
              <a:t>英；斯</a:t>
            </a:r>
            <a:r>
              <a:rPr lang="zh-CN" altLang="en-US" sz="2400" b="1" dirty="0">
                <a:latin typeface="楷体" panose="02010609060101010101" pitchFamily="49" charset="-122"/>
                <a:ea typeface="楷体" panose="02010609060101010101" pitchFamily="49" charset="-122"/>
              </a:rPr>
              <a:t>石英在</a:t>
            </a:r>
            <a:r>
              <a:rPr lang="en-US" altLang="zh-CN" sz="2400" b="1" dirty="0">
                <a:latin typeface="楷体" panose="02010609060101010101" pitchFamily="49" charset="-122"/>
                <a:ea typeface="楷体" panose="02010609060101010101" pitchFamily="49" charset="-122"/>
              </a:rPr>
              <a:t>850℃</a:t>
            </a:r>
            <a:r>
              <a:rPr lang="zh-CN" altLang="en-US" sz="2400" b="1" dirty="0">
                <a:latin typeface="楷体" panose="02010609060101010101" pitchFamily="49" charset="-122"/>
                <a:ea typeface="楷体" panose="02010609060101010101" pitchFamily="49" charset="-122"/>
              </a:rPr>
              <a:t>的温度下加热</a:t>
            </a:r>
            <a:r>
              <a:rPr lang="en-US" altLang="zh-CN" sz="2400" b="1" dirty="0">
                <a:latin typeface="楷体" panose="02010609060101010101" pitchFamily="49" charset="-122"/>
                <a:ea typeface="楷体" panose="02010609060101010101" pitchFamily="49" charset="-122"/>
              </a:rPr>
              <a:t>30</a:t>
            </a:r>
            <a:r>
              <a:rPr lang="zh-CN" altLang="en-US" sz="2400" b="1" dirty="0">
                <a:latin typeface="楷体" panose="02010609060101010101" pitchFamily="49" charset="-122"/>
                <a:ea typeface="楷体" panose="02010609060101010101" pitchFamily="49" charset="-122"/>
              </a:rPr>
              <a:t>分</a:t>
            </a:r>
            <a:r>
              <a:rPr lang="zh-CN" altLang="en-US" sz="2400" b="1" dirty="0" smtClean="0">
                <a:latin typeface="楷体" panose="02010609060101010101" pitchFamily="49" charset="-122"/>
                <a:ea typeface="楷体" panose="02010609060101010101" pitchFamily="49" charset="-122"/>
              </a:rPr>
              <a:t>钟，会</a:t>
            </a:r>
            <a:r>
              <a:rPr lang="zh-CN" altLang="en-US" sz="2400" b="1" dirty="0">
                <a:latin typeface="楷体" panose="02010609060101010101" pitchFamily="49" charset="-122"/>
                <a:ea typeface="楷体" panose="02010609060101010101" pitchFamily="49" charset="-122"/>
              </a:rPr>
              <a:t>变成普通的沙子。</a:t>
            </a:r>
          </a:p>
        </p:txBody>
      </p:sp>
      <p:sp>
        <p:nvSpPr>
          <p:cNvPr id="20" name="矩形 19"/>
          <p:cNvSpPr/>
          <p:nvPr/>
        </p:nvSpPr>
        <p:spPr>
          <a:xfrm>
            <a:off x="5818956" y="2912429"/>
            <a:ext cx="2857500" cy="1052596"/>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a:spAutoFit/>
          </a:bodyPr>
          <a:lstStyle/>
          <a:p>
            <a:pPr>
              <a:lnSpc>
                <a:spcPct val="130000"/>
              </a:lnSpc>
              <a:defRPr/>
            </a:pPr>
            <a:r>
              <a:rPr lang="zh-CN" altLang="en-US" sz="2400" b="1" dirty="0" smtClean="0">
                <a:latin typeface="楷体" panose="02010609060101010101" pitchFamily="49" charset="-122"/>
                <a:ea typeface="楷体" panose="02010609060101010101" pitchFamily="49" charset="-122"/>
              </a:rPr>
              <a:t>自</a:t>
            </a:r>
            <a:r>
              <a:rPr lang="zh-CN" altLang="en-US" sz="2400" b="1" dirty="0">
                <a:latin typeface="楷体" panose="02010609060101010101" pitchFamily="49" charset="-122"/>
                <a:ea typeface="楷体" panose="02010609060101010101" pitchFamily="49" charset="-122"/>
              </a:rPr>
              <a:t>然界中不可能自然地产生斯石英。</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ppt_x"/>
                                          </p:val>
                                        </p:tav>
                                        <p:tav tm="100000">
                                          <p:val>
                                            <p:strVal val="#ppt_x"/>
                                          </p:val>
                                        </p:tav>
                                      </p:tavLst>
                                    </p:anim>
                                    <p:anim calcmode="lin" valueType="num">
                                      <p:cBhvr additive="base">
                                        <p:cTn id="1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ppt_x"/>
                                          </p:val>
                                        </p:tav>
                                        <p:tav tm="100000">
                                          <p:val>
                                            <p:strVal val="#ppt_x"/>
                                          </p:val>
                                        </p:tav>
                                      </p:tavLst>
                                    </p:anim>
                                    <p:anim calcmode="lin" valueType="num">
                                      <p:cBhvr additive="base">
                                        <p:cTn id="3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7" grpId="0" bldLvl="0" animBg="1"/>
      <p:bldP spid="18" grpId="0"/>
      <p:bldP spid="19" grpId="0" bldLvl="0" animBg="1"/>
      <p:bldP spid="20"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组合 1"/>
          <p:cNvGrpSpPr/>
          <p:nvPr/>
        </p:nvGrpSpPr>
        <p:grpSpPr bwMode="auto">
          <a:xfrm>
            <a:off x="3700464" y="1059582"/>
            <a:ext cx="1743075" cy="643766"/>
            <a:chOff x="3333750" y="339725"/>
            <a:chExt cx="1743075" cy="858355"/>
          </a:xfrm>
        </p:grpSpPr>
        <p:sp>
          <p:nvSpPr>
            <p:cNvPr id="15" name="圆角矩形 14"/>
            <p:cNvSpPr/>
            <p:nvPr/>
          </p:nvSpPr>
          <p:spPr bwMode="auto">
            <a:xfrm rot="555800">
              <a:off x="4602163" y="457200"/>
              <a:ext cx="442912"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6" name="圆角矩形 15"/>
            <p:cNvSpPr/>
            <p:nvPr/>
          </p:nvSpPr>
          <p:spPr bwMode="auto">
            <a:xfrm rot="20470821">
              <a:off x="4197350" y="463550"/>
              <a:ext cx="442913" cy="420688"/>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7" name="圆角矩形 16"/>
            <p:cNvSpPr/>
            <p:nvPr/>
          </p:nvSpPr>
          <p:spPr bwMode="auto">
            <a:xfrm rot="319204">
              <a:off x="3778250" y="463550"/>
              <a:ext cx="441325" cy="420688"/>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8" name="圆角矩形 17"/>
            <p:cNvSpPr/>
            <p:nvPr/>
          </p:nvSpPr>
          <p:spPr bwMode="auto">
            <a:xfrm rot="21148334">
              <a:off x="3368675" y="471488"/>
              <a:ext cx="441325" cy="420687"/>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6156" name="矩形 1"/>
            <p:cNvSpPr>
              <a:spLocks noChangeArrowheads="1"/>
            </p:cNvSpPr>
            <p:nvPr/>
          </p:nvSpPr>
          <p:spPr bwMode="auto">
            <a:xfrm>
              <a:off x="3333750" y="339725"/>
              <a:ext cx="1743075" cy="858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lnSpc>
                  <a:spcPts val="4300"/>
                </a:lnSpc>
              </a:pPr>
              <a:r>
                <a:rPr lang="zh-CN" altLang="en-US" sz="2800" b="1" dirty="0">
                  <a:solidFill>
                    <a:schemeClr val="bg1"/>
                  </a:solidFill>
                  <a:latin typeface="楷体" panose="02010609060101010101" pitchFamily="49" charset="-122"/>
                  <a:ea typeface="楷体" panose="02010609060101010101" pitchFamily="49" charset="-122"/>
                </a:rPr>
                <a:t>背景资料</a:t>
              </a:r>
            </a:p>
          </p:txBody>
        </p:sp>
      </p:grpSp>
      <p:grpSp>
        <p:nvGrpSpPr>
          <p:cNvPr id="6147" name="组合 8"/>
          <p:cNvGrpSpPr/>
          <p:nvPr/>
        </p:nvGrpSpPr>
        <p:grpSpPr bwMode="auto">
          <a:xfrm>
            <a:off x="0" y="666750"/>
            <a:ext cx="2051050" cy="523081"/>
            <a:chOff x="0" y="-63"/>
            <a:chExt cx="3231" cy="1097"/>
          </a:xfrm>
        </p:grpSpPr>
        <p:sp>
          <p:nvSpPr>
            <p:cNvPr id="614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a:latin typeface="黑体" panose="02010609060101010101" pitchFamily="49" charset="-122"/>
                  <a:ea typeface="黑体" panose="02010609060101010101" pitchFamily="49" charset="-122"/>
                </a:rPr>
                <a:t>知识备查</a:t>
              </a:r>
            </a:p>
          </p:txBody>
        </p:sp>
        <p:cxnSp>
          <p:nvCxnSpPr>
            <p:cNvPr id="21" name="直线连接符 9"/>
            <p:cNvCxnSpPr/>
            <p:nvPr/>
          </p:nvCxnSpPr>
          <p:spPr>
            <a:xfrm>
              <a:off x="0" y="701"/>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2" name="菱形 21"/>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6148" name="矩形 11"/>
          <p:cNvSpPr>
            <a:spLocks noChangeArrowheads="1"/>
          </p:cNvSpPr>
          <p:nvPr/>
        </p:nvSpPr>
        <p:spPr bwMode="auto">
          <a:xfrm>
            <a:off x="519807" y="1653648"/>
            <a:ext cx="8104386" cy="2504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30000"/>
              </a:lnSpc>
            </a:pPr>
            <a:r>
              <a:rPr lang="zh-CN" altLang="en-US" sz="2800" b="1"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本</a:t>
            </a:r>
            <a:r>
              <a:rPr lang="zh-CN" altLang="en-US" sz="2400" b="1" dirty="0">
                <a:latin typeface="楷体" panose="02010609060101010101" pitchFamily="49" charset="-122"/>
                <a:ea typeface="楷体" panose="02010609060101010101" pitchFamily="49" charset="-122"/>
              </a:rPr>
              <a:t>文选自</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新疆域</a:t>
            </a:r>
            <a:r>
              <a:rPr lang="en-US" altLang="zh-CN" sz="2400" b="1" dirty="0" smtClean="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（上</a:t>
            </a:r>
            <a:r>
              <a:rPr lang="zh-CN" altLang="en-US" sz="2400" b="1" dirty="0">
                <a:latin typeface="楷体" panose="02010609060101010101" pitchFamily="49" charset="-122"/>
                <a:ea typeface="楷体" panose="02010609060101010101" pitchFamily="49" charset="-122"/>
              </a:rPr>
              <a:t>海科技教育出版社</a:t>
            </a:r>
            <a:r>
              <a:rPr lang="en-US" altLang="zh-CN" sz="2400" b="1" dirty="0">
                <a:latin typeface="楷体" panose="02010609060101010101" pitchFamily="49" charset="-122"/>
                <a:ea typeface="楷体" panose="02010609060101010101" pitchFamily="49" charset="-122"/>
              </a:rPr>
              <a:t>1999</a:t>
            </a:r>
            <a:r>
              <a:rPr lang="zh-CN" altLang="en-US" sz="2400" b="1" dirty="0">
                <a:latin typeface="楷体" panose="02010609060101010101" pitchFamily="49" charset="-122"/>
                <a:ea typeface="楷体" panose="02010609060101010101" pitchFamily="49" charset="-122"/>
              </a:rPr>
              <a:t>年</a:t>
            </a:r>
            <a:r>
              <a:rPr lang="zh-CN" altLang="en-US" sz="2400" b="1" dirty="0" smtClean="0">
                <a:latin typeface="楷体" panose="02010609060101010101" pitchFamily="49" charset="-122"/>
                <a:ea typeface="楷体" panose="02010609060101010101" pitchFamily="49" charset="-122"/>
              </a:rPr>
              <a:t>版）。</a:t>
            </a:r>
            <a:r>
              <a:rPr lang="zh-CN" altLang="en-US" sz="2400" b="1" dirty="0">
                <a:latin typeface="楷体" panose="02010609060101010101" pitchFamily="49" charset="-122"/>
                <a:ea typeface="楷体" panose="02010609060101010101" pitchFamily="49" charset="-122"/>
              </a:rPr>
              <a:t>孟庆任译。有改动。</a:t>
            </a:r>
            <a:r>
              <a:rPr lang="en-US" altLang="zh-CN" sz="2400" b="1" dirty="0">
                <a:latin typeface="楷体" panose="02010609060101010101" pitchFamily="49" charset="-122"/>
                <a:ea typeface="楷体" panose="02010609060101010101" pitchFamily="49" charset="-122"/>
              </a:rPr>
              <a:t>6500</a:t>
            </a:r>
            <a:r>
              <a:rPr lang="zh-CN" altLang="en-US" sz="2400" b="1" dirty="0">
                <a:latin typeface="楷体" panose="02010609060101010101" pitchFamily="49" charset="-122"/>
                <a:ea typeface="楷体" panose="02010609060101010101" pitchFamily="49" charset="-122"/>
              </a:rPr>
              <a:t>万年</a:t>
            </a:r>
            <a:r>
              <a:rPr lang="zh-CN" altLang="en-US" sz="2400" b="1" dirty="0" smtClean="0">
                <a:latin typeface="楷体" panose="02010609060101010101" pitchFamily="49" charset="-122"/>
                <a:ea typeface="楷体" panose="02010609060101010101" pitchFamily="49" charset="-122"/>
              </a:rPr>
              <a:t>前，在</a:t>
            </a:r>
            <a:r>
              <a:rPr lang="zh-CN" altLang="en-US" sz="2400" b="1" dirty="0">
                <a:latin typeface="楷体" panose="02010609060101010101" pitchFamily="49" charset="-122"/>
                <a:ea typeface="楷体" panose="02010609060101010101" pitchFamily="49" charset="-122"/>
              </a:rPr>
              <a:t>地球上生活了</a:t>
            </a:r>
            <a:r>
              <a:rPr lang="en-US" altLang="zh-CN" sz="2400" b="1" dirty="0">
                <a:latin typeface="楷体" panose="02010609060101010101" pitchFamily="49" charset="-122"/>
                <a:ea typeface="楷体" panose="02010609060101010101" pitchFamily="49" charset="-122"/>
              </a:rPr>
              <a:t>1.6</a:t>
            </a:r>
            <a:r>
              <a:rPr lang="zh-CN" altLang="en-US" sz="2400" b="1" dirty="0">
                <a:latin typeface="楷体" panose="02010609060101010101" pitchFamily="49" charset="-122"/>
                <a:ea typeface="楷体" panose="02010609060101010101" pitchFamily="49" charset="-122"/>
              </a:rPr>
              <a:t>亿年的恐龙突然灭绝</a:t>
            </a:r>
            <a:r>
              <a:rPr lang="zh-CN" altLang="en-US" sz="2400" b="1" dirty="0" smtClean="0">
                <a:latin typeface="楷体" panose="02010609060101010101" pitchFamily="49" charset="-122"/>
                <a:ea typeface="楷体" panose="02010609060101010101" pitchFamily="49" charset="-122"/>
              </a:rPr>
              <a:t>了，这</a:t>
            </a:r>
            <a:r>
              <a:rPr lang="zh-CN" altLang="en-US" sz="2400" b="1" dirty="0">
                <a:latin typeface="楷体" panose="02010609060101010101" pitchFamily="49" charset="-122"/>
                <a:ea typeface="楷体" panose="02010609060101010101" pitchFamily="49" charset="-122"/>
              </a:rPr>
              <a:t>成了生物史上的一大谜团。美国科普作家阿西莫夫从不同领域的科学发现中受到启</a:t>
            </a:r>
            <a:r>
              <a:rPr lang="zh-CN" altLang="en-US" sz="2400" b="1" dirty="0" smtClean="0">
                <a:latin typeface="楷体" panose="02010609060101010101" pitchFamily="49" charset="-122"/>
                <a:ea typeface="楷体" panose="02010609060101010101" pitchFamily="49" charset="-122"/>
              </a:rPr>
              <a:t>发，写</a:t>
            </a:r>
            <a:r>
              <a:rPr lang="zh-CN" altLang="en-US" sz="2400" b="1" dirty="0">
                <a:latin typeface="楷体" panose="02010609060101010101" pitchFamily="49" charset="-122"/>
                <a:ea typeface="楷体" panose="02010609060101010101" pitchFamily="49" charset="-122"/>
              </a:rPr>
              <a:t>成此文。</a:t>
            </a:r>
          </a:p>
        </p:txBody>
      </p:sp>
    </p:spTree>
  </p:cSld>
  <p:clrMapOvr>
    <a:masterClrMapping/>
  </p:clrMapOvr>
  <p:transition spd="slow">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右箭头 7"/>
          <p:cNvSpPr/>
          <p:nvPr/>
        </p:nvSpPr>
        <p:spPr>
          <a:xfrm>
            <a:off x="4929188" y="2412727"/>
            <a:ext cx="571500" cy="37504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zh-CN" altLang="en-US"/>
          </a:p>
        </p:txBody>
      </p:sp>
      <p:sp>
        <p:nvSpPr>
          <p:cNvPr id="10" name="矩形 9"/>
          <p:cNvSpPr/>
          <p:nvPr/>
        </p:nvSpPr>
        <p:spPr>
          <a:xfrm>
            <a:off x="501204" y="1928813"/>
            <a:ext cx="4214813" cy="1532727"/>
          </a:xfrm>
          <a:prstGeom prst="rect">
            <a:avLst/>
          </a:prstGeom>
          <a:solidFill>
            <a:schemeClr val="accent2">
              <a:lumMod val="40000"/>
              <a:lumOff val="60000"/>
            </a:schemeClr>
          </a:solidFill>
          <a:ln>
            <a:noFill/>
          </a:ln>
        </p:spPr>
        <p:style>
          <a:lnRef idx="2">
            <a:schemeClr val="accent4"/>
          </a:lnRef>
          <a:fillRef idx="1">
            <a:schemeClr val="lt1"/>
          </a:fillRef>
          <a:effectRef idx="0">
            <a:schemeClr val="accent4"/>
          </a:effectRef>
          <a:fontRef idx="minor">
            <a:schemeClr val="dk1"/>
          </a:fontRef>
        </p:style>
        <p:txBody>
          <a:bodyPr>
            <a:spAutoFit/>
          </a:bodyPr>
          <a:lstStyle/>
          <a:p>
            <a:pPr>
              <a:lnSpc>
                <a:spcPct val="130000"/>
              </a:lnSpc>
              <a:defRPr/>
            </a:pPr>
            <a:r>
              <a:rPr lang="zh-CN" altLang="en-US" sz="2400" b="1" dirty="0">
                <a:latin typeface="楷体" panose="02010609060101010101" pitchFamily="49" charset="-122"/>
                <a:ea typeface="楷体" panose="02010609060101010101" pitchFamily="49" charset="-122"/>
              </a:rPr>
              <a:t>巨大的陨石撞击地球</a:t>
            </a:r>
            <a:r>
              <a:rPr lang="zh-CN" altLang="en-US" sz="2400" b="1" dirty="0" smtClean="0">
                <a:latin typeface="楷体" panose="02010609060101010101" pitchFamily="49" charset="-122"/>
                <a:ea typeface="楷体" panose="02010609060101010101" pitchFamily="49" charset="-122"/>
              </a:rPr>
              <a:t>后，产</a:t>
            </a:r>
            <a:r>
              <a:rPr lang="zh-CN" altLang="en-US" sz="2400" b="1" dirty="0">
                <a:latin typeface="楷体" panose="02010609060101010101" pitchFamily="49" charset="-122"/>
                <a:ea typeface="楷体" panose="02010609060101010101" pitchFamily="49" charset="-122"/>
              </a:rPr>
              <a:t>生了斯石</a:t>
            </a:r>
            <a:r>
              <a:rPr lang="zh-CN" altLang="en-US" sz="2400" b="1" dirty="0" smtClean="0">
                <a:latin typeface="楷体" panose="02010609060101010101" pitchFamily="49" charset="-122"/>
                <a:ea typeface="楷体" panose="02010609060101010101" pitchFamily="49" charset="-122"/>
              </a:rPr>
              <a:t>英；在</a:t>
            </a:r>
            <a:r>
              <a:rPr lang="zh-CN" altLang="en-US" sz="2400" b="1" dirty="0">
                <a:latin typeface="楷体" panose="02010609060101010101" pitchFamily="49" charset="-122"/>
                <a:ea typeface="楷体" panose="02010609060101010101" pitchFamily="49" charset="-122"/>
              </a:rPr>
              <a:t>进行过原子弹爆炸实验的场地发现过斯石英。</a:t>
            </a:r>
          </a:p>
        </p:txBody>
      </p:sp>
      <p:sp>
        <p:nvSpPr>
          <p:cNvPr id="11" name="矩形 10"/>
          <p:cNvSpPr/>
          <p:nvPr/>
        </p:nvSpPr>
        <p:spPr>
          <a:xfrm>
            <a:off x="5672334" y="2070277"/>
            <a:ext cx="2714625" cy="1532727"/>
          </a:xfrm>
          <a:prstGeom prst="rect">
            <a:avLst/>
          </a:prstGeom>
          <a:solidFill>
            <a:schemeClr val="accent5">
              <a:lumMod val="40000"/>
              <a:lumOff val="60000"/>
            </a:schemeClr>
          </a:solidFill>
          <a:ln>
            <a:noFill/>
          </a:ln>
        </p:spPr>
        <p:style>
          <a:lnRef idx="1">
            <a:schemeClr val="accent6"/>
          </a:lnRef>
          <a:fillRef idx="2">
            <a:schemeClr val="accent6"/>
          </a:fillRef>
          <a:effectRef idx="1">
            <a:schemeClr val="accent6"/>
          </a:effectRef>
          <a:fontRef idx="minor">
            <a:schemeClr val="dk1"/>
          </a:fontRef>
        </p:style>
        <p:txBody>
          <a:bodyPr>
            <a:spAutoFit/>
          </a:bodyPr>
          <a:lstStyle/>
          <a:p>
            <a:pPr>
              <a:lnSpc>
                <a:spcPct val="130000"/>
              </a:lnSpc>
              <a:defRPr/>
            </a:pPr>
            <a:r>
              <a:rPr lang="zh-CN" altLang="en-US" sz="2400" b="1" dirty="0" smtClean="0">
                <a:latin typeface="楷体" panose="02010609060101010101" pitchFamily="49" charset="-122"/>
                <a:ea typeface="楷体" panose="02010609060101010101" pitchFamily="49" charset="-122"/>
              </a:rPr>
              <a:t>自</a:t>
            </a:r>
            <a:r>
              <a:rPr lang="zh-CN" altLang="en-US" sz="2400" b="1" dirty="0">
                <a:latin typeface="楷体" panose="02010609060101010101" pitchFamily="49" charset="-122"/>
                <a:ea typeface="楷体" panose="02010609060101010101" pitchFamily="49" charset="-122"/>
              </a:rPr>
              <a:t>然界存在的斯石英是强大的外力造成的。</a:t>
            </a:r>
          </a:p>
        </p:txBody>
      </p:sp>
      <p:sp>
        <p:nvSpPr>
          <p:cNvPr id="48134" name="矩形 11"/>
          <p:cNvSpPr>
            <a:spLocks noChangeArrowheads="1"/>
          </p:cNvSpPr>
          <p:nvPr/>
        </p:nvSpPr>
        <p:spPr bwMode="auto">
          <a:xfrm>
            <a:off x="232471" y="1160450"/>
            <a:ext cx="3703258" cy="61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600" b="1" dirty="0" smtClean="0">
                <a:latin typeface="楷体" panose="02010609060101010101" pitchFamily="49" charset="-122"/>
                <a:ea typeface="楷体" panose="02010609060101010101" pitchFamily="49" charset="-122"/>
              </a:rPr>
              <a:t>（</a:t>
            </a:r>
            <a:r>
              <a:rPr lang="en-US" altLang="zh-CN" sz="2600" b="1" dirty="0" smtClean="0">
                <a:latin typeface="楷体" panose="02010609060101010101" pitchFamily="49" charset="-122"/>
                <a:ea typeface="楷体" panose="02010609060101010101" pitchFamily="49" charset="-122"/>
              </a:rPr>
              <a:t>2</a:t>
            </a:r>
            <a:r>
              <a:rPr lang="zh-CN" altLang="en-US" sz="2600" b="1" dirty="0" smtClean="0">
                <a:latin typeface="楷体" panose="02010609060101010101" pitchFamily="49" charset="-122"/>
                <a:ea typeface="楷体" panose="02010609060101010101" pitchFamily="49" charset="-122"/>
              </a:rPr>
              <a:t>）有</a:t>
            </a:r>
            <a:r>
              <a:rPr lang="zh-CN" altLang="en-US" sz="2600" b="1" dirty="0">
                <a:latin typeface="楷体" panose="02010609060101010101" pitchFamily="49" charset="-122"/>
                <a:ea typeface="楷体" panose="02010609060101010101" pitchFamily="49" charset="-122"/>
              </a:rPr>
              <a:t>力的事实证明。</a:t>
            </a:r>
            <a:endParaRPr lang="en-US" altLang="zh-CN" sz="2600" b="1" dirty="0">
              <a:latin typeface="楷体" panose="02010609060101010101" pitchFamily="49" charset="-122"/>
              <a:ea typeface="楷体" panose="02010609060101010101" pitchFamily="49" charset="-122"/>
            </a:endParaRPr>
          </a:p>
        </p:txBody>
      </p:sp>
      <p:grpSp>
        <p:nvGrpSpPr>
          <p:cNvPr id="12" name="组合 8"/>
          <p:cNvGrpSpPr/>
          <p:nvPr/>
        </p:nvGrpSpPr>
        <p:grpSpPr bwMode="auto">
          <a:xfrm>
            <a:off x="0" y="627459"/>
            <a:ext cx="2006600" cy="523081"/>
            <a:chOff x="70" y="-63"/>
            <a:chExt cx="3161" cy="1097"/>
          </a:xfrm>
        </p:grpSpPr>
        <p:sp>
          <p:nvSpPr>
            <p:cNvPr id="13"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14"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5" name="菱形 14"/>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0" grpId="0" bldLvl="0" animBg="1"/>
      <p:bldP spid="11"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extBox 7"/>
          <p:cNvSpPr txBox="1">
            <a:spLocks noChangeArrowheads="1"/>
          </p:cNvSpPr>
          <p:nvPr/>
        </p:nvSpPr>
        <p:spPr bwMode="auto">
          <a:xfrm>
            <a:off x="428626" y="1071563"/>
            <a:ext cx="36393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smtClean="0">
                <a:latin typeface="楷体" panose="02010609060101010101" pitchFamily="49" charset="-122"/>
                <a:ea typeface="楷体" panose="02010609060101010101" pitchFamily="49" charset="-122"/>
              </a:rPr>
              <a:t>（</a:t>
            </a:r>
            <a:r>
              <a:rPr lang="en-US" altLang="zh-CN" sz="2400" b="1" dirty="0" smtClean="0">
                <a:latin typeface="楷体" panose="02010609060101010101" pitchFamily="49" charset="-122"/>
                <a:ea typeface="楷体" panose="02010609060101010101" pitchFamily="49" charset="-122"/>
              </a:rPr>
              <a:t>3</a:t>
            </a:r>
            <a:r>
              <a:rPr lang="zh-CN" altLang="en-US" sz="2400" b="1" dirty="0" smtClean="0">
                <a:latin typeface="楷体" panose="02010609060101010101" pitchFamily="49" charset="-122"/>
                <a:ea typeface="楷体" panose="02010609060101010101" pitchFamily="49" charset="-122"/>
              </a:rPr>
              <a:t>）严</a:t>
            </a:r>
            <a:r>
              <a:rPr lang="zh-CN" altLang="en-US" sz="2400" b="1" dirty="0">
                <a:latin typeface="楷体" panose="02010609060101010101" pitchFamily="49" charset="-122"/>
                <a:ea typeface="楷体" panose="02010609060101010101" pitchFamily="49" charset="-122"/>
              </a:rPr>
              <a:t>密的推理证明。</a:t>
            </a:r>
          </a:p>
        </p:txBody>
      </p:sp>
      <p:sp>
        <p:nvSpPr>
          <p:cNvPr id="9" name="矩形 3"/>
          <p:cNvSpPr>
            <a:spLocks noChangeArrowheads="1"/>
          </p:cNvSpPr>
          <p:nvPr/>
        </p:nvSpPr>
        <p:spPr bwMode="auto">
          <a:xfrm>
            <a:off x="428625" y="1821657"/>
            <a:ext cx="2357438" cy="781945"/>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gn="ctr" eaLnBrk="1" hangingPunct="1">
              <a:lnSpc>
                <a:spcPct val="120000"/>
              </a:lnSpc>
              <a:spcBef>
                <a:spcPct val="50000"/>
              </a:spcBef>
              <a:defRPr/>
            </a:pPr>
            <a:r>
              <a:rPr kumimoji="1" lang="zh-CN" altLang="en-US" sz="2000" b="1" dirty="0">
                <a:solidFill>
                  <a:schemeClr val="tx1">
                    <a:lumMod val="95000"/>
                    <a:lumOff val="5000"/>
                  </a:schemeClr>
                </a:solidFill>
                <a:latin typeface="楷体" panose="02010609060101010101" pitchFamily="49" charset="-122"/>
                <a:ea typeface="楷体" panose="02010609060101010101" pitchFamily="49" charset="-122"/>
              </a:rPr>
              <a:t>在</a:t>
            </a:r>
            <a:r>
              <a:rPr kumimoji="1" lang="en-US" altLang="zh-CN" sz="2000" b="1" dirty="0">
                <a:solidFill>
                  <a:schemeClr val="tx1">
                    <a:lumMod val="95000"/>
                    <a:lumOff val="5000"/>
                  </a:schemeClr>
                </a:solidFill>
                <a:latin typeface="楷体" panose="02010609060101010101" pitchFamily="49" charset="-122"/>
                <a:ea typeface="楷体" panose="02010609060101010101" pitchFamily="49" charset="-122"/>
              </a:rPr>
              <a:t>6500</a:t>
            </a:r>
            <a:r>
              <a:rPr kumimoji="1" lang="zh-CN" altLang="en-US" sz="2000" b="1" dirty="0">
                <a:solidFill>
                  <a:schemeClr val="tx1">
                    <a:lumMod val="95000"/>
                    <a:lumOff val="5000"/>
                  </a:schemeClr>
                </a:solidFill>
                <a:latin typeface="楷体" panose="02010609060101010101" pitchFamily="49" charset="-122"/>
                <a:ea typeface="楷体" panose="02010609060101010101" pitchFamily="49" charset="-122"/>
              </a:rPr>
              <a:t>万年前的岩层中发现了斯石英</a:t>
            </a:r>
          </a:p>
        </p:txBody>
      </p:sp>
      <p:sp>
        <p:nvSpPr>
          <p:cNvPr id="10" name="矩形 3"/>
          <p:cNvSpPr>
            <a:spLocks noChangeArrowheads="1"/>
          </p:cNvSpPr>
          <p:nvPr/>
        </p:nvSpPr>
        <p:spPr bwMode="auto">
          <a:xfrm>
            <a:off x="3010074" y="1500188"/>
            <a:ext cx="2786062" cy="781945"/>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gn="ctr" eaLnBrk="1" hangingPunct="1">
              <a:lnSpc>
                <a:spcPct val="120000"/>
              </a:lnSpc>
              <a:spcBef>
                <a:spcPct val="50000"/>
              </a:spcBef>
              <a:defRPr/>
            </a:pPr>
            <a:r>
              <a:rPr kumimoji="1" lang="zh-CN" altLang="en-US" sz="2000" b="1" dirty="0">
                <a:solidFill>
                  <a:schemeClr val="tx1">
                    <a:lumMod val="95000"/>
                    <a:lumOff val="5000"/>
                  </a:schemeClr>
                </a:solidFill>
                <a:latin typeface="楷体" panose="02010609060101010101" pitchFamily="49" charset="-122"/>
                <a:ea typeface="楷体" panose="02010609060101010101" pitchFamily="49" charset="-122"/>
              </a:rPr>
              <a:t>在进行过原子弹爆炸实验的场地发现过斯石英</a:t>
            </a:r>
          </a:p>
        </p:txBody>
      </p:sp>
      <p:sp>
        <p:nvSpPr>
          <p:cNvPr id="11" name="矩形 3"/>
          <p:cNvSpPr>
            <a:spLocks noChangeArrowheads="1"/>
          </p:cNvSpPr>
          <p:nvPr/>
        </p:nvSpPr>
        <p:spPr bwMode="auto">
          <a:xfrm>
            <a:off x="5940152" y="2196704"/>
            <a:ext cx="2571750" cy="412613"/>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gn="ctr" eaLnBrk="1" hangingPunct="1">
              <a:lnSpc>
                <a:spcPct val="120000"/>
              </a:lnSpc>
              <a:spcBef>
                <a:spcPct val="50000"/>
              </a:spcBef>
              <a:defRPr/>
            </a:pPr>
            <a:r>
              <a:rPr kumimoji="1" lang="zh-CN" altLang="en-US" sz="2000" b="1" dirty="0">
                <a:solidFill>
                  <a:schemeClr val="tx1">
                    <a:lumMod val="95000"/>
                    <a:lumOff val="5000"/>
                  </a:schemeClr>
                </a:solidFill>
                <a:latin typeface="楷体" panose="02010609060101010101" pitchFamily="49" charset="-122"/>
                <a:ea typeface="楷体" panose="02010609060101010101" pitchFamily="49" charset="-122"/>
              </a:rPr>
              <a:t>不可能来自地壳深处</a:t>
            </a:r>
          </a:p>
        </p:txBody>
      </p:sp>
      <p:sp>
        <p:nvSpPr>
          <p:cNvPr id="12" name="矩形 3"/>
          <p:cNvSpPr>
            <a:spLocks noChangeArrowheads="1"/>
          </p:cNvSpPr>
          <p:nvPr/>
        </p:nvSpPr>
        <p:spPr bwMode="auto">
          <a:xfrm>
            <a:off x="6143625" y="3161110"/>
            <a:ext cx="2643188" cy="781945"/>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gn="ctr" eaLnBrk="1" hangingPunct="1">
              <a:lnSpc>
                <a:spcPct val="120000"/>
              </a:lnSpc>
              <a:spcBef>
                <a:spcPct val="50000"/>
              </a:spcBef>
              <a:defRPr/>
            </a:pPr>
            <a:r>
              <a:rPr kumimoji="1" lang="zh-CN" altLang="en-US" sz="2000" b="1" dirty="0">
                <a:solidFill>
                  <a:schemeClr val="tx1">
                    <a:lumMod val="95000"/>
                    <a:lumOff val="5000"/>
                  </a:schemeClr>
                </a:solidFill>
                <a:latin typeface="楷体" panose="02010609060101010101" pitchFamily="49" charset="-122"/>
                <a:ea typeface="楷体" panose="02010609060101010101" pitchFamily="49" charset="-122"/>
              </a:rPr>
              <a:t>只能来自外星撞</a:t>
            </a:r>
            <a:r>
              <a:rPr kumimoji="1" lang="zh-CN" altLang="en-US" sz="2000" b="1" dirty="0" smtClean="0">
                <a:solidFill>
                  <a:schemeClr val="tx1">
                    <a:lumMod val="95000"/>
                    <a:lumOff val="5000"/>
                  </a:schemeClr>
                </a:solidFill>
                <a:latin typeface="楷体" panose="02010609060101010101" pitchFamily="49" charset="-122"/>
                <a:ea typeface="楷体" panose="02010609060101010101" pitchFamily="49" charset="-122"/>
              </a:rPr>
              <a:t>击（那</a:t>
            </a:r>
            <a:r>
              <a:rPr kumimoji="1" lang="zh-CN" altLang="en-US" sz="2000" b="1" dirty="0">
                <a:solidFill>
                  <a:schemeClr val="tx1">
                    <a:lumMod val="95000"/>
                    <a:lumOff val="5000"/>
                  </a:schemeClr>
                </a:solidFill>
                <a:latin typeface="楷体" panose="02010609060101010101" pitchFamily="49" charset="-122"/>
                <a:ea typeface="楷体" panose="02010609060101010101" pitchFamily="49" charset="-122"/>
              </a:rPr>
              <a:t>时还没有原子</a:t>
            </a:r>
            <a:r>
              <a:rPr kumimoji="1" lang="zh-CN" altLang="en-US" sz="2000" b="1" dirty="0" smtClean="0">
                <a:solidFill>
                  <a:schemeClr val="tx1">
                    <a:lumMod val="95000"/>
                    <a:lumOff val="5000"/>
                  </a:schemeClr>
                </a:solidFill>
                <a:latin typeface="楷体" panose="02010609060101010101" pitchFamily="49" charset="-122"/>
                <a:ea typeface="楷体" panose="02010609060101010101" pitchFamily="49" charset="-122"/>
              </a:rPr>
              <a:t>弹）</a:t>
            </a:r>
            <a:endParaRPr kumimoji="1" lang="zh-CN" altLang="en-US" sz="2000" b="1" dirty="0">
              <a:solidFill>
                <a:schemeClr val="tx1">
                  <a:lumMod val="95000"/>
                  <a:lumOff val="5000"/>
                </a:schemeClr>
              </a:solidFill>
              <a:latin typeface="楷体" panose="02010609060101010101" pitchFamily="49" charset="-122"/>
              <a:ea typeface="楷体" panose="02010609060101010101" pitchFamily="49" charset="-122"/>
            </a:endParaRPr>
          </a:p>
        </p:txBody>
      </p:sp>
      <p:sp>
        <p:nvSpPr>
          <p:cNvPr id="13" name="矩形 3"/>
          <p:cNvSpPr>
            <a:spLocks noChangeArrowheads="1"/>
          </p:cNvSpPr>
          <p:nvPr/>
        </p:nvSpPr>
        <p:spPr bwMode="auto">
          <a:xfrm>
            <a:off x="3286125" y="3273829"/>
            <a:ext cx="2071688" cy="781945"/>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gn="ctr" eaLnBrk="1" hangingPunct="1">
              <a:lnSpc>
                <a:spcPct val="120000"/>
              </a:lnSpc>
              <a:spcBef>
                <a:spcPct val="50000"/>
              </a:spcBef>
              <a:defRPr/>
            </a:pPr>
            <a:r>
              <a:rPr kumimoji="1" lang="en-US" altLang="zh-CN" sz="2000" b="1" dirty="0">
                <a:solidFill>
                  <a:schemeClr val="tx1">
                    <a:lumMod val="95000"/>
                    <a:lumOff val="5000"/>
                  </a:schemeClr>
                </a:solidFill>
                <a:latin typeface="楷体" panose="02010609060101010101" pitchFamily="49" charset="-122"/>
                <a:ea typeface="楷体" panose="02010609060101010101" pitchFamily="49" charset="-122"/>
              </a:rPr>
              <a:t>6500</a:t>
            </a:r>
            <a:r>
              <a:rPr kumimoji="1" lang="zh-CN" altLang="en-US" sz="2000" b="1" dirty="0">
                <a:solidFill>
                  <a:schemeClr val="tx1">
                    <a:lumMod val="95000"/>
                    <a:lumOff val="5000"/>
                  </a:schemeClr>
                </a:solidFill>
                <a:latin typeface="楷体" panose="02010609060101010101" pitchFamily="49" charset="-122"/>
                <a:ea typeface="楷体" panose="02010609060101010101" pitchFamily="49" charset="-122"/>
              </a:rPr>
              <a:t>万年前正是恐龙灭绝的年代</a:t>
            </a:r>
          </a:p>
        </p:txBody>
      </p:sp>
      <p:sp>
        <p:nvSpPr>
          <p:cNvPr id="14" name="矩形 3"/>
          <p:cNvSpPr>
            <a:spLocks noChangeArrowheads="1"/>
          </p:cNvSpPr>
          <p:nvPr/>
        </p:nvSpPr>
        <p:spPr bwMode="auto">
          <a:xfrm>
            <a:off x="642939" y="3061620"/>
            <a:ext cx="2071687" cy="781945"/>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gn="ctr" eaLnBrk="1" hangingPunct="1">
              <a:lnSpc>
                <a:spcPct val="120000"/>
              </a:lnSpc>
              <a:spcBef>
                <a:spcPct val="50000"/>
              </a:spcBef>
              <a:defRPr/>
            </a:pPr>
            <a:r>
              <a:rPr kumimoji="1" lang="zh-CN" altLang="en-US" sz="2000" b="1" dirty="0">
                <a:solidFill>
                  <a:schemeClr val="tx1">
                    <a:lumMod val="95000"/>
                    <a:lumOff val="5000"/>
                  </a:schemeClr>
                </a:solidFill>
                <a:latin typeface="楷体" panose="02010609060101010101" pitchFamily="49" charset="-122"/>
                <a:ea typeface="楷体" panose="02010609060101010101" pitchFamily="49" charset="-122"/>
              </a:rPr>
              <a:t>结</a:t>
            </a:r>
            <a:r>
              <a:rPr kumimoji="1" lang="zh-CN" altLang="en-US" sz="2000" b="1" dirty="0" smtClean="0">
                <a:solidFill>
                  <a:schemeClr val="tx1">
                    <a:lumMod val="95000"/>
                    <a:lumOff val="5000"/>
                  </a:schemeClr>
                </a:solidFill>
                <a:latin typeface="楷体" panose="02010609060101010101" pitchFamily="49" charset="-122"/>
                <a:ea typeface="楷体" panose="02010609060101010101" pitchFamily="49" charset="-122"/>
              </a:rPr>
              <a:t>论：恐</a:t>
            </a:r>
            <a:r>
              <a:rPr kumimoji="1" lang="zh-CN" altLang="en-US" sz="2000" b="1" dirty="0">
                <a:solidFill>
                  <a:schemeClr val="tx1">
                    <a:lumMod val="95000"/>
                    <a:lumOff val="5000"/>
                  </a:schemeClr>
                </a:solidFill>
                <a:latin typeface="楷体" panose="02010609060101010101" pitchFamily="49" charset="-122"/>
                <a:ea typeface="楷体" panose="02010609060101010101" pitchFamily="49" charset="-122"/>
              </a:rPr>
              <a:t>龙灭绝是因为外星撞击</a:t>
            </a:r>
          </a:p>
        </p:txBody>
      </p:sp>
      <p:sp>
        <p:nvSpPr>
          <p:cNvPr id="21" name="Freeform 17"/>
          <p:cNvSpPr/>
          <p:nvPr/>
        </p:nvSpPr>
        <p:spPr bwMode="auto">
          <a:xfrm rot="536831" flipV="1">
            <a:off x="1641938" y="1490048"/>
            <a:ext cx="1333545" cy="411888"/>
          </a:xfrm>
          <a:custGeom>
            <a:avLst/>
            <a:gdLst>
              <a:gd name="T0" fmla="*/ 2147483647 w 929"/>
              <a:gd name="T1" fmla="*/ 2147483647 h 569"/>
              <a:gd name="T2" fmla="*/ 2147483647 w 929"/>
              <a:gd name="T3" fmla="*/ 2147483647 h 569"/>
              <a:gd name="T4" fmla="*/ 0 w 929"/>
              <a:gd name="T5" fmla="*/ 0 h 569"/>
              <a:gd name="T6" fmla="*/ 0 60000 65536"/>
              <a:gd name="T7" fmla="*/ 0 60000 65536"/>
              <a:gd name="T8" fmla="*/ 0 60000 65536"/>
              <a:gd name="T9" fmla="*/ 0 w 929"/>
              <a:gd name="T10" fmla="*/ 0 h 569"/>
              <a:gd name="T11" fmla="*/ 929 w 929"/>
              <a:gd name="T12" fmla="*/ 569 h 569"/>
            </a:gdLst>
            <a:ahLst/>
            <a:cxnLst>
              <a:cxn ang="T6">
                <a:pos x="T0" y="T1"/>
              </a:cxn>
              <a:cxn ang="T7">
                <a:pos x="T2" y="T3"/>
              </a:cxn>
              <a:cxn ang="T8">
                <a:pos x="T4" y="T5"/>
              </a:cxn>
            </a:cxnLst>
            <a:rect l="T9" t="T10" r="T11" b="T12"/>
            <a:pathLst>
              <a:path w="929" h="569">
                <a:moveTo>
                  <a:pt x="929" y="569"/>
                </a:moveTo>
                <a:cubicBezTo>
                  <a:pt x="691" y="566"/>
                  <a:pt x="453" y="563"/>
                  <a:pt x="298" y="468"/>
                </a:cubicBezTo>
                <a:cubicBezTo>
                  <a:pt x="143" y="373"/>
                  <a:pt x="71" y="186"/>
                  <a:pt x="0" y="0"/>
                </a:cubicBezTo>
              </a:path>
            </a:pathLst>
          </a:custGeom>
          <a:noFill/>
          <a:ln w="19050">
            <a:solidFill>
              <a:schemeClr val="tx1"/>
            </a:solidFill>
            <a:round/>
            <a:headEnd type="arrow" w="med" len="me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2000">
              <a:latin typeface="楷体" panose="02010609060101010101" pitchFamily="49" charset="-122"/>
              <a:ea typeface="楷体" panose="02010609060101010101" pitchFamily="49" charset="-122"/>
            </a:endParaRPr>
          </a:p>
        </p:txBody>
      </p:sp>
      <p:sp>
        <p:nvSpPr>
          <p:cNvPr id="23" name="Freeform 16"/>
          <p:cNvSpPr/>
          <p:nvPr/>
        </p:nvSpPr>
        <p:spPr bwMode="auto">
          <a:xfrm flipH="1" flipV="1">
            <a:off x="5940153" y="1660922"/>
            <a:ext cx="1703661" cy="535781"/>
          </a:xfrm>
          <a:custGeom>
            <a:avLst/>
            <a:gdLst>
              <a:gd name="T0" fmla="*/ 2147483647 w 929"/>
              <a:gd name="T1" fmla="*/ 2147483647 h 569"/>
              <a:gd name="T2" fmla="*/ 2147483647 w 929"/>
              <a:gd name="T3" fmla="*/ 2147483647 h 569"/>
              <a:gd name="T4" fmla="*/ 0 w 929"/>
              <a:gd name="T5" fmla="*/ 0 h 569"/>
              <a:gd name="T6" fmla="*/ 0 60000 65536"/>
              <a:gd name="T7" fmla="*/ 0 60000 65536"/>
              <a:gd name="T8" fmla="*/ 0 60000 65536"/>
              <a:gd name="T9" fmla="*/ 0 w 929"/>
              <a:gd name="T10" fmla="*/ 0 h 569"/>
              <a:gd name="T11" fmla="*/ 929 w 929"/>
              <a:gd name="T12" fmla="*/ 569 h 569"/>
            </a:gdLst>
            <a:ahLst/>
            <a:cxnLst>
              <a:cxn ang="T6">
                <a:pos x="T0" y="T1"/>
              </a:cxn>
              <a:cxn ang="T7">
                <a:pos x="T2" y="T3"/>
              </a:cxn>
              <a:cxn ang="T8">
                <a:pos x="T4" y="T5"/>
              </a:cxn>
            </a:cxnLst>
            <a:rect l="T9" t="T10" r="T11" b="T12"/>
            <a:pathLst>
              <a:path w="929" h="569">
                <a:moveTo>
                  <a:pt x="929" y="569"/>
                </a:moveTo>
                <a:cubicBezTo>
                  <a:pt x="691" y="566"/>
                  <a:pt x="453" y="563"/>
                  <a:pt x="298" y="468"/>
                </a:cubicBezTo>
                <a:cubicBezTo>
                  <a:pt x="143" y="373"/>
                  <a:pt x="71" y="186"/>
                  <a:pt x="0" y="0"/>
                </a:cubicBezTo>
              </a:path>
            </a:pathLst>
          </a:custGeom>
          <a:noFill/>
          <a:ln w="19050">
            <a:solidFill>
              <a:schemeClr val="tx1"/>
            </a:solidFill>
            <a:round/>
            <a:tailEnd type="arrow" w="med" len="me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2000">
              <a:latin typeface="楷体" panose="02010609060101010101" pitchFamily="49" charset="-122"/>
              <a:ea typeface="楷体" panose="02010609060101010101" pitchFamily="49" charset="-122"/>
            </a:endParaRPr>
          </a:p>
        </p:txBody>
      </p:sp>
      <p:sp>
        <p:nvSpPr>
          <p:cNvPr id="24" name="Freeform 15"/>
          <p:cNvSpPr/>
          <p:nvPr/>
        </p:nvSpPr>
        <p:spPr bwMode="auto">
          <a:xfrm flipH="1">
            <a:off x="5500688" y="3964781"/>
            <a:ext cx="642937" cy="107156"/>
          </a:xfrm>
          <a:custGeom>
            <a:avLst/>
            <a:gdLst>
              <a:gd name="T0" fmla="*/ 2147483647 w 929"/>
              <a:gd name="T1" fmla="*/ 2147483647 h 569"/>
              <a:gd name="T2" fmla="*/ 2147483647 w 929"/>
              <a:gd name="T3" fmla="*/ 2147483647 h 569"/>
              <a:gd name="T4" fmla="*/ 0 w 929"/>
              <a:gd name="T5" fmla="*/ 0 h 569"/>
              <a:gd name="T6" fmla="*/ 0 60000 65536"/>
              <a:gd name="T7" fmla="*/ 0 60000 65536"/>
              <a:gd name="T8" fmla="*/ 0 60000 65536"/>
              <a:gd name="T9" fmla="*/ 0 w 929"/>
              <a:gd name="T10" fmla="*/ 0 h 569"/>
              <a:gd name="T11" fmla="*/ 929 w 929"/>
              <a:gd name="T12" fmla="*/ 569 h 569"/>
            </a:gdLst>
            <a:ahLst/>
            <a:cxnLst>
              <a:cxn ang="T6">
                <a:pos x="T0" y="T1"/>
              </a:cxn>
              <a:cxn ang="T7">
                <a:pos x="T2" y="T3"/>
              </a:cxn>
              <a:cxn ang="T8">
                <a:pos x="T4" y="T5"/>
              </a:cxn>
            </a:cxnLst>
            <a:rect l="T9" t="T10" r="T11" b="T12"/>
            <a:pathLst>
              <a:path w="929" h="569">
                <a:moveTo>
                  <a:pt x="929" y="569"/>
                </a:moveTo>
                <a:cubicBezTo>
                  <a:pt x="691" y="566"/>
                  <a:pt x="453" y="563"/>
                  <a:pt x="298" y="468"/>
                </a:cubicBezTo>
                <a:cubicBezTo>
                  <a:pt x="143" y="373"/>
                  <a:pt x="71" y="186"/>
                  <a:pt x="0" y="0"/>
                </a:cubicBezTo>
              </a:path>
            </a:pathLst>
          </a:custGeom>
          <a:noFill/>
          <a:ln w="19050">
            <a:solidFill>
              <a:schemeClr val="tx1"/>
            </a:solidFill>
            <a:round/>
            <a:headEnd type="arrow" w="med" len="me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2000">
              <a:latin typeface="楷体" panose="02010609060101010101" pitchFamily="49" charset="-122"/>
              <a:ea typeface="楷体" panose="02010609060101010101" pitchFamily="49" charset="-122"/>
            </a:endParaRPr>
          </a:p>
        </p:txBody>
      </p:sp>
      <p:sp>
        <p:nvSpPr>
          <p:cNvPr id="25" name="Freeform 15"/>
          <p:cNvSpPr/>
          <p:nvPr/>
        </p:nvSpPr>
        <p:spPr bwMode="auto">
          <a:xfrm rot="1983161" flipH="1">
            <a:off x="2019239" y="3801991"/>
            <a:ext cx="1155351" cy="563854"/>
          </a:xfrm>
          <a:custGeom>
            <a:avLst/>
            <a:gdLst>
              <a:gd name="T0" fmla="*/ 2147483647 w 929"/>
              <a:gd name="T1" fmla="*/ 2147483647 h 569"/>
              <a:gd name="T2" fmla="*/ 2147483647 w 929"/>
              <a:gd name="T3" fmla="*/ 2147483647 h 569"/>
              <a:gd name="T4" fmla="*/ 0 w 929"/>
              <a:gd name="T5" fmla="*/ 0 h 569"/>
              <a:gd name="T6" fmla="*/ 0 60000 65536"/>
              <a:gd name="T7" fmla="*/ 0 60000 65536"/>
              <a:gd name="T8" fmla="*/ 0 60000 65536"/>
              <a:gd name="T9" fmla="*/ 0 w 929"/>
              <a:gd name="T10" fmla="*/ 0 h 569"/>
              <a:gd name="T11" fmla="*/ 929 w 929"/>
              <a:gd name="T12" fmla="*/ 569 h 569"/>
            </a:gdLst>
            <a:ahLst/>
            <a:cxnLst>
              <a:cxn ang="T6">
                <a:pos x="T0" y="T1"/>
              </a:cxn>
              <a:cxn ang="T7">
                <a:pos x="T2" y="T3"/>
              </a:cxn>
              <a:cxn ang="T8">
                <a:pos x="T4" y="T5"/>
              </a:cxn>
            </a:cxnLst>
            <a:rect l="T9" t="T10" r="T11" b="T12"/>
            <a:pathLst>
              <a:path w="929" h="569">
                <a:moveTo>
                  <a:pt x="929" y="569"/>
                </a:moveTo>
                <a:cubicBezTo>
                  <a:pt x="691" y="566"/>
                  <a:pt x="453" y="563"/>
                  <a:pt x="298" y="468"/>
                </a:cubicBezTo>
                <a:cubicBezTo>
                  <a:pt x="143" y="373"/>
                  <a:pt x="71" y="186"/>
                  <a:pt x="0" y="0"/>
                </a:cubicBezTo>
              </a:path>
            </a:pathLst>
          </a:custGeom>
          <a:noFill/>
          <a:ln w="19050">
            <a:solidFill>
              <a:schemeClr val="tx1"/>
            </a:solidFill>
            <a:round/>
            <a:headEnd type="arrow" w="med" len="me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2000">
              <a:latin typeface="楷体" panose="02010609060101010101" pitchFamily="49" charset="-122"/>
              <a:ea typeface="楷体" panose="02010609060101010101" pitchFamily="49" charset="-122"/>
            </a:endParaRPr>
          </a:p>
        </p:txBody>
      </p:sp>
      <p:sp>
        <p:nvSpPr>
          <p:cNvPr id="26" name="Freeform 15"/>
          <p:cNvSpPr/>
          <p:nvPr/>
        </p:nvSpPr>
        <p:spPr bwMode="auto">
          <a:xfrm rot="17617337" flipH="1">
            <a:off x="7169574" y="2950526"/>
            <a:ext cx="251504" cy="146662"/>
          </a:xfrm>
          <a:custGeom>
            <a:avLst/>
            <a:gdLst>
              <a:gd name="T0" fmla="*/ 2147483647 w 929"/>
              <a:gd name="T1" fmla="*/ 2147483647 h 569"/>
              <a:gd name="T2" fmla="*/ 2147483647 w 929"/>
              <a:gd name="T3" fmla="*/ 2147483647 h 569"/>
              <a:gd name="T4" fmla="*/ 0 w 929"/>
              <a:gd name="T5" fmla="*/ 0 h 569"/>
              <a:gd name="T6" fmla="*/ 0 60000 65536"/>
              <a:gd name="T7" fmla="*/ 0 60000 65536"/>
              <a:gd name="T8" fmla="*/ 0 60000 65536"/>
              <a:gd name="T9" fmla="*/ 0 w 929"/>
              <a:gd name="T10" fmla="*/ 0 h 569"/>
              <a:gd name="T11" fmla="*/ 929 w 929"/>
              <a:gd name="T12" fmla="*/ 569 h 569"/>
            </a:gdLst>
            <a:ahLst/>
            <a:cxnLst>
              <a:cxn ang="T6">
                <a:pos x="T0" y="T1"/>
              </a:cxn>
              <a:cxn ang="T7">
                <a:pos x="T2" y="T3"/>
              </a:cxn>
              <a:cxn ang="T8">
                <a:pos x="T4" y="T5"/>
              </a:cxn>
            </a:cxnLst>
            <a:rect l="T9" t="T10" r="T11" b="T12"/>
            <a:pathLst>
              <a:path w="929" h="569">
                <a:moveTo>
                  <a:pt x="929" y="569"/>
                </a:moveTo>
                <a:cubicBezTo>
                  <a:pt x="691" y="566"/>
                  <a:pt x="453" y="563"/>
                  <a:pt x="298" y="468"/>
                </a:cubicBezTo>
                <a:cubicBezTo>
                  <a:pt x="143" y="373"/>
                  <a:pt x="71" y="186"/>
                  <a:pt x="0" y="0"/>
                </a:cubicBezTo>
              </a:path>
            </a:pathLst>
          </a:custGeom>
          <a:noFill/>
          <a:ln w="19050">
            <a:solidFill>
              <a:schemeClr val="tx1"/>
            </a:solidFill>
            <a:round/>
            <a:headEnd type="arrow" w="med" len="me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sz="2000">
              <a:latin typeface="楷体" panose="02010609060101010101" pitchFamily="49" charset="-122"/>
              <a:ea typeface="楷体" panose="02010609060101010101" pitchFamily="49" charset="-122"/>
            </a:endParaRPr>
          </a:p>
        </p:txBody>
      </p:sp>
      <p:grpSp>
        <p:nvGrpSpPr>
          <p:cNvPr id="18" name="组合 8"/>
          <p:cNvGrpSpPr/>
          <p:nvPr/>
        </p:nvGrpSpPr>
        <p:grpSpPr bwMode="auto">
          <a:xfrm>
            <a:off x="0" y="627459"/>
            <a:ext cx="2006600" cy="523081"/>
            <a:chOff x="70" y="-63"/>
            <a:chExt cx="3161" cy="1097"/>
          </a:xfrm>
        </p:grpSpPr>
        <p:sp>
          <p:nvSpPr>
            <p:cNvPr id="1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2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2" name="菱形 21"/>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ppt_x"/>
                                          </p:val>
                                        </p:tav>
                                        <p:tav tm="100000">
                                          <p:val>
                                            <p:strVal val="#ppt_x"/>
                                          </p:val>
                                        </p:tav>
                                      </p:tavLst>
                                    </p:anim>
                                    <p:anim calcmode="lin" valueType="num">
                                      <p:cBhvr additive="base">
                                        <p:cTn id="5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ppt_x"/>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box(in)">
                                      <p:cBhvr>
                                        <p:cTn id="6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bldLvl="0" animBg="1"/>
      <p:bldP spid="13" grpId="0" bldLvl="0" animBg="1"/>
      <p:bldP spid="14" grpId="0" bldLvl="0" animBg="1"/>
      <p:bldP spid="21" grpId="0" bldLvl="0" animBg="1"/>
      <p:bldP spid="23" grpId="0" bldLvl="0" animBg="1"/>
      <p:bldP spid="24" grpId="0" bldLvl="0" animBg="1"/>
      <p:bldP spid="25" grpId="0" bldLvl="0" animBg="1"/>
      <p:bldP spid="26"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矩形 1"/>
          <p:cNvSpPr>
            <a:spLocks noChangeArrowheads="1"/>
          </p:cNvSpPr>
          <p:nvPr/>
        </p:nvSpPr>
        <p:spPr bwMode="auto">
          <a:xfrm>
            <a:off x="592617" y="1761660"/>
            <a:ext cx="7958769" cy="2492990"/>
          </a:xfrm>
          <a:prstGeom prst="rect">
            <a:avLst/>
          </a:prstGeom>
          <a:solidFill>
            <a:schemeClr val="accent5">
              <a:lumMod val="40000"/>
              <a:lumOff val="60000"/>
            </a:schemeClr>
          </a:solidFill>
          <a:ln>
            <a:noFill/>
          </a:ln>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400" b="1" dirty="0" smtClean="0">
                <a:latin typeface="楷体" panose="02010609060101010101" pitchFamily="49" charset="-122"/>
                <a:ea typeface="楷体" panose="02010609060101010101" pitchFamily="49" charset="-122"/>
              </a:rPr>
              <a:t> 这</a:t>
            </a:r>
            <a:r>
              <a:rPr lang="zh-CN" altLang="en-US" sz="2400" b="1" dirty="0">
                <a:latin typeface="楷体" panose="02010609060101010101" pitchFamily="49" charset="-122"/>
                <a:ea typeface="楷体" panose="02010609060101010101" pitchFamily="49" charset="-122"/>
              </a:rPr>
              <a:t>不仅仅是一个学术问</a:t>
            </a:r>
            <a:r>
              <a:rPr lang="zh-CN" altLang="en-US" sz="2400" b="1" dirty="0" smtClean="0">
                <a:latin typeface="楷体" panose="02010609060101010101" pitchFamily="49" charset="-122"/>
                <a:ea typeface="楷体" panose="02010609060101010101" pitchFamily="49" charset="-122"/>
              </a:rPr>
              <a:t>题，还</a:t>
            </a:r>
            <a:r>
              <a:rPr lang="zh-CN" altLang="en-US" sz="2400" b="1" dirty="0">
                <a:latin typeface="楷体" panose="02010609060101010101" pitchFamily="49" charset="-122"/>
                <a:ea typeface="楷体" panose="02010609060101010101" pitchFamily="49" charset="-122"/>
              </a:rPr>
              <a:t>关系到地球的未来和人类的命运。因为我们将来也许还会遇到这样或那样的大灾</a:t>
            </a:r>
            <a:r>
              <a:rPr lang="zh-CN" altLang="en-US" sz="2400" b="1" dirty="0" smtClean="0">
                <a:latin typeface="楷体" panose="02010609060101010101" pitchFamily="49" charset="-122"/>
                <a:ea typeface="楷体" panose="02010609060101010101" pitchFamily="49" charset="-122"/>
              </a:rPr>
              <a:t>难（如</a:t>
            </a:r>
            <a:r>
              <a:rPr lang="zh-CN" altLang="en-US" sz="2400" b="1" dirty="0">
                <a:latin typeface="楷体" panose="02010609060101010101" pitchFamily="49" charset="-122"/>
                <a:ea typeface="楷体" panose="02010609060101010101" pitchFamily="49" charset="-122"/>
              </a:rPr>
              <a:t>万一某天某个星体要撞击地</a:t>
            </a:r>
            <a:r>
              <a:rPr lang="zh-CN" altLang="en-US" sz="2400" b="1" dirty="0" smtClean="0">
                <a:latin typeface="楷体" panose="02010609060101010101" pitchFamily="49" charset="-122"/>
                <a:ea typeface="楷体" panose="02010609060101010101" pitchFamily="49" charset="-122"/>
              </a:rPr>
              <a:t>球），所</a:t>
            </a:r>
            <a:r>
              <a:rPr lang="zh-CN" altLang="en-US" sz="2400" b="1" dirty="0">
                <a:latin typeface="楷体" panose="02010609060101010101" pitchFamily="49" charset="-122"/>
                <a:ea typeface="楷体" panose="02010609060101010101" pitchFamily="49" charset="-122"/>
              </a:rPr>
              <a:t>以我们需要尽可能多地了解这类事件所产生的影响。这</a:t>
            </a:r>
            <a:r>
              <a:rPr lang="zh-CN" altLang="en-US" sz="2400" b="1" dirty="0" smtClean="0">
                <a:latin typeface="楷体" panose="02010609060101010101" pitchFamily="49" charset="-122"/>
                <a:ea typeface="楷体" panose="02010609060101010101" pitchFamily="49" charset="-122"/>
              </a:rPr>
              <a:t>样，一</a:t>
            </a:r>
            <a:r>
              <a:rPr lang="zh-CN" altLang="en-US" sz="2400" b="1" dirty="0">
                <a:latin typeface="楷体" panose="02010609060101010101" pitchFamily="49" charset="-122"/>
                <a:ea typeface="楷体" panose="02010609060101010101" pitchFamily="49" charset="-122"/>
              </a:rPr>
              <a:t>旦将来我们遇到此种灾</a:t>
            </a:r>
            <a:r>
              <a:rPr lang="zh-CN" altLang="en-US" sz="2400" b="1" dirty="0" smtClean="0">
                <a:latin typeface="楷体" panose="02010609060101010101" pitchFamily="49" charset="-122"/>
                <a:ea typeface="楷体" panose="02010609060101010101" pitchFamily="49" charset="-122"/>
              </a:rPr>
              <a:t>难，就</a:t>
            </a:r>
            <a:r>
              <a:rPr lang="zh-CN" altLang="en-US" sz="2400" b="1" dirty="0">
                <a:latin typeface="楷体" panose="02010609060101010101" pitchFamily="49" charset="-122"/>
                <a:ea typeface="楷体" panose="02010609060101010101" pitchFamily="49" charset="-122"/>
              </a:rPr>
              <a:t>可以采取某些应急措施。</a:t>
            </a:r>
          </a:p>
        </p:txBody>
      </p:sp>
      <p:sp>
        <p:nvSpPr>
          <p:cNvPr id="51204" name="矩形 6"/>
          <p:cNvSpPr>
            <a:spLocks noChangeArrowheads="1"/>
          </p:cNvSpPr>
          <p:nvPr/>
        </p:nvSpPr>
        <p:spPr bwMode="auto">
          <a:xfrm>
            <a:off x="395537" y="1127876"/>
            <a:ext cx="69294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smtClean="0">
                <a:latin typeface="宋体" panose="02010600030101010101" pitchFamily="2" charset="-122"/>
              </a:rPr>
              <a:t>科</a:t>
            </a:r>
            <a:r>
              <a:rPr lang="zh-CN" altLang="en-US" sz="2400" b="1" dirty="0">
                <a:latin typeface="宋体" panose="02010600030101010101" pitchFamily="2" charset="-122"/>
              </a:rPr>
              <a:t>学界研究恐龙灭绝问</a:t>
            </a:r>
            <a:r>
              <a:rPr lang="zh-CN" altLang="en-US" sz="2400" b="1" dirty="0" smtClean="0">
                <a:latin typeface="宋体" panose="02010600030101010101" pitchFamily="2" charset="-122"/>
              </a:rPr>
              <a:t>题，在</a:t>
            </a:r>
            <a:r>
              <a:rPr lang="zh-CN" altLang="en-US" sz="2400" b="1" dirty="0">
                <a:latin typeface="宋体" panose="02010600030101010101" pitchFamily="2" charset="-122"/>
              </a:rPr>
              <a:t>作者看来有何意</a:t>
            </a:r>
            <a:r>
              <a:rPr lang="zh-CN" altLang="en-US" sz="2400" b="1" dirty="0" smtClean="0">
                <a:latin typeface="宋体" panose="02010600030101010101" pitchFamily="2" charset="-122"/>
              </a:rPr>
              <a:t>义？</a:t>
            </a:r>
            <a:endParaRPr lang="zh-CN" altLang="en-US" sz="2400" b="1" dirty="0">
              <a:latin typeface="宋体" panose="02010600030101010101" pitchFamily="2" charset="-122"/>
            </a:endParaRPr>
          </a:p>
        </p:txBody>
      </p:sp>
      <p:grpSp>
        <p:nvGrpSpPr>
          <p:cNvPr id="8" name="组合 8"/>
          <p:cNvGrpSpPr/>
          <p:nvPr/>
        </p:nvGrpSpPr>
        <p:grpSpPr bwMode="auto">
          <a:xfrm>
            <a:off x="0" y="627459"/>
            <a:ext cx="2006600" cy="523081"/>
            <a:chOff x="70" y="-63"/>
            <a:chExt cx="3161" cy="1097"/>
          </a:xfrm>
        </p:grpSpPr>
        <p:sp>
          <p:nvSpPr>
            <p:cNvPr id="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0178"/>
                                        </p:tgtEl>
                                        <p:attrNameLst>
                                          <p:attrName>style.visibility</p:attrName>
                                        </p:attrNameLst>
                                      </p:cBhvr>
                                      <p:to>
                                        <p:strVal val="visible"/>
                                      </p:to>
                                    </p:set>
                                    <p:anim calcmode="lin" valueType="num">
                                      <p:cBhvr additive="base">
                                        <p:cTn id="7" dur="500" fill="hold"/>
                                        <p:tgtEl>
                                          <p:spTgt spid="50178"/>
                                        </p:tgtEl>
                                        <p:attrNameLst>
                                          <p:attrName>ppt_x</p:attrName>
                                        </p:attrNameLst>
                                      </p:cBhvr>
                                      <p:tavLst>
                                        <p:tav tm="0">
                                          <p:val>
                                            <p:strVal val="#ppt_x"/>
                                          </p:val>
                                        </p:tav>
                                        <p:tav tm="100000">
                                          <p:val>
                                            <p:strVal val="#ppt_x"/>
                                          </p:val>
                                        </p:tav>
                                      </p:tavLst>
                                    </p:anim>
                                    <p:anim calcmode="lin" valueType="num">
                                      <p:cBhvr additive="base">
                                        <p:cTn id="8" dur="500" fill="hold"/>
                                        <p:tgtEl>
                                          <p:spTgt spid="501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bwMode="auto">
          <a:xfrm>
            <a:off x="0" y="627459"/>
            <a:ext cx="2006600" cy="523081"/>
            <a:chOff x="70" y="-63"/>
            <a:chExt cx="3161" cy="1097"/>
          </a:xfrm>
        </p:grpSpPr>
        <p:sp>
          <p:nvSpPr>
            <p:cNvPr id="3"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4"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grpSp>
        <p:nvGrpSpPr>
          <p:cNvPr id="6" name="组合 7"/>
          <p:cNvGrpSpPr/>
          <p:nvPr/>
        </p:nvGrpSpPr>
        <p:grpSpPr bwMode="auto">
          <a:xfrm>
            <a:off x="401712" y="1549468"/>
            <a:ext cx="7986713" cy="1998644"/>
            <a:chOff x="827088" y="776907"/>
            <a:chExt cx="7986712" cy="2664858"/>
          </a:xfrm>
        </p:grpSpPr>
        <p:pic>
          <p:nvPicPr>
            <p:cNvPr id="7"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565275"/>
              <a:ext cx="1104900" cy="1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圆角矩形 1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100" y="776907"/>
              <a:ext cx="7378700" cy="250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14"/>
            <p:cNvSpPr>
              <a:spLocks noChangeArrowheads="1"/>
            </p:cNvSpPr>
            <p:nvPr/>
          </p:nvSpPr>
          <p:spPr bwMode="auto">
            <a:xfrm>
              <a:off x="2185641" y="1020590"/>
              <a:ext cx="6264695" cy="24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smtClean="0">
                  <a:solidFill>
                    <a:srgbClr val="A96A00"/>
                  </a:solidFill>
                  <a:latin typeface="黑体" panose="02010609060101010101" pitchFamily="49" charset="-122"/>
                  <a:ea typeface="黑体" panose="02010609060101010101" pitchFamily="49" charset="-122"/>
                </a:rPr>
                <a:t>    阿</a:t>
              </a:r>
              <a:r>
                <a:rPr lang="zh-CN" altLang="en-US" sz="2800" dirty="0">
                  <a:solidFill>
                    <a:srgbClr val="A96A00"/>
                  </a:solidFill>
                  <a:latin typeface="黑体" panose="02010609060101010101" pitchFamily="49" charset="-122"/>
                  <a:ea typeface="黑体" panose="02010609060101010101" pitchFamily="49" charset="-122"/>
                </a:rPr>
                <a:t>西莫夫素以驾驭语言和概</a:t>
              </a:r>
              <a:r>
                <a:rPr lang="zh-CN" altLang="en-US" sz="2800" dirty="0" smtClean="0">
                  <a:solidFill>
                    <a:srgbClr val="A96A00"/>
                  </a:solidFill>
                  <a:latin typeface="黑体" panose="02010609060101010101" pitchFamily="49" charset="-122"/>
                  <a:ea typeface="黑体" panose="02010609060101010101" pitchFamily="49" charset="-122"/>
                </a:rPr>
                <a:t>念能</a:t>
              </a:r>
              <a:r>
                <a:rPr lang="zh-CN" altLang="en-US" sz="2800" dirty="0">
                  <a:solidFill>
                    <a:srgbClr val="A96A00"/>
                  </a:solidFill>
                  <a:latin typeface="黑体" panose="02010609060101010101" pitchFamily="49" charset="-122"/>
                  <a:ea typeface="黑体" panose="02010609060101010101" pitchFamily="49" charset="-122"/>
                </a:rPr>
                <a:t>力著称。语言的严密和准确体现在关键词语的运用上。请同学们再读课文，划出这些句子并分析其作用</a:t>
              </a:r>
              <a:r>
                <a:rPr lang="zh-CN" altLang="en-US" sz="2800" dirty="0" smtClean="0">
                  <a:solidFill>
                    <a:srgbClr val="A96A00"/>
                  </a:solidFill>
                  <a:latin typeface="黑体" panose="02010609060101010101" pitchFamily="49" charset="-122"/>
                  <a:ea typeface="黑体" panose="02010609060101010101" pitchFamily="49" charset="-122"/>
                </a:rPr>
                <a:t>。</a:t>
              </a:r>
              <a:endParaRPr lang="zh-CN" altLang="en-US" sz="2800" dirty="0">
                <a:solidFill>
                  <a:srgbClr val="A96A00"/>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220871"/>
            <a:ext cx="8248401" cy="1052596"/>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30000"/>
              </a:lnSpc>
              <a:defRPr/>
            </a:pPr>
            <a:r>
              <a:rPr lang="zh-CN" altLang="en-US" sz="2400" b="1" dirty="0" smtClean="0">
                <a:latin typeface="宋体" panose="02010600030101010101" pitchFamily="2" charset="-122"/>
                <a:ea typeface="宋体" panose="02010600030101010101" pitchFamily="2" charset="-122"/>
              </a:rPr>
              <a:t>    在</a:t>
            </a:r>
            <a:r>
              <a:rPr lang="zh-CN" altLang="en-US" sz="2400" b="1" dirty="0">
                <a:latin typeface="宋体" panose="02010600030101010101" pitchFamily="2" charset="-122"/>
                <a:ea typeface="宋体" panose="02010600030101010101" pitchFamily="2" charset="-122"/>
              </a:rPr>
              <a:t>过去的</a:t>
            </a:r>
            <a:r>
              <a:rPr lang="en-US" altLang="zh-CN" sz="2400" b="1" dirty="0">
                <a:latin typeface="宋体" panose="02010600030101010101" pitchFamily="2" charset="-122"/>
                <a:ea typeface="宋体" panose="02010600030101010101" pitchFamily="2" charset="-122"/>
              </a:rPr>
              <a:t>9</a:t>
            </a:r>
            <a:r>
              <a:rPr lang="zh-CN" altLang="en-US" sz="2400" b="1" dirty="0">
                <a:latin typeface="宋体" panose="02010600030101010101" pitchFamily="2" charset="-122"/>
                <a:ea typeface="宋体" panose="02010600030101010101" pitchFamily="2" charset="-122"/>
              </a:rPr>
              <a:t>年里，科学家们</a:t>
            </a:r>
            <a:r>
              <a:rPr lang="zh-CN" altLang="en-US" sz="2400" b="1" dirty="0">
                <a:solidFill>
                  <a:srgbClr val="FF0000"/>
                </a:solidFill>
                <a:latin typeface="宋体" panose="02010600030101010101" pitchFamily="2" charset="-122"/>
                <a:ea typeface="宋体" panose="02010600030101010101" pitchFamily="2" charset="-122"/>
              </a:rPr>
              <a:t>一直</a:t>
            </a:r>
            <a:r>
              <a:rPr lang="zh-CN" altLang="en-US" sz="2400" b="1" dirty="0">
                <a:latin typeface="宋体" panose="02010600030101010101" pitchFamily="2" charset="-122"/>
                <a:ea typeface="宋体" panose="02010600030101010101" pitchFamily="2" charset="-122"/>
              </a:rPr>
              <a:t>对</a:t>
            </a:r>
            <a:r>
              <a:rPr lang="en-US" altLang="zh-CN" sz="2400" b="1" dirty="0">
                <a:latin typeface="宋体" panose="02010600030101010101" pitchFamily="2" charset="-122"/>
                <a:ea typeface="宋体" panose="02010600030101010101" pitchFamily="2" charset="-122"/>
              </a:rPr>
              <a:t>6 500</a:t>
            </a:r>
            <a:r>
              <a:rPr lang="zh-CN" altLang="en-US" sz="2400" b="1" dirty="0">
                <a:latin typeface="宋体" panose="02010600030101010101" pitchFamily="2" charset="-122"/>
                <a:ea typeface="宋体" panose="02010600030101010101" pitchFamily="2" charset="-122"/>
              </a:rPr>
              <a:t>万年前恐龙灭绝的一个新观点</a:t>
            </a:r>
            <a:r>
              <a:rPr lang="zh-CN" altLang="en-US" sz="2400" b="1" dirty="0">
                <a:solidFill>
                  <a:srgbClr val="FF0000"/>
                </a:solidFill>
                <a:latin typeface="宋体" panose="02010600030101010101" pitchFamily="2" charset="-122"/>
                <a:ea typeface="宋体" panose="02010600030101010101" pitchFamily="2" charset="-122"/>
              </a:rPr>
              <a:t>争论不休</a:t>
            </a:r>
            <a:r>
              <a:rPr lang="zh-CN" altLang="en-US" sz="2400" b="1" dirty="0">
                <a:latin typeface="宋体" panose="02010600030101010101" pitchFamily="2" charset="-122"/>
                <a:ea typeface="宋体" panose="02010600030101010101" pitchFamily="2" charset="-122"/>
              </a:rPr>
              <a:t>，这个问题最终</a:t>
            </a:r>
            <a:r>
              <a:rPr lang="zh-CN" altLang="en-US" sz="2400" b="1" dirty="0">
                <a:solidFill>
                  <a:srgbClr val="FF0000"/>
                </a:solidFill>
                <a:latin typeface="宋体" panose="02010600030101010101" pitchFamily="2" charset="-122"/>
                <a:ea typeface="宋体" panose="02010600030101010101" pitchFamily="2" charset="-122"/>
              </a:rPr>
              <a:t>也许</a:t>
            </a:r>
            <a:r>
              <a:rPr lang="zh-CN" altLang="en-US" sz="2400" b="1" dirty="0">
                <a:latin typeface="宋体" panose="02010600030101010101" pitchFamily="2" charset="-122"/>
                <a:ea typeface="宋体" panose="02010600030101010101" pitchFamily="2" charset="-122"/>
              </a:rPr>
              <a:t>会得到解决。</a:t>
            </a:r>
          </a:p>
        </p:txBody>
      </p:sp>
      <p:sp>
        <p:nvSpPr>
          <p:cNvPr id="3" name="矩形 2"/>
          <p:cNvSpPr/>
          <p:nvPr/>
        </p:nvSpPr>
        <p:spPr>
          <a:xfrm>
            <a:off x="447801" y="2273467"/>
            <a:ext cx="8248402" cy="2492990"/>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30000"/>
              </a:lnSpc>
              <a:defRPr/>
            </a:pPr>
            <a:r>
              <a:rPr lang="zh-CN" altLang="en-US" sz="2400" b="1" dirty="0" smtClean="0">
                <a:solidFill>
                  <a:srgbClr val="0000FF"/>
                </a:solidFill>
                <a:latin typeface="楷体" panose="02010609060101010101" pitchFamily="49" charset="-122"/>
                <a:ea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rPr>
              <a:t>“一直”表现了科学家们锲而不舍的精神。“争论</a:t>
            </a:r>
            <a:r>
              <a:rPr lang="zh-CN" altLang="en-US" sz="2400" b="1" dirty="0" smtClean="0">
                <a:solidFill>
                  <a:srgbClr val="0000FF"/>
                </a:solidFill>
                <a:latin typeface="楷体" panose="02010609060101010101" pitchFamily="49" charset="-122"/>
                <a:ea typeface="楷体" panose="02010609060101010101" pitchFamily="49" charset="-122"/>
              </a:rPr>
              <a:t>不</a:t>
            </a:r>
            <a:endParaRPr lang="en-US" altLang="zh-CN" sz="2400" b="1" dirty="0" smtClean="0">
              <a:solidFill>
                <a:srgbClr val="0000FF"/>
              </a:solidFill>
              <a:latin typeface="楷体" panose="02010609060101010101" pitchFamily="49" charset="-122"/>
              <a:ea typeface="楷体" panose="02010609060101010101" pitchFamily="49" charset="-122"/>
            </a:endParaRPr>
          </a:p>
          <a:p>
            <a:pPr>
              <a:lnSpc>
                <a:spcPct val="130000"/>
              </a:lnSpc>
              <a:defRPr/>
            </a:pPr>
            <a:r>
              <a:rPr lang="zh-CN" altLang="en-US" sz="2400" b="1" dirty="0" smtClean="0">
                <a:solidFill>
                  <a:srgbClr val="0000FF"/>
                </a:solidFill>
                <a:latin typeface="楷体" panose="02010609060101010101" pitchFamily="49" charset="-122"/>
                <a:ea typeface="楷体" panose="02010609060101010101" pitchFamily="49" charset="-122"/>
              </a:rPr>
              <a:t>休</a:t>
            </a:r>
            <a:r>
              <a:rPr lang="zh-CN" altLang="en-US" sz="2400" b="1" dirty="0">
                <a:solidFill>
                  <a:srgbClr val="0000FF"/>
                </a:solidFill>
                <a:latin typeface="楷体" panose="02010609060101010101" pitchFamily="49" charset="-122"/>
                <a:ea typeface="楷体" panose="02010609060101010101" pitchFamily="49" charset="-122"/>
              </a:rPr>
              <a:t>”一词写出了科学家们严谨求实的科学态度和勇于探索的科学精神。“也许”表示推测，说明现在的结论只是大胆的推测，目前还没有十分确凿的证据，体现了说明文语言的准确性。</a:t>
            </a:r>
          </a:p>
        </p:txBody>
      </p:sp>
      <p:grpSp>
        <p:nvGrpSpPr>
          <p:cNvPr id="4" name="组合 8"/>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059582"/>
            <a:ext cx="8248401" cy="830997"/>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defRPr/>
            </a:pPr>
            <a:r>
              <a:rPr lang="zh-CN" altLang="en-US" sz="2400" b="1" dirty="0" smtClean="0">
                <a:latin typeface="宋体" panose="02010600030101010101" pitchFamily="2" charset="-122"/>
                <a:ea typeface="宋体" panose="02010600030101010101" pitchFamily="2" charset="-122"/>
              </a:rPr>
              <a:t>    一</a:t>
            </a:r>
            <a:r>
              <a:rPr lang="zh-CN" altLang="en-US" sz="2400" b="1" dirty="0">
                <a:latin typeface="宋体" panose="02010600030101010101" pitchFamily="2" charset="-122"/>
                <a:ea typeface="宋体" panose="02010600030101010101" pitchFamily="2" charset="-122"/>
              </a:rPr>
              <a:t>些人认为，这</a:t>
            </a:r>
            <a:r>
              <a:rPr lang="zh-CN" altLang="en-US" sz="2400" b="1" dirty="0">
                <a:solidFill>
                  <a:srgbClr val="FF0000"/>
                </a:solidFill>
                <a:latin typeface="宋体" panose="02010600030101010101" pitchFamily="2" charset="-122"/>
                <a:ea typeface="宋体" panose="02010600030101010101" pitchFamily="2" charset="-122"/>
              </a:rPr>
              <a:t>可能</a:t>
            </a:r>
            <a:r>
              <a:rPr lang="zh-CN" altLang="en-US" sz="2400" b="1" dirty="0">
                <a:latin typeface="宋体" panose="02010600030101010101" pitchFamily="2" charset="-122"/>
                <a:ea typeface="宋体" panose="02010600030101010101" pitchFamily="2" charset="-122"/>
              </a:rPr>
              <a:t>是一个巨大的小行星或彗星撞击地球的结果。</a:t>
            </a:r>
          </a:p>
        </p:txBody>
      </p:sp>
      <p:sp>
        <p:nvSpPr>
          <p:cNvPr id="3" name="矩形 2"/>
          <p:cNvSpPr/>
          <p:nvPr/>
        </p:nvSpPr>
        <p:spPr>
          <a:xfrm>
            <a:off x="447800" y="1761660"/>
            <a:ext cx="8248402" cy="830997"/>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defRPr/>
            </a:pPr>
            <a:r>
              <a:rPr lang="zh-CN" altLang="en-US" sz="2400" b="1" dirty="0" smtClean="0">
                <a:solidFill>
                  <a:srgbClr val="0000FF"/>
                </a:solidFill>
                <a:latin typeface="楷体" panose="02010609060101010101" pitchFamily="49" charset="-122"/>
                <a:ea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rPr>
              <a:t>“可能”表示推测，并不完全肯定，体现了说明文语言的准确性。</a:t>
            </a:r>
          </a:p>
        </p:txBody>
      </p:sp>
      <p:grpSp>
        <p:nvGrpSpPr>
          <p:cNvPr id="4" name="组合 8"/>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8" name="矩形 7"/>
          <p:cNvSpPr/>
          <p:nvPr/>
        </p:nvSpPr>
        <p:spPr>
          <a:xfrm>
            <a:off x="447801" y="2596574"/>
            <a:ext cx="8248401" cy="830997"/>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defRPr/>
            </a:pPr>
            <a:r>
              <a:rPr lang="zh-CN" altLang="en-US" sz="2400" b="1" dirty="0" smtClean="0">
                <a:latin typeface="宋体" panose="02010600030101010101" pitchFamily="2" charset="-122"/>
                <a:ea typeface="宋体" panose="02010600030101010101" pitchFamily="2" charset="-122"/>
              </a:rPr>
              <a:t>    斯</a:t>
            </a:r>
            <a:r>
              <a:rPr lang="zh-CN" altLang="en-US" sz="2400" b="1" dirty="0">
                <a:latin typeface="宋体" panose="02010600030101010101" pitchFamily="2" charset="-122"/>
                <a:ea typeface="宋体" panose="02010600030101010101" pitchFamily="2" charset="-122"/>
              </a:rPr>
              <a:t>石英</a:t>
            </a:r>
            <a:r>
              <a:rPr lang="zh-CN" altLang="en-US" sz="2400" b="1" dirty="0">
                <a:solidFill>
                  <a:srgbClr val="FF0000"/>
                </a:solidFill>
                <a:latin typeface="宋体" panose="02010600030101010101" pitchFamily="2" charset="-122"/>
                <a:ea typeface="宋体" panose="02010600030101010101" pitchFamily="2" charset="-122"/>
              </a:rPr>
              <a:t>并不</a:t>
            </a:r>
            <a:r>
              <a:rPr lang="zh-CN" altLang="en-US" sz="2400" b="1" dirty="0">
                <a:latin typeface="宋体" panose="02010600030101010101" pitchFamily="2" charset="-122"/>
                <a:ea typeface="宋体" panose="02010600030101010101" pitchFamily="2" charset="-122"/>
              </a:rPr>
              <a:t>十分稳定，原子之间靠得太近</a:t>
            </a:r>
            <a:r>
              <a:rPr lang="zh-CN" altLang="en-US" sz="2400" b="1" dirty="0">
                <a:solidFill>
                  <a:srgbClr val="FF0000"/>
                </a:solidFill>
                <a:latin typeface="宋体" panose="02010600030101010101" pitchFamily="2" charset="-122"/>
                <a:ea typeface="宋体" panose="02010600030101010101" pitchFamily="2" charset="-122"/>
              </a:rPr>
              <a:t>以至于</a:t>
            </a:r>
            <a:r>
              <a:rPr lang="zh-CN" altLang="en-US" sz="2400" b="1" dirty="0">
                <a:latin typeface="宋体" panose="02010600030101010101" pitchFamily="2" charset="-122"/>
                <a:ea typeface="宋体" panose="02010600030101010101" pitchFamily="2" charset="-122"/>
              </a:rPr>
              <a:t>它们又出现相互排斥的趋势，</a:t>
            </a:r>
            <a:r>
              <a:rPr lang="zh-CN" altLang="en-US" sz="2400" b="1" dirty="0">
                <a:solidFill>
                  <a:srgbClr val="FF0000"/>
                </a:solidFill>
                <a:latin typeface="宋体" panose="02010600030101010101" pitchFamily="2" charset="-122"/>
                <a:ea typeface="宋体" panose="02010600030101010101" pitchFamily="2" charset="-122"/>
              </a:rPr>
              <a:t>最后</a:t>
            </a:r>
            <a:r>
              <a:rPr lang="zh-CN" altLang="en-US" sz="2400" b="1" dirty="0">
                <a:latin typeface="宋体" panose="02010600030101010101" pitchFamily="2" charset="-122"/>
                <a:ea typeface="宋体" panose="02010600030101010101" pitchFamily="2" charset="-122"/>
              </a:rPr>
              <a:t>又变为普通沙子。</a:t>
            </a:r>
          </a:p>
        </p:txBody>
      </p:sp>
      <p:sp>
        <p:nvSpPr>
          <p:cNvPr id="9" name="矩形 8"/>
          <p:cNvSpPr/>
          <p:nvPr/>
        </p:nvSpPr>
        <p:spPr>
          <a:xfrm>
            <a:off x="447800" y="3298653"/>
            <a:ext cx="8248402" cy="830997"/>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defRPr/>
            </a:pPr>
            <a:r>
              <a:rPr lang="zh-CN" altLang="en-US" sz="2400" b="1" dirty="0" smtClean="0">
                <a:solidFill>
                  <a:srgbClr val="0000FF"/>
                </a:solidFill>
                <a:latin typeface="楷体" panose="02010609060101010101" pitchFamily="49" charset="-122"/>
                <a:ea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rPr>
              <a:t>“并不”“以至于”“最后”等词语，增强了句子间的逻辑效果，使意思层层推进。</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8" grpId="0" bldLvl="0" animBg="1"/>
      <p:bldP spid="9" grpId="0" bldLvl="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0" y="3057805"/>
            <a:ext cx="8248401" cy="461665"/>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defRPr/>
            </a:pPr>
            <a:r>
              <a:rPr lang="zh-CN" altLang="en-US" sz="2400" b="1" dirty="0" smtClean="0">
                <a:latin typeface="宋体" panose="02010600030101010101" pitchFamily="2" charset="-122"/>
                <a:ea typeface="宋体" panose="02010600030101010101" pitchFamily="2" charset="-122"/>
              </a:rPr>
              <a:t>    他</a:t>
            </a:r>
            <a:r>
              <a:rPr lang="zh-CN" altLang="en-US" sz="2400" b="1" dirty="0">
                <a:latin typeface="宋体" panose="02010600030101010101" pitchFamily="2" charset="-122"/>
                <a:ea typeface="宋体" panose="02010600030101010101" pitchFamily="2" charset="-122"/>
              </a:rPr>
              <a:t>们</a:t>
            </a:r>
            <a:r>
              <a:rPr lang="zh-CN" altLang="en-US" sz="2400" b="1" dirty="0">
                <a:solidFill>
                  <a:srgbClr val="FF0000"/>
                </a:solidFill>
                <a:latin typeface="宋体" panose="02010600030101010101" pitchFamily="2" charset="-122"/>
                <a:ea typeface="宋体" panose="02010600030101010101" pitchFamily="2" charset="-122"/>
              </a:rPr>
              <a:t>确实</a:t>
            </a:r>
            <a:r>
              <a:rPr lang="zh-CN" altLang="en-US" sz="2400" b="1" dirty="0">
                <a:latin typeface="宋体" panose="02010600030101010101" pitchFamily="2" charset="-122"/>
                <a:ea typeface="宋体" panose="02010600030101010101" pitchFamily="2" charset="-122"/>
              </a:rPr>
              <a:t>检测到了在斯石英中存在的一种原子排列。</a:t>
            </a:r>
          </a:p>
        </p:txBody>
      </p:sp>
      <p:sp>
        <p:nvSpPr>
          <p:cNvPr id="3" name="矩形 2"/>
          <p:cNvSpPr/>
          <p:nvPr/>
        </p:nvSpPr>
        <p:spPr>
          <a:xfrm>
            <a:off x="447799" y="3489852"/>
            <a:ext cx="8248402" cy="830997"/>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defRPr/>
            </a:pPr>
            <a:r>
              <a:rPr lang="zh-CN" altLang="en-US" sz="2400" b="1" dirty="0" smtClean="0">
                <a:solidFill>
                  <a:srgbClr val="0000FF"/>
                </a:solidFill>
                <a:latin typeface="楷体" panose="02010609060101010101" pitchFamily="49" charset="-122"/>
                <a:ea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rPr>
              <a:t>“确实”一词充分肯</a:t>
            </a:r>
            <a:r>
              <a:rPr lang="zh-CN" altLang="en-US" sz="2400" b="1" dirty="0" smtClean="0">
                <a:solidFill>
                  <a:srgbClr val="0000FF"/>
                </a:solidFill>
                <a:latin typeface="楷体" panose="02010609060101010101" pitchFamily="49" charset="-122"/>
                <a:ea typeface="楷体" panose="02010609060101010101" pitchFamily="49" charset="-122"/>
              </a:rPr>
              <a:t>定了科</a:t>
            </a:r>
            <a:r>
              <a:rPr lang="zh-CN" altLang="en-US" sz="2400" b="1" dirty="0">
                <a:solidFill>
                  <a:srgbClr val="0000FF"/>
                </a:solidFill>
                <a:latin typeface="楷体" panose="02010609060101010101" pitchFamily="49" charset="-122"/>
                <a:ea typeface="楷体" panose="02010609060101010101" pitchFamily="49" charset="-122"/>
              </a:rPr>
              <a:t>学家们的检测结果，语言准确、严谨。</a:t>
            </a:r>
          </a:p>
        </p:txBody>
      </p:sp>
      <p:grpSp>
        <p:nvGrpSpPr>
          <p:cNvPr id="4" name="组合 8"/>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精读</a:t>
              </a:r>
              <a:r>
                <a:rPr kumimoji="1" lang="zh-CN" altLang="en-US" sz="2800" dirty="0" smtClean="0">
                  <a:latin typeface="黑体" panose="02010609060101010101" pitchFamily="49" charset="-122"/>
                  <a:ea typeface="黑体" panose="02010609060101010101" pitchFamily="49" charset="-122"/>
                </a:rPr>
                <a:t>细研</a:t>
              </a:r>
              <a:endParaRPr kumimoji="1" lang="zh-CN" altLang="en-US" sz="2800" dirty="0">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8" name="矩形 7"/>
          <p:cNvSpPr/>
          <p:nvPr/>
        </p:nvSpPr>
        <p:spPr>
          <a:xfrm>
            <a:off x="447801" y="1221600"/>
            <a:ext cx="8248401" cy="1200329"/>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defRPr/>
            </a:pPr>
            <a:r>
              <a:rPr lang="zh-CN" altLang="en-US" sz="2400" b="1" dirty="0" smtClean="0">
                <a:latin typeface="宋体" panose="02010600030101010101" pitchFamily="2" charset="-122"/>
                <a:ea typeface="宋体" panose="02010600030101010101" pitchFamily="2" charset="-122"/>
              </a:rPr>
              <a:t>    金</a:t>
            </a:r>
            <a:r>
              <a:rPr lang="zh-CN" altLang="en-US" sz="2400" b="1" dirty="0">
                <a:latin typeface="宋体" panose="02010600030101010101" pitchFamily="2" charset="-122"/>
                <a:ea typeface="宋体" panose="02010600030101010101" pitchFamily="2" charset="-122"/>
              </a:rPr>
              <a:t>刚石的形成与此相同。金刚石中的碳原子被挤压得异常紧密，它们同样存在一个向外扩散并且恢复为普通碳的趋势。</a:t>
            </a:r>
            <a:r>
              <a:rPr lang="zh-CN" altLang="en-US" sz="2400" b="1" dirty="0">
                <a:solidFill>
                  <a:srgbClr val="FF0000"/>
                </a:solidFill>
                <a:latin typeface="宋体" panose="02010600030101010101" pitchFamily="2" charset="-122"/>
                <a:ea typeface="宋体" panose="02010600030101010101" pitchFamily="2" charset="-122"/>
              </a:rPr>
              <a:t>在通常条件下，</a:t>
            </a:r>
            <a:r>
              <a:rPr lang="zh-CN" altLang="en-US" sz="2400" b="1" dirty="0">
                <a:latin typeface="宋体" panose="02010600030101010101" pitchFamily="2" charset="-122"/>
                <a:ea typeface="宋体" panose="02010600030101010101" pitchFamily="2" charset="-122"/>
              </a:rPr>
              <a:t>这也需要数百万年。</a:t>
            </a:r>
          </a:p>
        </p:txBody>
      </p:sp>
      <p:sp>
        <p:nvSpPr>
          <p:cNvPr id="9" name="矩形 8"/>
          <p:cNvSpPr/>
          <p:nvPr/>
        </p:nvSpPr>
        <p:spPr>
          <a:xfrm>
            <a:off x="447800" y="2326545"/>
            <a:ext cx="8248402" cy="830997"/>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defRPr/>
            </a:pPr>
            <a:r>
              <a:rPr lang="zh-CN" altLang="en-US" sz="2400" b="1" dirty="0" smtClean="0">
                <a:solidFill>
                  <a:srgbClr val="0000FF"/>
                </a:solidFill>
                <a:latin typeface="楷体" panose="02010609060101010101" pitchFamily="49" charset="-122"/>
                <a:ea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rPr>
              <a:t>“在通常条件下</a:t>
            </a:r>
            <a:r>
              <a:rPr lang="zh-CN" altLang="en-US" sz="2400" b="1" dirty="0" smtClean="0">
                <a:solidFill>
                  <a:srgbClr val="0000FF"/>
                </a:solidFill>
                <a:latin typeface="楷体" panose="02010609060101010101" pitchFamily="49" charset="-122"/>
                <a:ea typeface="楷体" panose="02010609060101010101" pitchFamily="49" charset="-122"/>
              </a:rPr>
              <a:t>”起</a:t>
            </a:r>
            <a:r>
              <a:rPr lang="zh-CN" altLang="en-US" sz="2400" b="1" dirty="0">
                <a:solidFill>
                  <a:srgbClr val="0000FF"/>
                </a:solidFill>
                <a:latin typeface="楷体" panose="02010609060101010101" pitchFamily="49" charset="-122"/>
                <a:ea typeface="楷体" panose="02010609060101010101" pitchFamily="49" charset="-122"/>
              </a:rPr>
              <a:t>到了限制作用，将特殊情况排除在外，体现了说明文语言的准确性。</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9" grpId="0" bldLvl="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bwMode="auto">
          <a:xfrm>
            <a:off x="0" y="627459"/>
            <a:ext cx="2006600" cy="523081"/>
            <a:chOff x="70" y="-63"/>
            <a:chExt cx="3161" cy="1097"/>
          </a:xfrm>
        </p:grpSpPr>
        <p:sp>
          <p:nvSpPr>
            <p:cNvPr id="3"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精读</a:t>
              </a:r>
              <a:r>
                <a:rPr kumimoji="1" lang="zh-CN" altLang="en-US" sz="2800" dirty="0" smtClean="0">
                  <a:solidFill>
                    <a:prstClr val="black"/>
                  </a:solidFill>
                  <a:latin typeface="黑体" panose="02010609060101010101" pitchFamily="49" charset="-122"/>
                  <a:ea typeface="黑体" panose="02010609060101010101" pitchFamily="49" charset="-122"/>
                </a:rPr>
                <a:t>细研</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4"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grpSp>
        <p:nvGrpSpPr>
          <p:cNvPr id="6" name="组合 7"/>
          <p:cNvGrpSpPr/>
          <p:nvPr/>
        </p:nvGrpSpPr>
        <p:grpSpPr bwMode="auto">
          <a:xfrm>
            <a:off x="401712" y="1549468"/>
            <a:ext cx="7986713" cy="1998644"/>
            <a:chOff x="827088" y="776907"/>
            <a:chExt cx="7986712" cy="2664858"/>
          </a:xfrm>
        </p:grpSpPr>
        <p:pic>
          <p:nvPicPr>
            <p:cNvPr id="7"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565275"/>
              <a:ext cx="1104900" cy="1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圆角矩形 1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100" y="776907"/>
              <a:ext cx="7378700" cy="250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14"/>
            <p:cNvSpPr>
              <a:spLocks noChangeArrowheads="1"/>
            </p:cNvSpPr>
            <p:nvPr/>
          </p:nvSpPr>
          <p:spPr bwMode="auto">
            <a:xfrm>
              <a:off x="2185641" y="1020590"/>
              <a:ext cx="6264695" cy="24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smtClean="0">
                  <a:solidFill>
                    <a:srgbClr val="A96A00"/>
                  </a:solidFill>
                  <a:latin typeface="黑体" panose="02010609060101010101" pitchFamily="49" charset="-122"/>
                  <a:ea typeface="黑体" panose="02010609060101010101" pitchFamily="49" charset="-122"/>
                </a:rPr>
                <a:t>    作</a:t>
              </a:r>
              <a:r>
                <a:rPr lang="zh-CN" altLang="en-US" sz="2800" dirty="0">
                  <a:solidFill>
                    <a:srgbClr val="A96A00"/>
                  </a:solidFill>
                  <a:latin typeface="黑体" panose="02010609060101010101" pitchFamily="49" charset="-122"/>
                  <a:ea typeface="黑体" panose="02010609060101010101" pitchFamily="49" charset="-122"/>
                </a:rPr>
                <a:t>者为了更好地说明外星撞击地球导致恐龙灭绝的观点</a:t>
              </a:r>
              <a:r>
                <a:rPr lang="zh-CN" altLang="en-US" sz="2800" dirty="0" smtClean="0">
                  <a:solidFill>
                    <a:srgbClr val="A96A00"/>
                  </a:solidFill>
                  <a:latin typeface="黑体" panose="02010609060101010101" pitchFamily="49" charset="-122"/>
                  <a:ea typeface="黑体" panose="02010609060101010101" pitchFamily="49" charset="-122"/>
                </a:rPr>
                <a:t>，在</a:t>
              </a:r>
              <a:r>
                <a:rPr lang="zh-CN" altLang="en-US" sz="2800" dirty="0">
                  <a:solidFill>
                    <a:srgbClr val="A96A00"/>
                  </a:solidFill>
                  <a:latin typeface="黑体" panose="02010609060101010101" pitchFamily="49" charset="-122"/>
                  <a:ea typeface="黑体" panose="02010609060101010101" pitchFamily="49" charset="-122"/>
                </a:rPr>
                <a:t>文中运用了多种说明方法。请同学们速读课文</a:t>
              </a:r>
              <a:r>
                <a:rPr lang="zh-CN" altLang="en-US" sz="2800" dirty="0" smtClean="0">
                  <a:solidFill>
                    <a:srgbClr val="A96A00"/>
                  </a:solidFill>
                  <a:latin typeface="黑体" panose="02010609060101010101" pitchFamily="49" charset="-122"/>
                  <a:ea typeface="黑体" panose="02010609060101010101" pitchFamily="49" charset="-122"/>
                </a:rPr>
                <a:t>，画出</a:t>
              </a:r>
              <a:r>
                <a:rPr lang="zh-CN" altLang="en-US" sz="2800" dirty="0">
                  <a:solidFill>
                    <a:srgbClr val="A96A00"/>
                  </a:solidFill>
                  <a:latin typeface="黑体" panose="02010609060101010101" pitchFamily="49" charset="-122"/>
                  <a:ea typeface="黑体" panose="02010609060101010101" pitchFamily="49" charset="-122"/>
                </a:rPr>
                <a:t>这些句子并分析其作用。</a:t>
              </a:r>
              <a:endParaRPr lang="zh-CN" altLang="en-US" sz="2800" dirty="0" smtClean="0">
                <a:solidFill>
                  <a:srgbClr val="A96A00"/>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220872"/>
            <a:ext cx="8248401" cy="1532727"/>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30000"/>
              </a:lnSpc>
              <a:defRPr/>
            </a:pPr>
            <a:r>
              <a:rPr lang="zh-CN" altLang="en-US" sz="2400" b="1" dirty="0" smtClean="0">
                <a:solidFill>
                  <a:prstClr val="black"/>
                </a:solidFill>
                <a:latin typeface="宋体" panose="02010600030101010101" pitchFamily="2" charset="-122"/>
                <a:ea typeface="宋体" panose="02010600030101010101" pitchFamily="2" charset="-122"/>
              </a:rPr>
              <a:t>    </a:t>
            </a:r>
            <a:r>
              <a:rPr lang="zh-CN" altLang="en-US" sz="2400" b="1" dirty="0" smtClean="0">
                <a:solidFill>
                  <a:srgbClr val="FF0000"/>
                </a:solidFill>
                <a:latin typeface="宋体" panose="02010600030101010101" pitchFamily="2" charset="-122"/>
                <a:ea typeface="宋体" panose="02010600030101010101" pitchFamily="2" charset="-122"/>
              </a:rPr>
              <a:t>例</a:t>
            </a:r>
            <a:r>
              <a:rPr lang="zh-CN" altLang="en-US" sz="2400" b="1" dirty="0">
                <a:solidFill>
                  <a:srgbClr val="FF0000"/>
                </a:solidFill>
                <a:latin typeface="宋体" panose="02010600030101010101" pitchFamily="2" charset="-122"/>
                <a:ea typeface="宋体" panose="02010600030101010101" pitchFamily="2" charset="-122"/>
              </a:rPr>
              <a:t>如</a:t>
            </a:r>
            <a:r>
              <a:rPr lang="zh-CN" altLang="en-US" sz="2400" b="1" dirty="0">
                <a:solidFill>
                  <a:prstClr val="black"/>
                </a:solidFill>
                <a:latin typeface="宋体" panose="02010600030101010101" pitchFamily="2" charset="-122"/>
                <a:ea typeface="宋体" panose="02010600030101010101" pitchFamily="2" charset="-122"/>
              </a:rPr>
              <a:t>，</a:t>
            </a:r>
            <a:r>
              <a:rPr lang="en-US" altLang="zh-CN" sz="2400" b="1" dirty="0">
                <a:solidFill>
                  <a:prstClr val="black"/>
                </a:solidFill>
                <a:latin typeface="宋体" panose="02010600030101010101" pitchFamily="2" charset="-122"/>
                <a:ea typeface="宋体" panose="02010600030101010101" pitchFamily="2" charset="-122"/>
              </a:rPr>
              <a:t>1987</a:t>
            </a:r>
            <a:r>
              <a:rPr lang="zh-CN" altLang="en-US" sz="2400" b="1" dirty="0">
                <a:solidFill>
                  <a:prstClr val="black"/>
                </a:solidFill>
                <a:latin typeface="宋体" panose="02010600030101010101" pitchFamily="2" charset="-122"/>
                <a:ea typeface="宋体" panose="02010600030101010101" pitchFamily="2" charset="-122"/>
              </a:rPr>
              <a:t>年就有人指出，如果地球突然经历了一个火山爆发期，许多火山大致同时喷发，那么也能造成一个足以使生物大量灭绝的巨大灾难</a:t>
            </a:r>
            <a:r>
              <a:rPr lang="zh-CN" altLang="en-US" sz="2400" b="1" dirty="0" smtClean="0">
                <a:solidFill>
                  <a:prstClr val="black"/>
                </a:solidFill>
                <a:latin typeface="宋体" panose="02010600030101010101" pitchFamily="2" charset="-122"/>
                <a:ea typeface="宋体" panose="02010600030101010101" pitchFamily="2" charset="-122"/>
              </a:rPr>
              <a:t>。</a:t>
            </a:r>
            <a:endParaRPr lang="zh-CN" altLang="en-US" sz="2400" b="1" dirty="0">
              <a:solidFill>
                <a:srgbClr val="FF0000"/>
              </a:solidFill>
              <a:latin typeface="宋体" panose="02010600030101010101" pitchFamily="2" charset="-122"/>
              <a:ea typeface="宋体" panose="02010600030101010101" pitchFamily="2" charset="-122"/>
            </a:endParaRPr>
          </a:p>
        </p:txBody>
      </p:sp>
      <p:sp>
        <p:nvSpPr>
          <p:cNvPr id="3" name="矩形 2"/>
          <p:cNvSpPr/>
          <p:nvPr/>
        </p:nvSpPr>
        <p:spPr>
          <a:xfrm>
            <a:off x="447800" y="2571750"/>
            <a:ext cx="8248402" cy="1052596"/>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30000"/>
              </a:lnSpc>
              <a:defRPr/>
            </a:pPr>
            <a:r>
              <a:rPr lang="zh-CN" altLang="en-US" sz="2400" b="1" dirty="0" smtClean="0">
                <a:solidFill>
                  <a:srgbClr val="0000FF"/>
                </a:solidFill>
                <a:latin typeface="楷体" panose="02010609060101010101" pitchFamily="49" charset="-122"/>
                <a:ea typeface="楷体" panose="02010609060101010101" pitchFamily="49" charset="-122"/>
              </a:rPr>
              <a:t>    用</a:t>
            </a:r>
            <a:r>
              <a:rPr lang="zh-CN" altLang="en-US" sz="2400" b="1" dirty="0">
                <a:solidFill>
                  <a:srgbClr val="0000FF"/>
                </a:solidFill>
                <a:latin typeface="楷体" panose="02010609060101010101" pitchFamily="49" charset="-122"/>
                <a:ea typeface="楷体" panose="02010609060101010101" pitchFamily="49" charset="-122"/>
              </a:rPr>
              <a:t>举例子的说明方法，说明并不是所有的科学家都认为恐龙的灭绝是撞击引起的，使得说明更有说服力。</a:t>
            </a:r>
          </a:p>
        </p:txBody>
      </p:sp>
      <p:grpSp>
        <p:nvGrpSpPr>
          <p:cNvPr id="4" name="组合 8"/>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精读</a:t>
              </a:r>
              <a:r>
                <a:rPr kumimoji="1" lang="zh-CN" altLang="en-US" sz="2800" dirty="0" smtClean="0">
                  <a:solidFill>
                    <a:prstClr val="black"/>
                  </a:solidFill>
                  <a:latin typeface="黑体" panose="02010609060101010101" pitchFamily="49" charset="-122"/>
                  <a:ea typeface="黑体" panose="02010609060101010101" pitchFamily="49" charset="-122"/>
                </a:rPr>
                <a:t>细研</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220872"/>
            <a:ext cx="8248401" cy="2012859"/>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30000"/>
              </a:lnSpc>
              <a:defRPr/>
            </a:pPr>
            <a:r>
              <a:rPr lang="zh-CN" altLang="en-US" sz="2400" b="1" dirty="0" smtClean="0">
                <a:solidFill>
                  <a:prstClr val="black"/>
                </a:solidFill>
                <a:latin typeface="宋体" panose="02010600030101010101" pitchFamily="2" charset="-122"/>
                <a:ea typeface="宋体" panose="02010600030101010101" pitchFamily="2" charset="-122"/>
              </a:rPr>
              <a:t>    </a:t>
            </a:r>
            <a:r>
              <a:rPr lang="en-US" altLang="zh-CN" sz="2400" b="1" dirty="0">
                <a:solidFill>
                  <a:prstClr val="black"/>
                </a:solidFill>
                <a:latin typeface="宋体" panose="02010600030101010101" pitchFamily="2" charset="-122"/>
                <a:ea typeface="宋体" panose="02010600030101010101" pitchFamily="2" charset="-122"/>
              </a:rPr>
              <a:t>1961</a:t>
            </a:r>
            <a:r>
              <a:rPr lang="zh-CN" altLang="en-US" sz="2400" b="1" dirty="0">
                <a:solidFill>
                  <a:prstClr val="black"/>
                </a:solidFill>
                <a:latin typeface="宋体" panose="02010600030101010101" pitchFamily="2" charset="-122"/>
                <a:ea typeface="宋体" panose="02010600030101010101" pitchFamily="2" charset="-122"/>
              </a:rPr>
              <a:t>年，一位名叫</a:t>
            </a:r>
            <a:r>
              <a:rPr lang="en-US" altLang="zh-CN" sz="2400" b="1" dirty="0">
                <a:solidFill>
                  <a:prstClr val="black"/>
                </a:solidFill>
                <a:latin typeface="宋体" panose="02010600030101010101" pitchFamily="2" charset="-122"/>
                <a:ea typeface="宋体" panose="02010600030101010101" pitchFamily="2" charset="-122"/>
              </a:rPr>
              <a:t>S.M.</a:t>
            </a:r>
            <a:r>
              <a:rPr lang="zh-CN" altLang="en-US" sz="2400" b="1" dirty="0">
                <a:solidFill>
                  <a:prstClr val="black"/>
                </a:solidFill>
                <a:latin typeface="宋体" panose="02010600030101010101" pitchFamily="2" charset="-122"/>
                <a:ea typeface="宋体" panose="02010600030101010101" pitchFamily="2" charset="-122"/>
              </a:rPr>
              <a:t>斯季绍夫的苏联科学家发现，如果二氧化硅（即非常纯的沙子</a:t>
            </a:r>
            <a:r>
              <a:rPr lang="zh-CN" altLang="en-US" sz="2400" b="1" dirty="0" smtClean="0">
                <a:solidFill>
                  <a:prstClr val="black"/>
                </a:solidFill>
                <a:latin typeface="宋体" panose="02010600030101010101" pitchFamily="2" charset="-122"/>
                <a:ea typeface="宋体" panose="02010600030101010101" pitchFamily="2" charset="-122"/>
              </a:rPr>
              <a:t>）处</a:t>
            </a:r>
            <a:r>
              <a:rPr lang="zh-CN" altLang="en-US" sz="2400" b="1" dirty="0">
                <a:solidFill>
                  <a:prstClr val="black"/>
                </a:solidFill>
                <a:latin typeface="宋体" panose="02010600030101010101" pitchFamily="2" charset="-122"/>
                <a:ea typeface="宋体" panose="02010600030101010101" pitchFamily="2" charset="-122"/>
              </a:rPr>
              <a:t>于超高压的状态，那么它的原子相距很近，从而变得极为致密。</a:t>
            </a:r>
            <a:r>
              <a:rPr lang="zh-CN" altLang="en-US" sz="2400" b="1" dirty="0">
                <a:solidFill>
                  <a:srgbClr val="FF0000"/>
                </a:solidFill>
                <a:latin typeface="宋体" panose="02010600030101010101" pitchFamily="2" charset="-122"/>
                <a:ea typeface="宋体" panose="02010600030101010101" pitchFamily="2" charset="-122"/>
              </a:rPr>
              <a:t>一立方英寸被压扁的沙子比一立方英寸普通的沙子要重得多。</a:t>
            </a:r>
          </a:p>
        </p:txBody>
      </p:sp>
      <p:sp>
        <p:nvSpPr>
          <p:cNvPr id="3" name="矩形 2"/>
          <p:cNvSpPr/>
          <p:nvPr/>
        </p:nvSpPr>
        <p:spPr>
          <a:xfrm>
            <a:off x="447800" y="2913495"/>
            <a:ext cx="8248402" cy="1052596"/>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30000"/>
              </a:lnSpc>
              <a:defRPr/>
            </a:pPr>
            <a:r>
              <a:rPr lang="zh-CN" altLang="en-US" sz="2400" b="1" dirty="0" smtClean="0">
                <a:solidFill>
                  <a:srgbClr val="0000FF"/>
                </a:solidFill>
                <a:latin typeface="楷体" panose="02010609060101010101" pitchFamily="49" charset="-122"/>
                <a:ea typeface="楷体" panose="02010609060101010101" pitchFamily="49" charset="-122"/>
              </a:rPr>
              <a:t>    运</a:t>
            </a:r>
            <a:r>
              <a:rPr lang="zh-CN" altLang="en-US" sz="2400" b="1" dirty="0">
                <a:solidFill>
                  <a:srgbClr val="0000FF"/>
                </a:solidFill>
                <a:latin typeface="楷体" panose="02010609060101010101" pitchFamily="49" charset="-122"/>
                <a:ea typeface="楷体" panose="02010609060101010101" pitchFamily="49" charset="-122"/>
              </a:rPr>
              <a:t>用作比较的说明方法，说明相同单位的“被压扁的沙子”比普通沙子重得多。</a:t>
            </a:r>
            <a:endParaRPr lang="zh-CN" altLang="en-US" sz="2400" b="1" dirty="0" smtClean="0">
              <a:solidFill>
                <a:srgbClr val="0000FF"/>
              </a:solidFill>
              <a:latin typeface="楷体" panose="02010609060101010101" pitchFamily="49" charset="-122"/>
              <a:ea typeface="楷体" panose="02010609060101010101" pitchFamily="49" charset="-122"/>
            </a:endParaRPr>
          </a:p>
        </p:txBody>
      </p:sp>
      <p:grpSp>
        <p:nvGrpSpPr>
          <p:cNvPr id="4" name="组合 8"/>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精读</a:t>
              </a:r>
              <a:r>
                <a:rPr kumimoji="1" lang="zh-CN" altLang="en-US" sz="2800" dirty="0" smtClean="0">
                  <a:solidFill>
                    <a:prstClr val="black"/>
                  </a:solidFill>
                  <a:latin typeface="黑体" panose="02010609060101010101" pitchFamily="49" charset="-122"/>
                  <a:ea typeface="黑体" panose="02010609060101010101" pitchFamily="49" charset="-122"/>
                </a:rPr>
                <a:t>细研</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1" name="组合 8"/>
          <p:cNvGrpSpPr/>
          <p:nvPr/>
        </p:nvGrpSpPr>
        <p:grpSpPr bwMode="auto">
          <a:xfrm>
            <a:off x="0" y="666750"/>
            <a:ext cx="2051050" cy="523238"/>
            <a:chOff x="0" y="-63"/>
            <a:chExt cx="3231" cy="1096"/>
          </a:xfrm>
        </p:grpSpPr>
        <p:sp>
          <p:nvSpPr>
            <p:cNvPr id="7190" name="文本框 6"/>
            <p:cNvSpPr txBox="1">
              <a:spLocks noChangeArrowheads="1"/>
            </p:cNvSpPr>
            <p:nvPr/>
          </p:nvSpPr>
          <p:spPr bwMode="auto">
            <a:xfrm>
              <a:off x="678" y="-63"/>
              <a:ext cx="2553" cy="1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a:latin typeface="黑体" panose="02010609060101010101" pitchFamily="49" charset="-122"/>
                  <a:ea typeface="黑体" panose="02010609060101010101" pitchFamily="49" charset="-122"/>
                </a:rPr>
                <a:t>预习检查</a:t>
              </a:r>
            </a:p>
          </p:txBody>
        </p:sp>
        <p:cxnSp>
          <p:nvCxnSpPr>
            <p:cNvPr id="63" name="直线连接符 9"/>
            <p:cNvCxnSpPr/>
            <p:nvPr/>
          </p:nvCxnSpPr>
          <p:spPr>
            <a:xfrm>
              <a:off x="0" y="700"/>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4" name="菱形 63"/>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7172" name="矩形 22"/>
          <p:cNvSpPr>
            <a:spLocks noChangeArrowheads="1"/>
          </p:cNvSpPr>
          <p:nvPr/>
        </p:nvSpPr>
        <p:spPr bwMode="auto">
          <a:xfrm>
            <a:off x="611560" y="1765141"/>
            <a:ext cx="8309494" cy="2246769"/>
          </a:xfrm>
          <a:prstGeom prst="rect">
            <a:avLst/>
          </a:prstGeom>
          <a:solidFill>
            <a:schemeClr val="bg1"/>
          </a:solid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500" b="1" dirty="0">
                <a:latin typeface="楷体" panose="02010609060101010101" pitchFamily="49" charset="-122"/>
                <a:ea typeface="楷体" panose="02010609060101010101" pitchFamily="49" charset="-122"/>
              </a:rPr>
              <a:t>骨</a:t>
            </a:r>
            <a:r>
              <a:rPr lang="zh-CN" altLang="en-US" sz="3500" b="1" dirty="0" smtClean="0">
                <a:solidFill>
                  <a:srgbClr val="FF0000"/>
                </a:solidFill>
                <a:latin typeface="楷体" panose="02010609060101010101" pitchFamily="49" charset="-122"/>
                <a:ea typeface="楷体" panose="02010609060101010101" pitchFamily="49" charset="-122"/>
              </a:rPr>
              <a:t>骼</a:t>
            </a:r>
            <a:r>
              <a:rPr lang="zh-CN" altLang="en-US" sz="3500" b="1" dirty="0" smtClean="0">
                <a:latin typeface="楷体" panose="02010609060101010101" pitchFamily="49" charset="-122"/>
                <a:ea typeface="楷体" panose="02010609060101010101" pitchFamily="49" charset="-122"/>
              </a:rPr>
              <a:t>      </a:t>
            </a:r>
            <a:r>
              <a:rPr lang="zh-CN" altLang="en-US" sz="3500" b="1" dirty="0">
                <a:latin typeface="楷体" panose="02010609060101010101" pitchFamily="49" charset="-122"/>
                <a:ea typeface="楷体" panose="02010609060101010101" pitchFamily="49" charset="-122"/>
              </a:rPr>
              <a:t>鸟</a:t>
            </a:r>
            <a:r>
              <a:rPr lang="zh-CN" altLang="en-US" sz="3500" b="1" dirty="0">
                <a:solidFill>
                  <a:srgbClr val="FF0000"/>
                </a:solidFill>
                <a:latin typeface="楷体" panose="02010609060101010101" pitchFamily="49" charset="-122"/>
                <a:ea typeface="楷体" panose="02010609060101010101" pitchFamily="49" charset="-122"/>
              </a:rPr>
              <a:t>臀</a:t>
            </a:r>
            <a:r>
              <a:rPr lang="zh-CN" altLang="en-US" sz="3500" b="1" dirty="0" smtClean="0">
                <a:latin typeface="楷体" panose="02010609060101010101" pitchFamily="49" charset="-122"/>
                <a:ea typeface="楷体" panose="02010609060101010101" pitchFamily="49" charset="-122"/>
              </a:rPr>
              <a:t>目    </a:t>
            </a:r>
            <a:r>
              <a:rPr lang="zh-CN" altLang="en-US" sz="3500" b="1" dirty="0" smtClean="0">
                <a:solidFill>
                  <a:srgbClr val="FF0000"/>
                </a:solidFill>
                <a:latin typeface="楷体" panose="02010609060101010101" pitchFamily="49" charset="-122"/>
                <a:ea typeface="楷体" panose="02010609060101010101" pitchFamily="49" charset="-122"/>
              </a:rPr>
              <a:t>覆</a:t>
            </a:r>
            <a:r>
              <a:rPr lang="zh-CN" altLang="en-US" sz="3500" b="1" dirty="0" smtClean="0">
                <a:latin typeface="楷体" panose="02010609060101010101" pitchFamily="49" charset="-122"/>
                <a:ea typeface="楷体" panose="02010609060101010101" pitchFamily="49" charset="-122"/>
              </a:rPr>
              <a:t>盖</a:t>
            </a:r>
            <a:r>
              <a:rPr lang="zh-CN" altLang="en-US" sz="3500" b="1" dirty="0">
                <a:latin typeface="楷体" panose="02010609060101010101" pitchFamily="49" charset="-122"/>
                <a:ea typeface="楷体" panose="02010609060101010101" pitchFamily="49" charset="-122"/>
              </a:rPr>
              <a:t> </a:t>
            </a:r>
            <a:r>
              <a:rPr lang="zh-CN" altLang="en-US" sz="3500" b="1" dirty="0" smtClean="0">
                <a:latin typeface="楷体" panose="02010609060101010101" pitchFamily="49" charset="-122"/>
                <a:ea typeface="楷体" panose="02010609060101010101" pitchFamily="49" charset="-122"/>
              </a:rPr>
              <a:t>    </a:t>
            </a:r>
            <a:r>
              <a:rPr lang="zh-CN" altLang="en-US" sz="3500" b="1" dirty="0" smtClean="0">
                <a:solidFill>
                  <a:srgbClr val="FF0000"/>
                </a:solidFill>
                <a:latin typeface="楷体" panose="02010609060101010101" pitchFamily="49" charset="-122"/>
                <a:ea typeface="楷体" panose="02010609060101010101" pitchFamily="49" charset="-122"/>
              </a:rPr>
              <a:t>携</a:t>
            </a:r>
            <a:r>
              <a:rPr lang="zh-CN" altLang="en-US" sz="3500" b="1" dirty="0" smtClean="0">
                <a:latin typeface="楷体" panose="02010609060101010101" pitchFamily="49" charset="-122"/>
                <a:ea typeface="楷体" panose="02010609060101010101" pitchFamily="49" charset="-122"/>
              </a:rPr>
              <a:t>带  </a:t>
            </a:r>
            <a:r>
              <a:rPr lang="zh-CN" altLang="en-US" sz="3500" b="1" dirty="0">
                <a:solidFill>
                  <a:srgbClr val="FF0000"/>
                </a:solidFill>
                <a:latin typeface="楷体" panose="02010609060101010101" pitchFamily="49" charset="-122"/>
                <a:ea typeface="楷体" panose="02010609060101010101" pitchFamily="49" charset="-122"/>
              </a:rPr>
              <a:t>彗</a:t>
            </a:r>
            <a:r>
              <a:rPr lang="zh-CN" altLang="en-US" sz="3500" b="1" dirty="0" smtClean="0">
                <a:latin typeface="楷体" panose="02010609060101010101" pitchFamily="49" charset="-122"/>
                <a:ea typeface="楷体" panose="02010609060101010101" pitchFamily="49" charset="-122"/>
              </a:rPr>
              <a:t>星      </a:t>
            </a:r>
            <a:r>
              <a:rPr lang="zh-CN" altLang="en-US" sz="3500" b="1" dirty="0" smtClean="0">
                <a:solidFill>
                  <a:srgbClr val="FF0000"/>
                </a:solidFill>
                <a:latin typeface="楷体" panose="02010609060101010101" pitchFamily="49" charset="-122"/>
                <a:ea typeface="楷体" panose="02010609060101010101" pitchFamily="49" charset="-122"/>
              </a:rPr>
              <a:t>褶</a:t>
            </a:r>
            <a:r>
              <a:rPr lang="zh-CN" altLang="en-US" sz="3500" b="1" dirty="0" smtClean="0">
                <a:latin typeface="楷体" panose="02010609060101010101" pitchFamily="49" charset="-122"/>
                <a:ea typeface="楷体" panose="02010609060101010101" pitchFamily="49" charset="-122"/>
              </a:rPr>
              <a:t>皱      深</a:t>
            </a:r>
            <a:r>
              <a:rPr lang="zh-CN" altLang="en-US" sz="3500" b="1" dirty="0" smtClean="0">
                <a:solidFill>
                  <a:srgbClr val="FF0000"/>
                </a:solidFill>
                <a:latin typeface="楷体" panose="02010609060101010101" pitchFamily="49" charset="-122"/>
                <a:ea typeface="楷体" panose="02010609060101010101" pitchFamily="49" charset="-122"/>
              </a:rPr>
              <a:t>渊</a:t>
            </a:r>
            <a:r>
              <a:rPr lang="zh-CN" altLang="en-US" sz="3500" b="1" dirty="0" smtClean="0">
                <a:latin typeface="楷体" panose="02010609060101010101" pitchFamily="49" charset="-122"/>
                <a:ea typeface="楷体" panose="02010609060101010101" pitchFamily="49" charset="-122"/>
              </a:rPr>
              <a:t>     岛</a:t>
            </a:r>
            <a:r>
              <a:rPr lang="zh-CN" altLang="en-US" sz="3500" b="1" dirty="0" smtClean="0">
                <a:solidFill>
                  <a:srgbClr val="FF0000"/>
                </a:solidFill>
                <a:latin typeface="楷体" panose="02010609060101010101" pitchFamily="49" charset="-122"/>
                <a:ea typeface="楷体" panose="02010609060101010101" pitchFamily="49" charset="-122"/>
              </a:rPr>
              <a:t>屿</a:t>
            </a:r>
            <a:r>
              <a:rPr lang="zh-CN" altLang="en-US" sz="3500" b="1" dirty="0" smtClean="0">
                <a:latin typeface="楷体" panose="02010609060101010101" pitchFamily="49" charset="-122"/>
                <a:ea typeface="楷体" panose="02010609060101010101" pitchFamily="49" charset="-122"/>
              </a:rPr>
              <a:t>  </a:t>
            </a:r>
            <a:r>
              <a:rPr lang="zh-CN" altLang="en-US" sz="3500" b="1" dirty="0">
                <a:solidFill>
                  <a:srgbClr val="FF0000"/>
                </a:solidFill>
                <a:latin typeface="楷体" panose="02010609060101010101" pitchFamily="49" charset="-122"/>
                <a:ea typeface="楷体" panose="02010609060101010101" pitchFamily="49" charset="-122"/>
              </a:rPr>
              <a:t>俯</a:t>
            </a:r>
            <a:r>
              <a:rPr lang="zh-CN" altLang="en-US" sz="3500" b="1" dirty="0" smtClean="0">
                <a:latin typeface="楷体" panose="02010609060101010101" pitchFamily="49" charset="-122"/>
                <a:ea typeface="楷体" panose="02010609060101010101" pitchFamily="49" charset="-122"/>
              </a:rPr>
              <a:t>冲      两</a:t>
            </a:r>
            <a:r>
              <a:rPr lang="zh-CN" altLang="en-US" sz="3500" b="1" dirty="0" smtClean="0">
                <a:solidFill>
                  <a:srgbClr val="FF0000"/>
                </a:solidFill>
                <a:latin typeface="楷体" panose="02010609060101010101" pitchFamily="49" charset="-122"/>
                <a:ea typeface="楷体" panose="02010609060101010101" pitchFamily="49" charset="-122"/>
              </a:rPr>
              <a:t>栖</a:t>
            </a:r>
            <a:r>
              <a:rPr lang="zh-CN" altLang="en-US" sz="3500" b="1" dirty="0" smtClean="0">
                <a:latin typeface="楷体" panose="02010609060101010101" pitchFamily="49" charset="-122"/>
                <a:ea typeface="楷体" panose="02010609060101010101" pitchFamily="49" charset="-122"/>
              </a:rPr>
              <a:t>      追</a:t>
            </a:r>
            <a:r>
              <a:rPr lang="zh-CN" altLang="en-US" sz="3500" b="1" dirty="0" smtClean="0">
                <a:solidFill>
                  <a:srgbClr val="FF0000"/>
                </a:solidFill>
                <a:latin typeface="楷体" panose="02010609060101010101" pitchFamily="49" charset="-122"/>
                <a:ea typeface="楷体" panose="02010609060101010101" pitchFamily="49" charset="-122"/>
              </a:rPr>
              <a:t>溯</a:t>
            </a:r>
            <a:r>
              <a:rPr lang="zh-CN" altLang="en-US" sz="3500" b="1" dirty="0" smtClean="0">
                <a:latin typeface="楷体" panose="02010609060101010101" pitchFamily="49" charset="-122"/>
                <a:ea typeface="楷体" panose="02010609060101010101" pitchFamily="49" charset="-122"/>
              </a:rPr>
              <a:t>     潮</a:t>
            </a:r>
            <a:r>
              <a:rPr lang="zh-CN" altLang="en-US" sz="3500" b="1" dirty="0" smtClean="0">
                <a:solidFill>
                  <a:srgbClr val="FF0000"/>
                </a:solidFill>
                <a:latin typeface="楷体" panose="02010609060101010101" pitchFamily="49" charset="-122"/>
                <a:ea typeface="楷体" panose="02010609060101010101" pitchFamily="49" charset="-122"/>
              </a:rPr>
              <a:t>汐</a:t>
            </a:r>
            <a:endParaRPr lang="en-US" altLang="zh-CN" sz="3500" b="1" dirty="0">
              <a:latin typeface="楷体" panose="02010609060101010101" pitchFamily="49" charset="-122"/>
              <a:ea typeface="楷体" panose="02010609060101010101" pitchFamily="49" charset="-122"/>
            </a:endParaRPr>
          </a:p>
          <a:p>
            <a:r>
              <a:rPr lang="zh-CN" altLang="en-US" sz="3500" b="1" dirty="0">
                <a:solidFill>
                  <a:srgbClr val="FF0000"/>
                </a:solidFill>
                <a:latin typeface="楷体" panose="02010609060101010101" pitchFamily="49" charset="-122"/>
                <a:ea typeface="楷体" panose="02010609060101010101" pitchFamily="49" charset="-122"/>
              </a:rPr>
              <a:t>劫</a:t>
            </a:r>
            <a:r>
              <a:rPr lang="zh-CN" altLang="en-US" sz="3500" b="1" dirty="0" smtClean="0">
                <a:latin typeface="楷体" panose="02010609060101010101" pitchFamily="49" charset="-122"/>
                <a:ea typeface="楷体" panose="02010609060101010101" pitchFamily="49" charset="-122"/>
              </a:rPr>
              <a:t>难      </a:t>
            </a:r>
            <a:r>
              <a:rPr lang="zh-CN" altLang="en-US" sz="3500" b="1" dirty="0" smtClean="0">
                <a:solidFill>
                  <a:srgbClr val="FF0000"/>
                </a:solidFill>
                <a:latin typeface="楷体" panose="02010609060101010101" pitchFamily="49" charset="-122"/>
                <a:ea typeface="楷体" panose="02010609060101010101" pitchFamily="49" charset="-122"/>
              </a:rPr>
              <a:t>陨</a:t>
            </a:r>
            <a:r>
              <a:rPr lang="zh-CN" altLang="en-US" sz="3500" b="1" dirty="0" smtClean="0">
                <a:latin typeface="楷体" panose="02010609060101010101" pitchFamily="49" charset="-122"/>
                <a:ea typeface="楷体" panose="02010609060101010101" pitchFamily="49" charset="-122"/>
              </a:rPr>
              <a:t>石      </a:t>
            </a:r>
            <a:r>
              <a:rPr lang="zh-CN" altLang="en-US" sz="3500" b="1" dirty="0">
                <a:latin typeface="楷体" panose="02010609060101010101" pitchFamily="49" charset="-122"/>
                <a:ea typeface="楷体" panose="02010609060101010101" pitchFamily="49" charset="-122"/>
              </a:rPr>
              <a:t>氧化</a:t>
            </a:r>
            <a:r>
              <a:rPr lang="zh-CN" altLang="en-US" sz="3500" b="1" dirty="0" smtClean="0">
                <a:solidFill>
                  <a:srgbClr val="FF0000"/>
                </a:solidFill>
                <a:latin typeface="楷体" panose="02010609060101010101" pitchFamily="49" charset="-122"/>
                <a:ea typeface="楷体" panose="02010609060101010101" pitchFamily="49" charset="-122"/>
              </a:rPr>
              <a:t>硅</a:t>
            </a:r>
            <a:r>
              <a:rPr lang="zh-CN" altLang="en-US" sz="3500" b="1" dirty="0">
                <a:latin typeface="楷体" panose="02010609060101010101" pitchFamily="49" charset="-122"/>
                <a:ea typeface="楷体" panose="02010609060101010101" pitchFamily="49" charset="-122"/>
              </a:rPr>
              <a:t> </a:t>
            </a:r>
            <a:r>
              <a:rPr lang="zh-CN" altLang="en-US" sz="3500" b="1" dirty="0" smtClean="0">
                <a:latin typeface="楷体" panose="02010609060101010101" pitchFamily="49" charset="-122"/>
                <a:ea typeface="楷体" panose="02010609060101010101" pitchFamily="49" charset="-122"/>
              </a:rPr>
              <a:t> </a:t>
            </a:r>
            <a:r>
              <a:rPr lang="zh-CN" altLang="en-US" sz="3500" b="1" dirty="0">
                <a:solidFill>
                  <a:srgbClr val="FF0000"/>
                </a:solidFill>
                <a:latin typeface="楷体" panose="02010609060101010101" pitchFamily="49" charset="-122"/>
                <a:ea typeface="楷体" panose="02010609060101010101" pitchFamily="49" charset="-122"/>
              </a:rPr>
              <a:t>铱</a:t>
            </a:r>
            <a:r>
              <a:rPr lang="zh-CN" altLang="en-US" sz="3500" b="1" dirty="0">
                <a:latin typeface="楷体" panose="02010609060101010101" pitchFamily="49" charset="-122"/>
                <a:ea typeface="楷体" panose="02010609060101010101" pitchFamily="49" charset="-122"/>
              </a:rPr>
              <a:t> </a:t>
            </a:r>
            <a:r>
              <a:rPr lang="zh-CN" altLang="en-US" sz="3500" b="1" dirty="0" smtClean="0">
                <a:latin typeface="楷体" panose="02010609060101010101" pitchFamily="49" charset="-122"/>
                <a:ea typeface="楷体" panose="02010609060101010101" pitchFamily="49" charset="-122"/>
              </a:rPr>
              <a:t>尘</a:t>
            </a:r>
            <a:r>
              <a:rPr lang="zh-CN" altLang="en-US" sz="3500" b="1" dirty="0" smtClean="0">
                <a:solidFill>
                  <a:srgbClr val="FF0000"/>
                </a:solidFill>
                <a:latin typeface="楷体" panose="02010609060101010101" pitchFamily="49" charset="-122"/>
                <a:ea typeface="楷体" panose="02010609060101010101" pitchFamily="49" charset="-122"/>
              </a:rPr>
              <a:t>埃</a:t>
            </a:r>
            <a:endParaRPr lang="zh-CN" altLang="en-US" sz="3500" b="1" dirty="0">
              <a:solidFill>
                <a:srgbClr val="FF0000"/>
              </a:solidFill>
              <a:latin typeface="楷体" panose="02010609060101010101" pitchFamily="49" charset="-122"/>
              <a:ea typeface="楷体" panose="02010609060101010101" pitchFamily="49" charset="-122"/>
            </a:endParaRPr>
          </a:p>
        </p:txBody>
      </p:sp>
      <p:sp>
        <p:nvSpPr>
          <p:cNvPr id="12" name="矩形 11"/>
          <p:cNvSpPr>
            <a:spLocks noChangeArrowheads="1"/>
          </p:cNvSpPr>
          <p:nvPr/>
        </p:nvSpPr>
        <p:spPr bwMode="auto">
          <a:xfrm>
            <a:off x="1109763" y="1545636"/>
            <a:ext cx="59717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ɡé</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13" name="矩形 12"/>
          <p:cNvSpPr>
            <a:spLocks noChangeArrowheads="1"/>
          </p:cNvSpPr>
          <p:nvPr/>
        </p:nvSpPr>
        <p:spPr bwMode="auto">
          <a:xfrm>
            <a:off x="3255144" y="1545636"/>
            <a:ext cx="9782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tún</a:t>
            </a:r>
          </a:p>
        </p:txBody>
      </p:sp>
      <p:sp>
        <p:nvSpPr>
          <p:cNvPr id="14" name="矩形 13"/>
          <p:cNvSpPr>
            <a:spLocks noChangeArrowheads="1"/>
          </p:cNvSpPr>
          <p:nvPr/>
        </p:nvSpPr>
        <p:spPr bwMode="auto">
          <a:xfrm>
            <a:off x="5146402" y="1545636"/>
            <a:ext cx="76883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fù</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15" name="矩形 14"/>
          <p:cNvSpPr>
            <a:spLocks noChangeArrowheads="1"/>
          </p:cNvSpPr>
          <p:nvPr/>
        </p:nvSpPr>
        <p:spPr bwMode="auto">
          <a:xfrm>
            <a:off x="7138134" y="1548780"/>
            <a:ext cx="850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xié</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16" name="矩形 15"/>
          <p:cNvSpPr>
            <a:spLocks noChangeArrowheads="1"/>
          </p:cNvSpPr>
          <p:nvPr/>
        </p:nvSpPr>
        <p:spPr bwMode="auto">
          <a:xfrm>
            <a:off x="660122" y="2182843"/>
            <a:ext cx="900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huì</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17" name="矩形 16"/>
          <p:cNvSpPr>
            <a:spLocks noChangeArrowheads="1"/>
          </p:cNvSpPr>
          <p:nvPr/>
        </p:nvSpPr>
        <p:spPr bwMode="auto">
          <a:xfrm>
            <a:off x="2851733" y="2171700"/>
            <a:ext cx="10117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zhě</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18" name="矩形 17"/>
          <p:cNvSpPr>
            <a:spLocks noChangeArrowheads="1"/>
          </p:cNvSpPr>
          <p:nvPr/>
        </p:nvSpPr>
        <p:spPr bwMode="auto">
          <a:xfrm>
            <a:off x="5419664" y="2138634"/>
            <a:ext cx="132577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yuān</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19" name="矩形 18"/>
          <p:cNvSpPr>
            <a:spLocks noChangeArrowheads="1"/>
          </p:cNvSpPr>
          <p:nvPr/>
        </p:nvSpPr>
        <p:spPr bwMode="auto">
          <a:xfrm>
            <a:off x="7570305" y="2183335"/>
            <a:ext cx="76883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yǔ</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20" name="矩形 19"/>
          <p:cNvSpPr>
            <a:spLocks noChangeArrowheads="1"/>
          </p:cNvSpPr>
          <p:nvPr/>
        </p:nvSpPr>
        <p:spPr bwMode="auto">
          <a:xfrm>
            <a:off x="698676" y="2768386"/>
            <a:ext cx="7562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fǔ</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21" name="矩形 20"/>
          <p:cNvSpPr>
            <a:spLocks noChangeArrowheads="1"/>
          </p:cNvSpPr>
          <p:nvPr/>
        </p:nvSpPr>
        <p:spPr bwMode="auto">
          <a:xfrm>
            <a:off x="5627767" y="2752055"/>
            <a:ext cx="7248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sù</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22" name="矩形 21"/>
          <p:cNvSpPr>
            <a:spLocks noChangeArrowheads="1"/>
          </p:cNvSpPr>
          <p:nvPr/>
        </p:nvSpPr>
        <p:spPr bwMode="auto">
          <a:xfrm>
            <a:off x="7651351" y="2794918"/>
            <a:ext cx="6348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xī</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23" name="矩形 22"/>
          <p:cNvSpPr>
            <a:spLocks noChangeArrowheads="1"/>
          </p:cNvSpPr>
          <p:nvPr/>
        </p:nvSpPr>
        <p:spPr bwMode="auto">
          <a:xfrm>
            <a:off x="3421598" y="2719480"/>
            <a:ext cx="6453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qī</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24" name="矩形 23"/>
          <p:cNvSpPr>
            <a:spLocks noChangeArrowheads="1"/>
          </p:cNvSpPr>
          <p:nvPr/>
        </p:nvSpPr>
        <p:spPr bwMode="auto">
          <a:xfrm>
            <a:off x="696764" y="3367467"/>
            <a:ext cx="8148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jié</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25" name="矩形 24"/>
          <p:cNvSpPr>
            <a:spLocks noChangeArrowheads="1"/>
          </p:cNvSpPr>
          <p:nvPr/>
        </p:nvSpPr>
        <p:spPr bwMode="auto">
          <a:xfrm>
            <a:off x="2857004" y="3375850"/>
            <a:ext cx="103264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yǔn</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26" name="矩形 25"/>
          <p:cNvSpPr>
            <a:spLocks noChangeArrowheads="1"/>
          </p:cNvSpPr>
          <p:nvPr/>
        </p:nvSpPr>
        <p:spPr bwMode="auto">
          <a:xfrm>
            <a:off x="5981923" y="3342036"/>
            <a:ext cx="92167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ɡuī</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27" name="矩形 26"/>
          <p:cNvSpPr>
            <a:spLocks noChangeArrowheads="1"/>
          </p:cNvSpPr>
          <p:nvPr/>
        </p:nvSpPr>
        <p:spPr bwMode="auto">
          <a:xfrm>
            <a:off x="6979096" y="3339703"/>
            <a:ext cx="649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yī</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sp>
        <p:nvSpPr>
          <p:cNvPr id="29" name="矩形 28"/>
          <p:cNvSpPr>
            <a:spLocks noChangeArrowheads="1"/>
          </p:cNvSpPr>
          <p:nvPr/>
        </p:nvSpPr>
        <p:spPr bwMode="auto">
          <a:xfrm>
            <a:off x="8112174" y="3360409"/>
            <a:ext cx="6494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800" dirty="0">
                <a:latin typeface="汉语拼音" panose="000B0604020202020204" pitchFamily="34" charset="0"/>
                <a:ea typeface="华文楷体" panose="02010600040101010101" pitchFamily="2" charset="-122"/>
                <a:cs typeface="汉语拼音" panose="000B0604020202020204" pitchFamily="34" charset="0"/>
              </a:rPr>
              <a:t>āi</a:t>
            </a:r>
            <a:endParaRPr lang="zh-CN" altLang="en-US" sz="2800" dirty="0">
              <a:latin typeface="汉语拼音" panose="000B0604020202020204" pitchFamily="34" charset="0"/>
              <a:ea typeface="华文楷体" panose="02010600040101010101" pitchFamily="2" charset="-122"/>
              <a:cs typeface="汉语拼音" panose="000B0604020202020204" pitchFamily="34" charset="0"/>
            </a:endParaRPr>
          </a:p>
        </p:txBody>
      </p:sp>
      <p:grpSp>
        <p:nvGrpSpPr>
          <p:cNvPr id="30" name="组合 2"/>
          <p:cNvGrpSpPr/>
          <p:nvPr/>
        </p:nvGrpSpPr>
        <p:grpSpPr bwMode="auto">
          <a:xfrm>
            <a:off x="515938" y="1059656"/>
            <a:ext cx="1497012" cy="643766"/>
            <a:chOff x="752475" y="598488"/>
            <a:chExt cx="1497013" cy="858353"/>
          </a:xfrm>
        </p:grpSpPr>
        <p:sp>
          <p:nvSpPr>
            <p:cNvPr id="31" name="圆角矩形 30"/>
            <p:cNvSpPr/>
            <p:nvPr/>
          </p:nvSpPr>
          <p:spPr>
            <a:xfrm rot="20326116">
              <a:off x="1746251" y="719138"/>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32" name="圆角矩形 31"/>
            <p:cNvSpPr/>
            <p:nvPr/>
          </p:nvSpPr>
          <p:spPr>
            <a:xfrm rot="319204">
              <a:off x="1258887"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33" name="圆角矩形 32"/>
            <p:cNvSpPr/>
            <p:nvPr/>
          </p:nvSpPr>
          <p:spPr>
            <a:xfrm rot="21148334">
              <a:off x="787400" y="730251"/>
              <a:ext cx="441325" cy="420686"/>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34" name="矩形 1"/>
            <p:cNvSpPr>
              <a:spLocks noChangeArrowheads="1"/>
            </p:cNvSpPr>
            <p:nvPr/>
          </p:nvSpPr>
          <p:spPr bwMode="auto">
            <a:xfrm>
              <a:off x="752475" y="598488"/>
              <a:ext cx="1497013" cy="858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0" hangingPunct="0">
                <a:lnSpc>
                  <a:spcPts val="4300"/>
                </a:lnSpc>
              </a:pPr>
              <a:r>
                <a:rPr lang="zh-CN" altLang="en-US" sz="2800" b="1">
                  <a:solidFill>
                    <a:schemeClr val="bg1"/>
                  </a:solidFill>
                  <a:latin typeface="楷体" panose="02010609060101010101" pitchFamily="49" charset="-122"/>
                  <a:ea typeface="楷体" panose="02010609060101010101" pitchFamily="49" charset="-122"/>
                </a:rPr>
                <a:t>读一读</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anim calcmode="lin" valueType="num">
                                      <p:cBhvr>
                                        <p:cTn id="57" dur="1000" fill="hold"/>
                                        <p:tgtEl>
                                          <p:spTgt spid="19"/>
                                        </p:tgtEl>
                                        <p:attrNameLst>
                                          <p:attrName>ppt_x</p:attrName>
                                        </p:attrNameLst>
                                      </p:cBhvr>
                                      <p:tavLst>
                                        <p:tav tm="0">
                                          <p:val>
                                            <p:strVal val="#ppt_x"/>
                                          </p:val>
                                        </p:tav>
                                        <p:tav tm="100000">
                                          <p:val>
                                            <p:strVal val="#ppt_x"/>
                                          </p:val>
                                        </p:tav>
                                      </p:tavLst>
                                    </p:anim>
                                    <p:anim calcmode="lin" valueType="num">
                                      <p:cBhvr>
                                        <p:cTn id="5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1000"/>
                                        <p:tgtEl>
                                          <p:spTgt spid="20"/>
                                        </p:tgtEl>
                                      </p:cBhvr>
                                    </p:animEffect>
                                    <p:anim calcmode="lin" valueType="num">
                                      <p:cBhvr>
                                        <p:cTn id="64" dur="1000" fill="hold"/>
                                        <p:tgtEl>
                                          <p:spTgt spid="20"/>
                                        </p:tgtEl>
                                        <p:attrNameLst>
                                          <p:attrName>ppt_x</p:attrName>
                                        </p:attrNameLst>
                                      </p:cBhvr>
                                      <p:tavLst>
                                        <p:tav tm="0">
                                          <p:val>
                                            <p:strVal val="#ppt_x"/>
                                          </p:val>
                                        </p:tav>
                                        <p:tav tm="100000">
                                          <p:val>
                                            <p:strVal val="#ppt_x"/>
                                          </p:val>
                                        </p:tav>
                                      </p:tavLst>
                                    </p:anim>
                                    <p:anim calcmode="lin" valueType="num">
                                      <p:cBhvr>
                                        <p:cTn id="6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1000"/>
                                        <p:tgtEl>
                                          <p:spTgt spid="23"/>
                                        </p:tgtEl>
                                      </p:cBhvr>
                                    </p:animEffect>
                                    <p:anim calcmode="lin" valueType="num">
                                      <p:cBhvr>
                                        <p:cTn id="71" dur="1000" fill="hold"/>
                                        <p:tgtEl>
                                          <p:spTgt spid="23"/>
                                        </p:tgtEl>
                                        <p:attrNameLst>
                                          <p:attrName>ppt_x</p:attrName>
                                        </p:attrNameLst>
                                      </p:cBhvr>
                                      <p:tavLst>
                                        <p:tav tm="0">
                                          <p:val>
                                            <p:strVal val="#ppt_x"/>
                                          </p:val>
                                        </p:tav>
                                        <p:tav tm="100000">
                                          <p:val>
                                            <p:strVal val="#ppt_x"/>
                                          </p:val>
                                        </p:tav>
                                      </p:tavLst>
                                    </p:anim>
                                    <p:anim calcmode="lin" valueType="num">
                                      <p:cBhvr>
                                        <p:cTn id="7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1000"/>
                                        <p:tgtEl>
                                          <p:spTgt spid="21"/>
                                        </p:tgtEl>
                                      </p:cBhvr>
                                    </p:animEffect>
                                    <p:anim calcmode="lin" valueType="num">
                                      <p:cBhvr>
                                        <p:cTn id="78" dur="1000" fill="hold"/>
                                        <p:tgtEl>
                                          <p:spTgt spid="21"/>
                                        </p:tgtEl>
                                        <p:attrNameLst>
                                          <p:attrName>ppt_x</p:attrName>
                                        </p:attrNameLst>
                                      </p:cBhvr>
                                      <p:tavLst>
                                        <p:tav tm="0">
                                          <p:val>
                                            <p:strVal val="#ppt_x"/>
                                          </p:val>
                                        </p:tav>
                                        <p:tav tm="100000">
                                          <p:val>
                                            <p:strVal val="#ppt_x"/>
                                          </p:val>
                                        </p:tav>
                                      </p:tavLst>
                                    </p:anim>
                                    <p:anim calcmode="lin" valueType="num">
                                      <p:cBhvr>
                                        <p:cTn id="7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fade">
                                      <p:cBhvr>
                                        <p:cTn id="84" dur="1000"/>
                                        <p:tgtEl>
                                          <p:spTgt spid="22"/>
                                        </p:tgtEl>
                                      </p:cBhvr>
                                    </p:animEffect>
                                    <p:anim calcmode="lin" valueType="num">
                                      <p:cBhvr>
                                        <p:cTn id="85" dur="1000" fill="hold"/>
                                        <p:tgtEl>
                                          <p:spTgt spid="22"/>
                                        </p:tgtEl>
                                        <p:attrNameLst>
                                          <p:attrName>ppt_x</p:attrName>
                                        </p:attrNameLst>
                                      </p:cBhvr>
                                      <p:tavLst>
                                        <p:tav tm="0">
                                          <p:val>
                                            <p:strVal val="#ppt_x"/>
                                          </p:val>
                                        </p:tav>
                                        <p:tav tm="100000">
                                          <p:val>
                                            <p:strVal val="#ppt_x"/>
                                          </p:val>
                                        </p:tav>
                                      </p:tavLst>
                                    </p:anim>
                                    <p:anim calcmode="lin" valueType="num">
                                      <p:cBhvr>
                                        <p:cTn id="8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fade">
                                      <p:cBhvr>
                                        <p:cTn id="91" dur="1000"/>
                                        <p:tgtEl>
                                          <p:spTgt spid="24"/>
                                        </p:tgtEl>
                                      </p:cBhvr>
                                    </p:animEffect>
                                    <p:anim calcmode="lin" valueType="num">
                                      <p:cBhvr>
                                        <p:cTn id="92" dur="1000" fill="hold"/>
                                        <p:tgtEl>
                                          <p:spTgt spid="24"/>
                                        </p:tgtEl>
                                        <p:attrNameLst>
                                          <p:attrName>ppt_x</p:attrName>
                                        </p:attrNameLst>
                                      </p:cBhvr>
                                      <p:tavLst>
                                        <p:tav tm="0">
                                          <p:val>
                                            <p:strVal val="#ppt_x"/>
                                          </p:val>
                                        </p:tav>
                                        <p:tav tm="100000">
                                          <p:val>
                                            <p:strVal val="#ppt_x"/>
                                          </p:val>
                                        </p:tav>
                                      </p:tavLst>
                                    </p:anim>
                                    <p:anim calcmode="lin" valueType="num">
                                      <p:cBhvr>
                                        <p:cTn id="9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1000"/>
                                        <p:tgtEl>
                                          <p:spTgt spid="25"/>
                                        </p:tgtEl>
                                      </p:cBhvr>
                                    </p:animEffect>
                                    <p:anim calcmode="lin" valueType="num">
                                      <p:cBhvr>
                                        <p:cTn id="99" dur="1000" fill="hold"/>
                                        <p:tgtEl>
                                          <p:spTgt spid="25"/>
                                        </p:tgtEl>
                                        <p:attrNameLst>
                                          <p:attrName>ppt_x</p:attrName>
                                        </p:attrNameLst>
                                      </p:cBhvr>
                                      <p:tavLst>
                                        <p:tav tm="0">
                                          <p:val>
                                            <p:strVal val="#ppt_x"/>
                                          </p:val>
                                        </p:tav>
                                        <p:tav tm="100000">
                                          <p:val>
                                            <p:strVal val="#ppt_x"/>
                                          </p:val>
                                        </p:tav>
                                      </p:tavLst>
                                    </p:anim>
                                    <p:anim calcmode="lin" valueType="num">
                                      <p:cBhvr>
                                        <p:cTn id="10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1000"/>
                                        <p:tgtEl>
                                          <p:spTgt spid="26"/>
                                        </p:tgtEl>
                                      </p:cBhvr>
                                    </p:animEffect>
                                    <p:anim calcmode="lin" valueType="num">
                                      <p:cBhvr>
                                        <p:cTn id="106" dur="1000" fill="hold"/>
                                        <p:tgtEl>
                                          <p:spTgt spid="26"/>
                                        </p:tgtEl>
                                        <p:attrNameLst>
                                          <p:attrName>ppt_x</p:attrName>
                                        </p:attrNameLst>
                                      </p:cBhvr>
                                      <p:tavLst>
                                        <p:tav tm="0">
                                          <p:val>
                                            <p:strVal val="#ppt_x"/>
                                          </p:val>
                                        </p:tav>
                                        <p:tav tm="100000">
                                          <p:val>
                                            <p:strVal val="#ppt_x"/>
                                          </p:val>
                                        </p:tav>
                                      </p:tavLst>
                                    </p:anim>
                                    <p:anim calcmode="lin" valueType="num">
                                      <p:cBhvr>
                                        <p:cTn id="10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1000"/>
                                        <p:tgtEl>
                                          <p:spTgt spid="27"/>
                                        </p:tgtEl>
                                      </p:cBhvr>
                                    </p:animEffect>
                                    <p:anim calcmode="lin" valueType="num">
                                      <p:cBhvr>
                                        <p:cTn id="113" dur="1000" fill="hold"/>
                                        <p:tgtEl>
                                          <p:spTgt spid="27"/>
                                        </p:tgtEl>
                                        <p:attrNameLst>
                                          <p:attrName>ppt_x</p:attrName>
                                        </p:attrNameLst>
                                      </p:cBhvr>
                                      <p:tavLst>
                                        <p:tav tm="0">
                                          <p:val>
                                            <p:strVal val="#ppt_x"/>
                                          </p:val>
                                        </p:tav>
                                        <p:tav tm="100000">
                                          <p:val>
                                            <p:strVal val="#ppt_x"/>
                                          </p:val>
                                        </p:tav>
                                      </p:tavLst>
                                    </p:anim>
                                    <p:anim calcmode="lin" valueType="num">
                                      <p:cBhvr>
                                        <p:cTn id="1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29"/>
                                        </p:tgtEl>
                                        <p:attrNameLst>
                                          <p:attrName>style.visibility</p:attrName>
                                        </p:attrNameLst>
                                      </p:cBhvr>
                                      <p:to>
                                        <p:strVal val="visible"/>
                                      </p:to>
                                    </p:set>
                                    <p:anim calcmode="lin" valueType="num">
                                      <p:cBhvr additive="base">
                                        <p:cTn id="119" dur="500" fill="hold"/>
                                        <p:tgtEl>
                                          <p:spTgt spid="29"/>
                                        </p:tgtEl>
                                        <p:attrNameLst>
                                          <p:attrName>ppt_x</p:attrName>
                                        </p:attrNameLst>
                                      </p:cBhvr>
                                      <p:tavLst>
                                        <p:tav tm="0">
                                          <p:val>
                                            <p:strVal val="#ppt_x"/>
                                          </p:val>
                                        </p:tav>
                                        <p:tav tm="100000">
                                          <p:val>
                                            <p:strVal val="#ppt_x"/>
                                          </p:val>
                                        </p:tav>
                                      </p:tavLst>
                                    </p:anim>
                                    <p:anim calcmode="lin" valueType="num">
                                      <p:cBhvr additive="base">
                                        <p:cTn id="12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220872"/>
            <a:ext cx="8248401" cy="2012859"/>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30000"/>
              </a:lnSpc>
              <a:defRPr/>
            </a:pPr>
            <a:r>
              <a:rPr lang="zh-CN" altLang="en-US" sz="2400" b="1" dirty="0" smtClean="0">
                <a:solidFill>
                  <a:prstClr val="black"/>
                </a:solidFill>
                <a:latin typeface="宋体" panose="02010600030101010101" pitchFamily="2" charset="-122"/>
                <a:ea typeface="宋体" panose="02010600030101010101" pitchFamily="2" charset="-122"/>
              </a:rPr>
              <a:t>    如</a:t>
            </a:r>
            <a:r>
              <a:rPr lang="zh-CN" altLang="en-US" sz="2400" b="1" dirty="0">
                <a:solidFill>
                  <a:prstClr val="black"/>
                </a:solidFill>
                <a:latin typeface="宋体" panose="02010600030101010101" pitchFamily="2" charset="-122"/>
                <a:ea typeface="宋体" panose="02010600030101010101" pitchFamily="2" charset="-122"/>
              </a:rPr>
              <a:t>果你把温度升得足够高，就可使这种变化加快。增温可以增加原子的能量，使它们之间能够相互分离，返回到原始状态。因此，如果在</a:t>
            </a:r>
            <a:r>
              <a:rPr lang="en-US" altLang="zh-CN" sz="2400" b="1" dirty="0">
                <a:solidFill>
                  <a:srgbClr val="FF0000"/>
                </a:solidFill>
                <a:latin typeface="宋体" panose="02010600030101010101" pitchFamily="2" charset="-122"/>
                <a:ea typeface="宋体" panose="02010600030101010101" pitchFamily="2" charset="-122"/>
              </a:rPr>
              <a:t>850℃</a:t>
            </a:r>
            <a:r>
              <a:rPr lang="zh-CN" altLang="en-US" sz="2400" b="1" dirty="0">
                <a:solidFill>
                  <a:prstClr val="black"/>
                </a:solidFill>
                <a:latin typeface="宋体" panose="02010600030101010101" pitchFamily="2" charset="-122"/>
                <a:ea typeface="宋体" panose="02010600030101010101" pitchFamily="2" charset="-122"/>
              </a:rPr>
              <a:t>的温度下把斯石英加热</a:t>
            </a:r>
            <a:r>
              <a:rPr lang="en-US" altLang="zh-CN" sz="2400" b="1" dirty="0">
                <a:solidFill>
                  <a:prstClr val="black"/>
                </a:solidFill>
                <a:latin typeface="宋体" panose="02010600030101010101" pitchFamily="2" charset="-122"/>
                <a:ea typeface="宋体" panose="02010600030101010101" pitchFamily="2" charset="-122"/>
              </a:rPr>
              <a:t>30</a:t>
            </a:r>
            <a:r>
              <a:rPr lang="zh-CN" altLang="en-US" sz="2400" b="1" dirty="0" smtClean="0">
                <a:solidFill>
                  <a:prstClr val="black"/>
                </a:solidFill>
                <a:latin typeface="宋体" panose="02010600030101010101" pitchFamily="2" charset="-122"/>
                <a:ea typeface="宋体" panose="02010600030101010101" pitchFamily="2" charset="-122"/>
              </a:rPr>
              <a:t>分</a:t>
            </a:r>
            <a:endParaRPr lang="en-US" altLang="zh-CN" sz="2400" b="1" dirty="0" smtClean="0">
              <a:solidFill>
                <a:prstClr val="black"/>
              </a:solidFill>
              <a:latin typeface="宋体" panose="02010600030101010101" pitchFamily="2" charset="-122"/>
              <a:ea typeface="宋体" panose="02010600030101010101" pitchFamily="2" charset="-122"/>
            </a:endParaRPr>
          </a:p>
          <a:p>
            <a:pPr>
              <a:lnSpc>
                <a:spcPct val="130000"/>
              </a:lnSpc>
              <a:defRPr/>
            </a:pPr>
            <a:r>
              <a:rPr lang="zh-CN" altLang="en-US" sz="2400" b="1" dirty="0" smtClean="0">
                <a:solidFill>
                  <a:prstClr val="black"/>
                </a:solidFill>
                <a:latin typeface="宋体" panose="02010600030101010101" pitchFamily="2" charset="-122"/>
                <a:ea typeface="宋体" panose="02010600030101010101" pitchFamily="2" charset="-122"/>
              </a:rPr>
              <a:t>钟</a:t>
            </a:r>
            <a:r>
              <a:rPr lang="zh-CN" altLang="en-US" sz="2400" b="1" dirty="0">
                <a:solidFill>
                  <a:prstClr val="black"/>
                </a:solidFill>
                <a:latin typeface="宋体" panose="02010600030101010101" pitchFamily="2" charset="-122"/>
                <a:ea typeface="宋体" panose="02010600030101010101" pitchFamily="2" charset="-122"/>
              </a:rPr>
              <a:t>，它将变为普通沙子。</a:t>
            </a:r>
          </a:p>
        </p:txBody>
      </p:sp>
      <p:sp>
        <p:nvSpPr>
          <p:cNvPr id="3" name="矩形 2"/>
          <p:cNvSpPr/>
          <p:nvPr/>
        </p:nvSpPr>
        <p:spPr>
          <a:xfrm>
            <a:off x="447800" y="2913495"/>
            <a:ext cx="8248402" cy="1052596"/>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30000"/>
              </a:lnSpc>
              <a:defRPr/>
            </a:pPr>
            <a:r>
              <a:rPr lang="zh-CN" altLang="en-US" sz="2400" b="1" dirty="0" smtClean="0">
                <a:solidFill>
                  <a:srgbClr val="0000FF"/>
                </a:solidFill>
                <a:latin typeface="楷体" panose="02010609060101010101" pitchFamily="49" charset="-122"/>
                <a:ea typeface="楷体" panose="02010609060101010101" pitchFamily="49" charset="-122"/>
              </a:rPr>
              <a:t>    运</a:t>
            </a:r>
            <a:r>
              <a:rPr lang="zh-CN" altLang="en-US" sz="2400" b="1" dirty="0">
                <a:solidFill>
                  <a:srgbClr val="0000FF"/>
                </a:solidFill>
                <a:latin typeface="楷体" panose="02010609060101010101" pitchFamily="49" charset="-122"/>
                <a:ea typeface="楷体" panose="02010609060101010101" pitchFamily="49" charset="-122"/>
              </a:rPr>
              <a:t>用列数字的说明方法，具体说明了斯石英在特定温度下可以转为普通沙子。</a:t>
            </a:r>
          </a:p>
        </p:txBody>
      </p:sp>
      <p:grpSp>
        <p:nvGrpSpPr>
          <p:cNvPr id="4" name="组合 8"/>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精读</a:t>
              </a:r>
              <a:r>
                <a:rPr kumimoji="1" lang="zh-CN" altLang="en-US" sz="2800" dirty="0" smtClean="0">
                  <a:solidFill>
                    <a:prstClr val="black"/>
                  </a:solidFill>
                  <a:latin typeface="黑体" panose="02010609060101010101" pitchFamily="49" charset="-122"/>
                  <a:ea typeface="黑体" panose="02010609060101010101" pitchFamily="49" charset="-122"/>
                </a:rPr>
                <a:t>细研</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220872"/>
            <a:ext cx="8248401" cy="2012859"/>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30000"/>
              </a:lnSpc>
              <a:defRPr/>
            </a:pPr>
            <a:r>
              <a:rPr lang="zh-CN" altLang="en-US" sz="2400" b="1" dirty="0" smtClean="0">
                <a:solidFill>
                  <a:prstClr val="black"/>
                </a:solidFill>
                <a:latin typeface="宋体" panose="02010600030101010101" pitchFamily="2" charset="-122"/>
                <a:ea typeface="宋体" panose="02010600030101010101" pitchFamily="2" charset="-122"/>
              </a:rPr>
              <a:t>    在</a:t>
            </a:r>
            <a:r>
              <a:rPr lang="zh-CN" altLang="en-US" sz="2400" b="1" dirty="0">
                <a:solidFill>
                  <a:prstClr val="black"/>
                </a:solidFill>
                <a:latin typeface="宋体" panose="02010600030101010101" pitchFamily="2" charset="-122"/>
                <a:ea typeface="宋体" panose="02010600030101010101" pitchFamily="2" charset="-122"/>
              </a:rPr>
              <a:t>一些地方已经</a:t>
            </a:r>
            <a:r>
              <a:rPr lang="zh-CN" altLang="en-US" sz="2400" b="1" dirty="0">
                <a:solidFill>
                  <a:srgbClr val="FF0000"/>
                </a:solidFill>
                <a:latin typeface="宋体" panose="02010600030101010101" pitchFamily="2" charset="-122"/>
                <a:ea typeface="宋体" panose="02010600030101010101" pitchFamily="2" charset="-122"/>
              </a:rPr>
              <a:t>发现了</a:t>
            </a:r>
            <a:r>
              <a:rPr lang="zh-CN" altLang="en-US" sz="2400" b="1" dirty="0">
                <a:solidFill>
                  <a:prstClr val="black"/>
                </a:solidFill>
                <a:latin typeface="宋体" panose="02010600030101010101" pitchFamily="2" charset="-122"/>
                <a:ea typeface="宋体" panose="02010600030101010101" pitchFamily="2" charset="-122"/>
              </a:rPr>
              <a:t>斯石英，而且有证据显示，这些地区曾经受到巨</a:t>
            </a:r>
            <a:r>
              <a:rPr lang="zh-CN" altLang="en-US" sz="2400" b="1" dirty="0" smtClean="0">
                <a:solidFill>
                  <a:prstClr val="black"/>
                </a:solidFill>
                <a:latin typeface="宋体" panose="02010600030101010101" pitchFamily="2" charset="-122"/>
                <a:ea typeface="宋体" panose="02010600030101010101" pitchFamily="2" charset="-122"/>
              </a:rPr>
              <a:t>大</a:t>
            </a:r>
            <a:r>
              <a:rPr lang="zh-CN" altLang="en-US" sz="2400" b="1" dirty="0">
                <a:solidFill>
                  <a:prstClr val="black"/>
                </a:solidFill>
                <a:latin typeface="宋体" panose="02010600030101010101" pitchFamily="2" charset="-122"/>
                <a:ea typeface="宋体" panose="02010600030101010101" pitchFamily="2" charset="-122"/>
              </a:rPr>
              <a:t>陨</a:t>
            </a:r>
            <a:r>
              <a:rPr lang="zh-CN" altLang="en-US" sz="2400" b="1" dirty="0" smtClean="0">
                <a:solidFill>
                  <a:prstClr val="black"/>
                </a:solidFill>
                <a:latin typeface="宋体" panose="02010600030101010101" pitchFamily="2" charset="-122"/>
                <a:ea typeface="宋体" panose="02010600030101010101" pitchFamily="2" charset="-122"/>
              </a:rPr>
              <a:t>石的撞击。撞</a:t>
            </a:r>
            <a:r>
              <a:rPr lang="zh-CN" altLang="en-US" sz="2400" b="1" dirty="0">
                <a:solidFill>
                  <a:prstClr val="black"/>
                </a:solidFill>
                <a:latin typeface="宋体" panose="02010600030101010101" pitchFamily="2" charset="-122"/>
                <a:ea typeface="宋体" panose="02010600030101010101" pitchFamily="2" charset="-122"/>
              </a:rPr>
              <a:t>击所产生的巨大压力形成了斯石英。另外，在进行过原子弹爆炸实验的场地</a:t>
            </a:r>
            <a:r>
              <a:rPr lang="zh-CN" altLang="en-US" sz="2400" b="1" dirty="0">
                <a:solidFill>
                  <a:srgbClr val="FF0000"/>
                </a:solidFill>
                <a:latin typeface="宋体" panose="02010600030101010101" pitchFamily="2" charset="-122"/>
                <a:ea typeface="宋体" panose="02010600030101010101" pitchFamily="2" charset="-122"/>
              </a:rPr>
              <a:t>也发现了</a:t>
            </a:r>
            <a:r>
              <a:rPr lang="zh-CN" altLang="en-US" sz="2400" b="1" dirty="0">
                <a:solidFill>
                  <a:prstClr val="black"/>
                </a:solidFill>
                <a:latin typeface="宋体" panose="02010600030101010101" pitchFamily="2" charset="-122"/>
                <a:ea typeface="宋体" panose="02010600030101010101" pitchFamily="2" charset="-122"/>
              </a:rPr>
              <a:t>斯石英，它是由膨胀火球的巨大压力形成的。</a:t>
            </a:r>
          </a:p>
        </p:txBody>
      </p:sp>
      <p:sp>
        <p:nvSpPr>
          <p:cNvPr id="3" name="矩形 2"/>
          <p:cNvSpPr/>
          <p:nvPr/>
        </p:nvSpPr>
        <p:spPr>
          <a:xfrm>
            <a:off x="447800" y="2913495"/>
            <a:ext cx="8248402" cy="1052596"/>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30000"/>
              </a:lnSpc>
              <a:defRPr/>
            </a:pPr>
            <a:r>
              <a:rPr lang="zh-CN" altLang="en-US" sz="2400" b="1" dirty="0" smtClean="0">
                <a:solidFill>
                  <a:srgbClr val="0000FF"/>
                </a:solidFill>
                <a:latin typeface="楷体" panose="02010609060101010101" pitchFamily="49" charset="-122"/>
                <a:ea typeface="楷体" panose="02010609060101010101" pitchFamily="49" charset="-122"/>
              </a:rPr>
              <a:t>    运</a:t>
            </a:r>
            <a:r>
              <a:rPr lang="zh-CN" altLang="en-US" sz="2400" b="1" dirty="0">
                <a:solidFill>
                  <a:srgbClr val="0000FF"/>
                </a:solidFill>
                <a:latin typeface="楷体" panose="02010609060101010101" pitchFamily="49" charset="-122"/>
                <a:ea typeface="楷体" panose="02010609060101010101" pitchFamily="49" charset="-122"/>
              </a:rPr>
              <a:t>用举例子的说明方法，说明斯石英的形成必须具备巨大压力，表现了作者讲究实证的科学态度。</a:t>
            </a:r>
          </a:p>
        </p:txBody>
      </p:sp>
      <p:grpSp>
        <p:nvGrpSpPr>
          <p:cNvPr id="4" name="组合 8"/>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精读</a:t>
              </a:r>
              <a:r>
                <a:rPr kumimoji="1" lang="zh-CN" altLang="en-US" sz="2800" dirty="0" smtClean="0">
                  <a:solidFill>
                    <a:prstClr val="black"/>
                  </a:solidFill>
                  <a:latin typeface="黑体" panose="02010609060101010101" pitchFamily="49" charset="-122"/>
                  <a:ea typeface="黑体" panose="02010609060101010101" pitchFamily="49" charset="-122"/>
                </a:rPr>
                <a:t>细研</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bwMode="auto">
          <a:xfrm>
            <a:off x="0" y="627459"/>
            <a:ext cx="2006600" cy="523081"/>
            <a:chOff x="70" y="-63"/>
            <a:chExt cx="3161" cy="1097"/>
          </a:xfrm>
        </p:grpSpPr>
        <p:sp>
          <p:nvSpPr>
            <p:cNvPr id="3"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精读</a:t>
              </a:r>
              <a:r>
                <a:rPr kumimoji="1" lang="zh-CN" altLang="en-US" sz="2800" dirty="0" smtClean="0">
                  <a:solidFill>
                    <a:prstClr val="black"/>
                  </a:solidFill>
                  <a:latin typeface="黑体" panose="02010609060101010101" pitchFamily="49" charset="-122"/>
                  <a:ea typeface="黑体" panose="02010609060101010101" pitchFamily="49" charset="-122"/>
                </a:rPr>
                <a:t>细研</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4"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5" name="菱形 4"/>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grpSp>
        <p:nvGrpSpPr>
          <p:cNvPr id="6" name="组合 7"/>
          <p:cNvGrpSpPr/>
          <p:nvPr/>
        </p:nvGrpSpPr>
        <p:grpSpPr bwMode="auto">
          <a:xfrm>
            <a:off x="401712" y="1549468"/>
            <a:ext cx="7986713" cy="1778330"/>
            <a:chOff x="827088" y="776907"/>
            <a:chExt cx="7986712" cy="2371106"/>
          </a:xfrm>
        </p:grpSpPr>
        <p:pic>
          <p:nvPicPr>
            <p:cNvPr id="7"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565275"/>
              <a:ext cx="1104900" cy="1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圆角矩形 1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100" y="776907"/>
              <a:ext cx="7378700" cy="2155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14"/>
            <p:cNvSpPr>
              <a:spLocks noChangeArrowheads="1"/>
            </p:cNvSpPr>
            <p:nvPr/>
          </p:nvSpPr>
          <p:spPr bwMode="auto">
            <a:xfrm>
              <a:off x="2185641" y="1020590"/>
              <a:ext cx="6264695"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A96A00"/>
                  </a:solidFill>
                  <a:latin typeface="黑体" panose="02010609060101010101" pitchFamily="49" charset="-122"/>
                  <a:ea typeface="黑体" panose="02010609060101010101" pitchFamily="49" charset="-122"/>
                </a:rPr>
                <a:t> </a:t>
              </a:r>
              <a:r>
                <a:rPr lang="zh-CN" altLang="en-US" sz="2800" dirty="0" smtClean="0">
                  <a:solidFill>
                    <a:srgbClr val="A96A00"/>
                  </a:solidFill>
                  <a:latin typeface="黑体" panose="02010609060101010101" pitchFamily="49" charset="-122"/>
                  <a:ea typeface="黑体" panose="02010609060101010101" pitchFamily="49" charset="-122"/>
                </a:rPr>
                <a:t>   本</a:t>
              </a:r>
              <a:r>
                <a:rPr lang="zh-CN" altLang="en-US" sz="2800" dirty="0">
                  <a:solidFill>
                    <a:srgbClr val="A96A00"/>
                  </a:solidFill>
                  <a:latin typeface="黑体" panose="02010609060101010101" pitchFamily="49" charset="-122"/>
                  <a:ea typeface="黑体" panose="02010609060101010101" pitchFamily="49" charset="-122"/>
                </a:rPr>
                <a:t>文有多处放在括号里的补充说明文字。请同学们再读课文</a:t>
              </a:r>
              <a:r>
                <a:rPr lang="zh-CN" altLang="en-US" sz="2800" dirty="0" smtClean="0">
                  <a:solidFill>
                    <a:srgbClr val="A96A00"/>
                  </a:solidFill>
                  <a:latin typeface="黑体" panose="02010609060101010101" pitchFamily="49" charset="-122"/>
                  <a:ea typeface="黑体" panose="02010609060101010101" pitchFamily="49" charset="-122"/>
                </a:rPr>
                <a:t>，画出</a:t>
              </a:r>
              <a:r>
                <a:rPr lang="zh-CN" altLang="en-US" sz="2800" dirty="0">
                  <a:solidFill>
                    <a:srgbClr val="A96A00"/>
                  </a:solidFill>
                  <a:latin typeface="黑体" panose="02010609060101010101" pitchFamily="49" charset="-122"/>
                  <a:ea typeface="黑体" panose="02010609060101010101" pitchFamily="49" charset="-122"/>
                </a:rPr>
                <a:t>这些句子并分析其作用。</a:t>
              </a:r>
              <a:endParaRPr lang="zh-CN" altLang="en-US" sz="2800" dirty="0" smtClean="0">
                <a:solidFill>
                  <a:srgbClr val="A96A00"/>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220872"/>
            <a:ext cx="8248401" cy="1532727"/>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30000"/>
              </a:lnSpc>
              <a:defRPr/>
            </a:pPr>
            <a:r>
              <a:rPr lang="zh-CN" altLang="en-US" sz="2400" b="1" dirty="0" smtClean="0">
                <a:solidFill>
                  <a:prstClr val="black"/>
                </a:solidFill>
                <a:latin typeface="宋体" panose="02010600030101010101" pitchFamily="2" charset="-122"/>
                <a:ea typeface="宋体" panose="02010600030101010101" pitchFamily="2" charset="-122"/>
              </a:rPr>
              <a:t>    这</a:t>
            </a:r>
            <a:r>
              <a:rPr lang="zh-CN" altLang="en-US" sz="2400" b="1" dirty="0">
                <a:solidFill>
                  <a:prstClr val="black"/>
                </a:solidFill>
                <a:latin typeface="宋体" panose="02010600030101010101" pitchFamily="2" charset="-122"/>
                <a:ea typeface="宋体" panose="02010600030101010101" pitchFamily="2" charset="-122"/>
              </a:rPr>
              <a:t>不</a:t>
            </a:r>
            <a:r>
              <a:rPr lang="zh-CN" altLang="en-US" sz="2400" b="1" dirty="0" smtClean="0">
                <a:solidFill>
                  <a:prstClr val="black"/>
                </a:solidFill>
                <a:latin typeface="宋体" panose="02010600030101010101" pitchFamily="2" charset="-122"/>
                <a:ea typeface="宋体" panose="02010600030101010101" pitchFamily="2" charset="-122"/>
              </a:rPr>
              <a:t>仅仅</a:t>
            </a:r>
            <a:r>
              <a:rPr lang="zh-CN" altLang="en-US" sz="2400" b="1" dirty="0">
                <a:solidFill>
                  <a:prstClr val="black"/>
                </a:solidFill>
                <a:latin typeface="宋体" panose="02010600030101010101" pitchFamily="2" charset="-122"/>
                <a:ea typeface="宋体" panose="02010600030101010101" pitchFamily="2" charset="-122"/>
              </a:rPr>
              <a:t>是一个学术问题，因为我们将来也许还会遇到这样或那样的大灾难</a:t>
            </a:r>
            <a:r>
              <a:rPr lang="zh-CN" altLang="en-US" sz="2400" b="1" dirty="0">
                <a:solidFill>
                  <a:srgbClr val="FF0000"/>
                </a:solidFill>
                <a:latin typeface="宋体" panose="02010600030101010101" pitchFamily="2" charset="-122"/>
                <a:ea typeface="宋体" panose="02010600030101010101" pitchFamily="2" charset="-122"/>
              </a:rPr>
              <a:t>（万一哪天某个星体要撞击地球，我们也许会知道如何来避免这种撞击）</a:t>
            </a:r>
            <a:r>
              <a:rPr lang="zh-CN" altLang="en-US" sz="2400" b="1" dirty="0">
                <a:solidFill>
                  <a:prstClr val="black"/>
                </a:solidFill>
                <a:latin typeface="宋体" panose="02010600030101010101" pitchFamily="2" charset="-122"/>
                <a:ea typeface="宋体" panose="02010600030101010101" pitchFamily="2" charset="-122"/>
              </a:rPr>
              <a:t>。</a:t>
            </a:r>
          </a:p>
        </p:txBody>
      </p:sp>
      <p:sp>
        <p:nvSpPr>
          <p:cNvPr id="3" name="矩形 2"/>
          <p:cNvSpPr/>
          <p:nvPr/>
        </p:nvSpPr>
        <p:spPr>
          <a:xfrm>
            <a:off x="447800" y="2553397"/>
            <a:ext cx="8248402" cy="1532727"/>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30000"/>
              </a:lnSpc>
              <a:defRPr/>
            </a:pPr>
            <a:r>
              <a:rPr lang="zh-CN" altLang="en-US" sz="2400" b="1" dirty="0" smtClean="0">
                <a:solidFill>
                  <a:srgbClr val="0000FF"/>
                </a:solidFill>
                <a:latin typeface="楷体" panose="02010609060101010101" pitchFamily="49" charset="-122"/>
                <a:ea typeface="楷体" panose="02010609060101010101" pitchFamily="49" charset="-122"/>
              </a:rPr>
              <a:t>    这</a:t>
            </a:r>
            <a:r>
              <a:rPr lang="zh-CN" altLang="en-US" sz="2400" b="1" dirty="0">
                <a:solidFill>
                  <a:srgbClr val="0000FF"/>
                </a:solidFill>
                <a:latin typeface="楷体" panose="02010609060101010101" pitchFamily="49" charset="-122"/>
                <a:ea typeface="楷体" panose="02010609060101010101" pitchFamily="49" charset="-122"/>
              </a:rPr>
              <a:t>是俏皮话，但也并非无稽之谈。星体撞击地球虽然极为罕见，但在地球的历史上确实发生过。作者做这样的假</a:t>
            </a:r>
            <a:r>
              <a:rPr lang="zh-CN" altLang="en-US" sz="2400" b="1" dirty="0" smtClean="0">
                <a:solidFill>
                  <a:srgbClr val="0000FF"/>
                </a:solidFill>
                <a:latin typeface="楷体" panose="02010609060101010101" pitchFamily="49" charset="-122"/>
                <a:ea typeface="楷体" panose="02010609060101010101" pitchFamily="49" charset="-122"/>
              </a:rPr>
              <a:t>设意</a:t>
            </a:r>
            <a:r>
              <a:rPr lang="zh-CN" altLang="en-US" sz="2400" b="1" dirty="0">
                <a:solidFill>
                  <a:srgbClr val="0000FF"/>
                </a:solidFill>
                <a:latin typeface="楷体" panose="02010609060101010101" pitchFamily="49" charset="-122"/>
                <a:ea typeface="楷体" panose="02010609060101010101" pitchFamily="49" charset="-122"/>
              </a:rPr>
              <a:t>在强调这一研究的现实意义。</a:t>
            </a:r>
            <a:endParaRPr lang="zh-CN" altLang="en-US" sz="2400" b="1" dirty="0" smtClean="0">
              <a:solidFill>
                <a:srgbClr val="0000FF"/>
              </a:solidFill>
              <a:latin typeface="楷体" panose="02010609060101010101" pitchFamily="49" charset="-122"/>
              <a:ea typeface="楷体" panose="02010609060101010101" pitchFamily="49" charset="-122"/>
            </a:endParaRPr>
          </a:p>
        </p:txBody>
      </p:sp>
      <p:grpSp>
        <p:nvGrpSpPr>
          <p:cNvPr id="4" name="组合 8"/>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精读</a:t>
              </a:r>
              <a:r>
                <a:rPr kumimoji="1" lang="zh-CN" altLang="en-US" sz="2800" dirty="0" smtClean="0">
                  <a:solidFill>
                    <a:prstClr val="black"/>
                  </a:solidFill>
                  <a:latin typeface="黑体" panose="02010609060101010101" pitchFamily="49" charset="-122"/>
                  <a:ea typeface="黑体" panose="02010609060101010101" pitchFamily="49" charset="-122"/>
                </a:rPr>
                <a:t>细研</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220871"/>
            <a:ext cx="8248401" cy="1052596"/>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30000"/>
              </a:lnSpc>
              <a:defRPr/>
            </a:pPr>
            <a:r>
              <a:rPr lang="zh-CN" altLang="en-US" sz="2400" b="1" dirty="0" smtClean="0">
                <a:solidFill>
                  <a:prstClr val="black"/>
                </a:solidFill>
                <a:latin typeface="宋体" panose="02010600030101010101" pitchFamily="2" charset="-122"/>
                <a:ea typeface="宋体" panose="02010600030101010101" pitchFamily="2" charset="-122"/>
              </a:rPr>
              <a:t>    </a:t>
            </a:r>
            <a:r>
              <a:rPr lang="en-US" altLang="zh-CN" sz="2400" b="1" dirty="0">
                <a:solidFill>
                  <a:prstClr val="black"/>
                </a:solidFill>
                <a:latin typeface="宋体" panose="02010600030101010101" pitchFamily="2" charset="-122"/>
                <a:ea typeface="宋体" panose="02010600030101010101" pitchFamily="2" charset="-122"/>
              </a:rPr>
              <a:t>1961</a:t>
            </a:r>
            <a:r>
              <a:rPr lang="zh-CN" altLang="en-US" sz="2400" b="1" dirty="0">
                <a:solidFill>
                  <a:prstClr val="black"/>
                </a:solidFill>
                <a:latin typeface="宋体" panose="02010600030101010101" pitchFamily="2" charset="-122"/>
                <a:ea typeface="宋体" panose="02010600030101010101" pitchFamily="2" charset="-122"/>
              </a:rPr>
              <a:t>年，一位名叫</a:t>
            </a:r>
            <a:r>
              <a:rPr lang="en-US" altLang="zh-CN" sz="2400" b="1" dirty="0">
                <a:solidFill>
                  <a:prstClr val="black"/>
                </a:solidFill>
                <a:latin typeface="宋体" panose="02010600030101010101" pitchFamily="2" charset="-122"/>
                <a:ea typeface="宋体" panose="02010600030101010101" pitchFamily="2" charset="-122"/>
              </a:rPr>
              <a:t>S.M.</a:t>
            </a:r>
            <a:r>
              <a:rPr lang="zh-CN" altLang="en-US" sz="2400" b="1" dirty="0">
                <a:solidFill>
                  <a:prstClr val="black"/>
                </a:solidFill>
                <a:latin typeface="宋体" panose="02010600030101010101" pitchFamily="2" charset="-122"/>
                <a:ea typeface="宋体" panose="02010600030101010101" pitchFamily="2" charset="-122"/>
              </a:rPr>
              <a:t>斯季绍夫的苏联科学家发现，如果二氧化硅</a:t>
            </a:r>
            <a:r>
              <a:rPr lang="zh-CN" altLang="en-US" sz="2400" b="1" dirty="0">
                <a:solidFill>
                  <a:srgbClr val="FF0000"/>
                </a:solidFill>
                <a:latin typeface="宋体" panose="02010600030101010101" pitchFamily="2" charset="-122"/>
                <a:ea typeface="宋体" panose="02010600030101010101" pitchFamily="2" charset="-122"/>
              </a:rPr>
              <a:t>（即非常纯的沙子</a:t>
            </a:r>
            <a:r>
              <a:rPr lang="zh-CN" altLang="en-US" sz="2400" b="1" dirty="0" smtClean="0">
                <a:solidFill>
                  <a:srgbClr val="FF0000"/>
                </a:solidFill>
                <a:latin typeface="宋体" panose="02010600030101010101" pitchFamily="2" charset="-122"/>
                <a:ea typeface="宋体" panose="02010600030101010101" pitchFamily="2" charset="-122"/>
              </a:rPr>
              <a:t>）</a:t>
            </a:r>
            <a:r>
              <a:rPr lang="zh-CN" altLang="en-US" sz="2400" b="1" dirty="0" smtClean="0">
                <a:solidFill>
                  <a:schemeClr val="tx1"/>
                </a:solidFill>
                <a:latin typeface="宋体" panose="02010600030101010101" pitchFamily="2" charset="-122"/>
                <a:ea typeface="宋体" panose="02010600030101010101" pitchFamily="2" charset="-122"/>
              </a:rPr>
              <a:t>处于高压状态</a:t>
            </a:r>
            <a:r>
              <a:rPr lang="en-US" altLang="zh-CN" sz="2400" b="1" dirty="0" smtClean="0">
                <a:solidFill>
                  <a:schemeClr val="tx1"/>
                </a:solidFill>
                <a:latin typeface="宋体" panose="02010600030101010101" pitchFamily="2" charset="-122"/>
                <a:ea typeface="宋体" panose="02010600030101010101" pitchFamily="2" charset="-122"/>
              </a:rPr>
              <a:t>……</a:t>
            </a:r>
            <a:endParaRPr lang="zh-CN" altLang="en-US" sz="2400" b="1" dirty="0">
              <a:solidFill>
                <a:schemeClr val="tx1"/>
              </a:solidFill>
              <a:latin typeface="宋体" panose="02010600030101010101" pitchFamily="2" charset="-122"/>
              <a:ea typeface="宋体" panose="02010600030101010101" pitchFamily="2" charset="-122"/>
            </a:endParaRPr>
          </a:p>
        </p:txBody>
      </p:sp>
      <p:sp>
        <p:nvSpPr>
          <p:cNvPr id="3" name="矩形 2"/>
          <p:cNvSpPr/>
          <p:nvPr/>
        </p:nvSpPr>
        <p:spPr>
          <a:xfrm>
            <a:off x="447800" y="2139703"/>
            <a:ext cx="8248402" cy="2012859"/>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30000"/>
              </a:lnSpc>
              <a:defRPr/>
            </a:pPr>
            <a:r>
              <a:rPr lang="zh-CN" altLang="en-US" sz="2400" b="1" dirty="0">
                <a:solidFill>
                  <a:srgbClr val="0000FF"/>
                </a:solidFill>
                <a:latin typeface="楷体" panose="02010609060101010101" pitchFamily="49" charset="-122"/>
                <a:ea typeface="楷体" panose="02010609060101010101" pitchFamily="49" charset="-122"/>
              </a:rPr>
              <a:t>    “二氧化硅”即沙子的学名，是科学术语，括号里的内容是起到了解释说</a:t>
            </a:r>
            <a:r>
              <a:rPr lang="zh-CN" altLang="en-US" sz="2400" b="1" dirty="0" smtClean="0">
                <a:solidFill>
                  <a:srgbClr val="0000FF"/>
                </a:solidFill>
                <a:latin typeface="楷体" panose="02010609060101010101" pitchFamily="49" charset="-122"/>
                <a:ea typeface="楷体" panose="02010609060101010101" pitchFamily="49" charset="-122"/>
              </a:rPr>
              <a:t>明的作</a:t>
            </a:r>
            <a:r>
              <a:rPr lang="zh-CN" altLang="en-US" sz="2400" b="1" dirty="0">
                <a:solidFill>
                  <a:srgbClr val="0000FF"/>
                </a:solidFill>
                <a:latin typeface="楷体" panose="02010609060101010101" pitchFamily="49" charset="-122"/>
                <a:ea typeface="楷体" panose="02010609060101010101" pitchFamily="49" charset="-122"/>
              </a:rPr>
              <a:t>用，帮</a:t>
            </a:r>
            <a:r>
              <a:rPr lang="zh-CN" altLang="en-US" sz="2400" b="1" dirty="0" smtClean="0">
                <a:solidFill>
                  <a:srgbClr val="0000FF"/>
                </a:solidFill>
                <a:latin typeface="楷体" panose="02010609060101010101" pitchFamily="49" charset="-122"/>
                <a:ea typeface="楷体" panose="02010609060101010101" pitchFamily="49" charset="-122"/>
              </a:rPr>
              <a:t>助读</a:t>
            </a:r>
            <a:r>
              <a:rPr lang="zh-CN" altLang="en-US" sz="2400" b="1" dirty="0">
                <a:solidFill>
                  <a:srgbClr val="0000FF"/>
                </a:solidFill>
                <a:latin typeface="楷体" panose="02010609060101010101" pitchFamily="49" charset="-122"/>
                <a:ea typeface="楷体" panose="02010609060101010101" pitchFamily="49" charset="-122"/>
              </a:rPr>
              <a:t>者明白二氧化硅为</a:t>
            </a:r>
            <a:r>
              <a:rPr lang="zh-CN" altLang="en-US" sz="2400" b="1" dirty="0" smtClean="0">
                <a:solidFill>
                  <a:srgbClr val="0000FF"/>
                </a:solidFill>
                <a:latin typeface="楷体" panose="02010609060101010101" pitchFamily="49" charset="-122"/>
                <a:ea typeface="楷体" panose="02010609060101010101" pitchFamily="49" charset="-122"/>
              </a:rPr>
              <a:t>何</a:t>
            </a:r>
            <a:endParaRPr lang="en-US" altLang="zh-CN" sz="2400" b="1" dirty="0" smtClean="0">
              <a:solidFill>
                <a:srgbClr val="0000FF"/>
              </a:solidFill>
              <a:latin typeface="楷体" panose="02010609060101010101" pitchFamily="49" charset="-122"/>
              <a:ea typeface="楷体" panose="02010609060101010101" pitchFamily="49" charset="-122"/>
            </a:endParaRPr>
          </a:p>
          <a:p>
            <a:pPr>
              <a:lnSpc>
                <a:spcPct val="130000"/>
              </a:lnSpc>
              <a:defRPr/>
            </a:pPr>
            <a:r>
              <a:rPr lang="zh-CN" altLang="en-US" sz="2400" b="1" dirty="0" smtClean="0">
                <a:solidFill>
                  <a:srgbClr val="0000FF"/>
                </a:solidFill>
                <a:latin typeface="楷体" panose="02010609060101010101" pitchFamily="49" charset="-122"/>
                <a:ea typeface="楷体" panose="02010609060101010101" pitchFamily="49" charset="-122"/>
              </a:rPr>
              <a:t>物</a:t>
            </a:r>
            <a:r>
              <a:rPr lang="zh-CN" altLang="en-US" sz="2400" b="1" dirty="0">
                <a:solidFill>
                  <a:srgbClr val="0000FF"/>
                </a:solidFill>
                <a:latin typeface="楷体" panose="02010609060101010101" pitchFamily="49" charset="-122"/>
                <a:ea typeface="楷体" panose="02010609060101010101" pitchFamily="49" charset="-122"/>
              </a:rPr>
              <a:t>；另外也强调了只有非常纯的沙子才能称得上是二氧</a:t>
            </a:r>
            <a:r>
              <a:rPr lang="zh-CN" altLang="en-US" sz="2400" b="1" dirty="0" smtClean="0">
                <a:solidFill>
                  <a:srgbClr val="0000FF"/>
                </a:solidFill>
                <a:latin typeface="楷体" panose="02010609060101010101" pitchFamily="49" charset="-122"/>
                <a:ea typeface="楷体" panose="02010609060101010101" pitchFamily="49" charset="-122"/>
              </a:rPr>
              <a:t>化</a:t>
            </a:r>
            <a:endParaRPr lang="en-US" altLang="zh-CN" sz="2400" b="1" dirty="0" smtClean="0">
              <a:solidFill>
                <a:srgbClr val="0000FF"/>
              </a:solidFill>
              <a:latin typeface="楷体" panose="02010609060101010101" pitchFamily="49" charset="-122"/>
              <a:ea typeface="楷体" panose="02010609060101010101" pitchFamily="49" charset="-122"/>
            </a:endParaRPr>
          </a:p>
          <a:p>
            <a:pPr>
              <a:lnSpc>
                <a:spcPct val="130000"/>
              </a:lnSpc>
              <a:defRPr/>
            </a:pPr>
            <a:r>
              <a:rPr lang="zh-CN" altLang="en-US" sz="2400" b="1" dirty="0" smtClean="0">
                <a:solidFill>
                  <a:srgbClr val="0000FF"/>
                </a:solidFill>
                <a:latin typeface="楷体" panose="02010609060101010101" pitchFamily="49" charset="-122"/>
                <a:ea typeface="楷体" panose="02010609060101010101" pitchFamily="49" charset="-122"/>
              </a:rPr>
              <a:t>硅</a:t>
            </a:r>
            <a:r>
              <a:rPr lang="zh-CN" altLang="en-US" sz="2400" b="1" dirty="0">
                <a:solidFill>
                  <a:srgbClr val="0000FF"/>
                </a:solidFill>
                <a:latin typeface="楷体" panose="02010609060101010101" pitchFamily="49" charset="-122"/>
                <a:ea typeface="楷体" panose="02010609060101010101" pitchFamily="49" charset="-122"/>
              </a:rPr>
              <a:t>，一般的沙子都含有杂质</a:t>
            </a:r>
            <a:r>
              <a:rPr lang="zh-CN" altLang="en-US" sz="2400" b="1" dirty="0" smtClean="0">
                <a:solidFill>
                  <a:srgbClr val="0000FF"/>
                </a:solidFill>
                <a:latin typeface="楷体" panose="02010609060101010101" pitchFamily="49" charset="-122"/>
                <a:ea typeface="楷体" panose="02010609060101010101" pitchFamily="49" charset="-122"/>
              </a:rPr>
              <a:t>。</a:t>
            </a:r>
          </a:p>
        </p:txBody>
      </p:sp>
      <p:grpSp>
        <p:nvGrpSpPr>
          <p:cNvPr id="4" name="组合 8"/>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精读</a:t>
              </a:r>
              <a:r>
                <a:rPr kumimoji="1" lang="zh-CN" altLang="en-US" sz="2800" dirty="0" smtClean="0">
                  <a:solidFill>
                    <a:prstClr val="black"/>
                  </a:solidFill>
                  <a:latin typeface="黑体" panose="02010609060101010101" pitchFamily="49" charset="-122"/>
                  <a:ea typeface="黑体" panose="02010609060101010101" pitchFamily="49" charset="-122"/>
                </a:rPr>
                <a:t>细研</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7801" y="1220872"/>
            <a:ext cx="8248401" cy="1532727"/>
          </a:xfrm>
          <a:prstGeom prst="rect">
            <a:avLst/>
          </a:prstGeom>
          <a:solidFill>
            <a:schemeClr val="bg1"/>
          </a:solidFill>
          <a:ln>
            <a:noFill/>
          </a:ln>
          <a:effectLst/>
        </p:spPr>
        <p:style>
          <a:lnRef idx="2">
            <a:schemeClr val="accent4"/>
          </a:lnRef>
          <a:fillRef idx="1">
            <a:schemeClr val="lt1"/>
          </a:fillRef>
          <a:effectRef idx="0">
            <a:schemeClr val="accent4"/>
          </a:effectRef>
          <a:fontRef idx="minor">
            <a:schemeClr val="dk1"/>
          </a:fontRef>
        </p:style>
        <p:txBody>
          <a:bodyPr wrap="square">
            <a:spAutoFit/>
          </a:bodyPr>
          <a:lstStyle/>
          <a:p>
            <a:pPr>
              <a:lnSpc>
                <a:spcPct val="130000"/>
              </a:lnSpc>
              <a:defRPr/>
            </a:pPr>
            <a:r>
              <a:rPr lang="zh-CN" altLang="en-US" sz="2400" b="1" dirty="0" smtClean="0">
                <a:solidFill>
                  <a:prstClr val="black"/>
                </a:solidFill>
                <a:latin typeface="宋体" panose="02010600030101010101" pitchFamily="2" charset="-122"/>
                <a:ea typeface="宋体" panose="02010600030101010101" pitchFamily="2" charset="-122"/>
              </a:rPr>
              <a:t>    因</a:t>
            </a:r>
            <a:r>
              <a:rPr lang="zh-CN" altLang="en-US" sz="2400" b="1" dirty="0">
                <a:solidFill>
                  <a:prstClr val="black"/>
                </a:solidFill>
                <a:latin typeface="宋体" panose="02010600030101010101" pitchFamily="2" charset="-122"/>
                <a:ea typeface="宋体" panose="02010600030101010101" pitchFamily="2" charset="-122"/>
              </a:rPr>
              <a:t>此，如果在</a:t>
            </a:r>
            <a:r>
              <a:rPr lang="en-US" altLang="zh-CN" sz="2400" b="1" dirty="0">
                <a:solidFill>
                  <a:prstClr val="black"/>
                </a:solidFill>
                <a:latin typeface="宋体" panose="02010600030101010101" pitchFamily="2" charset="-122"/>
                <a:ea typeface="宋体" panose="02010600030101010101" pitchFamily="2" charset="-122"/>
              </a:rPr>
              <a:t>850℃</a:t>
            </a:r>
            <a:r>
              <a:rPr lang="zh-CN" altLang="en-US" sz="2400" b="1" dirty="0">
                <a:solidFill>
                  <a:prstClr val="black"/>
                </a:solidFill>
                <a:latin typeface="宋体" panose="02010600030101010101" pitchFamily="2" charset="-122"/>
                <a:ea typeface="宋体" panose="02010600030101010101" pitchFamily="2" charset="-122"/>
              </a:rPr>
              <a:t>的温度下把斯石英加热</a:t>
            </a:r>
            <a:r>
              <a:rPr lang="en-US" altLang="zh-CN" sz="2400" b="1" dirty="0">
                <a:solidFill>
                  <a:prstClr val="black"/>
                </a:solidFill>
                <a:latin typeface="宋体" panose="02010600030101010101" pitchFamily="2" charset="-122"/>
                <a:ea typeface="宋体" panose="02010600030101010101" pitchFamily="2" charset="-122"/>
              </a:rPr>
              <a:t>30</a:t>
            </a:r>
            <a:r>
              <a:rPr lang="zh-CN" altLang="en-US" sz="2400" b="1" dirty="0">
                <a:solidFill>
                  <a:prstClr val="black"/>
                </a:solidFill>
                <a:latin typeface="宋体" panose="02010600030101010101" pitchFamily="2" charset="-122"/>
                <a:ea typeface="宋体" panose="02010600030101010101" pitchFamily="2" charset="-122"/>
              </a:rPr>
              <a:t>分钟，它将变为普通沙子</a:t>
            </a:r>
            <a:r>
              <a:rPr lang="zh-CN" altLang="en-US" sz="2400" b="1" dirty="0">
                <a:solidFill>
                  <a:schemeClr val="tx1"/>
                </a:solidFill>
                <a:latin typeface="宋体" panose="02010600030101010101" pitchFamily="2" charset="-122"/>
                <a:ea typeface="宋体" panose="02010600030101010101" pitchFamily="2" charset="-122"/>
              </a:rPr>
              <a:t>。</a:t>
            </a:r>
            <a:r>
              <a:rPr lang="zh-CN" altLang="en-US" sz="2400" b="1" dirty="0">
                <a:solidFill>
                  <a:srgbClr val="FF0000"/>
                </a:solidFill>
                <a:latin typeface="宋体" panose="02010600030101010101" pitchFamily="2" charset="-122"/>
                <a:ea typeface="宋体" panose="02010600030101010101" pitchFamily="2" charset="-122"/>
              </a:rPr>
              <a:t>（你也可以在真空中对金刚石加热，从而把它恢复到原始碳的状态，但谁愿意这样做呢？）</a:t>
            </a:r>
          </a:p>
        </p:txBody>
      </p:sp>
      <p:sp>
        <p:nvSpPr>
          <p:cNvPr id="3" name="矩形 2"/>
          <p:cNvSpPr/>
          <p:nvPr/>
        </p:nvSpPr>
        <p:spPr>
          <a:xfrm>
            <a:off x="447800" y="2463328"/>
            <a:ext cx="8248402" cy="2012859"/>
          </a:xfrm>
          <a:prstGeom prst="rect">
            <a:avLst/>
          </a:prstGeom>
          <a:solidFill>
            <a:schemeClr val="accent5">
              <a:lumMod val="40000"/>
              <a:lumOff val="60000"/>
            </a:schemeClr>
          </a:solidFill>
          <a:ln>
            <a:no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30000"/>
              </a:lnSpc>
              <a:defRPr/>
            </a:pPr>
            <a:r>
              <a:rPr lang="zh-CN" altLang="en-US" sz="2400" b="1" dirty="0" smtClean="0">
                <a:solidFill>
                  <a:srgbClr val="0000FF"/>
                </a:solidFill>
                <a:latin typeface="楷体" panose="02010609060101010101" pitchFamily="49" charset="-122"/>
                <a:ea typeface="楷体" panose="02010609060101010101" pitchFamily="49" charset="-122"/>
              </a:rPr>
              <a:t>    这</a:t>
            </a:r>
            <a:r>
              <a:rPr lang="zh-CN" altLang="en-US" sz="2400" b="1" dirty="0">
                <a:solidFill>
                  <a:srgbClr val="0000FF"/>
                </a:solidFill>
                <a:latin typeface="楷体" panose="02010609060101010101" pitchFamily="49" charset="-122"/>
                <a:ea typeface="楷体" panose="02010609060101010101" pitchFamily="49" charset="-122"/>
              </a:rPr>
              <a:t>一句话以金刚石经过高温加热可以变为普通的碳，类比斯石英经过高温加热可以变为普通的沙子，从而使人们更容易理解这个道理。作者随笔幽默了一下，也表现了作者思维的活跃。</a:t>
            </a:r>
          </a:p>
        </p:txBody>
      </p:sp>
      <p:grpSp>
        <p:nvGrpSpPr>
          <p:cNvPr id="4" name="组合 8"/>
          <p:cNvGrpSpPr/>
          <p:nvPr/>
        </p:nvGrpSpPr>
        <p:grpSpPr bwMode="auto">
          <a:xfrm>
            <a:off x="0" y="627459"/>
            <a:ext cx="2006600" cy="523081"/>
            <a:chOff x="70" y="-63"/>
            <a:chExt cx="3161" cy="1097"/>
          </a:xfrm>
        </p:grpSpPr>
        <p:sp>
          <p:nvSpPr>
            <p:cNvPr id="5"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solidFill>
                    <a:prstClr val="black"/>
                  </a:solidFill>
                  <a:latin typeface="黑体" panose="02010609060101010101" pitchFamily="49" charset="-122"/>
                  <a:ea typeface="黑体" panose="02010609060101010101" pitchFamily="49" charset="-122"/>
                </a:rPr>
                <a:t>精读</a:t>
              </a:r>
              <a:r>
                <a:rPr kumimoji="1" lang="zh-CN" altLang="en-US" sz="2800" dirty="0" smtClean="0">
                  <a:solidFill>
                    <a:prstClr val="black"/>
                  </a:solidFill>
                  <a:latin typeface="黑体" panose="02010609060101010101" pitchFamily="49" charset="-122"/>
                  <a:ea typeface="黑体" panose="02010609060101010101" pitchFamily="49" charset="-122"/>
                </a:rPr>
                <a:t>细研</a:t>
              </a:r>
              <a:endParaRPr kumimoji="1" lang="zh-CN" altLang="en-US" sz="2800" dirty="0">
                <a:solidFill>
                  <a:prstClr val="black"/>
                </a:solidFill>
                <a:latin typeface="黑体" panose="02010609060101010101" pitchFamily="49" charset="-122"/>
                <a:ea typeface="黑体" panose="02010609060101010101" pitchFamily="49" charset="-122"/>
              </a:endParaRP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solidFill>
                  <a:prstClr val="white"/>
                </a:solidFill>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TextBox 7"/>
          <p:cNvSpPr txBox="1">
            <a:spLocks noChangeArrowheads="1"/>
          </p:cNvSpPr>
          <p:nvPr/>
        </p:nvSpPr>
        <p:spPr bwMode="auto">
          <a:xfrm>
            <a:off x="464344" y="1178719"/>
            <a:ext cx="8215312"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30000"/>
              </a:lnSpc>
            </a:pPr>
            <a:r>
              <a:rPr lang="zh-CN" altLang="en-US" sz="2400" b="1" dirty="0" smtClean="0">
                <a:latin typeface="宋体" panose="02010600030101010101" pitchFamily="2" charset="-122"/>
              </a:rPr>
              <a:t>    本</a:t>
            </a:r>
            <a:r>
              <a:rPr lang="zh-CN" altLang="en-US" sz="2400" b="1" dirty="0">
                <a:latin typeface="宋体" panose="02010600030101010101" pitchFamily="2" charset="-122"/>
              </a:rPr>
              <a:t>文题目</a:t>
            </a:r>
            <a:r>
              <a:rPr lang="en-US" altLang="zh-CN" sz="2400" b="1" dirty="0">
                <a:latin typeface="宋体" panose="02010600030101010101" pitchFamily="2" charset="-122"/>
              </a:rPr>
              <a:t>“</a:t>
            </a:r>
            <a:r>
              <a:rPr lang="zh-CN" altLang="en-US" sz="2400" b="1" dirty="0">
                <a:latin typeface="宋体" panose="02010600030101010101" pitchFamily="2" charset="-122"/>
              </a:rPr>
              <a:t>被压扁的沙子</a:t>
            </a:r>
            <a:r>
              <a:rPr lang="en-US" altLang="zh-CN" sz="2400" b="1" dirty="0">
                <a:latin typeface="宋体" panose="02010600030101010101" pitchFamily="2" charset="-122"/>
              </a:rPr>
              <a:t>”</a:t>
            </a:r>
            <a:r>
              <a:rPr lang="zh-CN" altLang="en-US" sz="2400" b="1" dirty="0">
                <a:latin typeface="宋体" panose="02010600030101010101" pitchFamily="2" charset="-122"/>
              </a:rPr>
              <a:t>是否离题太</a:t>
            </a:r>
            <a:r>
              <a:rPr lang="zh-CN" altLang="en-US" sz="2400" b="1" dirty="0" smtClean="0">
                <a:latin typeface="宋体" panose="02010600030101010101" pitchFamily="2" charset="-122"/>
              </a:rPr>
              <a:t>远？换</a:t>
            </a:r>
            <a:r>
              <a:rPr lang="zh-CN" altLang="en-US" sz="2400" b="1" dirty="0">
                <a:latin typeface="宋体" panose="02010600030101010101" pitchFamily="2" charset="-122"/>
              </a:rPr>
              <a:t>成</a:t>
            </a:r>
            <a:r>
              <a:rPr lang="en-US" altLang="zh-CN" sz="2400" b="1" dirty="0">
                <a:latin typeface="宋体" panose="02010600030101010101" pitchFamily="2" charset="-122"/>
              </a:rPr>
              <a:t>“</a:t>
            </a:r>
            <a:r>
              <a:rPr lang="zh-CN" altLang="en-US" sz="2400" b="1" dirty="0">
                <a:latin typeface="宋体" panose="02010600030101010101" pitchFamily="2" charset="-122"/>
              </a:rPr>
              <a:t>恐龙是怎样灭绝的</a:t>
            </a:r>
            <a:r>
              <a:rPr lang="en-US" altLang="zh-CN" sz="2400" b="1" dirty="0">
                <a:latin typeface="宋体" panose="02010600030101010101" pitchFamily="2" charset="-122"/>
              </a:rPr>
              <a:t>”</a:t>
            </a:r>
            <a:r>
              <a:rPr lang="zh-CN" altLang="en-US" sz="2400" b="1" dirty="0">
                <a:latin typeface="宋体" panose="02010600030101010101" pitchFamily="2" charset="-122"/>
              </a:rPr>
              <a:t>好不</a:t>
            </a:r>
            <a:r>
              <a:rPr lang="zh-CN" altLang="en-US" sz="2400" b="1" dirty="0" smtClean="0">
                <a:latin typeface="宋体" panose="02010600030101010101" pitchFamily="2" charset="-122"/>
              </a:rPr>
              <a:t>好？为</a:t>
            </a:r>
            <a:r>
              <a:rPr lang="zh-CN" altLang="en-US" sz="2400" b="1" dirty="0">
                <a:latin typeface="宋体" panose="02010600030101010101" pitchFamily="2" charset="-122"/>
              </a:rPr>
              <a:t>什</a:t>
            </a:r>
            <a:r>
              <a:rPr lang="zh-CN" altLang="en-US" sz="2400" b="1" dirty="0" smtClean="0">
                <a:latin typeface="宋体" panose="02010600030101010101" pitchFamily="2" charset="-122"/>
              </a:rPr>
              <a:t>么？</a:t>
            </a:r>
            <a:endParaRPr lang="zh-CN" altLang="en-US" sz="2400" b="1" dirty="0">
              <a:latin typeface="宋体" panose="02010600030101010101" pitchFamily="2" charset="-122"/>
            </a:endParaRPr>
          </a:p>
        </p:txBody>
      </p:sp>
      <p:sp>
        <p:nvSpPr>
          <p:cNvPr id="9" name="TextBox 8"/>
          <p:cNvSpPr txBox="1">
            <a:spLocks noChangeArrowheads="1"/>
          </p:cNvSpPr>
          <p:nvPr/>
        </p:nvSpPr>
        <p:spPr bwMode="auto">
          <a:xfrm>
            <a:off x="464344" y="2089547"/>
            <a:ext cx="8215312" cy="2492990"/>
          </a:xfrm>
          <a:prstGeom prst="rect">
            <a:avLst/>
          </a:prstGeom>
          <a:solidFill>
            <a:schemeClr val="accent5">
              <a:lumMod val="40000"/>
              <a:lumOff val="60000"/>
            </a:schemeClr>
          </a:solidFill>
          <a:ln>
            <a:noFill/>
          </a:ln>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30000"/>
              </a:lnSpc>
            </a:pPr>
            <a:r>
              <a:rPr lang="zh-CN" altLang="en-US" sz="2400" b="1" dirty="0" smtClean="0">
                <a:latin typeface="楷体" panose="02010609060101010101" pitchFamily="49" charset="-122"/>
                <a:ea typeface="楷体" panose="02010609060101010101" pitchFamily="49" charset="-122"/>
              </a:rPr>
              <a:t>    本</a:t>
            </a:r>
            <a:r>
              <a:rPr lang="zh-CN" altLang="en-US" sz="2400" b="1" dirty="0">
                <a:latin typeface="楷体" panose="02010609060101010101" pitchFamily="49" charset="-122"/>
                <a:ea typeface="楷体" panose="02010609060101010101" pitchFamily="49" charset="-122"/>
              </a:rPr>
              <a:t>文的题目不但没有离</a:t>
            </a:r>
            <a:r>
              <a:rPr lang="zh-CN" altLang="en-US" sz="2400" b="1" dirty="0" smtClean="0">
                <a:latin typeface="楷体" panose="02010609060101010101" pitchFamily="49" charset="-122"/>
                <a:ea typeface="楷体" panose="02010609060101010101" pitchFamily="49" charset="-122"/>
              </a:rPr>
              <a:t>题，还</a:t>
            </a:r>
            <a:r>
              <a:rPr lang="zh-CN" altLang="en-US" sz="2400" b="1" dirty="0">
                <a:latin typeface="楷体" panose="02010609060101010101" pitchFamily="49" charset="-122"/>
                <a:ea typeface="楷体" panose="02010609060101010101" pitchFamily="49" charset="-122"/>
              </a:rPr>
              <a:t>能提示读</a:t>
            </a:r>
            <a:r>
              <a:rPr lang="zh-CN" altLang="en-US" sz="2400" b="1" dirty="0" smtClean="0">
                <a:latin typeface="楷体" panose="02010609060101010101" pitchFamily="49" charset="-122"/>
                <a:ea typeface="楷体" panose="02010609060101010101" pitchFamily="49" charset="-122"/>
              </a:rPr>
              <a:t>者，恐</a:t>
            </a:r>
            <a:r>
              <a:rPr lang="zh-CN" altLang="en-US" sz="2400" b="1" dirty="0">
                <a:latin typeface="楷体" panose="02010609060101010101" pitchFamily="49" charset="-122"/>
                <a:ea typeface="楷体" panose="02010609060101010101" pitchFamily="49" charset="-122"/>
              </a:rPr>
              <a:t>龙灭绝的</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撞击说</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之所以产</a:t>
            </a:r>
            <a:r>
              <a:rPr lang="zh-CN" altLang="en-US" sz="2400" b="1" dirty="0" smtClean="0">
                <a:latin typeface="楷体" panose="02010609060101010101" pitchFamily="49" charset="-122"/>
                <a:ea typeface="楷体" panose="02010609060101010101" pitchFamily="49" charset="-122"/>
              </a:rPr>
              <a:t>生，与</a:t>
            </a:r>
            <a:r>
              <a:rPr lang="zh-CN" altLang="en-US" sz="2400" b="1" dirty="0">
                <a:latin typeface="楷体" panose="02010609060101010101" pitchFamily="49" charset="-122"/>
                <a:ea typeface="楷体" panose="02010609060101010101" pitchFamily="49" charset="-122"/>
              </a:rPr>
              <a:t>对被压扁的沙子的科学发现和科学研究密不可分。此</a:t>
            </a:r>
            <a:r>
              <a:rPr lang="zh-CN" altLang="en-US" sz="2400" b="1" dirty="0" smtClean="0">
                <a:latin typeface="楷体" panose="02010609060101010101" pitchFamily="49" charset="-122"/>
                <a:ea typeface="楷体" panose="02010609060101010101" pitchFamily="49" charset="-122"/>
              </a:rPr>
              <a:t>外，文</a:t>
            </a:r>
            <a:r>
              <a:rPr lang="zh-CN" altLang="en-US" sz="2400" b="1" dirty="0">
                <a:latin typeface="楷体" panose="02010609060101010101" pitchFamily="49" charset="-122"/>
                <a:ea typeface="楷体" panose="02010609060101010101" pitchFamily="49" charset="-122"/>
              </a:rPr>
              <a:t>题形</a:t>
            </a:r>
            <a:r>
              <a:rPr lang="zh-CN" altLang="en-US" sz="2400" b="1" dirty="0" smtClean="0">
                <a:latin typeface="楷体" panose="02010609060101010101" pitchFamily="49" charset="-122"/>
                <a:ea typeface="楷体" panose="02010609060101010101" pitchFamily="49" charset="-122"/>
              </a:rPr>
              <a:t>象生动，容易引</a:t>
            </a:r>
            <a:r>
              <a:rPr lang="zh-CN" altLang="en-US" sz="2400" b="1" dirty="0">
                <a:latin typeface="楷体" panose="02010609060101010101" pitchFamily="49" charset="-122"/>
                <a:ea typeface="楷体" panose="02010609060101010101" pitchFamily="49" charset="-122"/>
              </a:rPr>
              <a:t>起人</a:t>
            </a:r>
            <a:r>
              <a:rPr lang="zh-CN" altLang="en-US" sz="2400" b="1" dirty="0" smtClean="0">
                <a:latin typeface="楷体" panose="02010609060101010101" pitchFamily="49" charset="-122"/>
                <a:ea typeface="楷体" panose="02010609060101010101" pitchFamily="49" charset="-122"/>
              </a:rPr>
              <a:t>们的阅读兴</a:t>
            </a:r>
            <a:r>
              <a:rPr lang="zh-CN" altLang="en-US" sz="2400" b="1" dirty="0">
                <a:latin typeface="楷体" panose="02010609060101010101" pitchFamily="49" charset="-122"/>
                <a:ea typeface="楷体" panose="02010609060101010101" pitchFamily="49" charset="-122"/>
              </a:rPr>
              <a:t>趣。改成</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恐龙是怎样灭绝的</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不</a:t>
            </a:r>
            <a:r>
              <a:rPr lang="zh-CN" altLang="en-US" sz="2400" b="1" dirty="0" smtClean="0">
                <a:latin typeface="楷体" panose="02010609060101010101" pitchFamily="49" charset="-122"/>
                <a:ea typeface="楷体" panose="02010609060101010101" pitchFamily="49" charset="-122"/>
              </a:rPr>
              <a:t>好，因</a:t>
            </a:r>
            <a:r>
              <a:rPr lang="zh-CN" altLang="en-US" sz="2400" b="1" dirty="0">
                <a:latin typeface="楷体" panose="02010609060101010101" pitchFamily="49" charset="-122"/>
                <a:ea typeface="楷体" panose="02010609060101010101" pitchFamily="49" charset="-122"/>
              </a:rPr>
              <a:t>为该文题对本文内容起不到提纲挈领的作用。</a:t>
            </a:r>
          </a:p>
        </p:txBody>
      </p:sp>
      <p:grpSp>
        <p:nvGrpSpPr>
          <p:cNvPr id="10" name="组合 9"/>
          <p:cNvGrpSpPr/>
          <p:nvPr/>
        </p:nvGrpSpPr>
        <p:grpSpPr bwMode="auto">
          <a:xfrm>
            <a:off x="0" y="627459"/>
            <a:ext cx="2006600" cy="523081"/>
            <a:chOff x="70" y="-63"/>
            <a:chExt cx="3161" cy="1097"/>
          </a:xfrm>
        </p:grpSpPr>
        <p:sp>
          <p:nvSpPr>
            <p:cNvPr id="11"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合</a:t>
              </a:r>
              <a:r>
                <a:rPr kumimoji="1" lang="zh-CN" altLang="en-US" sz="2800" dirty="0" smtClean="0">
                  <a:latin typeface="黑体" panose="02010609060101010101" pitchFamily="49" charset="-122"/>
                  <a:ea typeface="黑体" panose="02010609060101010101" pitchFamily="49" charset="-122"/>
                </a:rPr>
                <a:t>作探究</a:t>
              </a:r>
              <a:endParaRPr kumimoji="1" lang="zh-CN" altLang="en-US" sz="2800" dirty="0">
                <a:latin typeface="黑体" panose="02010609060101010101" pitchFamily="49" charset="-122"/>
                <a:ea typeface="黑体" panose="02010609060101010101" pitchFamily="49" charset="-122"/>
              </a:endParaRPr>
            </a:p>
          </p:txBody>
        </p:sp>
        <p:cxnSp>
          <p:nvCxnSpPr>
            <p:cNvPr id="12"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3" name="菱形 12"/>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TextBox 7"/>
          <p:cNvSpPr txBox="1">
            <a:spLocks noChangeArrowheads="1"/>
          </p:cNvSpPr>
          <p:nvPr/>
        </p:nvSpPr>
        <p:spPr bwMode="auto">
          <a:xfrm>
            <a:off x="419919" y="1145382"/>
            <a:ext cx="80513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r>
              <a:rPr lang="zh-CN" altLang="en-US" sz="2400" b="1" dirty="0" smtClean="0">
                <a:latin typeface="宋体" panose="02010600030101010101" pitchFamily="2" charset="-122"/>
              </a:rPr>
              <a:t>比较本文与</a:t>
            </a:r>
            <a:r>
              <a:rPr lang="en-US" altLang="zh-CN" sz="2400" b="1" dirty="0" smtClean="0">
                <a:latin typeface="宋体" panose="02010600030101010101" pitchFamily="2" charset="-122"/>
              </a:rPr>
              <a:t>《</a:t>
            </a:r>
            <a:r>
              <a:rPr lang="zh-CN" altLang="en-US" sz="2400" b="1" dirty="0">
                <a:latin typeface="宋体" panose="02010600030101010101" pitchFamily="2" charset="-122"/>
              </a:rPr>
              <a:t>恐龙无处不有</a:t>
            </a:r>
            <a:r>
              <a:rPr lang="en-US" altLang="zh-CN" sz="2400" b="1" dirty="0" smtClean="0">
                <a:latin typeface="宋体" panose="02010600030101010101" pitchFamily="2" charset="-122"/>
              </a:rPr>
              <a:t>》</a:t>
            </a:r>
            <a:r>
              <a:rPr lang="zh-CN" altLang="en-US" sz="2400" b="1" dirty="0" smtClean="0">
                <a:latin typeface="宋体" panose="02010600030101010101" pitchFamily="2" charset="-122"/>
              </a:rPr>
              <a:t>的异同。</a:t>
            </a:r>
            <a:endParaRPr lang="zh-CN" altLang="en-US" sz="2400" b="1" dirty="0">
              <a:latin typeface="宋体" panose="02010600030101010101" pitchFamily="2" charset="-122"/>
            </a:endParaRPr>
          </a:p>
        </p:txBody>
      </p:sp>
      <p:graphicFrame>
        <p:nvGraphicFramePr>
          <p:cNvPr id="9" name="表格 8"/>
          <p:cNvGraphicFramePr>
            <a:graphicFrameLocks noGrp="1"/>
          </p:cNvGraphicFramePr>
          <p:nvPr/>
        </p:nvGraphicFramePr>
        <p:xfrm>
          <a:off x="520950" y="1707654"/>
          <a:ext cx="8101965" cy="2567940"/>
        </p:xfrm>
        <a:graphic>
          <a:graphicData uri="http://schemas.openxmlformats.org/drawingml/2006/table">
            <a:tbl>
              <a:tblPr/>
              <a:tblGrid>
                <a:gridCol w="1143000"/>
                <a:gridCol w="3466465"/>
                <a:gridCol w="3492500"/>
              </a:tblGrid>
              <a:tr h="421481">
                <a:tc>
                  <a:txBody>
                    <a:bodyPr/>
                    <a:lstStyle/>
                    <a:p>
                      <a:endParaRPr lang="zh-CN" altLang="en-US" sz="1100" dirty="0"/>
                    </a:p>
                  </a:txBody>
                  <a:tcPr marT="34290" marB="34290">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endParaRPr lang="zh-CN" altLang="en-US" sz="110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100" dirty="0"/>
                    </a:p>
                  </a:txBody>
                  <a:tcPr marT="34290" marB="34290">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2925">
                <a:tc>
                  <a:txBody>
                    <a:bodyPr/>
                    <a:lstStyle/>
                    <a:p>
                      <a:endParaRPr lang="zh-CN" altLang="en-US" sz="11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10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10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7715">
                <a:tc>
                  <a:txBody>
                    <a:bodyPr/>
                    <a:lstStyle/>
                    <a:p>
                      <a:endParaRPr lang="zh-CN" altLang="en-US" sz="11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endParaRPr lang="zh-CN" altLang="en-US" sz="110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4344">
                <a:tc>
                  <a:txBody>
                    <a:bodyPr/>
                    <a:lstStyle/>
                    <a:p>
                      <a:endParaRPr lang="zh-CN" altLang="en-US" sz="110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endParaRPr lang="zh-CN" altLang="en-US" sz="110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1475">
                <a:tc gridSpan="3">
                  <a:txBody>
                    <a:bodyPr/>
                    <a:lstStyle/>
                    <a:p>
                      <a:endParaRPr lang="zh-CN" altLang="en-US" sz="1100" dirty="0"/>
                    </a:p>
                  </a:txBody>
                  <a:tcPr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4540" name="TextBox 10"/>
          <p:cNvSpPr txBox="1">
            <a:spLocks noChangeArrowheads="1"/>
          </p:cNvSpPr>
          <p:nvPr/>
        </p:nvSpPr>
        <p:spPr bwMode="auto">
          <a:xfrm>
            <a:off x="5391150" y="1761233"/>
            <a:ext cx="31432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2000" b="1" dirty="0" smtClean="0">
                <a:latin typeface="楷体" panose="02010609060101010101" pitchFamily="49" charset="-122"/>
                <a:ea typeface="楷体" panose="02010609060101010101" pitchFamily="49" charset="-122"/>
              </a:rPr>
              <a:t>《</a:t>
            </a:r>
            <a:r>
              <a:rPr lang="zh-CN" altLang="en-US" sz="2000" b="1" dirty="0" smtClean="0">
                <a:latin typeface="楷体" panose="02010609060101010101" pitchFamily="49" charset="-122"/>
                <a:ea typeface="楷体" panose="02010609060101010101" pitchFamily="49" charset="-122"/>
              </a:rPr>
              <a:t>被</a:t>
            </a:r>
            <a:r>
              <a:rPr lang="zh-CN" altLang="en-US" sz="2000" b="1" dirty="0">
                <a:latin typeface="楷体" panose="02010609060101010101" pitchFamily="49" charset="-122"/>
                <a:ea typeface="楷体" panose="02010609060101010101" pitchFamily="49" charset="-122"/>
              </a:rPr>
              <a:t>压扁的沙</a:t>
            </a:r>
            <a:r>
              <a:rPr lang="zh-CN" altLang="en-US" sz="2000" b="1" dirty="0" smtClean="0">
                <a:latin typeface="楷体" panose="02010609060101010101" pitchFamily="49" charset="-122"/>
                <a:ea typeface="楷体" panose="02010609060101010101" pitchFamily="49" charset="-122"/>
              </a:rPr>
              <a:t>子</a:t>
            </a:r>
            <a:r>
              <a:rPr lang="en-US" altLang="zh-CN" sz="2000" b="1" dirty="0" smtClean="0">
                <a:latin typeface="楷体" panose="02010609060101010101" pitchFamily="49" charset="-122"/>
                <a:ea typeface="楷体" panose="02010609060101010101" pitchFamily="49" charset="-122"/>
              </a:rPr>
              <a:t>》</a:t>
            </a:r>
            <a:endParaRPr lang="zh-CN" altLang="en-US" sz="2000" b="1" dirty="0">
              <a:latin typeface="楷体" panose="02010609060101010101" pitchFamily="49" charset="-122"/>
              <a:ea typeface="楷体" panose="02010609060101010101" pitchFamily="49" charset="-122"/>
            </a:endParaRPr>
          </a:p>
        </p:txBody>
      </p:sp>
      <p:sp>
        <p:nvSpPr>
          <p:cNvPr id="64541" name="TextBox 11"/>
          <p:cNvSpPr txBox="1">
            <a:spLocks noChangeArrowheads="1"/>
          </p:cNvSpPr>
          <p:nvPr/>
        </p:nvSpPr>
        <p:spPr bwMode="auto">
          <a:xfrm>
            <a:off x="2046735" y="1761233"/>
            <a:ext cx="24288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2000" b="1" dirty="0" smtClean="0">
                <a:latin typeface="楷体" panose="02010609060101010101" pitchFamily="49" charset="-122"/>
                <a:ea typeface="楷体" panose="02010609060101010101" pitchFamily="49" charset="-122"/>
              </a:rPr>
              <a:t>《</a:t>
            </a:r>
            <a:r>
              <a:rPr lang="zh-CN" altLang="en-US" sz="2000" b="1" dirty="0" smtClean="0">
                <a:latin typeface="楷体" panose="02010609060101010101" pitchFamily="49" charset="-122"/>
                <a:ea typeface="楷体" panose="02010609060101010101" pitchFamily="49" charset="-122"/>
              </a:rPr>
              <a:t>恐</a:t>
            </a:r>
            <a:r>
              <a:rPr lang="zh-CN" altLang="en-US" sz="2000" b="1" dirty="0">
                <a:latin typeface="楷体" panose="02010609060101010101" pitchFamily="49" charset="-122"/>
                <a:ea typeface="楷体" panose="02010609060101010101" pitchFamily="49" charset="-122"/>
              </a:rPr>
              <a:t>龙无处</a:t>
            </a:r>
            <a:r>
              <a:rPr lang="zh-CN" altLang="en-US" sz="2000" b="1" dirty="0" smtClean="0">
                <a:latin typeface="楷体" panose="02010609060101010101" pitchFamily="49" charset="-122"/>
                <a:ea typeface="楷体" panose="02010609060101010101" pitchFamily="49" charset="-122"/>
              </a:rPr>
              <a:t>不有</a:t>
            </a:r>
            <a:r>
              <a:rPr lang="en-US" altLang="zh-CN" sz="2000" b="1" dirty="0" smtClean="0">
                <a:latin typeface="楷体" panose="02010609060101010101" pitchFamily="49" charset="-122"/>
                <a:ea typeface="楷体" panose="02010609060101010101" pitchFamily="49" charset="-122"/>
              </a:rPr>
              <a:t>》</a:t>
            </a:r>
            <a:endParaRPr lang="zh-CN" altLang="en-US" sz="2000" b="1" dirty="0">
              <a:latin typeface="楷体" panose="02010609060101010101" pitchFamily="49" charset="-122"/>
              <a:ea typeface="楷体" panose="02010609060101010101" pitchFamily="49" charset="-122"/>
            </a:endParaRPr>
          </a:p>
        </p:txBody>
      </p:sp>
      <p:sp>
        <p:nvSpPr>
          <p:cNvPr id="64542" name="矩形 12"/>
          <p:cNvSpPr>
            <a:spLocks noChangeArrowheads="1"/>
          </p:cNvSpPr>
          <p:nvPr/>
        </p:nvSpPr>
        <p:spPr bwMode="auto">
          <a:xfrm>
            <a:off x="474068" y="2189858"/>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FF"/>
                </a:solidFill>
                <a:latin typeface="楷体" panose="02010609060101010101" pitchFamily="49" charset="-122"/>
                <a:ea typeface="楷体" panose="02010609060101010101" pitchFamily="49" charset="-122"/>
              </a:rPr>
              <a:t>说明内容</a:t>
            </a:r>
          </a:p>
        </p:txBody>
      </p:sp>
      <p:sp>
        <p:nvSpPr>
          <p:cNvPr id="16" name="矩形 15"/>
          <p:cNvSpPr>
            <a:spLocks noChangeArrowheads="1"/>
          </p:cNvSpPr>
          <p:nvPr/>
        </p:nvSpPr>
        <p:spPr bwMode="auto">
          <a:xfrm>
            <a:off x="1822698" y="2129136"/>
            <a:ext cx="33253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楷体" panose="02010609060101010101" pitchFamily="49" charset="-122"/>
                <a:ea typeface="楷体" panose="02010609060101010101" pitchFamily="49" charset="-122"/>
              </a:rPr>
              <a:t>从恐龙化石遍布全球的角度来谈大陆板块的移</a:t>
            </a:r>
            <a:r>
              <a:rPr lang="zh-CN" altLang="en-US" sz="2000" b="1" dirty="0" smtClean="0">
                <a:latin typeface="楷体" panose="02010609060101010101" pitchFamily="49" charset="-122"/>
                <a:ea typeface="楷体" panose="02010609060101010101" pitchFamily="49" charset="-122"/>
              </a:rPr>
              <a:t>动</a:t>
            </a:r>
            <a:endParaRPr lang="zh-CN" altLang="en-US" sz="2000" b="1" dirty="0">
              <a:latin typeface="楷体" panose="02010609060101010101" pitchFamily="49" charset="-122"/>
              <a:ea typeface="楷体" panose="02010609060101010101" pitchFamily="49" charset="-122"/>
            </a:endParaRPr>
          </a:p>
        </p:txBody>
      </p:sp>
      <p:sp>
        <p:nvSpPr>
          <p:cNvPr id="17" name="矩形 16"/>
          <p:cNvSpPr>
            <a:spLocks noChangeArrowheads="1"/>
          </p:cNvSpPr>
          <p:nvPr/>
        </p:nvSpPr>
        <p:spPr bwMode="auto">
          <a:xfrm>
            <a:off x="5220073" y="2129136"/>
            <a:ext cx="331432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smtClean="0">
                <a:latin typeface="楷体" panose="02010609060101010101" pitchFamily="49" charset="-122"/>
                <a:ea typeface="楷体" panose="02010609060101010101" pitchFamily="49" charset="-122"/>
              </a:rPr>
              <a:t>从</a:t>
            </a:r>
            <a:r>
              <a:rPr lang="zh-CN" altLang="en-US" sz="2000" b="1" dirty="0">
                <a:latin typeface="楷体" panose="02010609060101010101" pitchFamily="49" charset="-122"/>
                <a:ea typeface="楷体" panose="02010609060101010101" pitchFamily="49" charset="-122"/>
              </a:rPr>
              <a:t>探究斯石英的分布推断恐龙灭绝的原因是撞</a:t>
            </a:r>
            <a:r>
              <a:rPr lang="zh-CN" altLang="en-US" sz="2000" b="1" dirty="0" smtClean="0">
                <a:latin typeface="楷体" panose="02010609060101010101" pitchFamily="49" charset="-122"/>
                <a:ea typeface="楷体" panose="02010609060101010101" pitchFamily="49" charset="-122"/>
              </a:rPr>
              <a:t>击</a:t>
            </a:r>
            <a:r>
              <a:rPr lang="zh-CN" altLang="en-US" sz="2000" b="1" dirty="0">
                <a:latin typeface="楷体" panose="02010609060101010101" pitchFamily="49" charset="-122"/>
                <a:ea typeface="楷体" panose="02010609060101010101" pitchFamily="49" charset="-122"/>
              </a:rPr>
              <a:t>造</a:t>
            </a:r>
            <a:r>
              <a:rPr lang="zh-CN" altLang="en-US" sz="2000" b="1" dirty="0" smtClean="0">
                <a:latin typeface="楷体" panose="02010609060101010101" pitchFamily="49" charset="-122"/>
                <a:ea typeface="楷体" panose="02010609060101010101" pitchFamily="49" charset="-122"/>
              </a:rPr>
              <a:t>成的</a:t>
            </a:r>
            <a:endParaRPr lang="zh-CN" altLang="en-US" sz="2000" b="1" dirty="0">
              <a:latin typeface="楷体" panose="02010609060101010101" pitchFamily="49" charset="-122"/>
              <a:ea typeface="楷体" panose="02010609060101010101" pitchFamily="49" charset="-122"/>
            </a:endParaRPr>
          </a:p>
        </p:txBody>
      </p:sp>
      <p:sp>
        <p:nvSpPr>
          <p:cNvPr id="64545" name="矩形 17"/>
          <p:cNvSpPr>
            <a:spLocks noChangeArrowheads="1"/>
          </p:cNvSpPr>
          <p:nvPr/>
        </p:nvSpPr>
        <p:spPr bwMode="auto">
          <a:xfrm>
            <a:off x="474068" y="2779217"/>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FF"/>
                </a:solidFill>
                <a:latin typeface="楷体" panose="02010609060101010101" pitchFamily="49" charset="-122"/>
                <a:ea typeface="楷体" panose="02010609060101010101" pitchFamily="49" charset="-122"/>
              </a:rPr>
              <a:t>说明顺序</a:t>
            </a:r>
          </a:p>
        </p:txBody>
      </p:sp>
      <p:sp>
        <p:nvSpPr>
          <p:cNvPr id="20" name="TextBox 19"/>
          <p:cNvSpPr txBox="1">
            <a:spLocks noChangeArrowheads="1"/>
          </p:cNvSpPr>
          <p:nvPr/>
        </p:nvSpPr>
        <p:spPr bwMode="auto">
          <a:xfrm>
            <a:off x="1691680" y="2672060"/>
            <a:ext cx="684272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楷体" panose="02010609060101010101" pitchFamily="49" charset="-122"/>
                <a:ea typeface="楷体" panose="02010609060101010101" pitchFamily="49" charset="-122"/>
              </a:rPr>
              <a:t>两篇文</a:t>
            </a:r>
            <a:r>
              <a:rPr lang="zh-CN" altLang="en-US" sz="2000" b="1" dirty="0" smtClean="0">
                <a:latin typeface="楷体" panose="02010609060101010101" pitchFamily="49" charset="-122"/>
                <a:ea typeface="楷体" panose="02010609060101010101" pitchFamily="49" charset="-122"/>
              </a:rPr>
              <a:t>章的说明顺序都是逻</a:t>
            </a:r>
            <a:r>
              <a:rPr lang="zh-CN" altLang="en-US" sz="2000" b="1" dirty="0">
                <a:latin typeface="楷体" panose="02010609060101010101" pitchFamily="49" charset="-122"/>
                <a:ea typeface="楷体" panose="02010609060101010101" pitchFamily="49" charset="-122"/>
              </a:rPr>
              <a:t>辑顺</a:t>
            </a:r>
            <a:r>
              <a:rPr lang="zh-CN" altLang="en-US" sz="2000" b="1" dirty="0" smtClean="0">
                <a:latin typeface="楷体" panose="02010609060101010101" pitchFamily="49" charset="-122"/>
                <a:ea typeface="楷体" panose="02010609060101010101" pitchFamily="49" charset="-122"/>
              </a:rPr>
              <a:t>序，运</a:t>
            </a:r>
            <a:r>
              <a:rPr lang="zh-CN" altLang="en-US" sz="2000" b="1" dirty="0">
                <a:latin typeface="楷体" panose="02010609060101010101" pitchFamily="49" charset="-122"/>
                <a:ea typeface="楷体" panose="02010609060101010101" pitchFamily="49" charset="-122"/>
              </a:rPr>
              <a:t>用“科学发现→观点产生→科学研究→印证观点”的顺</a:t>
            </a:r>
            <a:r>
              <a:rPr lang="zh-CN" altLang="en-US" sz="2000" b="1" dirty="0" smtClean="0">
                <a:latin typeface="楷体" panose="02010609060101010101" pitchFamily="49" charset="-122"/>
                <a:ea typeface="楷体" panose="02010609060101010101" pitchFamily="49" charset="-122"/>
              </a:rPr>
              <a:t>序，说</a:t>
            </a:r>
            <a:r>
              <a:rPr lang="zh-CN" altLang="en-US" sz="2000" b="1" dirty="0">
                <a:latin typeface="楷体" panose="02010609060101010101" pitchFamily="49" charset="-122"/>
                <a:ea typeface="楷体" panose="02010609060101010101" pitchFamily="49" charset="-122"/>
              </a:rPr>
              <a:t>明事理。这是一种追本溯源、由因到果的逻</a:t>
            </a:r>
            <a:r>
              <a:rPr lang="zh-CN" altLang="en-US" sz="2000" b="1" dirty="0" smtClean="0">
                <a:latin typeface="楷体" panose="02010609060101010101" pitchFamily="49" charset="-122"/>
                <a:ea typeface="楷体" panose="02010609060101010101" pitchFamily="49" charset="-122"/>
              </a:rPr>
              <a:t>辑顺序</a:t>
            </a:r>
            <a:endParaRPr lang="zh-CN" altLang="en-US" sz="2000" b="1" dirty="0">
              <a:latin typeface="楷体" panose="02010609060101010101" pitchFamily="49" charset="-122"/>
              <a:ea typeface="楷体" panose="02010609060101010101" pitchFamily="49" charset="-122"/>
            </a:endParaRPr>
          </a:p>
        </p:txBody>
      </p:sp>
      <p:sp>
        <p:nvSpPr>
          <p:cNvPr id="64547" name="矩形 21"/>
          <p:cNvSpPr>
            <a:spLocks noChangeArrowheads="1"/>
          </p:cNvSpPr>
          <p:nvPr/>
        </p:nvSpPr>
        <p:spPr bwMode="auto">
          <a:xfrm>
            <a:off x="474068" y="3529310"/>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FF"/>
                </a:solidFill>
                <a:latin typeface="楷体" panose="02010609060101010101" pitchFamily="49" charset="-122"/>
                <a:ea typeface="楷体" panose="02010609060101010101" pitchFamily="49" charset="-122"/>
              </a:rPr>
              <a:t>说明语言</a:t>
            </a:r>
          </a:p>
        </p:txBody>
      </p:sp>
      <p:sp>
        <p:nvSpPr>
          <p:cNvPr id="23" name="矩形 22"/>
          <p:cNvSpPr>
            <a:spLocks noChangeArrowheads="1"/>
          </p:cNvSpPr>
          <p:nvPr/>
        </p:nvSpPr>
        <p:spPr bwMode="auto">
          <a:xfrm>
            <a:off x="1734442" y="3529310"/>
            <a:ext cx="48537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smtClean="0">
                <a:latin typeface="楷体" panose="02010609060101010101" pitchFamily="49" charset="-122"/>
                <a:ea typeface="楷体" panose="02010609060101010101" pitchFamily="49" charset="-122"/>
              </a:rPr>
              <a:t>都</a:t>
            </a:r>
            <a:r>
              <a:rPr lang="zh-CN" altLang="en-US" sz="2000" b="1" dirty="0">
                <a:latin typeface="楷体" panose="02010609060101010101" pitchFamily="49" charset="-122"/>
                <a:ea typeface="楷体" panose="02010609060101010101" pitchFamily="49" charset="-122"/>
              </a:rPr>
              <a:t>准确简</a:t>
            </a:r>
            <a:r>
              <a:rPr lang="zh-CN" altLang="en-US" sz="2000" b="1" dirty="0" smtClean="0">
                <a:latin typeface="楷体" panose="02010609060101010101" pitchFamily="49" charset="-122"/>
                <a:ea typeface="楷体" panose="02010609060101010101" pitchFamily="49" charset="-122"/>
              </a:rPr>
              <a:t>练，浅</a:t>
            </a:r>
            <a:r>
              <a:rPr lang="zh-CN" altLang="en-US" sz="2000" b="1" dirty="0">
                <a:latin typeface="楷体" panose="02010609060101010101" pitchFamily="49" charset="-122"/>
                <a:ea typeface="楷体" panose="02010609060101010101" pitchFamily="49" charset="-122"/>
              </a:rPr>
              <a:t>显易</a:t>
            </a:r>
            <a:r>
              <a:rPr lang="zh-CN" altLang="en-US" sz="2000" b="1" dirty="0" smtClean="0">
                <a:latin typeface="楷体" panose="02010609060101010101" pitchFamily="49" charset="-122"/>
                <a:ea typeface="楷体" panose="02010609060101010101" pitchFamily="49" charset="-122"/>
              </a:rPr>
              <a:t>懂，幽</a:t>
            </a:r>
            <a:r>
              <a:rPr lang="zh-CN" altLang="en-US" sz="2000" b="1" dirty="0">
                <a:latin typeface="楷体" panose="02010609060101010101" pitchFamily="49" charset="-122"/>
                <a:ea typeface="楷体" panose="02010609060101010101" pitchFamily="49" charset="-122"/>
              </a:rPr>
              <a:t>默风</a:t>
            </a:r>
            <a:r>
              <a:rPr lang="zh-CN" altLang="en-US" sz="2000" b="1" dirty="0" smtClean="0">
                <a:latin typeface="楷体" panose="02010609060101010101" pitchFamily="49" charset="-122"/>
                <a:ea typeface="楷体" panose="02010609060101010101" pitchFamily="49" charset="-122"/>
              </a:rPr>
              <a:t>趣</a:t>
            </a:r>
            <a:endParaRPr lang="zh-CN" altLang="en-US" sz="2000" b="1" dirty="0">
              <a:latin typeface="楷体" panose="02010609060101010101" pitchFamily="49" charset="-122"/>
              <a:ea typeface="楷体" panose="02010609060101010101" pitchFamily="49" charset="-122"/>
            </a:endParaRPr>
          </a:p>
        </p:txBody>
      </p:sp>
      <p:grpSp>
        <p:nvGrpSpPr>
          <p:cNvPr id="18" name="组合 17"/>
          <p:cNvGrpSpPr/>
          <p:nvPr/>
        </p:nvGrpSpPr>
        <p:grpSpPr bwMode="auto">
          <a:xfrm>
            <a:off x="0" y="627459"/>
            <a:ext cx="2006600" cy="523081"/>
            <a:chOff x="70" y="-63"/>
            <a:chExt cx="3161" cy="1097"/>
          </a:xfrm>
        </p:grpSpPr>
        <p:sp>
          <p:nvSpPr>
            <p:cNvPr id="1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合</a:t>
              </a:r>
              <a:r>
                <a:rPr kumimoji="1" lang="zh-CN" altLang="en-US" sz="2800" dirty="0" smtClean="0">
                  <a:latin typeface="黑体" panose="02010609060101010101" pitchFamily="49" charset="-122"/>
                  <a:ea typeface="黑体" panose="02010609060101010101" pitchFamily="49" charset="-122"/>
                </a:rPr>
                <a:t>作探究</a:t>
              </a:r>
              <a:endParaRPr kumimoji="1" lang="zh-CN" altLang="en-US" sz="2800" dirty="0">
                <a:latin typeface="黑体" panose="02010609060101010101" pitchFamily="49" charset="-122"/>
                <a:ea typeface="黑体" panose="02010609060101010101" pitchFamily="49" charset="-122"/>
              </a:endParaRPr>
            </a:p>
          </p:txBody>
        </p:sp>
        <p:cxnSp>
          <p:nvCxnSpPr>
            <p:cNvPr id="21"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2" name="菱形 21"/>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4541"/>
                                        </p:tgtEl>
                                        <p:attrNameLst>
                                          <p:attrName>style.visibility</p:attrName>
                                        </p:attrNameLst>
                                      </p:cBhvr>
                                      <p:to>
                                        <p:strVal val="visible"/>
                                      </p:to>
                                    </p:set>
                                    <p:anim calcmode="lin" valueType="num">
                                      <p:cBhvr additive="base">
                                        <p:cTn id="13" dur="500" fill="hold"/>
                                        <p:tgtEl>
                                          <p:spTgt spid="64541"/>
                                        </p:tgtEl>
                                        <p:attrNameLst>
                                          <p:attrName>ppt_x</p:attrName>
                                        </p:attrNameLst>
                                      </p:cBhvr>
                                      <p:tavLst>
                                        <p:tav tm="0">
                                          <p:val>
                                            <p:strVal val="#ppt_x"/>
                                          </p:val>
                                        </p:tav>
                                        <p:tav tm="100000">
                                          <p:val>
                                            <p:strVal val="#ppt_x"/>
                                          </p:val>
                                        </p:tav>
                                      </p:tavLst>
                                    </p:anim>
                                    <p:anim calcmode="lin" valueType="num">
                                      <p:cBhvr additive="base">
                                        <p:cTn id="14" dur="500" fill="hold"/>
                                        <p:tgtEl>
                                          <p:spTgt spid="6454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4540"/>
                                        </p:tgtEl>
                                        <p:attrNameLst>
                                          <p:attrName>style.visibility</p:attrName>
                                        </p:attrNameLst>
                                      </p:cBhvr>
                                      <p:to>
                                        <p:strVal val="visible"/>
                                      </p:to>
                                    </p:set>
                                    <p:anim calcmode="lin" valueType="num">
                                      <p:cBhvr additive="base">
                                        <p:cTn id="19" dur="500" fill="hold"/>
                                        <p:tgtEl>
                                          <p:spTgt spid="64540"/>
                                        </p:tgtEl>
                                        <p:attrNameLst>
                                          <p:attrName>ppt_x</p:attrName>
                                        </p:attrNameLst>
                                      </p:cBhvr>
                                      <p:tavLst>
                                        <p:tav tm="0">
                                          <p:val>
                                            <p:strVal val="#ppt_x"/>
                                          </p:val>
                                        </p:tav>
                                        <p:tav tm="100000">
                                          <p:val>
                                            <p:strVal val="#ppt_x"/>
                                          </p:val>
                                        </p:tav>
                                      </p:tavLst>
                                    </p:anim>
                                    <p:anim calcmode="lin" valueType="num">
                                      <p:cBhvr additive="base">
                                        <p:cTn id="20" dur="500" fill="hold"/>
                                        <p:tgtEl>
                                          <p:spTgt spid="6454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4542"/>
                                        </p:tgtEl>
                                        <p:attrNameLst>
                                          <p:attrName>style.visibility</p:attrName>
                                        </p:attrNameLst>
                                      </p:cBhvr>
                                      <p:to>
                                        <p:strVal val="visible"/>
                                      </p:to>
                                    </p:set>
                                    <p:anim calcmode="lin" valueType="num">
                                      <p:cBhvr additive="base">
                                        <p:cTn id="25" dur="500" fill="hold"/>
                                        <p:tgtEl>
                                          <p:spTgt spid="64542"/>
                                        </p:tgtEl>
                                        <p:attrNameLst>
                                          <p:attrName>ppt_x</p:attrName>
                                        </p:attrNameLst>
                                      </p:cBhvr>
                                      <p:tavLst>
                                        <p:tav tm="0">
                                          <p:val>
                                            <p:strVal val="#ppt_x"/>
                                          </p:val>
                                        </p:tav>
                                        <p:tav tm="100000">
                                          <p:val>
                                            <p:strVal val="#ppt_x"/>
                                          </p:val>
                                        </p:tav>
                                      </p:tavLst>
                                    </p:anim>
                                    <p:anim calcmode="lin" valueType="num">
                                      <p:cBhvr additive="base">
                                        <p:cTn id="26" dur="500" fill="hold"/>
                                        <p:tgtEl>
                                          <p:spTgt spid="6454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64545"/>
                                        </p:tgtEl>
                                        <p:attrNameLst>
                                          <p:attrName>style.visibility</p:attrName>
                                        </p:attrNameLst>
                                      </p:cBhvr>
                                      <p:to>
                                        <p:strVal val="visible"/>
                                      </p:to>
                                    </p:set>
                                    <p:animEffect transition="in" filter="fade">
                                      <p:cBhvr>
                                        <p:cTn id="43" dur="1000"/>
                                        <p:tgtEl>
                                          <p:spTgt spid="64545"/>
                                        </p:tgtEl>
                                      </p:cBhvr>
                                    </p:animEffect>
                                    <p:anim calcmode="lin" valueType="num">
                                      <p:cBhvr>
                                        <p:cTn id="44" dur="1000" fill="hold"/>
                                        <p:tgtEl>
                                          <p:spTgt spid="64545"/>
                                        </p:tgtEl>
                                        <p:attrNameLst>
                                          <p:attrName>ppt_x</p:attrName>
                                        </p:attrNameLst>
                                      </p:cBhvr>
                                      <p:tavLst>
                                        <p:tav tm="0">
                                          <p:val>
                                            <p:strVal val="#ppt_x"/>
                                          </p:val>
                                        </p:tav>
                                        <p:tav tm="100000">
                                          <p:val>
                                            <p:strVal val="#ppt_x"/>
                                          </p:val>
                                        </p:tav>
                                      </p:tavLst>
                                    </p:anim>
                                    <p:anim calcmode="lin" valueType="num">
                                      <p:cBhvr>
                                        <p:cTn id="45" dur="1000" fill="hold"/>
                                        <p:tgtEl>
                                          <p:spTgt spid="64545"/>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ppt_x"/>
                                          </p:val>
                                        </p:tav>
                                        <p:tav tm="100000">
                                          <p:val>
                                            <p:strVal val="#ppt_x"/>
                                          </p:val>
                                        </p:tav>
                                      </p:tavLst>
                                    </p:anim>
                                    <p:anim calcmode="lin" valueType="num">
                                      <p:cBhvr additive="base">
                                        <p:cTn id="5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4547"/>
                                        </p:tgtEl>
                                        <p:attrNameLst>
                                          <p:attrName>style.visibility</p:attrName>
                                        </p:attrNameLst>
                                      </p:cBhvr>
                                      <p:to>
                                        <p:strVal val="visible"/>
                                      </p:to>
                                    </p:set>
                                    <p:animEffect transition="in" filter="fade">
                                      <p:cBhvr>
                                        <p:cTn id="56" dur="1000"/>
                                        <p:tgtEl>
                                          <p:spTgt spid="64547"/>
                                        </p:tgtEl>
                                      </p:cBhvr>
                                    </p:animEffect>
                                    <p:anim calcmode="lin" valueType="num">
                                      <p:cBhvr>
                                        <p:cTn id="57" dur="1000" fill="hold"/>
                                        <p:tgtEl>
                                          <p:spTgt spid="64547"/>
                                        </p:tgtEl>
                                        <p:attrNameLst>
                                          <p:attrName>ppt_x</p:attrName>
                                        </p:attrNameLst>
                                      </p:cBhvr>
                                      <p:tavLst>
                                        <p:tav tm="0">
                                          <p:val>
                                            <p:strVal val="#ppt_x"/>
                                          </p:val>
                                        </p:tav>
                                        <p:tav tm="100000">
                                          <p:val>
                                            <p:strVal val="#ppt_x"/>
                                          </p:val>
                                        </p:tav>
                                      </p:tavLst>
                                    </p:anim>
                                    <p:anim calcmode="lin" valueType="num">
                                      <p:cBhvr>
                                        <p:cTn id="58" dur="1000" fill="hold"/>
                                        <p:tgtEl>
                                          <p:spTgt spid="64547"/>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ppt_x"/>
                                          </p:val>
                                        </p:tav>
                                        <p:tav tm="100000">
                                          <p:val>
                                            <p:strVal val="#ppt_x"/>
                                          </p:val>
                                        </p:tav>
                                      </p:tavLst>
                                    </p:anim>
                                    <p:anim calcmode="lin" valueType="num">
                                      <p:cBhvr additive="base">
                                        <p:cTn id="6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40" grpId="0"/>
      <p:bldP spid="64541" grpId="0"/>
      <p:bldP spid="64542" grpId="0"/>
      <p:bldP spid="16" grpId="0"/>
      <p:bldP spid="17" grpId="0"/>
      <p:bldP spid="64545" grpId="0"/>
      <p:bldP spid="20" grpId="0"/>
      <p:bldP spid="64547" grpId="0"/>
      <p:bldP spid="2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428626" y="1178719"/>
          <a:ext cx="8462645" cy="2946559"/>
        </p:xfrm>
        <a:graphic>
          <a:graphicData uri="http://schemas.openxmlformats.org/drawingml/2006/table">
            <a:tbl>
              <a:tblPr/>
              <a:tblGrid>
                <a:gridCol w="1130935"/>
                <a:gridCol w="3319780"/>
                <a:gridCol w="4011930"/>
              </a:tblGrid>
              <a:tr h="363379">
                <a:tc>
                  <a:txBody>
                    <a:bodyPr/>
                    <a:lstStyle/>
                    <a:p>
                      <a:endParaRPr lang="zh-CN" altLang="en-US" sz="1100" dirty="0"/>
                    </a:p>
                  </a:txBody>
                  <a:tcPr marT="34290" marB="34290">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endParaRPr lang="zh-CN" altLang="en-US" sz="11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100"/>
                    </a:p>
                  </a:txBody>
                  <a:tcPr marT="34290" marB="34290">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83180">
                <a:tc>
                  <a:txBody>
                    <a:bodyPr/>
                    <a:lstStyle/>
                    <a:p>
                      <a:endParaRPr lang="zh-CN" altLang="en-US" sz="110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gridSpan="2">
                  <a:txBody>
                    <a:bodyPr/>
                    <a:lstStyle/>
                    <a:p>
                      <a:endParaRPr lang="zh-CN" altLang="en-US" sz="1100" dirty="0"/>
                    </a:p>
                  </a:txBody>
                  <a:tcPr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5556" name="矩形 6"/>
          <p:cNvSpPr>
            <a:spLocks noChangeArrowheads="1"/>
          </p:cNvSpPr>
          <p:nvPr/>
        </p:nvSpPr>
        <p:spPr bwMode="auto">
          <a:xfrm>
            <a:off x="428625" y="2518172"/>
            <a:ext cx="11144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000FF"/>
                </a:solidFill>
                <a:latin typeface="楷体" panose="02010609060101010101" pitchFamily="49" charset="-122"/>
                <a:ea typeface="楷体" panose="02010609060101010101" pitchFamily="49" charset="-122"/>
              </a:rPr>
              <a:t>说明方法</a:t>
            </a:r>
            <a:endParaRPr lang="zh-CN" altLang="en-US" dirty="0">
              <a:solidFill>
                <a:srgbClr val="0000FF"/>
              </a:solidFill>
              <a:latin typeface="楷体" panose="02010609060101010101" pitchFamily="49" charset="-122"/>
              <a:ea typeface="楷体" panose="02010609060101010101" pitchFamily="49" charset="-122"/>
            </a:endParaRPr>
          </a:p>
        </p:txBody>
      </p:sp>
      <p:sp>
        <p:nvSpPr>
          <p:cNvPr id="65557" name="TextBox 7"/>
          <p:cNvSpPr txBox="1">
            <a:spLocks noChangeArrowheads="1"/>
          </p:cNvSpPr>
          <p:nvPr/>
        </p:nvSpPr>
        <p:spPr bwMode="auto">
          <a:xfrm>
            <a:off x="5868145" y="1232297"/>
            <a:ext cx="22383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b="1" dirty="0" smtClean="0">
                <a:latin typeface="楷体" panose="02010609060101010101" pitchFamily="49" charset="-122"/>
                <a:ea typeface="楷体" panose="02010609060101010101" pitchFamily="49" charset="-122"/>
              </a:rPr>
              <a:t>《</a:t>
            </a:r>
            <a:r>
              <a:rPr lang="zh-CN" altLang="en-US" b="1" dirty="0" smtClean="0">
                <a:latin typeface="楷体" panose="02010609060101010101" pitchFamily="49" charset="-122"/>
                <a:ea typeface="楷体" panose="02010609060101010101" pitchFamily="49" charset="-122"/>
              </a:rPr>
              <a:t>被</a:t>
            </a:r>
            <a:r>
              <a:rPr lang="zh-CN" altLang="en-US" b="1" dirty="0">
                <a:latin typeface="楷体" panose="02010609060101010101" pitchFamily="49" charset="-122"/>
                <a:ea typeface="楷体" panose="02010609060101010101" pitchFamily="49" charset="-122"/>
              </a:rPr>
              <a:t>压扁的沙</a:t>
            </a:r>
            <a:r>
              <a:rPr lang="zh-CN" altLang="en-US" b="1" dirty="0" smtClean="0">
                <a:latin typeface="楷体" panose="02010609060101010101" pitchFamily="49" charset="-122"/>
                <a:ea typeface="楷体" panose="02010609060101010101" pitchFamily="49" charset="-122"/>
              </a:rPr>
              <a:t>子</a:t>
            </a:r>
            <a:r>
              <a:rPr lang="en-US" altLang="zh-CN" b="1" dirty="0" smtClean="0">
                <a:latin typeface="楷体" panose="02010609060101010101" pitchFamily="49" charset="-122"/>
                <a:ea typeface="楷体" panose="02010609060101010101" pitchFamily="49" charset="-122"/>
              </a:rPr>
              <a:t>》</a:t>
            </a:r>
            <a:endParaRPr lang="zh-CN" altLang="en-US" b="1" dirty="0">
              <a:latin typeface="楷体" panose="02010609060101010101" pitchFamily="49" charset="-122"/>
              <a:ea typeface="楷体" panose="02010609060101010101" pitchFamily="49" charset="-122"/>
            </a:endParaRPr>
          </a:p>
        </p:txBody>
      </p:sp>
      <p:sp>
        <p:nvSpPr>
          <p:cNvPr id="65558" name="TextBox 8"/>
          <p:cNvSpPr txBox="1">
            <a:spLocks noChangeArrowheads="1"/>
          </p:cNvSpPr>
          <p:nvPr/>
        </p:nvSpPr>
        <p:spPr bwMode="auto">
          <a:xfrm>
            <a:off x="2071689" y="1232297"/>
            <a:ext cx="20716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b="1" dirty="0" smtClean="0">
                <a:latin typeface="楷体" panose="02010609060101010101" pitchFamily="49" charset="-122"/>
                <a:ea typeface="楷体" panose="02010609060101010101" pitchFamily="49" charset="-122"/>
              </a:rPr>
              <a:t>《</a:t>
            </a:r>
            <a:r>
              <a:rPr lang="zh-CN" altLang="en-US" b="1" dirty="0" smtClean="0">
                <a:latin typeface="楷体" panose="02010609060101010101" pitchFamily="49" charset="-122"/>
                <a:ea typeface="楷体" panose="02010609060101010101" pitchFamily="49" charset="-122"/>
              </a:rPr>
              <a:t>恐</a:t>
            </a:r>
            <a:r>
              <a:rPr lang="zh-CN" altLang="en-US" b="1" dirty="0">
                <a:latin typeface="楷体" panose="02010609060101010101" pitchFamily="49" charset="-122"/>
                <a:ea typeface="楷体" panose="02010609060101010101" pitchFamily="49" charset="-122"/>
              </a:rPr>
              <a:t>龙无处</a:t>
            </a:r>
            <a:r>
              <a:rPr lang="zh-CN" altLang="en-US" b="1" dirty="0" smtClean="0">
                <a:latin typeface="楷体" panose="02010609060101010101" pitchFamily="49" charset="-122"/>
                <a:ea typeface="楷体" panose="02010609060101010101" pitchFamily="49" charset="-122"/>
              </a:rPr>
              <a:t>不有</a:t>
            </a:r>
            <a:r>
              <a:rPr lang="en-US" altLang="zh-CN" b="1" dirty="0" smtClean="0">
                <a:latin typeface="楷体" panose="02010609060101010101" pitchFamily="49" charset="-122"/>
                <a:ea typeface="楷体" panose="02010609060101010101" pitchFamily="49" charset="-122"/>
              </a:rPr>
              <a:t>》</a:t>
            </a:r>
            <a:endParaRPr lang="zh-CN" altLang="en-US" b="1" dirty="0">
              <a:latin typeface="楷体" panose="02010609060101010101" pitchFamily="49" charset="-122"/>
              <a:ea typeface="楷体" panose="02010609060101010101" pitchFamily="49" charset="-122"/>
            </a:endParaRPr>
          </a:p>
        </p:txBody>
      </p:sp>
      <p:sp>
        <p:nvSpPr>
          <p:cNvPr id="17" name="TextBox 16"/>
          <p:cNvSpPr txBox="1">
            <a:spLocks noChangeArrowheads="1"/>
          </p:cNvSpPr>
          <p:nvPr/>
        </p:nvSpPr>
        <p:spPr bwMode="auto">
          <a:xfrm>
            <a:off x="1571626" y="1553767"/>
            <a:ext cx="728662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r>
              <a:rPr lang="zh-CN" altLang="en-US" b="1" dirty="0">
                <a:latin typeface="楷体" panose="02010609060101010101" pitchFamily="49" charset="-122"/>
                <a:ea typeface="楷体" panose="02010609060101010101" pitchFamily="49" charset="-122"/>
              </a:rPr>
              <a:t>①</a:t>
            </a:r>
            <a:r>
              <a:rPr lang="zh-CN" altLang="en-US" b="1" dirty="0" smtClean="0">
                <a:latin typeface="楷体" panose="02010609060101010101" pitchFamily="49" charset="-122"/>
                <a:ea typeface="楷体" panose="02010609060101010101" pitchFamily="49" charset="-122"/>
              </a:rPr>
              <a:t>都用了举</a:t>
            </a:r>
            <a:r>
              <a:rPr lang="zh-CN" altLang="en-US" b="1" dirty="0">
                <a:latin typeface="楷体" panose="02010609060101010101" pitchFamily="49" charset="-122"/>
                <a:ea typeface="楷体" panose="02010609060101010101" pitchFamily="49" charset="-122"/>
              </a:rPr>
              <a:t>例</a:t>
            </a:r>
            <a:r>
              <a:rPr lang="zh-CN" altLang="en-US" b="1" dirty="0" smtClean="0">
                <a:latin typeface="楷体" panose="02010609060101010101" pitchFamily="49" charset="-122"/>
                <a:ea typeface="楷体" panose="02010609060101010101" pitchFamily="49" charset="-122"/>
              </a:rPr>
              <a:t>子：</a:t>
            </a:r>
            <a:r>
              <a:rPr lang="en-US" altLang="zh-CN" b="1" dirty="0" smtClean="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恐龙无处不有</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列举</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在地球的其他大陆上也都发现有恐龙化石</a:t>
            </a:r>
            <a:r>
              <a:rPr lang="en-US" altLang="zh-CN" b="1" dirty="0" smtClean="0">
                <a:latin typeface="楷体" panose="02010609060101010101" pitchFamily="49" charset="-122"/>
                <a:ea typeface="楷体" panose="02010609060101010101" pitchFamily="49" charset="-122"/>
              </a:rPr>
              <a:t>”</a:t>
            </a:r>
            <a:r>
              <a:rPr lang="zh-CN" altLang="en-US" b="1" dirty="0" smtClean="0">
                <a:latin typeface="楷体" panose="02010609060101010101" pitchFamily="49" charset="-122"/>
                <a:ea typeface="楷体" panose="02010609060101010101" pitchFamily="49" charset="-122"/>
              </a:rPr>
              <a:t>，说</a:t>
            </a:r>
            <a:r>
              <a:rPr lang="zh-CN" altLang="en-US" b="1" dirty="0">
                <a:latin typeface="楷体" panose="02010609060101010101" pitchFamily="49" charset="-122"/>
                <a:ea typeface="楷体" panose="02010609060101010101" pitchFamily="49" charset="-122"/>
              </a:rPr>
              <a:t>明</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恐龙确实遍布于世界各地</a:t>
            </a:r>
            <a:r>
              <a:rPr lang="en-US" altLang="zh-CN" b="1" dirty="0" smtClean="0">
                <a:latin typeface="楷体" panose="02010609060101010101" pitchFamily="49" charset="-122"/>
                <a:ea typeface="楷体" panose="02010609060101010101" pitchFamily="49" charset="-122"/>
              </a:rPr>
              <a:t>”</a:t>
            </a:r>
            <a:r>
              <a:rPr lang="zh-CN" altLang="en-US" b="1" dirty="0" smtClean="0">
                <a:latin typeface="楷体" panose="02010609060101010101" pitchFamily="49" charset="-122"/>
                <a:ea typeface="楷体" panose="02010609060101010101" pitchFamily="49" charset="-122"/>
              </a:rPr>
              <a:t>；举</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南极也有自己的恐龙、两栖动物和其他在恐龙时代繁盛的植物和动物</a:t>
            </a:r>
            <a:r>
              <a:rPr lang="en-US" altLang="zh-CN" b="1" dirty="0" smtClean="0">
                <a:latin typeface="楷体" panose="02010609060101010101" pitchFamily="49" charset="-122"/>
                <a:ea typeface="楷体" panose="02010609060101010101" pitchFamily="49" charset="-122"/>
              </a:rPr>
              <a:t>”</a:t>
            </a:r>
            <a:r>
              <a:rPr lang="zh-CN" altLang="en-US" b="1" dirty="0" smtClean="0">
                <a:latin typeface="楷体" panose="02010609060101010101" pitchFamily="49" charset="-122"/>
                <a:ea typeface="楷体" panose="02010609060101010101" pitchFamily="49" charset="-122"/>
              </a:rPr>
              <a:t>，说</a:t>
            </a:r>
            <a:r>
              <a:rPr lang="zh-CN" altLang="en-US" b="1" dirty="0">
                <a:latin typeface="楷体" panose="02010609060101010101" pitchFamily="49" charset="-122"/>
                <a:ea typeface="楷体" panose="02010609060101010101" pitchFamily="49" charset="-122"/>
              </a:rPr>
              <a:t>明南极不只有恐龙化</a:t>
            </a:r>
            <a:r>
              <a:rPr lang="zh-CN" altLang="en-US" b="1" dirty="0" smtClean="0">
                <a:latin typeface="楷体" panose="02010609060101010101" pitchFamily="49" charset="-122"/>
                <a:ea typeface="楷体" panose="02010609060101010101" pitchFamily="49" charset="-122"/>
              </a:rPr>
              <a:t>石，还</a:t>
            </a:r>
            <a:r>
              <a:rPr lang="zh-CN" altLang="en-US" b="1" dirty="0">
                <a:latin typeface="楷体" panose="02010609060101010101" pitchFamily="49" charset="-122"/>
                <a:ea typeface="楷体" panose="02010609060101010101" pitchFamily="49" charset="-122"/>
              </a:rPr>
              <a:t>有别的。</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被压扁的沙子</a:t>
            </a:r>
            <a:r>
              <a:rPr lang="en-US" altLang="zh-CN" b="1" dirty="0">
                <a:latin typeface="楷体" panose="02010609060101010101" pitchFamily="49" charset="-122"/>
                <a:ea typeface="楷体" panose="02010609060101010101" pitchFamily="49" charset="-122"/>
              </a:rPr>
              <a:t>》</a:t>
            </a:r>
            <a:r>
              <a:rPr lang="zh-CN" altLang="en-US" b="1" dirty="0" smtClean="0">
                <a:latin typeface="楷体" panose="02010609060101010101" pitchFamily="49" charset="-122"/>
                <a:ea typeface="楷体" panose="02010609060101010101" pitchFamily="49" charset="-122"/>
              </a:rPr>
              <a:t>中</a:t>
            </a:r>
            <a:r>
              <a:rPr lang="zh-CN" altLang="en-US" b="1" dirty="0">
                <a:latin typeface="楷体" panose="02010609060101010101" pitchFamily="49" charset="-122"/>
                <a:ea typeface="楷体" panose="02010609060101010101" pitchFamily="49" charset="-122"/>
              </a:rPr>
              <a:t>列举</a:t>
            </a:r>
            <a:r>
              <a:rPr lang="en-US" altLang="zh-CN" b="1" dirty="0" smtClean="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斯石英与金刚石</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新墨西哥州拉顿地区的岩层</a:t>
            </a:r>
            <a:r>
              <a:rPr lang="en-US" altLang="zh-CN" b="1" dirty="0" smtClean="0">
                <a:latin typeface="楷体" panose="02010609060101010101" pitchFamily="49" charset="-122"/>
                <a:ea typeface="楷体" panose="02010609060101010101" pitchFamily="49" charset="-122"/>
              </a:rPr>
              <a:t>”</a:t>
            </a:r>
            <a:r>
              <a:rPr lang="zh-CN" altLang="en-US" b="1" dirty="0" smtClean="0">
                <a:latin typeface="楷体" panose="02010609060101010101" pitchFamily="49" charset="-122"/>
                <a:ea typeface="楷体" panose="02010609060101010101" pitchFamily="49" charset="-122"/>
              </a:rPr>
              <a:t>，证</a:t>
            </a:r>
            <a:r>
              <a:rPr lang="zh-CN" altLang="en-US" b="1" dirty="0">
                <a:latin typeface="楷体" panose="02010609060101010101" pitchFamily="49" charset="-122"/>
                <a:ea typeface="楷体" panose="02010609060101010101" pitchFamily="49" charset="-122"/>
              </a:rPr>
              <a:t>明斯石英是由撞击产生的巨大压力形成</a:t>
            </a:r>
            <a:r>
              <a:rPr lang="zh-CN" altLang="en-US" b="1" dirty="0" smtClean="0">
                <a:latin typeface="楷体" panose="02010609060101010101" pitchFamily="49" charset="-122"/>
                <a:ea typeface="楷体" panose="02010609060101010101" pitchFamily="49" charset="-122"/>
              </a:rPr>
              <a:t>的，从而</a:t>
            </a:r>
            <a:r>
              <a:rPr lang="zh-CN" altLang="en-US" b="1" dirty="0">
                <a:latin typeface="楷体" panose="02010609060101010101" pitchFamily="49" charset="-122"/>
                <a:ea typeface="楷体" panose="02010609060101010101" pitchFamily="49" charset="-122"/>
              </a:rPr>
              <a:t>说明</a:t>
            </a:r>
            <a:r>
              <a:rPr lang="en-US" altLang="zh-CN" b="1" dirty="0" smtClean="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恐龙的灭绝是撞击造成的</a:t>
            </a:r>
            <a:r>
              <a:rPr lang="en-US" altLang="zh-CN" b="1" dirty="0" smtClean="0">
                <a:latin typeface="楷体" panose="02010609060101010101" pitchFamily="49" charset="-122"/>
                <a:ea typeface="楷体" panose="02010609060101010101" pitchFamily="49" charset="-122"/>
              </a:rPr>
              <a:t>”</a:t>
            </a:r>
            <a:r>
              <a:rPr lang="zh-CN" altLang="en-US" b="1" dirty="0" smtClean="0">
                <a:latin typeface="楷体" panose="02010609060101010101" pitchFamily="49" charset="-122"/>
                <a:ea typeface="楷体" panose="02010609060101010101" pitchFamily="49" charset="-122"/>
              </a:rPr>
              <a:t>。</a:t>
            </a:r>
            <a:endParaRPr lang="zh-CN" altLang="en-US" b="1" dirty="0">
              <a:latin typeface="楷体" panose="02010609060101010101" pitchFamily="49" charset="-122"/>
              <a:ea typeface="楷体" panose="02010609060101010101" pitchFamily="49" charset="-122"/>
            </a:endParaRPr>
          </a:p>
        </p:txBody>
      </p:sp>
      <p:sp>
        <p:nvSpPr>
          <p:cNvPr id="18" name="TextBox 17"/>
          <p:cNvSpPr txBox="1">
            <a:spLocks noChangeArrowheads="1"/>
          </p:cNvSpPr>
          <p:nvPr/>
        </p:nvSpPr>
        <p:spPr bwMode="auto">
          <a:xfrm>
            <a:off x="1571626" y="2839641"/>
            <a:ext cx="73580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r>
              <a:rPr lang="zh-CN" altLang="en-US" b="1" dirty="0">
                <a:latin typeface="楷体" panose="02010609060101010101" pitchFamily="49" charset="-122"/>
                <a:ea typeface="楷体" panose="02010609060101010101" pitchFamily="49" charset="-122"/>
              </a:rPr>
              <a:t>②</a:t>
            </a:r>
            <a:r>
              <a:rPr lang="zh-CN" altLang="en-US" b="1" dirty="0" smtClean="0">
                <a:latin typeface="楷体" panose="02010609060101010101" pitchFamily="49" charset="-122"/>
                <a:ea typeface="楷体" panose="02010609060101010101" pitchFamily="49" charset="-122"/>
              </a:rPr>
              <a:t>都用</a:t>
            </a:r>
            <a:r>
              <a:rPr lang="zh-CN" altLang="en-US" b="1" dirty="0">
                <a:latin typeface="楷体" panose="02010609060101010101" pitchFamily="49" charset="-122"/>
                <a:ea typeface="楷体" panose="02010609060101010101" pitchFamily="49" charset="-122"/>
              </a:rPr>
              <a:t>了作比</a:t>
            </a:r>
            <a:r>
              <a:rPr lang="zh-CN" altLang="en-US" b="1" dirty="0" smtClean="0">
                <a:latin typeface="楷体" panose="02010609060101010101" pitchFamily="49" charset="-122"/>
                <a:ea typeface="楷体" panose="02010609060101010101" pitchFamily="49" charset="-122"/>
              </a:rPr>
              <a:t>较：</a:t>
            </a:r>
            <a:r>
              <a:rPr lang="en-US" altLang="zh-CN" b="1" dirty="0" smtClean="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恐龙无处不有</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中将南极恐龙的命运与其他大陆的恐龙进行比较。而</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被压扁的沙子</a:t>
            </a:r>
            <a:r>
              <a:rPr lang="en-US" altLang="zh-CN" b="1" dirty="0">
                <a:latin typeface="楷体" panose="02010609060101010101" pitchFamily="49" charset="-122"/>
                <a:ea typeface="楷体" panose="02010609060101010101" pitchFamily="49" charset="-122"/>
              </a:rPr>
              <a:t>》</a:t>
            </a:r>
            <a:r>
              <a:rPr lang="zh-CN" altLang="en-US" b="1" dirty="0" smtClean="0">
                <a:latin typeface="楷体" panose="02010609060101010101" pitchFamily="49" charset="-122"/>
                <a:ea typeface="楷体" panose="02010609060101010101" pitchFamily="49" charset="-122"/>
              </a:rPr>
              <a:t>则运</a:t>
            </a:r>
            <a:r>
              <a:rPr lang="zh-CN" altLang="en-US" b="1" dirty="0">
                <a:latin typeface="楷体" panose="02010609060101010101" pitchFamily="49" charset="-122"/>
                <a:ea typeface="楷体" panose="02010609060101010101" pitchFamily="49" charset="-122"/>
              </a:rPr>
              <a:t>用了</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一立方英寸被压扁的沙子比一立方英寸普通的沙子要重得多</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的比较方法来说明斯石英与普通沙子的区别。</a:t>
            </a:r>
          </a:p>
        </p:txBody>
      </p:sp>
      <p:sp>
        <p:nvSpPr>
          <p:cNvPr id="20" name="TextBox 19"/>
          <p:cNvSpPr txBox="1">
            <a:spLocks noChangeArrowheads="1"/>
          </p:cNvSpPr>
          <p:nvPr/>
        </p:nvSpPr>
        <p:spPr bwMode="auto">
          <a:xfrm>
            <a:off x="1571626" y="3750469"/>
            <a:ext cx="74648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r>
              <a:rPr lang="zh-CN" altLang="en-US" b="1" dirty="0">
                <a:latin typeface="楷体" panose="02010609060101010101" pitchFamily="49" charset="-122"/>
                <a:ea typeface="楷体" panose="02010609060101010101" pitchFamily="49" charset="-122"/>
              </a:rPr>
              <a:t>③除此以</a:t>
            </a:r>
            <a:r>
              <a:rPr lang="zh-CN" altLang="en-US" b="1" dirty="0" smtClean="0">
                <a:latin typeface="楷体" panose="02010609060101010101" pitchFamily="49" charset="-122"/>
                <a:ea typeface="楷体" panose="02010609060101010101" pitchFamily="49" charset="-122"/>
              </a:rPr>
              <a:t>外，还都用了</a:t>
            </a:r>
            <a:r>
              <a:rPr lang="en-US" altLang="zh-CN" b="1" dirty="0" smtClean="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打比方</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列数字</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作诠释</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等说明方法。</a:t>
            </a:r>
          </a:p>
        </p:txBody>
      </p:sp>
      <p:grpSp>
        <p:nvGrpSpPr>
          <p:cNvPr id="13" name="组合 12"/>
          <p:cNvGrpSpPr/>
          <p:nvPr/>
        </p:nvGrpSpPr>
        <p:grpSpPr bwMode="auto">
          <a:xfrm>
            <a:off x="0" y="627459"/>
            <a:ext cx="2006600" cy="523081"/>
            <a:chOff x="70" y="-63"/>
            <a:chExt cx="3161" cy="1097"/>
          </a:xfrm>
        </p:grpSpPr>
        <p:sp>
          <p:nvSpPr>
            <p:cNvPr id="14"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合</a:t>
              </a:r>
              <a:r>
                <a:rPr kumimoji="1" lang="zh-CN" altLang="en-US" sz="2800" dirty="0" smtClean="0">
                  <a:latin typeface="黑体" panose="02010609060101010101" pitchFamily="49" charset="-122"/>
                  <a:ea typeface="黑体" panose="02010609060101010101" pitchFamily="49" charset="-122"/>
                </a:rPr>
                <a:t>作探究</a:t>
              </a:r>
              <a:endParaRPr kumimoji="1" lang="zh-CN" altLang="en-US" sz="2800" dirty="0">
                <a:latin typeface="黑体" panose="02010609060101010101" pitchFamily="49" charset="-122"/>
                <a:ea typeface="黑体" panose="02010609060101010101" pitchFamily="49" charset="-122"/>
              </a:endParaRPr>
            </a:p>
          </p:txBody>
        </p:sp>
        <p:cxnSp>
          <p:nvCxnSpPr>
            <p:cNvPr id="1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6" name="菱形 15"/>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5556"/>
                                        </p:tgtEl>
                                        <p:attrNameLst>
                                          <p:attrName>style.visibility</p:attrName>
                                        </p:attrNameLst>
                                      </p:cBhvr>
                                      <p:to>
                                        <p:strVal val="visible"/>
                                      </p:to>
                                    </p:set>
                                    <p:anim calcmode="lin" valueType="num">
                                      <p:cBhvr additive="base">
                                        <p:cTn id="7" dur="500" fill="hold"/>
                                        <p:tgtEl>
                                          <p:spTgt spid="65556"/>
                                        </p:tgtEl>
                                        <p:attrNameLst>
                                          <p:attrName>ppt_x</p:attrName>
                                        </p:attrNameLst>
                                      </p:cBhvr>
                                      <p:tavLst>
                                        <p:tav tm="0">
                                          <p:val>
                                            <p:strVal val="#ppt_x"/>
                                          </p:val>
                                        </p:tav>
                                        <p:tav tm="100000">
                                          <p:val>
                                            <p:strVal val="#ppt_x"/>
                                          </p:val>
                                        </p:tav>
                                      </p:tavLst>
                                    </p:anim>
                                    <p:anim calcmode="lin" valueType="num">
                                      <p:cBhvr additive="base">
                                        <p:cTn id="8" dur="500" fill="hold"/>
                                        <p:tgtEl>
                                          <p:spTgt spid="6555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ox(in)">
                                      <p:cBhvr>
                                        <p:cTn id="19" dur="500"/>
                                        <p:tgtEl>
                                          <p:spTgt spid="1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56" grpId="0"/>
      <p:bldP spid="17" grpId="0"/>
      <p:bldP spid="18" grpId="0"/>
      <p:bldP spid="20"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矩形 11"/>
          <p:cNvSpPr>
            <a:spLocks noChangeArrowheads="1"/>
          </p:cNvSpPr>
          <p:nvPr/>
        </p:nvSpPr>
        <p:spPr bwMode="auto">
          <a:xfrm>
            <a:off x="500064" y="1761661"/>
            <a:ext cx="807243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50000"/>
              </a:lnSpc>
            </a:pPr>
            <a:r>
              <a:rPr lang="zh-CN" altLang="en-US" sz="2400" b="1" dirty="0" smtClean="0">
                <a:latin typeface="楷体" panose="02010609060101010101" pitchFamily="49" charset="-122"/>
                <a:ea typeface="楷体" panose="02010609060101010101" pitchFamily="49" charset="-122"/>
              </a:rPr>
              <a:t>    本</a:t>
            </a:r>
            <a:r>
              <a:rPr lang="zh-CN" altLang="en-US" sz="2400" b="1" dirty="0">
                <a:latin typeface="楷体" panose="02010609060101010101" pitchFamily="49" charset="-122"/>
                <a:ea typeface="楷体" panose="02010609060101010101" pitchFamily="49" charset="-122"/>
              </a:rPr>
              <a:t>文通过对“被压扁的沙子”</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斯石英的产生、分布、特性等的介</a:t>
            </a:r>
            <a:r>
              <a:rPr lang="zh-CN" altLang="en-US" sz="2400" b="1" dirty="0" smtClean="0">
                <a:latin typeface="楷体" panose="02010609060101010101" pitchFamily="49" charset="-122"/>
                <a:ea typeface="楷体" panose="02010609060101010101" pitchFamily="49" charset="-122"/>
              </a:rPr>
              <a:t>绍，证</a:t>
            </a:r>
            <a:r>
              <a:rPr lang="zh-CN" altLang="en-US" sz="2400" b="1" dirty="0">
                <a:latin typeface="楷体" panose="02010609060101010101" pitchFamily="49" charset="-122"/>
                <a:ea typeface="楷体" panose="02010609060101010101" pitchFamily="49" charset="-122"/>
              </a:rPr>
              <a:t>明了外星撞击地球导</a:t>
            </a:r>
            <a:r>
              <a:rPr lang="zh-CN" altLang="en-US" sz="2400" b="1" dirty="0" smtClean="0">
                <a:latin typeface="楷体" panose="02010609060101010101" pitchFamily="49" charset="-122"/>
                <a:ea typeface="楷体" panose="02010609060101010101" pitchFamily="49" charset="-122"/>
              </a:rPr>
              <a:t>致恐</a:t>
            </a:r>
            <a:r>
              <a:rPr lang="zh-CN" altLang="en-US" sz="2400" b="1" dirty="0">
                <a:latin typeface="楷体" panose="02010609060101010101" pitchFamily="49" charset="-122"/>
                <a:ea typeface="楷体" panose="02010609060101010101" pitchFamily="49" charset="-122"/>
              </a:rPr>
              <a:t>龙灭绝的观</a:t>
            </a:r>
            <a:r>
              <a:rPr lang="zh-CN" altLang="en-US" sz="2400" b="1" dirty="0" smtClean="0">
                <a:latin typeface="楷体" panose="02010609060101010101" pitchFamily="49" charset="-122"/>
                <a:ea typeface="楷体" panose="02010609060101010101" pitchFamily="49" charset="-122"/>
              </a:rPr>
              <a:t>点，说</a:t>
            </a:r>
            <a:r>
              <a:rPr lang="zh-CN" altLang="en-US" sz="2400" b="1" dirty="0">
                <a:latin typeface="楷体" panose="02010609060101010101" pitchFamily="49" charset="-122"/>
                <a:ea typeface="楷体" panose="02010609060101010101" pitchFamily="49" charset="-122"/>
              </a:rPr>
              <a:t>明不同领域的科学发现可以相互启</a:t>
            </a:r>
            <a:r>
              <a:rPr lang="zh-CN" altLang="en-US" sz="2400" b="1" dirty="0" smtClean="0">
                <a:latin typeface="楷体" panose="02010609060101010101" pitchFamily="49" charset="-122"/>
                <a:ea typeface="楷体" panose="02010609060101010101" pitchFamily="49" charset="-122"/>
              </a:rPr>
              <a:t>发，从</a:t>
            </a:r>
            <a:r>
              <a:rPr lang="zh-CN" altLang="en-US" sz="2400" b="1" dirty="0">
                <a:latin typeface="楷体" panose="02010609060101010101" pitchFamily="49" charset="-122"/>
                <a:ea typeface="楷体" panose="02010609060101010101" pitchFamily="49" charset="-122"/>
              </a:rPr>
              <a:t>而发现新的论据或得出新的结论。</a:t>
            </a:r>
          </a:p>
        </p:txBody>
      </p:sp>
      <p:grpSp>
        <p:nvGrpSpPr>
          <p:cNvPr id="13" name="组合 1"/>
          <p:cNvGrpSpPr/>
          <p:nvPr/>
        </p:nvGrpSpPr>
        <p:grpSpPr bwMode="auto">
          <a:xfrm>
            <a:off x="3700464" y="1221600"/>
            <a:ext cx="1743075" cy="643766"/>
            <a:chOff x="3333750" y="598488"/>
            <a:chExt cx="1743075" cy="858353"/>
          </a:xfrm>
        </p:grpSpPr>
        <p:sp>
          <p:nvSpPr>
            <p:cNvPr id="14" name="圆角矩形 13"/>
            <p:cNvSpPr/>
            <p:nvPr/>
          </p:nvSpPr>
          <p:spPr>
            <a:xfrm rot="555800">
              <a:off x="4602162" y="715963"/>
              <a:ext cx="442913" cy="419099"/>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5" name="圆角矩形 14"/>
            <p:cNvSpPr/>
            <p:nvPr/>
          </p:nvSpPr>
          <p:spPr>
            <a:xfrm rot="20470821">
              <a:off x="4197350" y="722313"/>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8" name="圆角矩形 17"/>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9" name="圆角矩形 18"/>
            <p:cNvSpPr/>
            <p:nvPr/>
          </p:nvSpPr>
          <p:spPr>
            <a:xfrm rot="21148334">
              <a:off x="3368675" y="730251"/>
              <a:ext cx="441325" cy="420686"/>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24" name="矩形 1"/>
            <p:cNvSpPr>
              <a:spLocks noChangeArrowheads="1"/>
            </p:cNvSpPr>
            <p:nvPr/>
          </p:nvSpPr>
          <p:spPr bwMode="auto">
            <a:xfrm>
              <a:off x="3333750" y="598488"/>
              <a:ext cx="1743075" cy="858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lnSpc>
                  <a:spcPts val="4300"/>
                </a:lnSpc>
              </a:pPr>
              <a:r>
                <a:rPr lang="zh-CN" altLang="en-US" sz="2800" b="1" dirty="0">
                  <a:solidFill>
                    <a:schemeClr val="bg1"/>
                  </a:solidFill>
                  <a:latin typeface="楷体" panose="02010609060101010101" pitchFamily="49" charset="-122"/>
                  <a:ea typeface="楷体" panose="02010609060101010101" pitchFamily="49" charset="-122"/>
                </a:rPr>
                <a:t>概括主题</a:t>
              </a:r>
            </a:p>
          </p:txBody>
        </p:sp>
      </p:grpSp>
      <p:grpSp>
        <p:nvGrpSpPr>
          <p:cNvPr id="25" name="组合 24"/>
          <p:cNvGrpSpPr/>
          <p:nvPr/>
        </p:nvGrpSpPr>
        <p:grpSpPr bwMode="auto">
          <a:xfrm>
            <a:off x="0" y="627459"/>
            <a:ext cx="2006600" cy="523081"/>
            <a:chOff x="70" y="-63"/>
            <a:chExt cx="3161" cy="1097"/>
          </a:xfrm>
        </p:grpSpPr>
        <p:sp>
          <p:nvSpPr>
            <p:cNvPr id="26"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课</a:t>
              </a:r>
              <a:r>
                <a:rPr kumimoji="1" lang="zh-CN" altLang="en-US" sz="2800" dirty="0" smtClean="0">
                  <a:latin typeface="黑体" panose="02010609060101010101" pitchFamily="49" charset="-122"/>
                  <a:ea typeface="黑体" panose="02010609060101010101" pitchFamily="49" charset="-122"/>
                </a:rPr>
                <a:t>堂小结</a:t>
              </a:r>
              <a:endParaRPr kumimoji="1" lang="zh-CN" altLang="en-US" sz="2800" dirty="0">
                <a:latin typeface="黑体" panose="02010609060101010101" pitchFamily="49" charset="-122"/>
                <a:ea typeface="黑体" panose="02010609060101010101" pitchFamily="49" charset="-122"/>
              </a:endParaRPr>
            </a:p>
          </p:txBody>
        </p:sp>
        <p:cxnSp>
          <p:nvCxnSpPr>
            <p:cNvPr id="27"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8" name="菱形 27"/>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box(in)">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5" name="组合 8"/>
          <p:cNvGrpSpPr/>
          <p:nvPr/>
        </p:nvGrpSpPr>
        <p:grpSpPr bwMode="auto">
          <a:xfrm>
            <a:off x="0" y="666750"/>
            <a:ext cx="2051050" cy="523238"/>
            <a:chOff x="0" y="-63"/>
            <a:chExt cx="3231" cy="1096"/>
          </a:xfrm>
        </p:grpSpPr>
        <p:sp>
          <p:nvSpPr>
            <p:cNvPr id="8210" name="文本框 6"/>
            <p:cNvSpPr txBox="1">
              <a:spLocks noChangeArrowheads="1"/>
            </p:cNvSpPr>
            <p:nvPr/>
          </p:nvSpPr>
          <p:spPr bwMode="auto">
            <a:xfrm>
              <a:off x="678" y="-63"/>
              <a:ext cx="2553" cy="1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a:latin typeface="黑体" panose="02010609060101010101" pitchFamily="49" charset="-122"/>
                  <a:ea typeface="黑体" panose="02010609060101010101" pitchFamily="49" charset="-122"/>
                </a:rPr>
                <a:t>预习检查</a:t>
              </a:r>
            </a:p>
          </p:txBody>
        </p:sp>
        <p:cxnSp>
          <p:nvCxnSpPr>
            <p:cNvPr id="35" name="直线连接符 9"/>
            <p:cNvCxnSpPr/>
            <p:nvPr/>
          </p:nvCxnSpPr>
          <p:spPr>
            <a:xfrm>
              <a:off x="0" y="700"/>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36" name="菱形 35"/>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11" name="左大括号 10"/>
          <p:cNvSpPr/>
          <p:nvPr/>
        </p:nvSpPr>
        <p:spPr>
          <a:xfrm>
            <a:off x="1357313" y="2035969"/>
            <a:ext cx="214312" cy="857250"/>
          </a:xfrm>
          <a:prstGeom prst="leftBrace">
            <a:avLst>
              <a:gd name="adj1" fmla="val 31792"/>
              <a:gd name="adj2" fmla="val 50000"/>
            </a:avLst>
          </a:prstGeom>
          <a:noFill/>
          <a:ln w="15875" cap="flat" cmpd="sng" algn="ctr">
            <a:solidFill>
              <a:sysClr val="windowText" lastClr="000000"/>
            </a:solidFill>
            <a:prstDash val="solid"/>
          </a:ln>
          <a:effectLst/>
        </p:spPr>
        <p:txBody>
          <a:bodyPr anchor="ctr"/>
          <a:lstStyle/>
          <a:p>
            <a:pPr algn="ctr" eaLnBrk="1" fontAlgn="auto" hangingPunct="1">
              <a:spcBef>
                <a:spcPts val="0"/>
              </a:spcBef>
              <a:spcAft>
                <a:spcPts val="0"/>
              </a:spcAft>
              <a:buFont typeface="Arial" panose="020B0604020202020204" pitchFamily="34" charset="0"/>
              <a:buNone/>
              <a:defRPr/>
            </a:pPr>
            <a:endParaRPr lang="zh-CN" altLang="en-US" sz="2800" kern="0">
              <a:solidFill>
                <a:prstClr val="black"/>
              </a:solidFill>
              <a:latin typeface="楷体" panose="02010609060101010101" pitchFamily="49" charset="-122"/>
              <a:ea typeface="楷体" panose="02010609060101010101" pitchFamily="49" charset="-122"/>
            </a:endParaRPr>
          </a:p>
        </p:txBody>
      </p:sp>
      <p:sp>
        <p:nvSpPr>
          <p:cNvPr id="12" name="矩形 11"/>
          <p:cNvSpPr/>
          <p:nvPr/>
        </p:nvSpPr>
        <p:spPr>
          <a:xfrm>
            <a:off x="1664129" y="1990026"/>
            <a:ext cx="684803" cy="523220"/>
          </a:xfrm>
          <a:prstGeom prst="rect">
            <a:avLst/>
          </a:prstGeom>
        </p:spPr>
        <p:txBody>
          <a:bodyPr wrap="none">
            <a:spAutoFit/>
          </a:bodyPr>
          <a:lstStyle/>
          <a:p>
            <a:pPr eaLnBrk="1" hangingPunct="1">
              <a:defRPr/>
            </a:pPr>
            <a:r>
              <a:rPr lang="en-US" altLang="zh-CN" sz="2800" dirty="0">
                <a:solidFill>
                  <a:srgbClr val="0000FF"/>
                </a:solidFill>
                <a:latin typeface="汉语拼音" panose="000B0604020202020204" pitchFamily="34" charset="0"/>
                <a:ea typeface="楷体" panose="02010609060101010101" pitchFamily="49" charset="-122"/>
                <a:cs typeface="汉语拼音" panose="000B0604020202020204" pitchFamily="34" charset="0"/>
              </a:rPr>
              <a:t>tuó</a:t>
            </a:r>
            <a:endParaRPr lang="zh-CN" altLang="en-US" sz="2800" dirty="0">
              <a:solidFill>
                <a:srgbClr val="0000FF"/>
              </a:solidFill>
              <a:latin typeface="汉语拼音" panose="000B0604020202020204" pitchFamily="34" charset="0"/>
              <a:ea typeface="楷体" panose="02010609060101010101" pitchFamily="49" charset="-122"/>
              <a:cs typeface="汉语拼音" panose="000B0604020202020204" pitchFamily="34" charset="0"/>
            </a:endParaRPr>
          </a:p>
        </p:txBody>
      </p:sp>
      <p:sp>
        <p:nvSpPr>
          <p:cNvPr id="13" name="矩形 12"/>
          <p:cNvSpPr>
            <a:spLocks noChangeArrowheads="1"/>
          </p:cNvSpPr>
          <p:nvPr/>
        </p:nvSpPr>
        <p:spPr bwMode="auto">
          <a:xfrm>
            <a:off x="2571750" y="1928812"/>
            <a:ext cx="9060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楷体" panose="02010609060101010101" pitchFamily="49" charset="-122"/>
                <a:ea typeface="楷体" panose="02010609060101010101" pitchFamily="49" charset="-122"/>
              </a:rPr>
              <a:t>驮运</a:t>
            </a:r>
          </a:p>
        </p:txBody>
      </p:sp>
      <p:sp>
        <p:nvSpPr>
          <p:cNvPr id="14" name="矩形 13"/>
          <p:cNvSpPr/>
          <p:nvPr/>
        </p:nvSpPr>
        <p:spPr>
          <a:xfrm>
            <a:off x="1643064" y="2571750"/>
            <a:ext cx="785793" cy="523220"/>
          </a:xfrm>
          <a:prstGeom prst="rect">
            <a:avLst/>
          </a:prstGeom>
        </p:spPr>
        <p:txBody>
          <a:bodyPr wrap="none">
            <a:spAutoFit/>
          </a:bodyPr>
          <a:lstStyle/>
          <a:p>
            <a:pPr eaLnBrk="1" hangingPunct="1">
              <a:defRPr/>
            </a:pPr>
            <a:r>
              <a:rPr lang="en-US" altLang="zh-CN" sz="2800">
                <a:solidFill>
                  <a:srgbClr val="0000FF"/>
                </a:solidFill>
                <a:latin typeface="汉语拼音" panose="000B0604020202020204" pitchFamily="34" charset="0"/>
                <a:ea typeface="楷体" panose="02010609060101010101" pitchFamily="49" charset="-122"/>
                <a:cs typeface="汉语拼音" panose="000B0604020202020204" pitchFamily="34" charset="0"/>
              </a:rPr>
              <a:t>duò</a:t>
            </a:r>
            <a:endParaRPr lang="zh-CN" altLang="en-US" sz="2800" dirty="0">
              <a:solidFill>
                <a:srgbClr val="0000FF"/>
              </a:solidFill>
              <a:latin typeface="汉语拼音" panose="000B0604020202020204" pitchFamily="34" charset="0"/>
              <a:ea typeface="楷体" panose="02010609060101010101" pitchFamily="49" charset="-122"/>
              <a:cs typeface="汉语拼音" panose="000B0604020202020204" pitchFamily="34" charset="0"/>
            </a:endParaRPr>
          </a:p>
        </p:txBody>
      </p:sp>
      <p:sp>
        <p:nvSpPr>
          <p:cNvPr id="15" name="矩形 14"/>
          <p:cNvSpPr>
            <a:spLocks noChangeArrowheads="1"/>
          </p:cNvSpPr>
          <p:nvPr/>
        </p:nvSpPr>
        <p:spPr bwMode="auto">
          <a:xfrm>
            <a:off x="2571750" y="2571750"/>
            <a:ext cx="9060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楷体" panose="02010609060101010101" pitchFamily="49" charset="-122"/>
                <a:ea typeface="楷体" panose="02010609060101010101" pitchFamily="49" charset="-122"/>
              </a:rPr>
              <a:t>驮子</a:t>
            </a:r>
          </a:p>
        </p:txBody>
      </p:sp>
      <p:sp>
        <p:nvSpPr>
          <p:cNvPr id="8201" name="矩形 33"/>
          <p:cNvSpPr>
            <a:spLocks noChangeArrowheads="1"/>
          </p:cNvSpPr>
          <p:nvPr/>
        </p:nvSpPr>
        <p:spPr bwMode="auto">
          <a:xfrm>
            <a:off x="785814" y="2357437"/>
            <a:ext cx="5453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楷体" panose="02010609060101010101" pitchFamily="49" charset="-122"/>
                <a:ea typeface="楷体" panose="02010609060101010101" pitchFamily="49" charset="-122"/>
              </a:rPr>
              <a:t>驮</a:t>
            </a:r>
          </a:p>
        </p:txBody>
      </p:sp>
      <p:sp>
        <p:nvSpPr>
          <p:cNvPr id="17" name="左大括号 16"/>
          <p:cNvSpPr/>
          <p:nvPr/>
        </p:nvSpPr>
        <p:spPr>
          <a:xfrm>
            <a:off x="5072063" y="1875235"/>
            <a:ext cx="214312" cy="1178719"/>
          </a:xfrm>
          <a:prstGeom prst="leftBrace">
            <a:avLst>
              <a:gd name="adj1" fmla="val 31792"/>
              <a:gd name="adj2" fmla="val 50000"/>
            </a:avLst>
          </a:prstGeom>
          <a:noFill/>
          <a:ln w="15875" cap="flat" cmpd="sng" algn="ctr">
            <a:solidFill>
              <a:sysClr val="windowText" lastClr="000000"/>
            </a:solidFill>
            <a:prstDash val="solid"/>
          </a:ln>
          <a:effectLst/>
        </p:spPr>
        <p:txBody>
          <a:bodyPr anchor="ctr"/>
          <a:lstStyle/>
          <a:p>
            <a:pPr algn="ctr" eaLnBrk="1" fontAlgn="auto" hangingPunct="1">
              <a:spcBef>
                <a:spcPts val="0"/>
              </a:spcBef>
              <a:spcAft>
                <a:spcPts val="0"/>
              </a:spcAft>
              <a:buFont typeface="Arial" panose="020B0604020202020204" pitchFamily="34" charset="0"/>
              <a:buNone/>
              <a:defRPr/>
            </a:pPr>
            <a:endParaRPr lang="zh-CN" altLang="en-US" sz="2800" kern="0">
              <a:solidFill>
                <a:prstClr val="black"/>
              </a:solidFill>
              <a:latin typeface="楷体" panose="02010609060101010101" pitchFamily="49" charset="-122"/>
              <a:ea typeface="楷体" panose="02010609060101010101" pitchFamily="49" charset="-122"/>
            </a:endParaRPr>
          </a:p>
        </p:txBody>
      </p:sp>
      <p:sp>
        <p:nvSpPr>
          <p:cNvPr id="18" name="矩形 17"/>
          <p:cNvSpPr/>
          <p:nvPr/>
        </p:nvSpPr>
        <p:spPr>
          <a:xfrm>
            <a:off x="5429250" y="1768078"/>
            <a:ext cx="865943" cy="523220"/>
          </a:xfrm>
          <a:prstGeom prst="rect">
            <a:avLst/>
          </a:prstGeom>
        </p:spPr>
        <p:txBody>
          <a:bodyPr wrap="none">
            <a:spAutoFit/>
          </a:bodyPr>
          <a:lstStyle/>
          <a:p>
            <a:pPr eaLnBrk="1" hangingPunct="1">
              <a:defRPr/>
            </a:pPr>
            <a:r>
              <a:rPr lang="en-US" altLang="zh-CN" sz="2800" dirty="0">
                <a:solidFill>
                  <a:srgbClr val="0000FF"/>
                </a:solidFill>
                <a:latin typeface="汉语拼音" panose="000B0604020202020204" pitchFamily="34" charset="0"/>
                <a:ea typeface="楷体" panose="02010609060101010101" pitchFamily="49" charset="-122"/>
                <a:cs typeface="汉语拼音" panose="000B0604020202020204" pitchFamily="34" charset="0"/>
              </a:rPr>
              <a:t>piāo</a:t>
            </a:r>
            <a:endParaRPr lang="zh-CN" altLang="en-US" sz="2800" dirty="0">
              <a:solidFill>
                <a:srgbClr val="0000FF"/>
              </a:solidFill>
              <a:latin typeface="汉语拼音" panose="000B0604020202020204" pitchFamily="34" charset="0"/>
              <a:ea typeface="楷体" panose="02010609060101010101" pitchFamily="49" charset="-122"/>
              <a:cs typeface="汉语拼音" panose="000B0604020202020204" pitchFamily="34" charset="0"/>
            </a:endParaRPr>
          </a:p>
        </p:txBody>
      </p:sp>
      <p:sp>
        <p:nvSpPr>
          <p:cNvPr id="19" name="矩形 18"/>
          <p:cNvSpPr>
            <a:spLocks noChangeArrowheads="1"/>
          </p:cNvSpPr>
          <p:nvPr/>
        </p:nvSpPr>
        <p:spPr bwMode="auto">
          <a:xfrm>
            <a:off x="6500813" y="1768078"/>
            <a:ext cx="9060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楷体" panose="02010609060101010101" pitchFamily="49" charset="-122"/>
                <a:ea typeface="楷体" panose="02010609060101010101" pitchFamily="49" charset="-122"/>
              </a:rPr>
              <a:t>漂流</a:t>
            </a:r>
          </a:p>
        </p:txBody>
      </p:sp>
      <p:sp>
        <p:nvSpPr>
          <p:cNvPr id="20" name="矩形 19"/>
          <p:cNvSpPr/>
          <p:nvPr/>
        </p:nvSpPr>
        <p:spPr>
          <a:xfrm>
            <a:off x="5429250" y="2303860"/>
            <a:ext cx="865943" cy="523220"/>
          </a:xfrm>
          <a:prstGeom prst="rect">
            <a:avLst/>
          </a:prstGeom>
        </p:spPr>
        <p:txBody>
          <a:bodyPr wrap="none">
            <a:spAutoFit/>
          </a:bodyPr>
          <a:lstStyle/>
          <a:p>
            <a:pPr eaLnBrk="1" hangingPunct="1">
              <a:defRPr/>
            </a:pPr>
            <a:r>
              <a:rPr lang="en-US" altLang="zh-CN" sz="2800" dirty="0">
                <a:solidFill>
                  <a:srgbClr val="0000FF"/>
                </a:solidFill>
                <a:latin typeface="汉语拼音" panose="000B0604020202020204" pitchFamily="34" charset="0"/>
                <a:ea typeface="楷体" panose="02010609060101010101" pitchFamily="49" charset="-122"/>
                <a:cs typeface="汉语拼音" panose="000B0604020202020204" pitchFamily="34" charset="0"/>
              </a:rPr>
              <a:t>piǎo</a:t>
            </a:r>
            <a:endParaRPr lang="zh-CN" altLang="en-US" sz="2800" dirty="0">
              <a:solidFill>
                <a:srgbClr val="0000FF"/>
              </a:solidFill>
              <a:latin typeface="汉语拼音" panose="000B0604020202020204" pitchFamily="34" charset="0"/>
              <a:ea typeface="楷体" panose="02010609060101010101" pitchFamily="49" charset="-122"/>
              <a:cs typeface="汉语拼音" panose="000B0604020202020204" pitchFamily="34" charset="0"/>
            </a:endParaRPr>
          </a:p>
        </p:txBody>
      </p:sp>
      <p:sp>
        <p:nvSpPr>
          <p:cNvPr id="21" name="矩形 20"/>
          <p:cNvSpPr>
            <a:spLocks noChangeArrowheads="1"/>
          </p:cNvSpPr>
          <p:nvPr/>
        </p:nvSpPr>
        <p:spPr bwMode="auto">
          <a:xfrm>
            <a:off x="6500813" y="2303860"/>
            <a:ext cx="9060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楷体" panose="02010609060101010101" pitchFamily="49" charset="-122"/>
                <a:ea typeface="楷体" panose="02010609060101010101" pitchFamily="49" charset="-122"/>
              </a:rPr>
              <a:t>漂白</a:t>
            </a:r>
          </a:p>
        </p:txBody>
      </p:sp>
      <p:sp>
        <p:nvSpPr>
          <p:cNvPr id="8207" name="矩形 33"/>
          <p:cNvSpPr>
            <a:spLocks noChangeArrowheads="1"/>
          </p:cNvSpPr>
          <p:nvPr/>
        </p:nvSpPr>
        <p:spPr bwMode="auto">
          <a:xfrm>
            <a:off x="4357689" y="2196703"/>
            <a:ext cx="5453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楷体" panose="02010609060101010101" pitchFamily="49" charset="-122"/>
                <a:ea typeface="楷体" panose="02010609060101010101" pitchFamily="49" charset="-122"/>
              </a:rPr>
              <a:t>漂</a:t>
            </a:r>
          </a:p>
        </p:txBody>
      </p:sp>
      <p:sp>
        <p:nvSpPr>
          <p:cNvPr id="23" name="矩形 22"/>
          <p:cNvSpPr/>
          <p:nvPr/>
        </p:nvSpPr>
        <p:spPr>
          <a:xfrm>
            <a:off x="5429250" y="2786062"/>
            <a:ext cx="865943" cy="523220"/>
          </a:xfrm>
          <a:prstGeom prst="rect">
            <a:avLst/>
          </a:prstGeom>
        </p:spPr>
        <p:txBody>
          <a:bodyPr wrap="none">
            <a:spAutoFit/>
          </a:bodyPr>
          <a:lstStyle/>
          <a:p>
            <a:pPr eaLnBrk="1" hangingPunct="1">
              <a:defRPr/>
            </a:pPr>
            <a:r>
              <a:rPr lang="en-US" altLang="zh-CN" sz="2800">
                <a:solidFill>
                  <a:srgbClr val="0000FF"/>
                </a:solidFill>
                <a:latin typeface="汉语拼音" panose="000B0604020202020204" pitchFamily="34" charset="0"/>
                <a:ea typeface="楷体" panose="02010609060101010101" pitchFamily="49" charset="-122"/>
                <a:cs typeface="汉语拼音" panose="000B0604020202020204" pitchFamily="34" charset="0"/>
              </a:rPr>
              <a:t>piào</a:t>
            </a:r>
            <a:endParaRPr lang="zh-CN" altLang="en-US" sz="2800" dirty="0">
              <a:solidFill>
                <a:srgbClr val="0000FF"/>
              </a:solidFill>
              <a:latin typeface="汉语拼音" panose="000B0604020202020204" pitchFamily="34" charset="0"/>
              <a:ea typeface="楷体" panose="02010609060101010101" pitchFamily="49" charset="-122"/>
              <a:cs typeface="汉语拼音" panose="000B0604020202020204" pitchFamily="34" charset="0"/>
            </a:endParaRPr>
          </a:p>
        </p:txBody>
      </p:sp>
      <p:sp>
        <p:nvSpPr>
          <p:cNvPr id="24" name="矩形 23"/>
          <p:cNvSpPr>
            <a:spLocks noChangeArrowheads="1"/>
          </p:cNvSpPr>
          <p:nvPr/>
        </p:nvSpPr>
        <p:spPr bwMode="auto">
          <a:xfrm>
            <a:off x="6500813" y="2786062"/>
            <a:ext cx="9060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楷体" panose="02010609060101010101" pitchFamily="49" charset="-122"/>
                <a:ea typeface="楷体" panose="02010609060101010101" pitchFamily="49" charset="-122"/>
              </a:rPr>
              <a:t>漂亮</a:t>
            </a:r>
          </a:p>
        </p:txBody>
      </p:sp>
      <p:grpSp>
        <p:nvGrpSpPr>
          <p:cNvPr id="25" name="组合 2"/>
          <p:cNvGrpSpPr/>
          <p:nvPr/>
        </p:nvGrpSpPr>
        <p:grpSpPr bwMode="auto">
          <a:xfrm>
            <a:off x="515938" y="1059656"/>
            <a:ext cx="1497012" cy="643766"/>
            <a:chOff x="752475" y="598488"/>
            <a:chExt cx="1497013" cy="858353"/>
          </a:xfrm>
        </p:grpSpPr>
        <p:sp>
          <p:nvSpPr>
            <p:cNvPr id="26" name="圆角矩形 25"/>
            <p:cNvSpPr/>
            <p:nvPr/>
          </p:nvSpPr>
          <p:spPr>
            <a:xfrm rot="20326116">
              <a:off x="1746251" y="719138"/>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27" name="圆角矩形 26"/>
            <p:cNvSpPr/>
            <p:nvPr/>
          </p:nvSpPr>
          <p:spPr>
            <a:xfrm rot="319204">
              <a:off x="1258887"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28" name="圆角矩形 27"/>
            <p:cNvSpPr/>
            <p:nvPr/>
          </p:nvSpPr>
          <p:spPr>
            <a:xfrm rot="21148334">
              <a:off x="787400" y="730251"/>
              <a:ext cx="441325" cy="420686"/>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29" name="矩形 1"/>
            <p:cNvSpPr>
              <a:spLocks noChangeArrowheads="1"/>
            </p:cNvSpPr>
            <p:nvPr/>
          </p:nvSpPr>
          <p:spPr bwMode="auto">
            <a:xfrm>
              <a:off x="752475" y="598488"/>
              <a:ext cx="1497013" cy="858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0" hangingPunct="0">
                <a:lnSpc>
                  <a:spcPts val="4300"/>
                </a:lnSpc>
              </a:pPr>
              <a:r>
                <a:rPr lang="zh-CN" altLang="en-US" sz="2800" b="1" dirty="0">
                  <a:solidFill>
                    <a:schemeClr val="bg1"/>
                  </a:solidFill>
                  <a:latin typeface="楷体" panose="02010609060101010101" pitchFamily="49" charset="-122"/>
                  <a:ea typeface="楷体" panose="02010609060101010101" pitchFamily="49" charset="-122"/>
                </a:rPr>
                <a:t>多音字</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ppt_x"/>
                                          </p:val>
                                        </p:tav>
                                        <p:tav tm="100000">
                                          <p:val>
                                            <p:strVal val="#ppt_x"/>
                                          </p:val>
                                        </p:tav>
                                      </p:tavLst>
                                    </p:anim>
                                    <p:anim calcmode="lin" valueType="num">
                                      <p:cBhvr additive="base">
                                        <p:cTn id="6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8" grpId="0"/>
      <p:bldP spid="19" grpId="0"/>
      <p:bldP spid="20" grpId="0"/>
      <p:bldP spid="21" grpId="0"/>
      <p:bldP spid="23" grpId="0"/>
      <p:bldP spid="2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a:spLocks noChangeArrowheads="1"/>
          </p:cNvSpPr>
          <p:nvPr/>
        </p:nvSpPr>
        <p:spPr bwMode="auto">
          <a:xfrm>
            <a:off x="626108" y="1852483"/>
            <a:ext cx="7891784"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600" b="1" dirty="0" smtClean="0">
                <a:latin typeface="楷体" panose="02010609060101010101" pitchFamily="49" charset="-122"/>
                <a:ea typeface="楷体" panose="02010609060101010101" pitchFamily="49" charset="-122"/>
              </a:rPr>
              <a:t>    </a:t>
            </a:r>
            <a:r>
              <a:rPr lang="zh-CN" altLang="en-US" sz="2600" b="1" dirty="0" smtClean="0">
                <a:latin typeface="楷体" panose="02010609060101010101" pitchFamily="49" charset="-122"/>
                <a:ea typeface="楷体" panose="02010609060101010101" pitchFamily="49" charset="-122"/>
              </a:rPr>
              <a:t>科</a:t>
            </a:r>
            <a:r>
              <a:rPr lang="zh-CN" altLang="en-US" sz="2600" b="1" dirty="0">
                <a:latin typeface="楷体" panose="02010609060101010101" pitchFamily="49" charset="-122"/>
                <a:ea typeface="楷体" panose="02010609060101010101" pitchFamily="49" charset="-122"/>
              </a:rPr>
              <a:t>学理论的验</a:t>
            </a:r>
            <a:r>
              <a:rPr lang="zh-CN" altLang="en-US" sz="2600" b="1" dirty="0" smtClean="0">
                <a:latin typeface="楷体" panose="02010609060101010101" pitchFamily="49" charset="-122"/>
                <a:ea typeface="楷体" panose="02010609060101010101" pitchFamily="49" charset="-122"/>
              </a:rPr>
              <a:t>证，有</a:t>
            </a:r>
            <a:r>
              <a:rPr lang="zh-CN" altLang="en-US" sz="2600" b="1" dirty="0">
                <a:latin typeface="楷体" panose="02010609060101010101" pitchFamily="49" charset="-122"/>
                <a:ea typeface="楷体" panose="02010609060101010101" pitchFamily="49" charset="-122"/>
              </a:rPr>
              <a:t>时会像大海捞针一样艰难。麦克霍恩研究岩</a:t>
            </a:r>
            <a:r>
              <a:rPr lang="zh-CN" altLang="en-US" sz="2600" b="1" dirty="0" smtClean="0">
                <a:latin typeface="楷体" panose="02010609060101010101" pitchFamily="49" charset="-122"/>
                <a:ea typeface="楷体" panose="02010609060101010101" pitchFamily="49" charset="-122"/>
              </a:rPr>
              <a:t>层，爱</a:t>
            </a:r>
            <a:r>
              <a:rPr lang="zh-CN" altLang="en-US" sz="2600" b="1" dirty="0">
                <a:latin typeface="楷体" panose="02010609060101010101" pitchFamily="49" charset="-122"/>
                <a:ea typeface="楷体" panose="02010609060101010101" pitchFamily="49" charset="-122"/>
              </a:rPr>
              <a:t>迪生试验灯</a:t>
            </a:r>
            <a:r>
              <a:rPr lang="zh-CN" altLang="en-US" sz="2600" b="1" dirty="0" smtClean="0">
                <a:latin typeface="楷体" panose="02010609060101010101" pitchFamily="49" charset="-122"/>
                <a:ea typeface="楷体" panose="02010609060101010101" pitchFamily="49" charset="-122"/>
              </a:rPr>
              <a:t>丝，都</a:t>
            </a:r>
            <a:r>
              <a:rPr lang="zh-CN" altLang="en-US" sz="2600" b="1" dirty="0">
                <a:latin typeface="楷体" panose="02010609060101010101" pitchFamily="49" charset="-122"/>
                <a:ea typeface="楷体" panose="02010609060101010101" pitchFamily="49" charset="-122"/>
              </a:rPr>
              <a:t>属于验</a:t>
            </a:r>
            <a:r>
              <a:rPr lang="zh-CN" altLang="en-US" sz="2600" b="1" dirty="0" smtClean="0">
                <a:latin typeface="楷体" panose="02010609060101010101" pitchFamily="49" charset="-122"/>
                <a:ea typeface="楷体" panose="02010609060101010101" pitchFamily="49" charset="-122"/>
              </a:rPr>
              <a:t>证，都</a:t>
            </a:r>
            <a:r>
              <a:rPr lang="zh-CN" altLang="en-US" sz="2600" b="1" dirty="0">
                <a:latin typeface="楷体" panose="02010609060101010101" pitchFamily="49" charset="-122"/>
                <a:ea typeface="楷体" panose="02010609060101010101" pitchFamily="49" charset="-122"/>
              </a:rPr>
              <a:t>付出了巨大的努力。我们的学习也是这</a:t>
            </a:r>
            <a:r>
              <a:rPr lang="zh-CN" altLang="en-US" sz="2600" b="1" dirty="0" smtClean="0">
                <a:latin typeface="楷体" panose="02010609060101010101" pitchFamily="49" charset="-122"/>
                <a:ea typeface="楷体" panose="02010609060101010101" pitchFamily="49" charset="-122"/>
              </a:rPr>
              <a:t>样，不</a:t>
            </a:r>
            <a:r>
              <a:rPr lang="zh-CN" altLang="en-US" sz="2600" b="1" dirty="0">
                <a:latin typeface="楷体" panose="02010609060101010101" pitchFamily="49" charset="-122"/>
                <a:ea typeface="楷体" panose="02010609060101010101" pitchFamily="49" charset="-122"/>
              </a:rPr>
              <a:t>经一番寒彻</a:t>
            </a:r>
            <a:r>
              <a:rPr lang="zh-CN" altLang="en-US" sz="2600" b="1" dirty="0" smtClean="0">
                <a:latin typeface="楷体" panose="02010609060101010101" pitchFamily="49" charset="-122"/>
                <a:ea typeface="楷体" panose="02010609060101010101" pitchFamily="49" charset="-122"/>
              </a:rPr>
              <a:t>骨，怎</a:t>
            </a:r>
            <a:r>
              <a:rPr lang="zh-CN" altLang="en-US" sz="2600" b="1" dirty="0">
                <a:latin typeface="楷体" panose="02010609060101010101" pitchFamily="49" charset="-122"/>
                <a:ea typeface="楷体" panose="02010609060101010101" pitchFamily="49" charset="-122"/>
              </a:rPr>
              <a:t>得梅花扑鼻</a:t>
            </a:r>
            <a:r>
              <a:rPr lang="zh-CN" altLang="en-US" sz="2600" b="1" dirty="0" smtClean="0">
                <a:latin typeface="楷体" panose="02010609060101010101" pitchFamily="49" charset="-122"/>
                <a:ea typeface="楷体" panose="02010609060101010101" pitchFamily="49" charset="-122"/>
              </a:rPr>
              <a:t>香？</a:t>
            </a:r>
            <a:endParaRPr lang="zh-CN" altLang="en-US" sz="2600" b="1" dirty="0">
              <a:latin typeface="楷体" panose="02010609060101010101" pitchFamily="49" charset="-122"/>
              <a:ea typeface="楷体" panose="02010609060101010101" pitchFamily="49" charset="-122"/>
            </a:endParaRPr>
          </a:p>
        </p:txBody>
      </p:sp>
      <p:grpSp>
        <p:nvGrpSpPr>
          <p:cNvPr id="13" name="组合 2"/>
          <p:cNvGrpSpPr/>
          <p:nvPr/>
        </p:nvGrpSpPr>
        <p:grpSpPr bwMode="auto">
          <a:xfrm>
            <a:off x="3700464" y="1174589"/>
            <a:ext cx="1743075" cy="643766"/>
            <a:chOff x="3333750" y="598488"/>
            <a:chExt cx="1743075" cy="858355"/>
          </a:xfrm>
        </p:grpSpPr>
        <p:sp>
          <p:nvSpPr>
            <p:cNvPr id="14" name="圆角矩形 13"/>
            <p:cNvSpPr/>
            <p:nvPr/>
          </p:nvSpPr>
          <p:spPr>
            <a:xfrm rot="555800">
              <a:off x="4602162" y="715963"/>
              <a:ext cx="442913"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5" name="圆角矩形 14"/>
            <p:cNvSpPr/>
            <p:nvPr/>
          </p:nvSpPr>
          <p:spPr>
            <a:xfrm rot="20470821">
              <a:off x="4197350" y="722313"/>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8" name="圆角矩形 17"/>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9" name="圆角矩形 18"/>
            <p:cNvSpPr/>
            <p:nvPr/>
          </p:nvSpPr>
          <p:spPr>
            <a:xfrm rot="21148334">
              <a:off x="3368675"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24" name="矩形 1"/>
            <p:cNvSpPr>
              <a:spLocks noChangeArrowheads="1"/>
            </p:cNvSpPr>
            <p:nvPr/>
          </p:nvSpPr>
          <p:spPr bwMode="auto">
            <a:xfrm>
              <a:off x="3333750" y="598488"/>
              <a:ext cx="1743075" cy="858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lnSpc>
                  <a:spcPts val="4300"/>
                </a:lnSpc>
              </a:pPr>
              <a:r>
                <a:rPr lang="zh-CN" altLang="en-US" sz="2800" b="1" dirty="0">
                  <a:solidFill>
                    <a:schemeClr val="bg1"/>
                  </a:solidFill>
                  <a:latin typeface="楷体" panose="02010609060101010101" pitchFamily="49" charset="-122"/>
                  <a:ea typeface="楷体" panose="02010609060101010101" pitchFamily="49" charset="-122"/>
                </a:rPr>
                <a:t>学后感悟</a:t>
              </a:r>
            </a:p>
          </p:txBody>
        </p:sp>
      </p:grpSp>
      <p:grpSp>
        <p:nvGrpSpPr>
          <p:cNvPr id="25" name="组合 24"/>
          <p:cNvGrpSpPr/>
          <p:nvPr/>
        </p:nvGrpSpPr>
        <p:grpSpPr bwMode="auto">
          <a:xfrm>
            <a:off x="0" y="627459"/>
            <a:ext cx="2006600" cy="523081"/>
            <a:chOff x="70" y="-63"/>
            <a:chExt cx="3161" cy="1097"/>
          </a:xfrm>
        </p:grpSpPr>
        <p:sp>
          <p:nvSpPr>
            <p:cNvPr id="26"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课</a:t>
              </a:r>
              <a:r>
                <a:rPr kumimoji="1" lang="zh-CN" altLang="en-US" sz="2800" dirty="0" smtClean="0">
                  <a:latin typeface="黑体" panose="02010609060101010101" pitchFamily="49" charset="-122"/>
                  <a:ea typeface="黑体" panose="02010609060101010101" pitchFamily="49" charset="-122"/>
                </a:rPr>
                <a:t>堂小结</a:t>
              </a:r>
              <a:endParaRPr kumimoji="1" lang="zh-CN" altLang="en-US" sz="2800" dirty="0">
                <a:latin typeface="黑体" panose="02010609060101010101" pitchFamily="49" charset="-122"/>
                <a:ea typeface="黑体" panose="02010609060101010101" pitchFamily="49" charset="-122"/>
              </a:endParaRPr>
            </a:p>
          </p:txBody>
        </p:sp>
        <p:cxnSp>
          <p:nvCxnSpPr>
            <p:cNvPr id="27"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8" name="菱形 27"/>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TextBox 6"/>
          <p:cNvSpPr txBox="1">
            <a:spLocks noChangeArrowheads="1"/>
          </p:cNvSpPr>
          <p:nvPr/>
        </p:nvSpPr>
        <p:spPr bwMode="auto">
          <a:xfrm>
            <a:off x="428625" y="1553766"/>
            <a:ext cx="8286750" cy="345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30000"/>
              </a:lnSpc>
            </a:pPr>
            <a:r>
              <a:rPr lang="zh-CN" altLang="en-US" sz="2400" b="1" dirty="0" smtClean="0">
                <a:latin typeface="楷体" panose="02010609060101010101" pitchFamily="49" charset="-122"/>
                <a:ea typeface="楷体" panose="02010609060101010101" pitchFamily="49" charset="-122"/>
              </a:rPr>
              <a:t>    说</a:t>
            </a:r>
            <a:r>
              <a:rPr lang="zh-CN" altLang="en-US" sz="2400" b="1" dirty="0">
                <a:latin typeface="楷体" panose="02010609060101010101" pitchFamily="49" charset="-122"/>
                <a:ea typeface="楷体" panose="02010609060101010101" pitchFamily="49" charset="-122"/>
              </a:rPr>
              <a:t>明</a:t>
            </a:r>
            <a:r>
              <a:rPr lang="zh-CN" altLang="en-US" sz="2400" b="1" dirty="0" smtClean="0">
                <a:latin typeface="楷体" panose="02010609060101010101" pitchFamily="49" charset="-122"/>
                <a:ea typeface="楷体" panose="02010609060101010101" pitchFamily="49" charset="-122"/>
              </a:rPr>
              <a:t>文的语</a:t>
            </a:r>
            <a:r>
              <a:rPr lang="zh-CN" altLang="en-US" sz="2400" b="1" dirty="0">
                <a:latin typeface="楷体" panose="02010609060101010101" pitchFamily="49" charset="-122"/>
                <a:ea typeface="楷体" panose="02010609060101010101" pitchFamily="49" charset="-122"/>
              </a:rPr>
              <a:t>言通常能做到简明、准</a:t>
            </a:r>
            <a:r>
              <a:rPr lang="zh-CN" altLang="en-US" sz="2400" b="1" dirty="0" smtClean="0">
                <a:latin typeface="楷体" panose="02010609060101010101" pitchFamily="49" charset="-122"/>
                <a:ea typeface="楷体" panose="02010609060101010101" pitchFamily="49" charset="-122"/>
              </a:rPr>
              <a:t>确，但</a:t>
            </a:r>
            <a:r>
              <a:rPr lang="zh-CN" altLang="en-US" sz="2400" b="1" dirty="0">
                <a:latin typeface="楷体" panose="02010609060101010101" pitchFamily="49" charset="-122"/>
                <a:ea typeface="楷体" panose="02010609060101010101" pitchFamily="49" charset="-122"/>
              </a:rPr>
              <a:t>往往缺少幽默感。本文中却出现了令人忍俊不禁的一</a:t>
            </a:r>
            <a:r>
              <a:rPr lang="zh-CN" altLang="en-US" sz="2400" b="1" dirty="0" smtClean="0">
                <a:latin typeface="楷体" panose="02010609060101010101" pitchFamily="49" charset="-122"/>
                <a:ea typeface="楷体" panose="02010609060101010101" pitchFamily="49" charset="-122"/>
              </a:rPr>
              <a:t>笔：“</a:t>
            </a:r>
            <a:r>
              <a:rPr lang="zh-CN" altLang="en-US" sz="2400" b="1" dirty="0">
                <a:latin typeface="楷体" panose="02010609060101010101" pitchFamily="49" charset="-122"/>
                <a:ea typeface="楷体" panose="02010609060101010101" pitchFamily="49" charset="-122"/>
              </a:rPr>
              <a:t>你也可以在真空中对金刚石加</a:t>
            </a:r>
            <a:r>
              <a:rPr lang="zh-CN" altLang="en-US" sz="2400" b="1" dirty="0" smtClean="0">
                <a:latin typeface="楷体" panose="02010609060101010101" pitchFamily="49" charset="-122"/>
                <a:ea typeface="楷体" panose="02010609060101010101" pitchFamily="49" charset="-122"/>
              </a:rPr>
              <a:t>热，从</a:t>
            </a:r>
            <a:r>
              <a:rPr lang="zh-CN" altLang="en-US" sz="2400" b="1" dirty="0">
                <a:latin typeface="楷体" panose="02010609060101010101" pitchFamily="49" charset="-122"/>
                <a:ea typeface="楷体" panose="02010609060101010101" pitchFamily="49" charset="-122"/>
              </a:rPr>
              <a:t>而把它恢复到原始碳的状</a:t>
            </a:r>
            <a:r>
              <a:rPr lang="zh-CN" altLang="en-US" sz="2400" b="1" dirty="0" smtClean="0">
                <a:latin typeface="楷体" panose="02010609060101010101" pitchFamily="49" charset="-122"/>
                <a:ea typeface="楷体" panose="02010609060101010101" pitchFamily="49" charset="-122"/>
              </a:rPr>
              <a:t>态，但</a:t>
            </a:r>
            <a:r>
              <a:rPr lang="zh-CN" altLang="en-US" sz="2400" b="1" dirty="0">
                <a:latin typeface="楷体" panose="02010609060101010101" pitchFamily="49" charset="-122"/>
                <a:ea typeface="楷体" panose="02010609060101010101" pitchFamily="49" charset="-122"/>
              </a:rPr>
              <a:t>谁愿意这样做</a:t>
            </a:r>
            <a:r>
              <a:rPr lang="zh-CN" altLang="en-US" sz="2400" b="1" dirty="0" smtClean="0">
                <a:latin typeface="楷体" panose="02010609060101010101" pitchFamily="49" charset="-122"/>
                <a:ea typeface="楷体" panose="02010609060101010101" pitchFamily="49" charset="-122"/>
              </a:rPr>
              <a:t>呢？”</a:t>
            </a:r>
            <a:r>
              <a:rPr lang="zh-CN" altLang="en-US" sz="2400" b="1" dirty="0">
                <a:latin typeface="楷体" panose="02010609060101010101" pitchFamily="49" charset="-122"/>
                <a:ea typeface="楷体" panose="02010609060101010101" pitchFamily="49" charset="-122"/>
              </a:rPr>
              <a:t>这一句话是以金刚石经过高温加热可以变为普通的</a:t>
            </a:r>
            <a:r>
              <a:rPr lang="zh-CN" altLang="en-US" sz="2400" b="1" dirty="0" smtClean="0">
                <a:latin typeface="楷体" panose="02010609060101010101" pitchFamily="49" charset="-122"/>
                <a:ea typeface="楷体" panose="02010609060101010101" pitchFamily="49" charset="-122"/>
              </a:rPr>
              <a:t>碳，类</a:t>
            </a:r>
            <a:r>
              <a:rPr lang="zh-CN" altLang="en-US" sz="2400" b="1" dirty="0">
                <a:latin typeface="楷体" panose="02010609060101010101" pitchFamily="49" charset="-122"/>
                <a:ea typeface="楷体" panose="02010609060101010101" pitchFamily="49" charset="-122"/>
              </a:rPr>
              <a:t>比斯石英经过高温加热可以变为普通的沙子。也许没有人会在意斯石英的还原问</a:t>
            </a:r>
            <a:r>
              <a:rPr lang="zh-CN" altLang="en-US" sz="2400" b="1" dirty="0" smtClean="0">
                <a:latin typeface="楷体" panose="02010609060101010101" pitchFamily="49" charset="-122"/>
                <a:ea typeface="楷体" panose="02010609060101010101" pitchFamily="49" charset="-122"/>
              </a:rPr>
              <a:t>题，也</a:t>
            </a:r>
            <a:r>
              <a:rPr lang="zh-CN" altLang="en-US" sz="2400" b="1" dirty="0">
                <a:latin typeface="楷体" panose="02010609060101010101" pitchFamily="49" charset="-122"/>
                <a:ea typeface="楷体" panose="02010609060101010101" pitchFamily="49" charset="-122"/>
              </a:rPr>
              <a:t>没有人愿意把金刚石变为</a:t>
            </a:r>
            <a:r>
              <a:rPr lang="zh-CN" altLang="en-US" sz="2400" b="1" dirty="0" smtClean="0">
                <a:latin typeface="楷体" panose="02010609060101010101" pitchFamily="49" charset="-122"/>
                <a:ea typeface="楷体" panose="02010609060101010101" pitchFamily="49" charset="-122"/>
              </a:rPr>
              <a:t>碳，因</a:t>
            </a:r>
            <a:r>
              <a:rPr lang="zh-CN" altLang="en-US" sz="2400" b="1" dirty="0">
                <a:latin typeface="楷体" panose="02010609060101010101" pitchFamily="49" charset="-122"/>
                <a:ea typeface="楷体" panose="02010609060101010101" pitchFamily="49" charset="-122"/>
              </a:rPr>
              <a:t>为金刚石太珍贵了。</a:t>
            </a:r>
          </a:p>
        </p:txBody>
      </p:sp>
      <p:sp>
        <p:nvSpPr>
          <p:cNvPr id="8" name="矩形 2"/>
          <p:cNvSpPr>
            <a:spLocks noChangeArrowheads="1"/>
          </p:cNvSpPr>
          <p:nvPr/>
        </p:nvSpPr>
        <p:spPr bwMode="auto">
          <a:xfrm>
            <a:off x="428626" y="1145159"/>
            <a:ext cx="38084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rgbClr val="FF0000"/>
                </a:solidFill>
                <a:latin typeface="黑体" panose="02010609060101010101" pitchFamily="49" charset="-122"/>
                <a:ea typeface="黑体" panose="02010609060101010101" pitchFamily="49" charset="-122"/>
              </a:rPr>
              <a:t>语言简明精练，幽默风趣。</a:t>
            </a:r>
          </a:p>
        </p:txBody>
      </p:sp>
      <p:grpSp>
        <p:nvGrpSpPr>
          <p:cNvPr id="9" name="组合 8"/>
          <p:cNvGrpSpPr/>
          <p:nvPr/>
        </p:nvGrpSpPr>
        <p:grpSpPr bwMode="auto">
          <a:xfrm>
            <a:off x="0" y="627459"/>
            <a:ext cx="2006600" cy="523081"/>
            <a:chOff x="70" y="-63"/>
            <a:chExt cx="3161" cy="1097"/>
          </a:xfrm>
        </p:grpSpPr>
        <p:sp>
          <p:nvSpPr>
            <p:cNvPr id="10"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写</a:t>
              </a:r>
              <a:r>
                <a:rPr kumimoji="1" lang="zh-CN" altLang="en-US" sz="2800" dirty="0" smtClean="0">
                  <a:latin typeface="黑体" panose="02010609060101010101" pitchFamily="49" charset="-122"/>
                  <a:ea typeface="黑体" panose="02010609060101010101" pitchFamily="49" charset="-122"/>
                </a:rPr>
                <a:t>作特色</a:t>
              </a:r>
              <a:endParaRPr kumimoji="1" lang="zh-CN" altLang="en-US" sz="2800" dirty="0">
                <a:latin typeface="黑体" panose="02010609060101010101" pitchFamily="49" charset="-122"/>
                <a:ea typeface="黑体" panose="02010609060101010101" pitchFamily="49" charset="-122"/>
              </a:endParaRPr>
            </a:p>
          </p:txBody>
        </p:sp>
        <p:cxnSp>
          <p:nvCxnSpPr>
            <p:cNvPr id="11"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TextBox 5"/>
          <p:cNvSpPr txBox="1">
            <a:spLocks noChangeArrowheads="1"/>
          </p:cNvSpPr>
          <p:nvPr/>
        </p:nvSpPr>
        <p:spPr bwMode="auto">
          <a:xfrm>
            <a:off x="98213" y="1607344"/>
            <a:ext cx="923330" cy="191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dirty="0">
                <a:solidFill>
                  <a:srgbClr val="FF0000"/>
                </a:solidFill>
                <a:latin typeface="黑体" panose="02010609060101010101" pitchFamily="49" charset="-122"/>
                <a:ea typeface="黑体" panose="02010609060101010101" pitchFamily="49" charset="-122"/>
              </a:rPr>
              <a:t>被压扁的沙子</a:t>
            </a:r>
          </a:p>
        </p:txBody>
      </p:sp>
      <p:sp>
        <p:nvSpPr>
          <p:cNvPr id="69637" name="TextBox 7"/>
          <p:cNvSpPr txBox="1">
            <a:spLocks noChangeArrowheads="1"/>
          </p:cNvSpPr>
          <p:nvPr/>
        </p:nvSpPr>
        <p:spPr bwMode="auto">
          <a:xfrm>
            <a:off x="1384921" y="1437624"/>
            <a:ext cx="4472955"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b="1" dirty="0">
                <a:solidFill>
                  <a:srgbClr val="0000FF"/>
                </a:solidFill>
                <a:latin typeface="楷体" panose="02010609060101010101" pitchFamily="49" charset="-122"/>
                <a:ea typeface="楷体" panose="02010609060101010101" pitchFamily="49" charset="-122"/>
              </a:rPr>
              <a:t>提出问</a:t>
            </a:r>
            <a:r>
              <a:rPr lang="zh-CN" altLang="en-US" sz="2400" b="1" dirty="0" smtClean="0">
                <a:solidFill>
                  <a:srgbClr val="0000FF"/>
                </a:solidFill>
                <a:latin typeface="楷体" panose="02010609060101010101" pitchFamily="49" charset="-122"/>
                <a:ea typeface="楷体" panose="02010609060101010101" pitchFamily="49" charset="-122"/>
              </a:rPr>
              <a:t>题</a:t>
            </a:r>
            <a:r>
              <a:rPr lang="zh-CN" altLang="en-US" sz="2400" b="1" dirty="0" smtClean="0">
                <a:latin typeface="楷体" panose="02010609060101010101" pitchFamily="49" charset="-122"/>
                <a:ea typeface="楷体" panose="02010609060101010101" pitchFamily="49" charset="-122"/>
              </a:rPr>
              <a:t>：恐</a:t>
            </a:r>
            <a:r>
              <a:rPr lang="zh-CN" altLang="en-US" sz="2400" b="1" dirty="0">
                <a:latin typeface="楷体" panose="02010609060101010101" pitchFamily="49" charset="-122"/>
                <a:ea typeface="楷体" panose="02010609060101010101" pitchFamily="49" charset="-122"/>
              </a:rPr>
              <a:t>龙灭绝的两种原因</a:t>
            </a:r>
            <a:endParaRPr lang="en-US" altLang="zh-CN" sz="2400" b="1" dirty="0">
              <a:latin typeface="楷体" panose="02010609060101010101" pitchFamily="49" charset="-122"/>
              <a:ea typeface="楷体" panose="02010609060101010101" pitchFamily="49" charset="-122"/>
            </a:endParaRPr>
          </a:p>
        </p:txBody>
      </p:sp>
      <p:sp>
        <p:nvSpPr>
          <p:cNvPr id="69638" name="TextBox 8"/>
          <p:cNvSpPr txBox="1">
            <a:spLocks noChangeArrowheads="1"/>
          </p:cNvSpPr>
          <p:nvPr/>
        </p:nvSpPr>
        <p:spPr bwMode="auto">
          <a:xfrm>
            <a:off x="1384920" y="2416969"/>
            <a:ext cx="156210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b="1" dirty="0">
                <a:solidFill>
                  <a:srgbClr val="0000FF"/>
                </a:solidFill>
                <a:latin typeface="楷体" panose="02010609060101010101" pitchFamily="49" charset="-122"/>
                <a:ea typeface="楷体" panose="02010609060101010101" pitchFamily="49" charset="-122"/>
              </a:rPr>
              <a:t>分析问题</a:t>
            </a:r>
            <a:endParaRPr lang="en-US" altLang="zh-CN" sz="2400" b="1" dirty="0">
              <a:solidFill>
                <a:srgbClr val="0000FF"/>
              </a:solidFill>
              <a:latin typeface="楷体" panose="02010609060101010101" pitchFamily="49" charset="-122"/>
              <a:ea typeface="楷体" panose="02010609060101010101" pitchFamily="49" charset="-122"/>
            </a:endParaRPr>
          </a:p>
        </p:txBody>
      </p:sp>
      <p:sp>
        <p:nvSpPr>
          <p:cNvPr id="69639" name="TextBox 9"/>
          <p:cNvSpPr txBox="1">
            <a:spLocks noChangeArrowheads="1"/>
          </p:cNvSpPr>
          <p:nvPr/>
        </p:nvSpPr>
        <p:spPr bwMode="auto">
          <a:xfrm>
            <a:off x="1384920" y="3297492"/>
            <a:ext cx="492125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b="1" dirty="0">
                <a:solidFill>
                  <a:srgbClr val="0000FF"/>
                </a:solidFill>
                <a:latin typeface="楷体" panose="02010609060101010101" pitchFamily="49" charset="-122"/>
                <a:ea typeface="楷体" panose="02010609060101010101" pitchFamily="49" charset="-122"/>
              </a:rPr>
              <a:t>得出结</a:t>
            </a:r>
            <a:r>
              <a:rPr lang="zh-CN" altLang="en-US" sz="2400" b="1" dirty="0" smtClean="0">
                <a:solidFill>
                  <a:srgbClr val="0000FF"/>
                </a:solidFill>
                <a:latin typeface="楷体" panose="02010609060101010101" pitchFamily="49" charset="-122"/>
                <a:ea typeface="楷体" panose="02010609060101010101" pitchFamily="49" charset="-122"/>
              </a:rPr>
              <a:t>论</a:t>
            </a:r>
            <a:r>
              <a:rPr lang="zh-CN" altLang="en-US" sz="2400" b="1" dirty="0" smtClean="0">
                <a:latin typeface="楷体" panose="02010609060101010101" pitchFamily="49" charset="-122"/>
                <a:ea typeface="楷体" panose="02010609060101010101" pitchFamily="49" charset="-122"/>
              </a:rPr>
              <a:t>：撞</a:t>
            </a:r>
            <a:r>
              <a:rPr lang="zh-CN" altLang="en-US" sz="2400" b="1" dirty="0">
                <a:latin typeface="楷体" panose="02010609060101010101" pitchFamily="49" charset="-122"/>
                <a:ea typeface="楷体" panose="02010609060101010101" pitchFamily="49" charset="-122"/>
              </a:rPr>
              <a:t>击造成恐龙灭绝</a:t>
            </a:r>
            <a:endParaRPr lang="en-US" altLang="zh-CN" sz="2400" b="1" dirty="0">
              <a:latin typeface="楷体" panose="02010609060101010101" pitchFamily="49" charset="-122"/>
              <a:ea typeface="楷体" panose="02010609060101010101" pitchFamily="49" charset="-122"/>
            </a:endParaRPr>
          </a:p>
        </p:txBody>
      </p:sp>
      <p:sp>
        <p:nvSpPr>
          <p:cNvPr id="11" name="左大括号 10"/>
          <p:cNvSpPr/>
          <p:nvPr/>
        </p:nvSpPr>
        <p:spPr>
          <a:xfrm>
            <a:off x="2843808" y="2252663"/>
            <a:ext cx="160338" cy="754856"/>
          </a:xfrm>
          <a:prstGeom prst="leftBrace">
            <a:avLst>
              <a:gd name="adj1" fmla="val 45980"/>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sz="2400" b="1" dirty="0">
              <a:latin typeface="楷体" panose="02010609060101010101" pitchFamily="49" charset="-122"/>
              <a:ea typeface="楷体" panose="02010609060101010101" pitchFamily="49" charset="-122"/>
            </a:endParaRPr>
          </a:p>
        </p:txBody>
      </p:sp>
      <p:sp>
        <p:nvSpPr>
          <p:cNvPr id="69641" name="TextBox 11"/>
          <p:cNvSpPr txBox="1">
            <a:spLocks noChangeArrowheads="1"/>
          </p:cNvSpPr>
          <p:nvPr/>
        </p:nvSpPr>
        <p:spPr bwMode="auto">
          <a:xfrm>
            <a:off x="3059833" y="2143125"/>
            <a:ext cx="2500313"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b="1" dirty="0">
                <a:latin typeface="楷体" panose="02010609060101010101" pitchFamily="49" charset="-122"/>
                <a:ea typeface="楷体" panose="02010609060101010101" pitchFamily="49" charset="-122"/>
              </a:rPr>
              <a:t>斯石英石的形成</a:t>
            </a:r>
            <a:endParaRPr lang="en-US" altLang="zh-CN" sz="2400" b="1" dirty="0">
              <a:latin typeface="楷体" panose="02010609060101010101" pitchFamily="49" charset="-122"/>
              <a:ea typeface="楷体" panose="02010609060101010101" pitchFamily="49" charset="-122"/>
            </a:endParaRPr>
          </a:p>
        </p:txBody>
      </p:sp>
      <p:sp>
        <p:nvSpPr>
          <p:cNvPr id="69642" name="TextBox 12"/>
          <p:cNvSpPr txBox="1">
            <a:spLocks noChangeArrowheads="1"/>
          </p:cNvSpPr>
          <p:nvPr/>
        </p:nvSpPr>
        <p:spPr bwMode="auto">
          <a:xfrm>
            <a:off x="3059833" y="2625329"/>
            <a:ext cx="2714625"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b="1" dirty="0">
                <a:latin typeface="楷体" panose="02010609060101010101" pitchFamily="49" charset="-122"/>
                <a:ea typeface="楷体" panose="02010609060101010101" pitchFamily="49" charset="-122"/>
              </a:rPr>
              <a:t>“撞击说”的成立</a:t>
            </a:r>
            <a:endParaRPr lang="en-US" altLang="zh-CN" sz="2400" b="1" dirty="0">
              <a:latin typeface="楷体" panose="02010609060101010101" pitchFamily="49" charset="-122"/>
              <a:ea typeface="楷体" panose="02010609060101010101" pitchFamily="49" charset="-122"/>
            </a:endParaRPr>
          </a:p>
        </p:txBody>
      </p:sp>
      <p:sp>
        <p:nvSpPr>
          <p:cNvPr id="14" name="左大括号 13"/>
          <p:cNvSpPr/>
          <p:nvPr/>
        </p:nvSpPr>
        <p:spPr>
          <a:xfrm>
            <a:off x="5771878" y="1221601"/>
            <a:ext cx="149225" cy="840581"/>
          </a:xfrm>
          <a:prstGeom prst="leftBrace">
            <a:avLst>
              <a:gd name="adj1" fmla="val 51014"/>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zh-CN" altLang="en-US" sz="2400" b="1" dirty="0">
              <a:latin typeface="楷体" panose="02010609060101010101" pitchFamily="49" charset="-122"/>
              <a:ea typeface="楷体" panose="02010609060101010101" pitchFamily="49" charset="-122"/>
            </a:endParaRPr>
          </a:p>
        </p:txBody>
      </p:sp>
      <p:sp>
        <p:nvSpPr>
          <p:cNvPr id="69644" name="TextBox 14"/>
          <p:cNvSpPr txBox="1">
            <a:spLocks noChangeArrowheads="1"/>
          </p:cNvSpPr>
          <p:nvPr/>
        </p:nvSpPr>
        <p:spPr bwMode="auto">
          <a:xfrm>
            <a:off x="5796137" y="1153307"/>
            <a:ext cx="1158875"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b="1" dirty="0">
                <a:latin typeface="楷体" panose="02010609060101010101" pitchFamily="49" charset="-122"/>
                <a:ea typeface="楷体" panose="02010609060101010101" pitchFamily="49" charset="-122"/>
              </a:rPr>
              <a:t>撞击说</a:t>
            </a:r>
            <a:endParaRPr lang="en-US" altLang="zh-CN" sz="2400" b="1" dirty="0">
              <a:latin typeface="楷体" panose="02010609060101010101" pitchFamily="49" charset="-122"/>
              <a:ea typeface="楷体" panose="02010609060101010101" pitchFamily="49" charset="-122"/>
            </a:endParaRPr>
          </a:p>
        </p:txBody>
      </p:sp>
      <p:sp>
        <p:nvSpPr>
          <p:cNvPr id="69645" name="TextBox 15"/>
          <p:cNvSpPr txBox="1">
            <a:spLocks noChangeArrowheads="1"/>
          </p:cNvSpPr>
          <p:nvPr/>
        </p:nvSpPr>
        <p:spPr bwMode="auto">
          <a:xfrm>
            <a:off x="5796136" y="1689088"/>
            <a:ext cx="114300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b="1" dirty="0">
                <a:latin typeface="楷体" panose="02010609060101010101" pitchFamily="49" charset="-122"/>
                <a:ea typeface="楷体" panose="02010609060101010101" pitchFamily="49" charset="-122"/>
              </a:rPr>
              <a:t>火山说</a:t>
            </a:r>
            <a:endParaRPr lang="en-US" altLang="zh-CN" sz="2400" b="1" dirty="0">
              <a:latin typeface="楷体" panose="02010609060101010101" pitchFamily="49" charset="-122"/>
              <a:ea typeface="楷体" panose="02010609060101010101" pitchFamily="49" charset="-122"/>
            </a:endParaRPr>
          </a:p>
        </p:txBody>
      </p:sp>
      <p:sp>
        <p:nvSpPr>
          <p:cNvPr id="69647" name="TextBox 17"/>
          <p:cNvSpPr txBox="1">
            <a:spLocks noChangeArrowheads="1"/>
          </p:cNvSpPr>
          <p:nvPr/>
        </p:nvSpPr>
        <p:spPr bwMode="auto">
          <a:xfrm>
            <a:off x="6641650" y="1822512"/>
            <a:ext cx="1661993" cy="1235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rgbClr val="000000"/>
                </a:solidFill>
                <a:latin typeface="楷体" panose="02010609060101010101" pitchFamily="49" charset="-122"/>
                <a:ea typeface="楷体" panose="02010609060101010101" pitchFamily="49" charset="-122"/>
              </a:rPr>
              <a:t>严谨的思</a:t>
            </a:r>
            <a:r>
              <a:rPr lang="zh-CN" altLang="en-US" sz="2400" b="1" dirty="0" smtClean="0">
                <a:solidFill>
                  <a:srgbClr val="000000"/>
                </a:solidFill>
                <a:latin typeface="楷体" panose="02010609060101010101" pitchFamily="49" charset="-122"/>
                <a:ea typeface="楷体" panose="02010609060101010101" pitchFamily="49" charset="-122"/>
              </a:rPr>
              <a:t>维</a:t>
            </a:r>
            <a:endParaRPr lang="en-US" altLang="zh-CN" sz="2400" b="1" dirty="0" smtClean="0">
              <a:solidFill>
                <a:srgbClr val="000000"/>
              </a:solidFill>
              <a:latin typeface="楷体" panose="02010609060101010101" pitchFamily="49" charset="-122"/>
              <a:ea typeface="楷体" panose="02010609060101010101" pitchFamily="49" charset="-122"/>
            </a:endParaRPr>
          </a:p>
          <a:p>
            <a:pPr eaLnBrk="1" hangingPunct="1"/>
            <a:r>
              <a:rPr lang="zh-CN" altLang="en-US" sz="2400" b="1" dirty="0" smtClean="0">
                <a:solidFill>
                  <a:srgbClr val="000000"/>
                </a:solidFill>
                <a:latin typeface="楷体" panose="02010609060101010101" pitchFamily="49" charset="-122"/>
                <a:ea typeface="楷体" panose="02010609060101010101" pitchFamily="49" charset="-122"/>
              </a:rPr>
              <a:t>求实</a:t>
            </a:r>
            <a:r>
              <a:rPr lang="zh-CN" altLang="en-US" sz="2400" b="1" dirty="0">
                <a:solidFill>
                  <a:srgbClr val="000000"/>
                </a:solidFill>
                <a:latin typeface="楷体" panose="02010609060101010101" pitchFamily="49" charset="-122"/>
                <a:ea typeface="楷体" panose="02010609060101010101" pitchFamily="49" charset="-122"/>
              </a:rPr>
              <a:t>的结论</a:t>
            </a:r>
          </a:p>
        </p:txBody>
      </p:sp>
      <p:grpSp>
        <p:nvGrpSpPr>
          <p:cNvPr id="19" name="组合 18"/>
          <p:cNvGrpSpPr/>
          <p:nvPr/>
        </p:nvGrpSpPr>
        <p:grpSpPr bwMode="auto">
          <a:xfrm>
            <a:off x="0" y="627459"/>
            <a:ext cx="2006600" cy="523081"/>
            <a:chOff x="70" y="-63"/>
            <a:chExt cx="3161" cy="1097"/>
          </a:xfrm>
        </p:grpSpPr>
        <p:sp>
          <p:nvSpPr>
            <p:cNvPr id="20"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smtClean="0">
                  <a:latin typeface="黑体" panose="02010609060101010101" pitchFamily="49" charset="-122"/>
                  <a:ea typeface="黑体" panose="02010609060101010101" pitchFamily="49" charset="-122"/>
                </a:rPr>
                <a:t>板书设计</a:t>
              </a:r>
              <a:endParaRPr kumimoji="1" lang="zh-CN" altLang="en-US" sz="2800" dirty="0">
                <a:latin typeface="黑体" panose="02010609060101010101" pitchFamily="49" charset="-122"/>
                <a:ea typeface="黑体" panose="02010609060101010101" pitchFamily="49" charset="-122"/>
              </a:endParaRPr>
            </a:p>
          </p:txBody>
        </p:sp>
        <p:cxnSp>
          <p:nvCxnSpPr>
            <p:cNvPr id="21"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2" name="菱形 21"/>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23" name="左大括号 22"/>
          <p:cNvSpPr/>
          <p:nvPr/>
        </p:nvSpPr>
        <p:spPr bwMode="auto">
          <a:xfrm>
            <a:off x="1043608" y="1545636"/>
            <a:ext cx="341312" cy="2076450"/>
          </a:xfrm>
          <a:prstGeom prst="leftBrace">
            <a:avLst>
              <a:gd name="adj1" fmla="val 37848"/>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800"/>
          </a:p>
        </p:txBody>
      </p:sp>
      <p:sp>
        <p:nvSpPr>
          <p:cNvPr id="24" name="左大括号 23"/>
          <p:cNvSpPr/>
          <p:nvPr/>
        </p:nvSpPr>
        <p:spPr bwMode="auto">
          <a:xfrm rot="10800000">
            <a:off x="6948265" y="1221599"/>
            <a:ext cx="341312" cy="2400486"/>
          </a:xfrm>
          <a:prstGeom prst="leftBrace">
            <a:avLst>
              <a:gd name="adj1" fmla="val 37848"/>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800"/>
          </a:p>
        </p:txBody>
      </p:sp>
    </p:spTree>
  </p:cSld>
  <p:clrMapOvr>
    <a:masterClrMapping/>
  </p:clrMapOvr>
  <p:transition spd="slow">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矩形 5"/>
          <p:cNvSpPr>
            <a:spLocks noChangeArrowheads="1"/>
          </p:cNvSpPr>
          <p:nvPr/>
        </p:nvSpPr>
        <p:spPr bwMode="auto">
          <a:xfrm>
            <a:off x="467544" y="1097905"/>
            <a:ext cx="8136904"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400" b="1" dirty="0">
                <a:latin typeface="宋体" panose="02010600030101010101" pitchFamily="2" charset="-122"/>
              </a:rPr>
              <a:t>1.</a:t>
            </a:r>
            <a:r>
              <a:rPr lang="zh-CN" altLang="en-US" sz="2400" b="1" dirty="0">
                <a:latin typeface="宋体" panose="02010600030101010101" pitchFamily="2" charset="-122"/>
              </a:rPr>
              <a:t>下</a:t>
            </a:r>
            <a:r>
              <a:rPr lang="zh-CN" altLang="en-US" sz="2400" b="1" dirty="0" smtClean="0">
                <a:latin typeface="宋体" panose="02010600030101010101" pitchFamily="2" charset="-122"/>
              </a:rPr>
              <a:t>列</a:t>
            </a:r>
            <a:r>
              <a:rPr lang="zh-CN" altLang="en-US" sz="2400" b="1" dirty="0">
                <a:latin typeface="宋体" panose="02010600030101010101" pitchFamily="2" charset="-122"/>
              </a:rPr>
              <a:t>画线</a:t>
            </a:r>
            <a:r>
              <a:rPr lang="zh-CN" altLang="en-US" sz="2400" b="1" dirty="0" smtClean="0">
                <a:latin typeface="宋体" panose="02010600030101010101" pitchFamily="2" charset="-122"/>
              </a:rPr>
              <a:t>字</a:t>
            </a:r>
            <a:r>
              <a:rPr lang="zh-CN" altLang="en-US" sz="2400" b="1" dirty="0">
                <a:latin typeface="宋体" panose="02010600030101010101" pitchFamily="2" charset="-122"/>
              </a:rPr>
              <a:t>的注音全部正确的一项</a:t>
            </a:r>
            <a:r>
              <a:rPr lang="zh-CN" altLang="en-US" sz="2400" b="1" dirty="0" smtClean="0">
                <a:latin typeface="宋体" panose="02010600030101010101" pitchFamily="2" charset="-122"/>
              </a:rPr>
              <a:t>是（</a:t>
            </a:r>
            <a:r>
              <a:rPr lang="zh-CN" altLang="en-US" sz="2400" b="1" dirty="0">
                <a:latin typeface="宋体" panose="02010600030101010101" pitchFamily="2" charset="-122"/>
              </a:rPr>
              <a:t>　　</a:t>
            </a:r>
            <a:r>
              <a:rPr lang="zh-CN" altLang="en-US" sz="2400" b="1" dirty="0" smtClean="0">
                <a:latin typeface="宋体" panose="02010600030101010101" pitchFamily="2" charset="-122"/>
              </a:rPr>
              <a:t>）</a:t>
            </a:r>
            <a:endParaRPr lang="zh-CN" altLang="en-US" sz="2400" b="1" dirty="0">
              <a:latin typeface="宋体" panose="02010600030101010101" pitchFamily="2" charset="-122"/>
            </a:endParaRPr>
          </a:p>
          <a:p>
            <a:pPr>
              <a:lnSpc>
                <a:spcPct val="150000"/>
              </a:lnSpc>
            </a:pPr>
            <a:r>
              <a:rPr lang="en-US" altLang="zh-CN" sz="2400" b="1" dirty="0">
                <a:latin typeface="楷体" panose="02010609060101010101" pitchFamily="49" charset="-122"/>
                <a:ea typeface="楷体" panose="02010609060101010101" pitchFamily="49" charset="-122"/>
              </a:rPr>
              <a:t>A.</a:t>
            </a:r>
            <a:r>
              <a:rPr lang="zh-CN" altLang="en-US" sz="2400" b="1" dirty="0">
                <a:latin typeface="楷体" panose="02010609060101010101" pitchFamily="49" charset="-122"/>
                <a:ea typeface="楷体" panose="02010609060101010101" pitchFamily="49" charset="-122"/>
              </a:rPr>
              <a:t>骨</a:t>
            </a:r>
            <a:r>
              <a:rPr lang="zh-CN" altLang="en-US" sz="2400" b="1" u="sng" dirty="0" smtClean="0">
                <a:latin typeface="楷体" panose="02010609060101010101" pitchFamily="49" charset="-122"/>
                <a:ea typeface="楷体" panose="02010609060101010101" pitchFamily="49" charset="-122"/>
              </a:rPr>
              <a:t>骼</a:t>
            </a:r>
            <a:r>
              <a:rPr lang="zh-CN" altLang="en-US" sz="2400" b="1" dirty="0" smtClean="0">
                <a:latin typeface="楷体" panose="02010609060101010101" pitchFamily="49" charset="-122"/>
                <a:ea typeface="楷体" panose="02010609060101010101" pitchFamily="49" charset="-122"/>
              </a:rPr>
              <a:t>（</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gé</a:t>
            </a:r>
            <a:r>
              <a:rPr lang="zh-CN" altLang="en-US" sz="2400" b="1" dirty="0" smtClean="0">
                <a:latin typeface="楷体" panose="02010609060101010101" pitchFamily="49" charset="-122"/>
                <a:ea typeface="楷体" panose="02010609060101010101" pitchFamily="49" charset="-122"/>
              </a:rPr>
              <a:t>）</a:t>
            </a:r>
            <a:r>
              <a:rPr lang="zh-CN" altLang="en-US" sz="2400" b="1" u="sng" dirty="0" smtClean="0">
                <a:latin typeface="楷体" panose="02010609060101010101" pitchFamily="49" charset="-122"/>
                <a:ea typeface="楷体" panose="02010609060101010101" pitchFamily="49" charset="-122"/>
              </a:rPr>
              <a:t>臀</a:t>
            </a:r>
            <a:r>
              <a:rPr lang="zh-CN" altLang="en-US" sz="2400" b="1" dirty="0" smtClean="0">
                <a:latin typeface="楷体" panose="02010609060101010101" pitchFamily="49" charset="-122"/>
                <a:ea typeface="楷体" panose="02010609060101010101" pitchFamily="49" charset="-122"/>
              </a:rPr>
              <a:t>部（</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diàn</a:t>
            </a:r>
            <a:r>
              <a:rPr lang="zh-CN" altLang="en-US" sz="2400" b="1" dirty="0" smtClean="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　</a:t>
            </a:r>
            <a:r>
              <a:rPr lang="zh-CN" altLang="en-US" sz="2400" b="1" u="sng" dirty="0">
                <a:latin typeface="楷体" panose="02010609060101010101" pitchFamily="49" charset="-122"/>
                <a:ea typeface="楷体" panose="02010609060101010101" pitchFamily="49" charset="-122"/>
              </a:rPr>
              <a:t>致</a:t>
            </a:r>
            <a:r>
              <a:rPr lang="zh-CN" altLang="en-US" sz="2400" b="1" dirty="0" smtClean="0">
                <a:latin typeface="楷体" panose="02010609060101010101" pitchFamily="49" charset="-122"/>
                <a:ea typeface="楷体" panose="02010609060101010101" pitchFamily="49" charset="-122"/>
              </a:rPr>
              <a:t>密（</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zhì</a:t>
            </a:r>
            <a:r>
              <a:rPr lang="zh-CN" altLang="en-US" sz="2400" b="1" dirty="0" smtClean="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　两</a:t>
            </a:r>
            <a:r>
              <a:rPr lang="zh-CN" altLang="en-US" sz="2400" b="1" u="sng" dirty="0" smtClean="0">
                <a:latin typeface="楷体" panose="02010609060101010101" pitchFamily="49" charset="-122"/>
                <a:ea typeface="楷体" panose="02010609060101010101" pitchFamily="49" charset="-122"/>
              </a:rPr>
              <a:t>栖</a:t>
            </a:r>
            <a:r>
              <a:rPr lang="zh-CN" altLang="en-US" sz="2400" b="1" dirty="0" smtClean="0">
                <a:latin typeface="楷体" panose="02010609060101010101" pitchFamily="49" charset="-122"/>
                <a:ea typeface="楷体" panose="02010609060101010101" pitchFamily="49" charset="-122"/>
              </a:rPr>
              <a:t>（</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qī</a:t>
            </a:r>
            <a:r>
              <a:rPr lang="zh-CN" altLang="en-US" sz="2400" b="1" dirty="0" smtClean="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a:p>
            <a:pPr>
              <a:lnSpc>
                <a:spcPct val="150000"/>
              </a:lnSpc>
            </a:pPr>
            <a:r>
              <a:rPr lang="en-US" altLang="zh-CN" sz="2400" b="1" dirty="0">
                <a:latin typeface="楷体" panose="02010609060101010101" pitchFamily="49" charset="-122"/>
                <a:ea typeface="楷体" panose="02010609060101010101" pitchFamily="49" charset="-122"/>
              </a:rPr>
              <a:t>B.</a:t>
            </a:r>
            <a:r>
              <a:rPr lang="zh-CN" altLang="en-US" sz="2400" b="1" u="sng" dirty="0">
                <a:latin typeface="楷体" panose="02010609060101010101" pitchFamily="49" charset="-122"/>
                <a:ea typeface="楷体" panose="02010609060101010101" pitchFamily="49" charset="-122"/>
              </a:rPr>
              <a:t>彗</a:t>
            </a:r>
            <a:r>
              <a:rPr lang="zh-CN" altLang="en-US" sz="2400" b="1" dirty="0" smtClean="0">
                <a:latin typeface="楷体" panose="02010609060101010101" pitchFamily="49" charset="-122"/>
                <a:ea typeface="楷体" panose="02010609060101010101" pitchFamily="49" charset="-122"/>
              </a:rPr>
              <a:t>星（</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huì</a:t>
            </a:r>
            <a:r>
              <a:rPr lang="zh-CN" altLang="en-US" sz="2400" b="1" dirty="0" smtClean="0">
                <a:latin typeface="楷体" panose="02010609060101010101" pitchFamily="49" charset="-122"/>
                <a:ea typeface="楷体" panose="02010609060101010101" pitchFamily="49" charset="-122"/>
              </a:rPr>
              <a:t>）地</a:t>
            </a:r>
            <a:r>
              <a:rPr lang="zh-CN" altLang="en-US" sz="2400" b="1" u="sng" dirty="0" smtClean="0">
                <a:latin typeface="楷体" panose="02010609060101010101" pitchFamily="49" charset="-122"/>
                <a:ea typeface="楷体" panose="02010609060101010101" pitchFamily="49" charset="-122"/>
              </a:rPr>
              <a:t>壳</a:t>
            </a:r>
            <a:r>
              <a:rPr lang="zh-CN" altLang="en-US" sz="2400" b="1" dirty="0" smtClean="0">
                <a:latin typeface="楷体" panose="02010609060101010101" pitchFamily="49" charset="-122"/>
                <a:ea typeface="楷体" panose="02010609060101010101" pitchFamily="49" charset="-122"/>
              </a:rPr>
              <a:t>（</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qiào</a:t>
            </a:r>
            <a:r>
              <a:rPr lang="zh-CN" altLang="en-US" sz="2400" b="1" dirty="0" smtClean="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　岛</a:t>
            </a:r>
            <a:r>
              <a:rPr lang="zh-CN" altLang="en-US" sz="2400" b="1" u="sng" dirty="0" smtClean="0">
                <a:latin typeface="楷体" panose="02010609060101010101" pitchFamily="49" charset="-122"/>
                <a:ea typeface="楷体" panose="02010609060101010101" pitchFamily="49" charset="-122"/>
              </a:rPr>
              <a:t>屿</a:t>
            </a:r>
            <a:r>
              <a:rPr lang="zh-CN" altLang="en-US" sz="2400" b="1" dirty="0" smtClean="0">
                <a:latin typeface="楷体" panose="02010609060101010101" pitchFamily="49" charset="-122"/>
                <a:ea typeface="楷体" panose="02010609060101010101" pitchFamily="49" charset="-122"/>
              </a:rPr>
              <a:t>（</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yù</a:t>
            </a:r>
            <a:r>
              <a:rPr lang="zh-CN" altLang="en-US" sz="2400" b="1" dirty="0" smtClean="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　</a:t>
            </a:r>
            <a:r>
              <a:rPr lang="zh-CN" altLang="en-US" sz="2400" b="1" u="sng" dirty="0">
                <a:latin typeface="楷体" panose="02010609060101010101" pitchFamily="49" charset="-122"/>
                <a:ea typeface="楷体" panose="02010609060101010101" pitchFamily="49" charset="-122"/>
              </a:rPr>
              <a:t>褶</a:t>
            </a:r>
            <a:r>
              <a:rPr lang="zh-CN" altLang="en-US" sz="2400" b="1" dirty="0" smtClean="0">
                <a:latin typeface="楷体" panose="02010609060101010101" pitchFamily="49" charset="-122"/>
                <a:ea typeface="楷体" panose="02010609060101010101" pitchFamily="49" charset="-122"/>
              </a:rPr>
              <a:t>皱（</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zhě</a:t>
            </a:r>
            <a:r>
              <a:rPr lang="zh-CN" altLang="en-US" sz="2400" b="1" dirty="0" smtClean="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a:p>
            <a:pPr>
              <a:lnSpc>
                <a:spcPct val="150000"/>
              </a:lnSpc>
            </a:pPr>
            <a:r>
              <a:rPr lang="en-US" altLang="zh-CN" sz="2400" b="1" dirty="0">
                <a:latin typeface="楷体" panose="02010609060101010101" pitchFamily="49" charset="-122"/>
                <a:ea typeface="楷体" panose="02010609060101010101" pitchFamily="49" charset="-122"/>
              </a:rPr>
              <a:t>C.</a:t>
            </a:r>
            <a:r>
              <a:rPr lang="zh-CN" altLang="en-US" sz="2400" b="1" u="sng" dirty="0">
                <a:latin typeface="楷体" panose="02010609060101010101" pitchFamily="49" charset="-122"/>
                <a:ea typeface="楷体" panose="02010609060101010101" pitchFamily="49" charset="-122"/>
              </a:rPr>
              <a:t>携</a:t>
            </a:r>
            <a:r>
              <a:rPr lang="zh-CN" altLang="en-US" sz="2400" b="1" dirty="0" smtClean="0">
                <a:latin typeface="楷体" panose="02010609060101010101" pitchFamily="49" charset="-122"/>
                <a:ea typeface="楷体" panose="02010609060101010101" pitchFamily="49" charset="-122"/>
              </a:rPr>
              <a:t>带（</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xié</a:t>
            </a:r>
            <a:r>
              <a:rPr lang="zh-CN" altLang="en-US" sz="2400" b="1" dirty="0" smtClean="0">
                <a:latin typeface="楷体" panose="02010609060101010101" pitchFamily="49" charset="-122"/>
                <a:ea typeface="楷体" panose="02010609060101010101" pitchFamily="49" charset="-122"/>
              </a:rPr>
              <a:t>）潮</a:t>
            </a:r>
            <a:r>
              <a:rPr lang="zh-CN" altLang="en-US" sz="2400" b="1" u="sng" dirty="0" smtClean="0">
                <a:latin typeface="楷体" panose="02010609060101010101" pitchFamily="49" charset="-122"/>
                <a:ea typeface="楷体" panose="02010609060101010101" pitchFamily="49" charset="-122"/>
              </a:rPr>
              <a:t>汐</a:t>
            </a:r>
            <a:r>
              <a:rPr lang="zh-CN" altLang="en-US" sz="2400" b="1" dirty="0" smtClean="0">
                <a:latin typeface="楷体" panose="02010609060101010101" pitchFamily="49" charset="-122"/>
                <a:ea typeface="楷体" panose="02010609060101010101" pitchFamily="49" charset="-122"/>
              </a:rPr>
              <a:t>（</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xī</a:t>
            </a:r>
            <a:r>
              <a:rPr lang="zh-CN" altLang="en-US" sz="2400" b="1" dirty="0" smtClean="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　</a:t>
            </a:r>
            <a:r>
              <a:rPr lang="zh-CN" altLang="en-US" sz="2400" b="1" u="sng" dirty="0">
                <a:latin typeface="楷体" panose="02010609060101010101" pitchFamily="49" charset="-122"/>
                <a:ea typeface="楷体" panose="02010609060101010101" pitchFamily="49" charset="-122"/>
              </a:rPr>
              <a:t>劫</a:t>
            </a:r>
            <a:r>
              <a:rPr lang="zh-CN" altLang="en-US" sz="2400" b="1" dirty="0" smtClean="0">
                <a:latin typeface="楷体" panose="02010609060101010101" pitchFamily="49" charset="-122"/>
                <a:ea typeface="楷体" panose="02010609060101010101" pitchFamily="49" charset="-122"/>
              </a:rPr>
              <a:t>难（</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jié</a:t>
            </a:r>
            <a:r>
              <a:rPr lang="zh-CN" altLang="en-US" sz="2400" b="1" dirty="0" smtClean="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　</a:t>
            </a:r>
            <a:r>
              <a:rPr lang="zh-CN" altLang="en-US" sz="2400" b="1" u="sng" dirty="0">
                <a:latin typeface="楷体" panose="02010609060101010101" pitchFamily="49" charset="-122"/>
                <a:ea typeface="楷体" panose="02010609060101010101" pitchFamily="49" charset="-122"/>
              </a:rPr>
              <a:t>撞</a:t>
            </a:r>
            <a:r>
              <a:rPr lang="zh-CN" altLang="en-US" sz="2400" b="1" dirty="0" smtClean="0">
                <a:latin typeface="楷体" panose="02010609060101010101" pitchFamily="49" charset="-122"/>
                <a:ea typeface="楷体" panose="02010609060101010101" pitchFamily="49" charset="-122"/>
              </a:rPr>
              <a:t>击（</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chuàng</a:t>
            </a:r>
            <a:r>
              <a:rPr lang="zh-CN" altLang="en-US" sz="2400" b="1" dirty="0" smtClean="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a:p>
            <a:pPr>
              <a:lnSpc>
                <a:spcPct val="150000"/>
              </a:lnSpc>
            </a:pPr>
            <a:r>
              <a:rPr lang="en-US" altLang="zh-CN" sz="2400" b="1" dirty="0">
                <a:latin typeface="楷体" panose="02010609060101010101" pitchFamily="49" charset="-122"/>
                <a:ea typeface="楷体" panose="02010609060101010101" pitchFamily="49" charset="-122"/>
              </a:rPr>
              <a:t>D.</a:t>
            </a:r>
            <a:r>
              <a:rPr lang="zh-CN" altLang="en-US" sz="2400" b="1" dirty="0">
                <a:latin typeface="楷体" panose="02010609060101010101" pitchFamily="49" charset="-122"/>
                <a:ea typeface="楷体" panose="02010609060101010101" pitchFamily="49" charset="-122"/>
              </a:rPr>
              <a:t>追</a:t>
            </a:r>
            <a:r>
              <a:rPr lang="zh-CN" altLang="en-US" sz="2400" b="1" u="sng" dirty="0" smtClean="0">
                <a:latin typeface="楷体" panose="02010609060101010101" pitchFamily="49" charset="-122"/>
                <a:ea typeface="楷体" panose="02010609060101010101" pitchFamily="49" charset="-122"/>
              </a:rPr>
              <a:t>溯</a:t>
            </a:r>
            <a:r>
              <a:rPr lang="zh-CN" altLang="en-US" sz="2400" b="1" dirty="0" smtClean="0">
                <a:latin typeface="楷体" panose="02010609060101010101" pitchFamily="49" charset="-122"/>
                <a:ea typeface="楷体" panose="02010609060101010101" pitchFamily="49" charset="-122"/>
              </a:rPr>
              <a:t>（</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sù</a:t>
            </a:r>
            <a:r>
              <a:rPr lang="zh-CN" altLang="en-US" sz="2400" b="1" dirty="0" smtClean="0">
                <a:latin typeface="楷体" panose="02010609060101010101" pitchFamily="49" charset="-122"/>
                <a:ea typeface="楷体" panose="02010609060101010101" pitchFamily="49" charset="-122"/>
              </a:rPr>
              <a:t>）</a:t>
            </a:r>
            <a:r>
              <a:rPr lang="zh-CN" altLang="en-US" sz="2400" b="1" u="sng" dirty="0" smtClean="0">
                <a:latin typeface="楷体" panose="02010609060101010101" pitchFamily="49" charset="-122"/>
                <a:ea typeface="楷体" panose="02010609060101010101" pitchFamily="49" charset="-122"/>
              </a:rPr>
              <a:t>陨</a:t>
            </a:r>
            <a:r>
              <a:rPr lang="zh-CN" altLang="en-US" sz="2400" b="1" dirty="0" smtClean="0">
                <a:latin typeface="楷体" panose="02010609060101010101" pitchFamily="49" charset="-122"/>
                <a:ea typeface="楷体" panose="02010609060101010101" pitchFamily="49" charset="-122"/>
              </a:rPr>
              <a:t>石（</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yǔn</a:t>
            </a:r>
            <a:r>
              <a:rPr lang="zh-CN" altLang="en-US" sz="2400" b="1" dirty="0" smtClean="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　</a:t>
            </a:r>
            <a:r>
              <a:rPr lang="zh-CN" altLang="en-US" sz="2400" b="1" u="sng" dirty="0">
                <a:latin typeface="楷体" panose="02010609060101010101" pitchFamily="49" charset="-122"/>
                <a:ea typeface="楷体" panose="02010609060101010101" pitchFamily="49" charset="-122"/>
              </a:rPr>
              <a:t>衍</a:t>
            </a:r>
            <a:r>
              <a:rPr lang="zh-CN" altLang="en-US" sz="2400" b="1" dirty="0" smtClean="0">
                <a:latin typeface="楷体" panose="02010609060101010101" pitchFamily="49" charset="-122"/>
                <a:ea typeface="楷体" panose="02010609060101010101" pitchFamily="49" charset="-122"/>
              </a:rPr>
              <a:t>射（</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yǎn</a:t>
            </a:r>
            <a:r>
              <a:rPr lang="zh-CN" altLang="en-US" sz="2400" b="1" dirty="0" smtClean="0">
                <a:latin typeface="楷体" panose="02010609060101010101" pitchFamily="49" charset="-122"/>
                <a:ea typeface="楷体" panose="02010609060101010101" pitchFamily="49" charset="-122"/>
              </a:rPr>
              <a:t>）二</a:t>
            </a:r>
            <a:r>
              <a:rPr lang="zh-CN" altLang="en-US" sz="2400" b="1" dirty="0">
                <a:latin typeface="楷体" panose="02010609060101010101" pitchFamily="49" charset="-122"/>
                <a:ea typeface="楷体" panose="02010609060101010101" pitchFamily="49" charset="-122"/>
              </a:rPr>
              <a:t>氧化</a:t>
            </a:r>
            <a:r>
              <a:rPr lang="zh-CN" altLang="en-US" sz="2400" b="1" u="sng" dirty="0" smtClean="0">
                <a:latin typeface="楷体" panose="02010609060101010101" pitchFamily="49" charset="-122"/>
                <a:ea typeface="楷体" panose="02010609060101010101" pitchFamily="49" charset="-122"/>
              </a:rPr>
              <a:t>硅</a:t>
            </a:r>
            <a:r>
              <a:rPr lang="zh-CN" altLang="en-US" sz="2400" b="1" dirty="0" smtClean="0">
                <a:latin typeface="楷体" panose="02010609060101010101" pitchFamily="49" charset="-122"/>
                <a:ea typeface="楷体" panose="02010609060101010101" pitchFamily="49" charset="-122"/>
              </a:rPr>
              <a:t>（</a:t>
            </a:r>
            <a:r>
              <a:rPr lang="en-US" altLang="zh-CN" sz="2400" dirty="0" smtClean="0">
                <a:latin typeface="汉语拼音" panose="000B0604020202020204" pitchFamily="34" charset="0"/>
                <a:ea typeface="楷体" panose="02010609060101010101" pitchFamily="49" charset="-122"/>
                <a:cs typeface="汉语拼音" panose="000B0604020202020204" pitchFamily="34" charset="0"/>
              </a:rPr>
              <a:t>guī</a:t>
            </a:r>
            <a:r>
              <a:rPr lang="zh-CN" altLang="en-US" sz="2400" b="1" dirty="0" smtClean="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sp>
        <p:nvSpPr>
          <p:cNvPr id="7" name="矩形 6"/>
          <p:cNvSpPr>
            <a:spLocks noChangeArrowheads="1"/>
          </p:cNvSpPr>
          <p:nvPr/>
        </p:nvSpPr>
        <p:spPr bwMode="auto">
          <a:xfrm>
            <a:off x="377782" y="3919494"/>
            <a:ext cx="7858125"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en-US" altLang="zh-CN" sz="2000" b="1" dirty="0" smtClean="0">
                <a:solidFill>
                  <a:srgbClr val="0000FF"/>
                </a:solidFill>
                <a:latin typeface="宋体" panose="02010600030101010101" pitchFamily="2" charset="-122"/>
              </a:rPr>
              <a:t>【</a:t>
            </a:r>
            <a:r>
              <a:rPr lang="zh-CN" altLang="en-US" sz="2000" b="1" dirty="0">
                <a:solidFill>
                  <a:srgbClr val="0000FF"/>
                </a:solidFill>
                <a:latin typeface="宋体" panose="02010600030101010101" pitchFamily="2" charset="-122"/>
              </a:rPr>
              <a:t>解析</a:t>
            </a:r>
            <a:r>
              <a:rPr lang="en-US" altLang="zh-CN" sz="2000" b="1" dirty="0">
                <a:solidFill>
                  <a:srgbClr val="0000FF"/>
                </a:solidFill>
                <a:latin typeface="宋体" panose="02010600030101010101" pitchFamily="2" charset="-122"/>
              </a:rPr>
              <a:t>】A</a:t>
            </a:r>
            <a:r>
              <a:rPr lang="zh-CN" altLang="en-US" sz="2000" b="1" dirty="0">
                <a:solidFill>
                  <a:srgbClr val="0000FF"/>
                </a:solidFill>
                <a:latin typeface="宋体" panose="02010600030101010101" pitchFamily="2" charset="-122"/>
              </a:rPr>
              <a:t>项中“臀”应读“</a:t>
            </a:r>
            <a:r>
              <a:rPr lang="en-US" altLang="zh-CN" sz="2000" dirty="0">
                <a:solidFill>
                  <a:srgbClr val="0000FF"/>
                </a:solidFill>
                <a:latin typeface="汉语拼音" panose="000B0604020202020204" pitchFamily="34" charset="0"/>
                <a:cs typeface="汉语拼音" panose="000B0604020202020204" pitchFamily="34" charset="0"/>
              </a:rPr>
              <a:t>tún</a:t>
            </a:r>
            <a:r>
              <a:rPr lang="zh-CN" altLang="en-US" sz="2000" b="1" dirty="0" smtClean="0">
                <a:solidFill>
                  <a:srgbClr val="0000FF"/>
                </a:solidFill>
                <a:latin typeface="宋体" panose="02010600030101010101" pitchFamily="2" charset="-122"/>
              </a:rPr>
              <a:t>”；</a:t>
            </a:r>
            <a:r>
              <a:rPr lang="en-US" altLang="zh-CN" sz="2000" b="1" dirty="0" smtClean="0">
                <a:solidFill>
                  <a:srgbClr val="0000FF"/>
                </a:solidFill>
                <a:latin typeface="宋体" panose="02010600030101010101" pitchFamily="2" charset="-122"/>
              </a:rPr>
              <a:t>B</a:t>
            </a:r>
            <a:r>
              <a:rPr lang="zh-CN" altLang="en-US" sz="2000" b="1" dirty="0">
                <a:solidFill>
                  <a:srgbClr val="0000FF"/>
                </a:solidFill>
                <a:latin typeface="宋体" panose="02010600030101010101" pitchFamily="2" charset="-122"/>
              </a:rPr>
              <a:t>项中“屿”应读“</a:t>
            </a:r>
            <a:r>
              <a:rPr lang="en-US" altLang="zh-CN" sz="2000" dirty="0">
                <a:solidFill>
                  <a:srgbClr val="0000FF"/>
                </a:solidFill>
                <a:latin typeface="汉语拼音" panose="000B0604020202020204" pitchFamily="34" charset="0"/>
                <a:cs typeface="汉语拼音" panose="000B0604020202020204" pitchFamily="34" charset="0"/>
              </a:rPr>
              <a:t>yǔ</a:t>
            </a:r>
            <a:r>
              <a:rPr lang="zh-CN" altLang="en-US" sz="2000" b="1" dirty="0" smtClean="0">
                <a:solidFill>
                  <a:srgbClr val="0000FF"/>
                </a:solidFill>
                <a:latin typeface="宋体" panose="02010600030101010101" pitchFamily="2" charset="-122"/>
              </a:rPr>
              <a:t>”；</a:t>
            </a:r>
            <a:r>
              <a:rPr lang="en-US" altLang="zh-CN" sz="2000" b="1" dirty="0" smtClean="0">
                <a:solidFill>
                  <a:srgbClr val="0000FF"/>
                </a:solidFill>
                <a:latin typeface="宋体" panose="02010600030101010101" pitchFamily="2" charset="-122"/>
              </a:rPr>
              <a:t>C</a:t>
            </a:r>
            <a:r>
              <a:rPr lang="zh-CN" altLang="en-US" sz="2000" b="1" dirty="0">
                <a:solidFill>
                  <a:srgbClr val="0000FF"/>
                </a:solidFill>
                <a:latin typeface="宋体" panose="02010600030101010101" pitchFamily="2" charset="-122"/>
              </a:rPr>
              <a:t>项中“撞”应读“</a:t>
            </a:r>
            <a:r>
              <a:rPr lang="en-US" altLang="zh-CN" sz="2000" dirty="0">
                <a:solidFill>
                  <a:srgbClr val="0000FF"/>
                </a:solidFill>
                <a:latin typeface="汉语拼音" panose="000B0604020202020204" pitchFamily="34" charset="0"/>
                <a:cs typeface="汉语拼音" panose="000B0604020202020204" pitchFamily="34" charset="0"/>
              </a:rPr>
              <a:t>zhuàng</a:t>
            </a:r>
            <a:r>
              <a:rPr lang="zh-CN" altLang="en-US" sz="2000" b="1" dirty="0">
                <a:solidFill>
                  <a:srgbClr val="0000FF"/>
                </a:solidFill>
                <a:latin typeface="宋体" panose="02010600030101010101" pitchFamily="2" charset="-122"/>
              </a:rPr>
              <a:t>”。</a:t>
            </a:r>
          </a:p>
        </p:txBody>
      </p:sp>
      <p:sp>
        <p:nvSpPr>
          <p:cNvPr id="8" name="矩形 7"/>
          <p:cNvSpPr>
            <a:spLocks noChangeArrowheads="1"/>
          </p:cNvSpPr>
          <p:nvPr/>
        </p:nvSpPr>
        <p:spPr bwMode="auto">
          <a:xfrm>
            <a:off x="6204050" y="1183686"/>
            <a:ext cx="3706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en-US" altLang="zh-CN" sz="2000" b="1">
                <a:solidFill>
                  <a:srgbClr val="FF0000"/>
                </a:solidFill>
                <a:latin typeface="+mn-lt"/>
                <a:ea typeface="华文楷体" panose="02010600040101010101" pitchFamily="2" charset="-122"/>
              </a:rPr>
              <a:t>D</a:t>
            </a:r>
            <a:endParaRPr lang="zh-CN" altLang="en-US" sz="2000" b="1">
              <a:solidFill>
                <a:srgbClr val="FF0000"/>
              </a:solidFill>
              <a:latin typeface="+mn-lt"/>
              <a:ea typeface="华文楷体" panose="02010600040101010101" pitchFamily="2" charset="-122"/>
            </a:endParaRPr>
          </a:p>
        </p:txBody>
      </p:sp>
      <p:grpSp>
        <p:nvGrpSpPr>
          <p:cNvPr id="9" name="组合 8"/>
          <p:cNvGrpSpPr/>
          <p:nvPr/>
        </p:nvGrpSpPr>
        <p:grpSpPr bwMode="auto">
          <a:xfrm>
            <a:off x="0" y="627459"/>
            <a:ext cx="2006600" cy="523081"/>
            <a:chOff x="70" y="-63"/>
            <a:chExt cx="3161" cy="1097"/>
          </a:xfrm>
        </p:grpSpPr>
        <p:sp>
          <p:nvSpPr>
            <p:cNvPr id="10"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课</a:t>
              </a:r>
              <a:r>
                <a:rPr kumimoji="1" lang="zh-CN" altLang="en-US" sz="2800" dirty="0" smtClean="0">
                  <a:latin typeface="黑体" panose="02010609060101010101" pitchFamily="49" charset="-122"/>
                  <a:ea typeface="黑体" panose="02010609060101010101" pitchFamily="49" charset="-122"/>
                </a:rPr>
                <a:t>堂检测</a:t>
              </a:r>
              <a:endParaRPr kumimoji="1" lang="zh-CN" altLang="en-US" sz="2800" dirty="0">
                <a:latin typeface="黑体" panose="02010609060101010101" pitchFamily="49" charset="-122"/>
                <a:ea typeface="黑体" panose="02010609060101010101" pitchFamily="49" charset="-122"/>
              </a:endParaRPr>
            </a:p>
          </p:txBody>
        </p:sp>
        <p:cxnSp>
          <p:nvCxnSpPr>
            <p:cNvPr id="11"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矩形 5"/>
          <p:cNvSpPr>
            <a:spLocks noChangeArrowheads="1"/>
          </p:cNvSpPr>
          <p:nvPr/>
        </p:nvSpPr>
        <p:spPr bwMode="auto">
          <a:xfrm>
            <a:off x="539553" y="1221600"/>
            <a:ext cx="5500687"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400" b="1" dirty="0">
                <a:latin typeface="宋体" panose="02010600030101010101" pitchFamily="2" charset="-122"/>
              </a:rPr>
              <a:t>2.</a:t>
            </a:r>
            <a:r>
              <a:rPr lang="zh-CN" altLang="en-US" sz="2400" b="1" dirty="0">
                <a:latin typeface="宋体" panose="02010600030101010101" pitchFamily="2" charset="-122"/>
              </a:rPr>
              <a:t>下列词语书写有误的一项</a:t>
            </a:r>
            <a:r>
              <a:rPr lang="zh-CN" altLang="en-US" sz="2400" b="1" dirty="0" smtClean="0">
                <a:latin typeface="宋体" panose="02010600030101010101" pitchFamily="2" charset="-122"/>
              </a:rPr>
              <a:t>是（</a:t>
            </a:r>
            <a:r>
              <a:rPr lang="zh-CN" altLang="en-US" sz="2400" b="1" dirty="0">
                <a:latin typeface="宋体" panose="02010600030101010101" pitchFamily="2" charset="-122"/>
              </a:rPr>
              <a:t>　　</a:t>
            </a:r>
            <a:r>
              <a:rPr lang="zh-CN" altLang="en-US" sz="2400" b="1" dirty="0" smtClean="0">
                <a:latin typeface="宋体" panose="02010600030101010101" pitchFamily="2" charset="-122"/>
              </a:rPr>
              <a:t>）</a:t>
            </a:r>
            <a:endParaRPr lang="zh-CN" altLang="en-US" sz="2400" b="1" dirty="0">
              <a:latin typeface="宋体" panose="02010600030101010101" pitchFamily="2" charset="-122"/>
            </a:endParaRPr>
          </a:p>
          <a:p>
            <a:pPr>
              <a:lnSpc>
                <a:spcPct val="150000"/>
              </a:lnSpc>
            </a:pPr>
            <a:r>
              <a:rPr lang="en-US" altLang="zh-CN" sz="2400" b="1" dirty="0">
                <a:latin typeface="楷体" panose="02010609060101010101" pitchFamily="49" charset="-122"/>
                <a:ea typeface="楷体" panose="02010609060101010101" pitchFamily="49" charset="-122"/>
              </a:rPr>
              <a:t>A.</a:t>
            </a:r>
            <a:r>
              <a:rPr lang="zh-CN" altLang="en-US" sz="2400" b="1" dirty="0">
                <a:latin typeface="楷体" panose="02010609060101010101" pitchFamily="49" charset="-122"/>
                <a:ea typeface="楷体" panose="02010609060101010101" pitchFamily="49" charset="-122"/>
              </a:rPr>
              <a:t>领域　流逝　迁徙　深渊</a:t>
            </a:r>
          </a:p>
          <a:p>
            <a:pPr>
              <a:lnSpc>
                <a:spcPct val="150000"/>
              </a:lnSpc>
            </a:pPr>
            <a:r>
              <a:rPr lang="en-US" altLang="zh-CN" sz="2400" b="1" dirty="0">
                <a:latin typeface="楷体" panose="02010609060101010101" pitchFamily="49" charset="-122"/>
                <a:ea typeface="楷体" panose="02010609060101010101" pitchFamily="49" charset="-122"/>
              </a:rPr>
              <a:t>B.</a:t>
            </a:r>
            <a:r>
              <a:rPr lang="zh-CN" altLang="en-US" sz="2400" b="1" dirty="0">
                <a:latin typeface="楷体" panose="02010609060101010101" pitchFamily="49" charset="-122"/>
                <a:ea typeface="楷体" panose="02010609060101010101" pitchFamily="49" charset="-122"/>
              </a:rPr>
              <a:t>熔化　迹象　覆盖　措施</a:t>
            </a:r>
          </a:p>
          <a:p>
            <a:pPr>
              <a:lnSpc>
                <a:spcPct val="150000"/>
              </a:lnSpc>
            </a:pPr>
            <a:r>
              <a:rPr lang="en-US" altLang="zh-CN" sz="2400" b="1" dirty="0">
                <a:latin typeface="楷体" panose="02010609060101010101" pitchFamily="49" charset="-122"/>
                <a:ea typeface="楷体" panose="02010609060101010101" pitchFamily="49" charset="-122"/>
              </a:rPr>
              <a:t>C.</a:t>
            </a:r>
            <a:r>
              <a:rPr lang="zh-CN" altLang="en-US" sz="2400" b="1" dirty="0">
                <a:latin typeface="楷体" panose="02010609060101010101" pitchFamily="49" charset="-122"/>
                <a:ea typeface="楷体" panose="02010609060101010101" pitchFamily="49" charset="-122"/>
              </a:rPr>
              <a:t>导置　致密　趋势　膨胀</a:t>
            </a:r>
          </a:p>
          <a:p>
            <a:pPr>
              <a:lnSpc>
                <a:spcPct val="150000"/>
              </a:lnSpc>
            </a:pPr>
            <a:r>
              <a:rPr lang="en-US" altLang="zh-CN" sz="2400" b="1" dirty="0">
                <a:latin typeface="楷体" panose="02010609060101010101" pitchFamily="49" charset="-122"/>
                <a:ea typeface="楷体" panose="02010609060101010101" pitchFamily="49" charset="-122"/>
              </a:rPr>
              <a:t>D.</a:t>
            </a:r>
            <a:r>
              <a:rPr lang="zh-CN" altLang="en-US" sz="2400" b="1" dirty="0">
                <a:latin typeface="楷体" panose="02010609060101010101" pitchFamily="49" charset="-122"/>
                <a:ea typeface="楷体" panose="02010609060101010101" pitchFamily="49" charset="-122"/>
              </a:rPr>
              <a:t>漂移　沉降　俯冲　汇聚</a:t>
            </a:r>
          </a:p>
        </p:txBody>
      </p:sp>
      <p:sp>
        <p:nvSpPr>
          <p:cNvPr id="7" name="矩形 6"/>
          <p:cNvSpPr>
            <a:spLocks noChangeArrowheads="1"/>
          </p:cNvSpPr>
          <p:nvPr/>
        </p:nvSpPr>
        <p:spPr bwMode="auto">
          <a:xfrm>
            <a:off x="395536" y="4227934"/>
            <a:ext cx="40559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000" b="1" dirty="0">
                <a:solidFill>
                  <a:srgbClr val="0000FF"/>
                </a:solidFill>
                <a:latin typeface="宋体" panose="02010600030101010101" pitchFamily="2" charset="-122"/>
              </a:rPr>
              <a:t>【</a:t>
            </a:r>
            <a:r>
              <a:rPr lang="zh-CN" altLang="en-US" sz="2000" b="1" dirty="0">
                <a:solidFill>
                  <a:srgbClr val="0000FF"/>
                </a:solidFill>
                <a:latin typeface="宋体" panose="02010600030101010101" pitchFamily="2" charset="-122"/>
              </a:rPr>
              <a:t>解析</a:t>
            </a:r>
            <a:r>
              <a:rPr lang="en-US" altLang="zh-CN" sz="2000" b="1" dirty="0" smtClean="0">
                <a:solidFill>
                  <a:srgbClr val="0000FF"/>
                </a:solidFill>
                <a:latin typeface="宋体" panose="02010600030101010101" pitchFamily="2" charset="-122"/>
              </a:rPr>
              <a:t>】“</a:t>
            </a:r>
            <a:r>
              <a:rPr lang="zh-CN" altLang="en-US" sz="2000" b="1" dirty="0">
                <a:solidFill>
                  <a:srgbClr val="0000FF"/>
                </a:solidFill>
                <a:latin typeface="宋体" panose="02010600030101010101" pitchFamily="2" charset="-122"/>
              </a:rPr>
              <a:t>导置”应为“导致”。</a:t>
            </a:r>
          </a:p>
        </p:txBody>
      </p:sp>
      <p:sp>
        <p:nvSpPr>
          <p:cNvPr id="8" name="矩形 7"/>
          <p:cNvSpPr>
            <a:spLocks noChangeArrowheads="1"/>
          </p:cNvSpPr>
          <p:nvPr/>
        </p:nvSpPr>
        <p:spPr bwMode="auto">
          <a:xfrm>
            <a:off x="5057007" y="1329612"/>
            <a:ext cx="4074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0000"/>
                </a:solidFill>
                <a:latin typeface="+mn-lt"/>
                <a:ea typeface="华文楷体" panose="02010600040101010101" pitchFamily="2" charset="-122"/>
              </a:rPr>
              <a:t>C</a:t>
            </a:r>
            <a:endParaRPr lang="zh-CN" altLang="en-US" sz="2400" b="1">
              <a:solidFill>
                <a:srgbClr val="FF0000"/>
              </a:solidFill>
              <a:latin typeface="+mn-lt"/>
              <a:ea typeface="华文楷体" panose="02010600040101010101" pitchFamily="2" charset="-122"/>
            </a:endParaRPr>
          </a:p>
        </p:txBody>
      </p:sp>
      <p:grpSp>
        <p:nvGrpSpPr>
          <p:cNvPr id="9" name="组合 8"/>
          <p:cNvGrpSpPr/>
          <p:nvPr/>
        </p:nvGrpSpPr>
        <p:grpSpPr bwMode="auto">
          <a:xfrm>
            <a:off x="0" y="627459"/>
            <a:ext cx="2006600" cy="523081"/>
            <a:chOff x="70" y="-63"/>
            <a:chExt cx="3161" cy="1097"/>
          </a:xfrm>
        </p:grpSpPr>
        <p:sp>
          <p:nvSpPr>
            <p:cNvPr id="10"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课</a:t>
              </a:r>
              <a:r>
                <a:rPr kumimoji="1" lang="zh-CN" altLang="en-US" sz="2800" dirty="0" smtClean="0">
                  <a:latin typeface="黑体" panose="02010609060101010101" pitchFamily="49" charset="-122"/>
                  <a:ea typeface="黑体" panose="02010609060101010101" pitchFamily="49" charset="-122"/>
                </a:rPr>
                <a:t>堂检测</a:t>
              </a:r>
              <a:endParaRPr kumimoji="1" lang="zh-CN" altLang="en-US" sz="2800" dirty="0">
                <a:latin typeface="黑体" panose="02010609060101010101" pitchFamily="49" charset="-122"/>
                <a:ea typeface="黑体" panose="02010609060101010101" pitchFamily="49" charset="-122"/>
              </a:endParaRPr>
            </a:p>
          </p:txBody>
        </p:sp>
        <p:cxnSp>
          <p:nvCxnSpPr>
            <p:cNvPr id="11"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矩形 5"/>
          <p:cNvSpPr>
            <a:spLocks noChangeArrowheads="1"/>
          </p:cNvSpPr>
          <p:nvPr/>
        </p:nvSpPr>
        <p:spPr bwMode="auto">
          <a:xfrm>
            <a:off x="467545" y="1059582"/>
            <a:ext cx="8568951" cy="3367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20000"/>
              </a:lnSpc>
            </a:pPr>
            <a:r>
              <a:rPr lang="en-US" altLang="zh-CN" sz="2000" b="1" dirty="0">
                <a:latin typeface="宋体" panose="02010600030101010101" pitchFamily="2" charset="-122"/>
              </a:rPr>
              <a:t>3.</a:t>
            </a:r>
            <a:r>
              <a:rPr lang="zh-CN" altLang="en-US" sz="2000" b="1" dirty="0">
                <a:latin typeface="宋体" panose="02010600030101010101" pitchFamily="2" charset="-122"/>
              </a:rPr>
              <a:t>依次填入下列句子横线上的词</a:t>
            </a:r>
            <a:r>
              <a:rPr lang="zh-CN" altLang="en-US" sz="2000" b="1" dirty="0" smtClean="0">
                <a:latin typeface="宋体" panose="02010600030101010101" pitchFamily="2" charset="-122"/>
              </a:rPr>
              <a:t>语，最</a:t>
            </a:r>
            <a:r>
              <a:rPr lang="zh-CN" altLang="en-US" sz="2000" b="1" dirty="0">
                <a:latin typeface="宋体" panose="02010600030101010101" pitchFamily="2" charset="-122"/>
              </a:rPr>
              <a:t>恰当的一组</a:t>
            </a:r>
            <a:r>
              <a:rPr lang="zh-CN" altLang="en-US" sz="2000" b="1" dirty="0" smtClean="0">
                <a:latin typeface="宋体" panose="02010600030101010101" pitchFamily="2" charset="-122"/>
              </a:rPr>
              <a:t>是（</a:t>
            </a:r>
            <a:r>
              <a:rPr lang="zh-CN" altLang="en-US" sz="2000" b="1" dirty="0">
                <a:latin typeface="宋体" panose="02010600030101010101" pitchFamily="2" charset="-122"/>
              </a:rPr>
              <a:t>　　</a:t>
            </a:r>
            <a:r>
              <a:rPr lang="zh-CN" altLang="en-US" sz="2000" b="1" dirty="0" smtClean="0">
                <a:latin typeface="宋体" panose="02010600030101010101" pitchFamily="2" charset="-122"/>
              </a:rPr>
              <a:t>）</a:t>
            </a:r>
            <a:endParaRPr lang="zh-CN" altLang="en-US" sz="2000" b="1" dirty="0">
              <a:latin typeface="宋体" panose="02010600030101010101" pitchFamily="2" charset="-122"/>
            </a:endParaRPr>
          </a:p>
          <a:p>
            <a:pPr indent="0">
              <a:lnSpc>
                <a:spcPct val="120000"/>
              </a:lnSpc>
            </a:pPr>
            <a:r>
              <a:rPr lang="en-US" altLang="zh-CN" sz="2000" b="1" dirty="0">
                <a:latin typeface="楷体" panose="02010609060101010101" pitchFamily="49" charset="-122"/>
                <a:ea typeface="楷体" panose="02010609060101010101" pitchFamily="49" charset="-122"/>
              </a:rPr>
              <a:t>①</a:t>
            </a:r>
            <a:r>
              <a:rPr lang="zh-CN" altLang="en-US" sz="2000" b="1" dirty="0">
                <a:latin typeface="楷体" panose="02010609060101010101" pitchFamily="49" charset="-122"/>
                <a:ea typeface="楷体" panose="02010609060101010101" pitchFamily="49" charset="-122"/>
              </a:rPr>
              <a:t>所有陆地</a:t>
            </a:r>
            <a:r>
              <a:rPr lang="zh-CN" altLang="en-US" sz="2000" b="1" u="sng"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都处在热带和温带环境</a:t>
            </a:r>
            <a:r>
              <a:rPr lang="zh-CN" altLang="en-US" sz="2000" b="1" dirty="0" smtClean="0">
                <a:latin typeface="楷体" panose="02010609060101010101" pitchFamily="49" charset="-122"/>
                <a:ea typeface="楷体" panose="02010609060101010101" pitchFamily="49" charset="-122"/>
              </a:rPr>
              <a:t>内，所</a:t>
            </a:r>
            <a:r>
              <a:rPr lang="zh-CN" altLang="en-US" sz="2000" b="1" dirty="0">
                <a:latin typeface="楷体" panose="02010609060101010101" pitchFamily="49" charset="-122"/>
                <a:ea typeface="楷体" panose="02010609060101010101" pitchFamily="49" charset="-122"/>
              </a:rPr>
              <a:t>以恐龙可以在泛大陆的不同地区舒适地生活。</a:t>
            </a:r>
            <a:r>
              <a:rPr lang="en-US" altLang="zh-CN" sz="2000" b="1" dirty="0">
                <a:latin typeface="楷体" panose="02010609060101010101" pitchFamily="49" charset="-122"/>
                <a:ea typeface="楷体" panose="02010609060101010101" pitchFamily="49" charset="-122"/>
              </a:rPr>
              <a:t> </a:t>
            </a:r>
            <a:endParaRPr lang="zh-CN" altLang="en-US" sz="2000" b="1" dirty="0">
              <a:latin typeface="楷体" panose="02010609060101010101" pitchFamily="49" charset="-122"/>
              <a:ea typeface="楷体" panose="02010609060101010101" pitchFamily="49" charset="-122"/>
            </a:endParaRPr>
          </a:p>
          <a:p>
            <a:pPr indent="0">
              <a:lnSpc>
                <a:spcPct val="120000"/>
              </a:lnSpc>
            </a:pPr>
            <a:r>
              <a:rPr lang="en-US" altLang="zh-CN" sz="2000" b="1" dirty="0">
                <a:latin typeface="楷体" panose="02010609060101010101" pitchFamily="49" charset="-122"/>
                <a:ea typeface="楷体" panose="02010609060101010101" pitchFamily="49" charset="-122"/>
              </a:rPr>
              <a:t>②</a:t>
            </a:r>
            <a:r>
              <a:rPr lang="zh-CN" altLang="en-US" sz="2000" b="1" dirty="0">
                <a:latin typeface="楷体" panose="02010609060101010101" pitchFamily="49" charset="-122"/>
                <a:ea typeface="楷体" panose="02010609060101010101" pitchFamily="49" charset="-122"/>
              </a:rPr>
              <a:t>在过去的</a:t>
            </a:r>
            <a:r>
              <a:rPr lang="en-US" altLang="zh-CN" sz="2000" b="1" dirty="0">
                <a:latin typeface="楷体" panose="02010609060101010101" pitchFamily="49" charset="-122"/>
                <a:ea typeface="楷体" panose="02010609060101010101" pitchFamily="49" charset="-122"/>
              </a:rPr>
              <a:t>9</a:t>
            </a:r>
            <a:r>
              <a:rPr lang="zh-CN" altLang="en-US" sz="2000" b="1" dirty="0">
                <a:latin typeface="楷体" panose="02010609060101010101" pitchFamily="49" charset="-122"/>
                <a:ea typeface="楷体" panose="02010609060101010101" pitchFamily="49" charset="-122"/>
              </a:rPr>
              <a:t>年</a:t>
            </a:r>
            <a:r>
              <a:rPr lang="zh-CN" altLang="en-US" sz="2000" b="1" dirty="0" smtClean="0">
                <a:latin typeface="楷体" panose="02010609060101010101" pitchFamily="49" charset="-122"/>
                <a:ea typeface="楷体" panose="02010609060101010101" pitchFamily="49" charset="-122"/>
              </a:rPr>
              <a:t>里，科</a:t>
            </a:r>
            <a:r>
              <a:rPr lang="zh-CN" altLang="en-US" sz="2000" b="1" dirty="0">
                <a:latin typeface="楷体" panose="02010609060101010101" pitchFamily="49" charset="-122"/>
                <a:ea typeface="楷体" panose="02010609060101010101" pitchFamily="49" charset="-122"/>
              </a:rPr>
              <a:t>学家们</a:t>
            </a:r>
            <a:r>
              <a:rPr lang="zh-CN" altLang="en-US" sz="2000" b="1" u="sng"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对</a:t>
            </a:r>
            <a:r>
              <a:rPr lang="en-US" altLang="zh-CN" sz="2000" b="1" dirty="0">
                <a:latin typeface="楷体" panose="02010609060101010101" pitchFamily="49" charset="-122"/>
                <a:ea typeface="楷体" panose="02010609060101010101" pitchFamily="49" charset="-122"/>
              </a:rPr>
              <a:t>6 500</a:t>
            </a:r>
            <a:r>
              <a:rPr lang="zh-CN" altLang="en-US" sz="2000" b="1" dirty="0">
                <a:latin typeface="楷体" panose="02010609060101010101" pitchFamily="49" charset="-122"/>
                <a:ea typeface="楷体" panose="02010609060101010101" pitchFamily="49" charset="-122"/>
              </a:rPr>
              <a:t>万年前恐龙灭绝的一个新观点争论不休。</a:t>
            </a:r>
            <a:r>
              <a:rPr lang="en-US" altLang="zh-CN" sz="2000" b="1" dirty="0">
                <a:latin typeface="楷体" panose="02010609060101010101" pitchFamily="49" charset="-122"/>
                <a:ea typeface="楷体" panose="02010609060101010101" pitchFamily="49" charset="-122"/>
              </a:rPr>
              <a:t> </a:t>
            </a:r>
            <a:endParaRPr lang="zh-CN" altLang="en-US" sz="2000" b="1" dirty="0">
              <a:latin typeface="楷体" panose="02010609060101010101" pitchFamily="49" charset="-122"/>
              <a:ea typeface="楷体" panose="02010609060101010101" pitchFamily="49" charset="-122"/>
            </a:endParaRPr>
          </a:p>
          <a:p>
            <a:pPr indent="0">
              <a:lnSpc>
                <a:spcPct val="120000"/>
              </a:lnSpc>
            </a:pPr>
            <a:r>
              <a:rPr lang="en-US" altLang="zh-CN" sz="2000" b="1" dirty="0">
                <a:latin typeface="楷体" panose="02010609060101010101" pitchFamily="49" charset="-122"/>
                <a:ea typeface="楷体" panose="02010609060101010101" pitchFamily="49" charset="-122"/>
              </a:rPr>
              <a:t>③</a:t>
            </a:r>
            <a:r>
              <a:rPr lang="zh-CN" altLang="en-US" sz="2000" b="1" dirty="0">
                <a:latin typeface="楷体" panose="02010609060101010101" pitchFamily="49" charset="-122"/>
                <a:ea typeface="楷体" panose="02010609060101010101" pitchFamily="49" charset="-122"/>
              </a:rPr>
              <a:t>如果你把温度升得足够</a:t>
            </a:r>
            <a:r>
              <a:rPr lang="zh-CN" altLang="en-US" sz="2000" b="1" dirty="0" smtClean="0">
                <a:latin typeface="楷体" panose="02010609060101010101" pitchFamily="49" charset="-122"/>
                <a:ea typeface="楷体" panose="02010609060101010101" pitchFamily="49" charset="-122"/>
              </a:rPr>
              <a:t>高，就</a:t>
            </a:r>
            <a:r>
              <a:rPr lang="zh-CN" altLang="en-US" sz="2000" b="1" u="sng"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使这种变化加快。</a:t>
            </a:r>
            <a:r>
              <a:rPr lang="en-US" altLang="zh-CN" sz="2000" b="1" dirty="0">
                <a:latin typeface="楷体" panose="02010609060101010101" pitchFamily="49" charset="-122"/>
                <a:ea typeface="楷体" panose="02010609060101010101" pitchFamily="49" charset="-122"/>
              </a:rPr>
              <a:t> </a:t>
            </a:r>
            <a:endParaRPr lang="zh-CN" altLang="en-US" sz="2000" b="1" dirty="0">
              <a:latin typeface="楷体" panose="02010609060101010101" pitchFamily="49" charset="-122"/>
              <a:ea typeface="楷体" panose="02010609060101010101" pitchFamily="49" charset="-122"/>
            </a:endParaRPr>
          </a:p>
          <a:p>
            <a:pPr indent="0">
              <a:lnSpc>
                <a:spcPct val="120000"/>
              </a:lnSpc>
            </a:pPr>
            <a:r>
              <a:rPr lang="en-US" altLang="zh-CN" sz="2000" b="1" dirty="0">
                <a:latin typeface="楷体" panose="02010609060101010101" pitchFamily="49" charset="-122"/>
                <a:ea typeface="楷体" panose="02010609060101010101" pitchFamily="49" charset="-122"/>
              </a:rPr>
              <a:t>④</a:t>
            </a:r>
            <a:r>
              <a:rPr lang="zh-CN" altLang="en-US" sz="2000" b="1" dirty="0">
                <a:latin typeface="楷体" panose="02010609060101010101" pitchFamily="49" charset="-122"/>
                <a:ea typeface="楷体" panose="02010609060101010101" pitchFamily="49" charset="-122"/>
              </a:rPr>
              <a:t>似乎可以肯定地</a:t>
            </a:r>
            <a:r>
              <a:rPr lang="zh-CN" altLang="en-US" sz="2000" b="1" dirty="0" smtClean="0">
                <a:latin typeface="楷体" panose="02010609060101010101" pitchFamily="49" charset="-122"/>
                <a:ea typeface="楷体" panose="02010609060101010101" pitchFamily="49" charset="-122"/>
              </a:rPr>
              <a:t>说，斯</a:t>
            </a:r>
            <a:r>
              <a:rPr lang="zh-CN" altLang="en-US" sz="2000" b="1" dirty="0">
                <a:latin typeface="楷体" panose="02010609060101010101" pitchFamily="49" charset="-122"/>
                <a:ea typeface="楷体" panose="02010609060101010101" pitchFamily="49" charset="-122"/>
              </a:rPr>
              <a:t>石英也</a:t>
            </a:r>
            <a:r>
              <a:rPr lang="zh-CN" altLang="en-US" sz="2000" b="1" u="sng"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出现在压力极高的地壳深处。</a:t>
            </a:r>
            <a:r>
              <a:rPr lang="en-US" altLang="zh-CN" sz="2000" b="1" dirty="0">
                <a:latin typeface="楷体" panose="02010609060101010101" pitchFamily="49" charset="-122"/>
                <a:ea typeface="楷体" panose="02010609060101010101" pitchFamily="49" charset="-122"/>
              </a:rPr>
              <a:t> </a:t>
            </a:r>
            <a:endParaRPr lang="zh-CN" altLang="en-US" sz="2000" b="1" dirty="0">
              <a:latin typeface="楷体" panose="02010609060101010101" pitchFamily="49" charset="-122"/>
              <a:ea typeface="楷体" panose="02010609060101010101" pitchFamily="49" charset="-122"/>
            </a:endParaRPr>
          </a:p>
          <a:p>
            <a:pPr indent="0">
              <a:lnSpc>
                <a:spcPct val="120000"/>
              </a:lnSpc>
            </a:pPr>
            <a:r>
              <a:rPr lang="en-US" altLang="zh-CN" sz="2000" b="1" dirty="0">
                <a:latin typeface="宋体" panose="02010600030101010101" pitchFamily="2" charset="-122"/>
              </a:rPr>
              <a:t>A.</a:t>
            </a:r>
            <a:r>
              <a:rPr lang="zh-CN" altLang="en-US" sz="2000" b="1" dirty="0">
                <a:latin typeface="宋体" panose="02010600030101010101" pitchFamily="2" charset="-122"/>
              </a:rPr>
              <a:t>似乎　常常　可　肯定       </a:t>
            </a:r>
            <a:r>
              <a:rPr lang="en-US" altLang="zh-CN" sz="2000" b="1" dirty="0" smtClean="0">
                <a:latin typeface="宋体" panose="02010600030101010101" pitchFamily="2" charset="-122"/>
              </a:rPr>
              <a:t>B</a:t>
            </a:r>
            <a:r>
              <a:rPr lang="en-US" altLang="zh-CN" sz="2000" b="1" dirty="0">
                <a:latin typeface="宋体" panose="02010600030101010101" pitchFamily="2" charset="-122"/>
              </a:rPr>
              <a:t>.</a:t>
            </a:r>
            <a:r>
              <a:rPr lang="zh-CN" altLang="en-US" sz="2000" b="1" dirty="0">
                <a:latin typeface="宋体" panose="02010600030101010101" pitchFamily="2" charset="-122"/>
              </a:rPr>
              <a:t>似乎　一直　可　应该</a:t>
            </a:r>
          </a:p>
          <a:p>
            <a:pPr indent="0">
              <a:lnSpc>
                <a:spcPct val="120000"/>
              </a:lnSpc>
            </a:pPr>
            <a:r>
              <a:rPr lang="en-US" altLang="zh-CN" sz="2000" b="1" dirty="0">
                <a:latin typeface="宋体" panose="02010600030101010101" pitchFamily="2" charset="-122"/>
              </a:rPr>
              <a:t>C.</a:t>
            </a:r>
            <a:r>
              <a:rPr lang="zh-CN" altLang="en-US" sz="2000" b="1" dirty="0">
                <a:latin typeface="宋体" panose="02010600030101010101" pitchFamily="2" charset="-122"/>
              </a:rPr>
              <a:t>几乎　常常　可能　应该     </a:t>
            </a:r>
            <a:r>
              <a:rPr lang="en-US" altLang="zh-CN" sz="2000" b="1" dirty="0" smtClean="0">
                <a:latin typeface="宋体" panose="02010600030101010101" pitchFamily="2" charset="-122"/>
              </a:rPr>
              <a:t>D</a:t>
            </a:r>
            <a:r>
              <a:rPr lang="en-US" altLang="zh-CN" sz="2000" b="1" dirty="0">
                <a:latin typeface="宋体" panose="02010600030101010101" pitchFamily="2" charset="-122"/>
              </a:rPr>
              <a:t>.</a:t>
            </a:r>
            <a:r>
              <a:rPr lang="zh-CN" altLang="en-US" sz="2000" b="1" dirty="0">
                <a:latin typeface="宋体" panose="02010600030101010101" pitchFamily="2" charset="-122"/>
              </a:rPr>
              <a:t>几乎　一直　可能　肯定</a:t>
            </a:r>
          </a:p>
        </p:txBody>
      </p:sp>
      <p:sp>
        <p:nvSpPr>
          <p:cNvPr id="8" name="矩形 7"/>
          <p:cNvSpPr>
            <a:spLocks noChangeArrowheads="1"/>
          </p:cNvSpPr>
          <p:nvPr/>
        </p:nvSpPr>
        <p:spPr bwMode="auto">
          <a:xfrm>
            <a:off x="7752730" y="1053704"/>
            <a:ext cx="4074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b="1">
                <a:solidFill>
                  <a:srgbClr val="FF0000"/>
                </a:solidFill>
                <a:latin typeface="+mn-lt"/>
                <a:ea typeface="华文楷体" panose="02010600040101010101" pitchFamily="2" charset="-122"/>
              </a:rPr>
              <a:t>B</a:t>
            </a:r>
            <a:endParaRPr lang="zh-CN" altLang="en-US" sz="2400" b="1">
              <a:solidFill>
                <a:srgbClr val="FF0000"/>
              </a:solidFill>
              <a:latin typeface="+mn-lt"/>
              <a:ea typeface="华文楷体" panose="02010600040101010101" pitchFamily="2" charset="-122"/>
            </a:endParaRPr>
          </a:p>
        </p:txBody>
      </p:sp>
      <p:grpSp>
        <p:nvGrpSpPr>
          <p:cNvPr id="9" name="组合 8"/>
          <p:cNvGrpSpPr/>
          <p:nvPr/>
        </p:nvGrpSpPr>
        <p:grpSpPr bwMode="auto">
          <a:xfrm>
            <a:off x="0" y="627459"/>
            <a:ext cx="2006600" cy="523081"/>
            <a:chOff x="70" y="-63"/>
            <a:chExt cx="3161" cy="1097"/>
          </a:xfrm>
        </p:grpSpPr>
        <p:sp>
          <p:nvSpPr>
            <p:cNvPr id="10"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课</a:t>
              </a:r>
              <a:r>
                <a:rPr kumimoji="1" lang="zh-CN" altLang="en-US" sz="2800" dirty="0" smtClean="0">
                  <a:latin typeface="黑体" panose="02010609060101010101" pitchFamily="49" charset="-122"/>
                  <a:ea typeface="黑体" panose="02010609060101010101" pitchFamily="49" charset="-122"/>
                </a:rPr>
                <a:t>堂检测</a:t>
              </a:r>
              <a:endParaRPr kumimoji="1" lang="zh-CN" altLang="en-US" sz="2800" dirty="0">
                <a:latin typeface="黑体" panose="02010609060101010101" pitchFamily="49" charset="-122"/>
                <a:ea typeface="黑体" panose="02010609060101010101" pitchFamily="49" charset="-122"/>
              </a:endParaRPr>
            </a:p>
          </p:txBody>
        </p:sp>
        <p:cxnSp>
          <p:nvCxnSpPr>
            <p:cNvPr id="11"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矩形 5"/>
          <p:cNvSpPr>
            <a:spLocks noChangeArrowheads="1"/>
          </p:cNvSpPr>
          <p:nvPr/>
        </p:nvSpPr>
        <p:spPr bwMode="auto">
          <a:xfrm>
            <a:off x="467544" y="1071562"/>
            <a:ext cx="8408676" cy="4273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10000"/>
              </a:lnSpc>
            </a:pPr>
            <a:r>
              <a:rPr lang="en-US" altLang="zh-CN" sz="2300" b="1" dirty="0">
                <a:latin typeface="宋体" panose="02010600030101010101" pitchFamily="2" charset="-122"/>
              </a:rPr>
              <a:t>4.</a:t>
            </a:r>
            <a:r>
              <a:rPr lang="zh-CN" altLang="en-US" sz="2300" b="1" dirty="0">
                <a:latin typeface="宋体" panose="02010600030101010101" pitchFamily="2" charset="-122"/>
              </a:rPr>
              <a:t>对下列各句运用</a:t>
            </a:r>
            <a:r>
              <a:rPr lang="zh-CN" altLang="en-US" sz="2300" b="1" dirty="0" smtClean="0">
                <a:latin typeface="宋体" panose="02010600030101010101" pitchFamily="2" charset="-122"/>
              </a:rPr>
              <a:t>的说明方法判</a:t>
            </a:r>
            <a:r>
              <a:rPr lang="zh-CN" altLang="en-US" sz="2300" b="1" dirty="0">
                <a:latin typeface="宋体" panose="02010600030101010101" pitchFamily="2" charset="-122"/>
              </a:rPr>
              <a:t>断正确的一项</a:t>
            </a:r>
            <a:r>
              <a:rPr lang="zh-CN" altLang="en-US" sz="2300" b="1" dirty="0" smtClean="0">
                <a:latin typeface="宋体" panose="02010600030101010101" pitchFamily="2" charset="-122"/>
              </a:rPr>
              <a:t>是（</a:t>
            </a:r>
            <a:r>
              <a:rPr lang="zh-CN" altLang="en-US" sz="2300" b="1" dirty="0">
                <a:latin typeface="宋体" panose="02010600030101010101" pitchFamily="2" charset="-122"/>
              </a:rPr>
              <a:t>　　</a:t>
            </a:r>
            <a:r>
              <a:rPr lang="zh-CN" altLang="en-US" sz="2300" b="1" dirty="0" smtClean="0">
                <a:latin typeface="宋体" panose="02010600030101010101" pitchFamily="2" charset="-122"/>
              </a:rPr>
              <a:t>）</a:t>
            </a:r>
            <a:endParaRPr lang="zh-CN" altLang="en-US" sz="2300" b="1" dirty="0">
              <a:latin typeface="宋体" panose="02010600030101010101" pitchFamily="2" charset="-122"/>
            </a:endParaRPr>
          </a:p>
          <a:p>
            <a:pPr indent="0">
              <a:lnSpc>
                <a:spcPct val="110000"/>
              </a:lnSpc>
            </a:pPr>
            <a:r>
              <a:rPr lang="en-US" altLang="zh-CN" sz="2200" b="1" dirty="0">
                <a:latin typeface="楷体" panose="02010609060101010101" pitchFamily="49" charset="-122"/>
                <a:ea typeface="楷体" panose="02010609060101010101" pitchFamily="49" charset="-122"/>
              </a:rPr>
              <a:t>①</a:t>
            </a:r>
            <a:r>
              <a:rPr lang="zh-CN" altLang="en-US" sz="2200" b="1" dirty="0">
                <a:latin typeface="楷体" panose="02010609060101010101" pitchFamily="49" charset="-122"/>
                <a:ea typeface="楷体" panose="02010609060101010101" pitchFamily="49" charset="-122"/>
              </a:rPr>
              <a:t>一立方英寸被压扁的沙子比一立方英寸普通的沙子要重得多。</a:t>
            </a:r>
          </a:p>
          <a:p>
            <a:pPr indent="0">
              <a:lnSpc>
                <a:spcPct val="110000"/>
              </a:lnSpc>
            </a:pPr>
            <a:r>
              <a:rPr lang="en-US" altLang="zh-CN" sz="2200" b="1" dirty="0">
                <a:latin typeface="楷体" panose="02010609060101010101" pitchFamily="49" charset="-122"/>
                <a:ea typeface="楷体" panose="02010609060101010101" pitchFamily="49" charset="-122"/>
              </a:rPr>
              <a:t>②</a:t>
            </a:r>
            <a:r>
              <a:rPr lang="zh-CN" altLang="en-US" sz="2200" b="1" dirty="0">
                <a:latin typeface="楷体" panose="02010609060101010101" pitchFamily="49" charset="-122"/>
                <a:ea typeface="楷体" panose="02010609060101010101" pitchFamily="49" charset="-122"/>
              </a:rPr>
              <a:t>例</a:t>
            </a:r>
            <a:r>
              <a:rPr lang="zh-CN" altLang="en-US" sz="2200" b="1" dirty="0" smtClean="0">
                <a:latin typeface="楷体" panose="02010609060101010101" pitchFamily="49" charset="-122"/>
                <a:ea typeface="楷体" panose="02010609060101010101" pitchFamily="49" charset="-122"/>
              </a:rPr>
              <a:t>如，在</a:t>
            </a:r>
            <a:r>
              <a:rPr lang="en-US" altLang="zh-CN" sz="2200" b="1" dirty="0">
                <a:latin typeface="楷体" panose="02010609060101010101" pitchFamily="49" charset="-122"/>
                <a:ea typeface="楷体" panose="02010609060101010101" pitchFamily="49" charset="-122"/>
              </a:rPr>
              <a:t>1986</a:t>
            </a:r>
            <a:r>
              <a:rPr lang="zh-CN" altLang="en-US" sz="2200" b="1" dirty="0">
                <a:latin typeface="楷体" panose="02010609060101010101" pitchFamily="49" charset="-122"/>
                <a:ea typeface="楷体" panose="02010609060101010101" pitchFamily="49" charset="-122"/>
              </a:rPr>
              <a:t>年</a:t>
            </a:r>
            <a:r>
              <a:rPr lang="en-US" altLang="zh-CN" sz="2200" b="1" dirty="0">
                <a:latin typeface="楷体" panose="02010609060101010101" pitchFamily="49" charset="-122"/>
                <a:ea typeface="楷体" panose="02010609060101010101" pitchFamily="49" charset="-122"/>
              </a:rPr>
              <a:t>1</a:t>
            </a:r>
            <a:r>
              <a:rPr lang="zh-CN" altLang="en-US" sz="2200" b="1" dirty="0" smtClean="0">
                <a:latin typeface="楷体" panose="02010609060101010101" pitchFamily="49" charset="-122"/>
                <a:ea typeface="楷体" panose="02010609060101010101" pitchFamily="49" charset="-122"/>
              </a:rPr>
              <a:t>月，阿</a:t>
            </a:r>
            <a:r>
              <a:rPr lang="zh-CN" altLang="en-US" sz="2200" b="1" dirty="0">
                <a:latin typeface="楷体" panose="02010609060101010101" pitchFamily="49" charset="-122"/>
                <a:ea typeface="楷体" panose="02010609060101010101" pitchFamily="49" charset="-122"/>
              </a:rPr>
              <a:t>根廷南极研究所宣布在詹姆斯罗斯岛发现了一些化石骨骼。</a:t>
            </a:r>
          </a:p>
          <a:p>
            <a:pPr indent="0">
              <a:lnSpc>
                <a:spcPct val="110000"/>
              </a:lnSpc>
            </a:pPr>
            <a:r>
              <a:rPr lang="en-US" altLang="zh-CN" sz="2200" b="1" dirty="0">
                <a:latin typeface="楷体" panose="02010609060101010101" pitchFamily="49" charset="-122"/>
                <a:ea typeface="楷体" panose="02010609060101010101" pitchFamily="49" charset="-122"/>
              </a:rPr>
              <a:t>③</a:t>
            </a:r>
            <a:r>
              <a:rPr lang="zh-CN" altLang="en-US" sz="2200" b="1" dirty="0">
                <a:latin typeface="楷体" panose="02010609060101010101" pitchFamily="49" charset="-122"/>
                <a:ea typeface="楷体" panose="02010609060101010101" pitchFamily="49" charset="-122"/>
              </a:rPr>
              <a:t>位于南极中心部位的南极洲是全球的大冰</a:t>
            </a:r>
            <a:r>
              <a:rPr lang="zh-CN" altLang="en-US" sz="2200" b="1" dirty="0" smtClean="0">
                <a:latin typeface="楷体" panose="02010609060101010101" pitchFamily="49" charset="-122"/>
                <a:ea typeface="楷体" panose="02010609060101010101" pitchFamily="49" charset="-122"/>
              </a:rPr>
              <a:t>箱，地</a:t>
            </a:r>
            <a:r>
              <a:rPr lang="zh-CN" altLang="en-US" sz="2200" b="1" dirty="0">
                <a:latin typeface="楷体" panose="02010609060101010101" pitchFamily="49" charset="-122"/>
                <a:ea typeface="楷体" panose="02010609060101010101" pitchFamily="49" charset="-122"/>
              </a:rPr>
              <a:t>球上所有冰的十分之九都在南极冰盖。</a:t>
            </a:r>
          </a:p>
          <a:p>
            <a:pPr indent="0">
              <a:lnSpc>
                <a:spcPct val="110000"/>
              </a:lnSpc>
            </a:pPr>
            <a:r>
              <a:rPr lang="en-US" altLang="zh-CN" sz="2200" b="1" dirty="0">
                <a:latin typeface="楷体" panose="02010609060101010101" pitchFamily="49" charset="-122"/>
                <a:ea typeface="楷体" panose="02010609060101010101" pitchFamily="49" charset="-122"/>
              </a:rPr>
              <a:t>④</a:t>
            </a:r>
            <a:r>
              <a:rPr lang="zh-CN" altLang="en-US" sz="2200" b="1" dirty="0">
                <a:latin typeface="楷体" panose="02010609060101010101" pitchFamily="49" charset="-122"/>
                <a:ea typeface="楷体" panose="02010609060101010101" pitchFamily="49" charset="-122"/>
              </a:rPr>
              <a:t>因</a:t>
            </a:r>
            <a:r>
              <a:rPr lang="zh-CN" altLang="en-US" sz="2200" b="1" dirty="0" smtClean="0">
                <a:latin typeface="楷体" panose="02010609060101010101" pitchFamily="49" charset="-122"/>
                <a:ea typeface="楷体" panose="02010609060101010101" pitchFamily="49" charset="-122"/>
              </a:rPr>
              <a:t>此，目</a:t>
            </a:r>
            <a:r>
              <a:rPr lang="zh-CN" altLang="en-US" sz="2200" b="1" dirty="0">
                <a:latin typeface="楷体" panose="02010609060101010101" pitchFamily="49" charset="-122"/>
                <a:ea typeface="楷体" panose="02010609060101010101" pitchFamily="49" charset="-122"/>
              </a:rPr>
              <a:t>前存在两种对立的理</a:t>
            </a:r>
            <a:r>
              <a:rPr lang="zh-CN" altLang="en-US" sz="2200" b="1" dirty="0" smtClean="0">
                <a:latin typeface="楷体" panose="02010609060101010101" pitchFamily="49" charset="-122"/>
                <a:ea typeface="楷体" panose="02010609060101010101" pitchFamily="49" charset="-122"/>
              </a:rPr>
              <a:t>论，即</a:t>
            </a:r>
            <a:r>
              <a:rPr lang="zh-CN" altLang="en-US" sz="2200" b="1" dirty="0">
                <a:latin typeface="楷体" panose="02010609060101010101" pitchFamily="49" charset="-122"/>
                <a:ea typeface="楷体" panose="02010609060101010101" pitchFamily="49" charset="-122"/>
              </a:rPr>
              <a:t>“撞击说”和“火山说”。</a:t>
            </a:r>
          </a:p>
          <a:p>
            <a:pPr indent="0">
              <a:lnSpc>
                <a:spcPct val="110000"/>
              </a:lnSpc>
            </a:pPr>
            <a:r>
              <a:rPr lang="en-US" altLang="zh-CN" sz="2300" b="1" dirty="0">
                <a:latin typeface="宋体" panose="02010600030101010101" pitchFamily="2" charset="-122"/>
              </a:rPr>
              <a:t>A.①</a:t>
            </a:r>
            <a:r>
              <a:rPr lang="zh-CN" altLang="en-US" sz="2300" b="1" dirty="0">
                <a:latin typeface="宋体" panose="02010600030101010101" pitchFamily="2" charset="-122"/>
              </a:rPr>
              <a:t>作比较　</a:t>
            </a:r>
            <a:r>
              <a:rPr lang="en-US" altLang="zh-CN" sz="2300" b="1" dirty="0">
                <a:latin typeface="宋体" panose="02010600030101010101" pitchFamily="2" charset="-122"/>
              </a:rPr>
              <a:t>②</a:t>
            </a:r>
            <a:r>
              <a:rPr lang="zh-CN" altLang="en-US" sz="2300" b="1" dirty="0">
                <a:latin typeface="宋体" panose="02010600030101010101" pitchFamily="2" charset="-122"/>
              </a:rPr>
              <a:t>列数字　</a:t>
            </a:r>
            <a:r>
              <a:rPr lang="en-US" altLang="zh-CN" sz="2300" b="1" dirty="0">
                <a:latin typeface="宋体" panose="02010600030101010101" pitchFamily="2" charset="-122"/>
              </a:rPr>
              <a:t>③</a:t>
            </a:r>
            <a:r>
              <a:rPr lang="zh-CN" altLang="en-US" sz="2300" b="1" dirty="0">
                <a:latin typeface="宋体" panose="02010600030101010101" pitchFamily="2" charset="-122"/>
              </a:rPr>
              <a:t>打比方　</a:t>
            </a:r>
            <a:r>
              <a:rPr lang="en-US" altLang="zh-CN" sz="2300" b="1" dirty="0">
                <a:latin typeface="宋体" panose="02010600030101010101" pitchFamily="2" charset="-122"/>
              </a:rPr>
              <a:t>④</a:t>
            </a:r>
            <a:r>
              <a:rPr lang="zh-CN" altLang="en-US" sz="2300" b="1" dirty="0">
                <a:latin typeface="宋体" panose="02010600030101010101" pitchFamily="2" charset="-122"/>
              </a:rPr>
              <a:t>举例子</a:t>
            </a:r>
            <a:endParaRPr lang="en-US" altLang="zh-CN" sz="2300" b="1" dirty="0">
              <a:latin typeface="宋体" panose="02010600030101010101" pitchFamily="2" charset="-122"/>
            </a:endParaRPr>
          </a:p>
          <a:p>
            <a:pPr indent="0">
              <a:lnSpc>
                <a:spcPct val="110000"/>
              </a:lnSpc>
            </a:pPr>
            <a:r>
              <a:rPr lang="en-US" altLang="zh-CN" sz="2300" b="1" dirty="0">
                <a:latin typeface="宋体" panose="02010600030101010101" pitchFamily="2" charset="-122"/>
              </a:rPr>
              <a:t>B.①</a:t>
            </a:r>
            <a:r>
              <a:rPr lang="zh-CN" altLang="en-US" sz="2300" b="1" dirty="0">
                <a:latin typeface="宋体" panose="02010600030101010101" pitchFamily="2" charset="-122"/>
              </a:rPr>
              <a:t>列数字　</a:t>
            </a:r>
            <a:r>
              <a:rPr lang="en-US" altLang="zh-CN" sz="2300" b="1" dirty="0">
                <a:latin typeface="宋体" panose="02010600030101010101" pitchFamily="2" charset="-122"/>
              </a:rPr>
              <a:t>②</a:t>
            </a:r>
            <a:r>
              <a:rPr lang="zh-CN" altLang="en-US" sz="2300" b="1" dirty="0">
                <a:latin typeface="宋体" panose="02010600030101010101" pitchFamily="2" charset="-122"/>
              </a:rPr>
              <a:t>举例子　</a:t>
            </a:r>
            <a:r>
              <a:rPr lang="en-US" altLang="zh-CN" sz="2300" b="1" dirty="0">
                <a:latin typeface="宋体" panose="02010600030101010101" pitchFamily="2" charset="-122"/>
              </a:rPr>
              <a:t>③</a:t>
            </a:r>
            <a:r>
              <a:rPr lang="zh-CN" altLang="en-US" sz="2300" b="1" dirty="0">
                <a:latin typeface="宋体" panose="02010600030101010101" pitchFamily="2" charset="-122"/>
              </a:rPr>
              <a:t>打比方　</a:t>
            </a:r>
            <a:r>
              <a:rPr lang="en-US" altLang="zh-CN" sz="2300" b="1" dirty="0">
                <a:latin typeface="宋体" panose="02010600030101010101" pitchFamily="2" charset="-122"/>
              </a:rPr>
              <a:t>④</a:t>
            </a:r>
            <a:r>
              <a:rPr lang="zh-CN" altLang="en-US" sz="2300" b="1" dirty="0">
                <a:latin typeface="宋体" panose="02010600030101010101" pitchFamily="2" charset="-122"/>
              </a:rPr>
              <a:t>举例子</a:t>
            </a:r>
          </a:p>
          <a:p>
            <a:pPr indent="0">
              <a:lnSpc>
                <a:spcPct val="110000"/>
              </a:lnSpc>
            </a:pPr>
            <a:r>
              <a:rPr lang="en-US" altLang="zh-CN" sz="2300" b="1" dirty="0">
                <a:latin typeface="宋体" panose="02010600030101010101" pitchFamily="2" charset="-122"/>
              </a:rPr>
              <a:t>C.①</a:t>
            </a:r>
            <a:r>
              <a:rPr lang="zh-CN" altLang="en-US" sz="2300" b="1" dirty="0">
                <a:latin typeface="宋体" panose="02010600030101010101" pitchFamily="2" charset="-122"/>
              </a:rPr>
              <a:t>作比较　</a:t>
            </a:r>
            <a:r>
              <a:rPr lang="en-US" altLang="zh-CN" sz="2300" b="1" dirty="0">
                <a:latin typeface="宋体" panose="02010600030101010101" pitchFamily="2" charset="-122"/>
              </a:rPr>
              <a:t>②</a:t>
            </a:r>
            <a:r>
              <a:rPr lang="zh-CN" altLang="en-US" sz="2300" b="1" dirty="0">
                <a:latin typeface="宋体" panose="02010600030101010101" pitchFamily="2" charset="-122"/>
              </a:rPr>
              <a:t>举例子　</a:t>
            </a:r>
            <a:r>
              <a:rPr lang="en-US" altLang="zh-CN" sz="2300" b="1" dirty="0">
                <a:latin typeface="宋体" panose="02010600030101010101" pitchFamily="2" charset="-122"/>
              </a:rPr>
              <a:t>③</a:t>
            </a:r>
            <a:r>
              <a:rPr lang="zh-CN" altLang="en-US" sz="2300" b="1" dirty="0">
                <a:latin typeface="宋体" panose="02010600030101010101" pitchFamily="2" charset="-122"/>
              </a:rPr>
              <a:t>打比方　</a:t>
            </a:r>
            <a:r>
              <a:rPr lang="en-US" altLang="zh-CN" sz="2300" b="1" dirty="0">
                <a:latin typeface="宋体" panose="02010600030101010101" pitchFamily="2" charset="-122"/>
              </a:rPr>
              <a:t>④</a:t>
            </a:r>
            <a:r>
              <a:rPr lang="zh-CN" altLang="en-US" sz="2300" b="1" dirty="0">
                <a:latin typeface="宋体" panose="02010600030101010101" pitchFamily="2" charset="-122"/>
              </a:rPr>
              <a:t>分类别</a:t>
            </a:r>
          </a:p>
          <a:p>
            <a:pPr indent="0">
              <a:lnSpc>
                <a:spcPct val="110000"/>
              </a:lnSpc>
            </a:pPr>
            <a:r>
              <a:rPr lang="en-US" altLang="zh-CN" sz="2300" b="1" dirty="0">
                <a:latin typeface="宋体" panose="02010600030101010101" pitchFamily="2" charset="-122"/>
              </a:rPr>
              <a:t>D.①</a:t>
            </a:r>
            <a:r>
              <a:rPr lang="zh-CN" altLang="en-US" sz="2300" b="1" dirty="0">
                <a:latin typeface="宋体" panose="02010600030101010101" pitchFamily="2" charset="-122"/>
              </a:rPr>
              <a:t>列数字　</a:t>
            </a:r>
            <a:r>
              <a:rPr lang="en-US" altLang="zh-CN" sz="2300" b="1" dirty="0">
                <a:latin typeface="宋体" panose="02010600030101010101" pitchFamily="2" charset="-122"/>
              </a:rPr>
              <a:t>②</a:t>
            </a:r>
            <a:r>
              <a:rPr lang="zh-CN" altLang="en-US" sz="2300" b="1" dirty="0">
                <a:latin typeface="宋体" panose="02010600030101010101" pitchFamily="2" charset="-122"/>
              </a:rPr>
              <a:t>举例子　</a:t>
            </a:r>
            <a:r>
              <a:rPr lang="en-US" altLang="zh-CN" sz="2300" b="1" dirty="0">
                <a:latin typeface="宋体" panose="02010600030101010101" pitchFamily="2" charset="-122"/>
              </a:rPr>
              <a:t>③</a:t>
            </a:r>
            <a:r>
              <a:rPr lang="zh-CN" altLang="en-US" sz="2300" b="1" dirty="0">
                <a:latin typeface="宋体" panose="02010600030101010101" pitchFamily="2" charset="-122"/>
              </a:rPr>
              <a:t>打比方　</a:t>
            </a:r>
            <a:r>
              <a:rPr lang="en-US" altLang="zh-CN" sz="2300" b="1" dirty="0">
                <a:latin typeface="宋体" panose="02010600030101010101" pitchFamily="2" charset="-122"/>
              </a:rPr>
              <a:t>④</a:t>
            </a:r>
            <a:r>
              <a:rPr lang="zh-CN" altLang="en-US" sz="2300" b="1" dirty="0">
                <a:latin typeface="宋体" panose="02010600030101010101" pitchFamily="2" charset="-122"/>
              </a:rPr>
              <a:t>分类别</a:t>
            </a:r>
          </a:p>
        </p:txBody>
      </p:sp>
      <p:sp>
        <p:nvSpPr>
          <p:cNvPr id="8" name="矩形 7"/>
          <p:cNvSpPr>
            <a:spLocks noChangeArrowheads="1"/>
          </p:cNvSpPr>
          <p:nvPr/>
        </p:nvSpPr>
        <p:spPr bwMode="auto">
          <a:xfrm>
            <a:off x="7239150" y="1005577"/>
            <a:ext cx="35718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en-US" altLang="zh-CN" sz="2400" b="1" dirty="0" smtClean="0">
                <a:solidFill>
                  <a:srgbClr val="FF0000"/>
                </a:solidFill>
                <a:latin typeface="+mn-lt"/>
                <a:ea typeface="华文楷体" panose="02010600040101010101" pitchFamily="2" charset="-122"/>
              </a:rPr>
              <a:t>C</a:t>
            </a:r>
            <a:endParaRPr lang="zh-CN" altLang="en-US" sz="2400" b="1" dirty="0">
              <a:solidFill>
                <a:srgbClr val="FF0000"/>
              </a:solidFill>
              <a:latin typeface="+mn-lt"/>
              <a:ea typeface="华文楷体" panose="02010600040101010101" pitchFamily="2" charset="-122"/>
            </a:endParaRPr>
          </a:p>
        </p:txBody>
      </p:sp>
      <p:grpSp>
        <p:nvGrpSpPr>
          <p:cNvPr id="9" name="组合 8"/>
          <p:cNvGrpSpPr/>
          <p:nvPr/>
        </p:nvGrpSpPr>
        <p:grpSpPr bwMode="auto">
          <a:xfrm>
            <a:off x="0" y="627459"/>
            <a:ext cx="2006600" cy="523081"/>
            <a:chOff x="70" y="-63"/>
            <a:chExt cx="3161" cy="1097"/>
          </a:xfrm>
        </p:grpSpPr>
        <p:sp>
          <p:nvSpPr>
            <p:cNvPr id="10"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课</a:t>
              </a:r>
              <a:r>
                <a:rPr kumimoji="1" lang="zh-CN" altLang="en-US" sz="2800" dirty="0" smtClean="0">
                  <a:latin typeface="黑体" panose="02010609060101010101" pitchFamily="49" charset="-122"/>
                  <a:ea typeface="黑体" panose="02010609060101010101" pitchFamily="49" charset="-122"/>
                </a:rPr>
                <a:t>堂检测</a:t>
              </a:r>
              <a:endParaRPr kumimoji="1" lang="zh-CN" altLang="en-US" sz="2800" dirty="0">
                <a:latin typeface="黑体" panose="02010609060101010101" pitchFamily="49" charset="-122"/>
                <a:ea typeface="黑体" panose="02010609060101010101" pitchFamily="49" charset="-122"/>
              </a:endParaRPr>
            </a:p>
          </p:txBody>
        </p:sp>
        <p:cxnSp>
          <p:nvCxnSpPr>
            <p:cNvPr id="11"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26" name="组合 1"/>
          <p:cNvGrpSpPr/>
          <p:nvPr/>
        </p:nvGrpSpPr>
        <p:grpSpPr bwMode="auto">
          <a:xfrm>
            <a:off x="3700464" y="958742"/>
            <a:ext cx="1743075" cy="643766"/>
            <a:chOff x="3333750" y="555625"/>
            <a:chExt cx="1743075" cy="858356"/>
          </a:xfrm>
        </p:grpSpPr>
        <p:sp>
          <p:nvSpPr>
            <p:cNvPr id="7" name="圆角矩形 6"/>
            <p:cNvSpPr/>
            <p:nvPr/>
          </p:nvSpPr>
          <p:spPr>
            <a:xfrm rot="555800">
              <a:off x="4602163" y="673100"/>
              <a:ext cx="442912" cy="419101"/>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8" name="圆角矩形 7"/>
            <p:cNvSpPr/>
            <p:nvPr/>
          </p:nvSpPr>
          <p:spPr>
            <a:xfrm rot="20470821">
              <a:off x="4197350" y="679450"/>
              <a:ext cx="442913" cy="420688"/>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9" name="圆角矩形 8"/>
            <p:cNvSpPr/>
            <p:nvPr/>
          </p:nvSpPr>
          <p:spPr>
            <a:xfrm rot="319204">
              <a:off x="3778250" y="679450"/>
              <a:ext cx="441325" cy="420688"/>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0" name="圆角矩形 9"/>
            <p:cNvSpPr/>
            <p:nvPr/>
          </p:nvSpPr>
          <p:spPr>
            <a:xfrm rot="21148334">
              <a:off x="3368675" y="687387"/>
              <a:ext cx="441325" cy="420689"/>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77838" name="矩形 1"/>
            <p:cNvSpPr>
              <a:spLocks noChangeArrowheads="1"/>
            </p:cNvSpPr>
            <p:nvPr/>
          </p:nvSpPr>
          <p:spPr bwMode="auto">
            <a:xfrm>
              <a:off x="3333750" y="555625"/>
              <a:ext cx="1743075" cy="858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lnSpc>
                  <a:spcPts val="4300"/>
                </a:lnSpc>
              </a:pPr>
              <a:r>
                <a:rPr lang="zh-CN" altLang="en-US" sz="2800" b="1" dirty="0">
                  <a:solidFill>
                    <a:schemeClr val="bg1"/>
                  </a:solidFill>
                  <a:latin typeface="楷体" panose="02010609060101010101" pitchFamily="49" charset="-122"/>
                  <a:ea typeface="楷体" panose="02010609060101010101" pitchFamily="49" charset="-122"/>
                </a:rPr>
                <a:t>拓展阅读</a:t>
              </a:r>
            </a:p>
          </p:txBody>
        </p:sp>
      </p:grpSp>
      <p:sp>
        <p:nvSpPr>
          <p:cNvPr id="3" name="矩形 2"/>
          <p:cNvSpPr/>
          <p:nvPr/>
        </p:nvSpPr>
        <p:spPr>
          <a:xfrm>
            <a:off x="5443538" y="1102024"/>
            <a:ext cx="3254417" cy="369332"/>
          </a:xfrm>
          <a:prstGeom prst="rect">
            <a:avLst/>
          </a:prstGeom>
        </p:spPr>
        <p:txBody>
          <a:bodyPr wrap="none">
            <a:spAutoFit/>
          </a:bodyPr>
          <a:lstStyle/>
          <a:p>
            <a:r>
              <a:rPr lang="zh-CN" altLang="zh-CN" b="1" dirty="0">
                <a:solidFill>
                  <a:srgbClr val="FF0000"/>
                </a:solidFill>
              </a:rPr>
              <a:t>（</a:t>
            </a:r>
            <a:r>
              <a:rPr lang="en-US" altLang="zh-CN" b="1" dirty="0" smtClean="0">
                <a:solidFill>
                  <a:srgbClr val="FF0000"/>
                </a:solidFill>
              </a:rPr>
              <a:t>2019</a:t>
            </a:r>
            <a:r>
              <a:rPr lang="zh-CN" altLang="en-US" b="1" dirty="0">
                <a:solidFill>
                  <a:srgbClr val="FF0000"/>
                </a:solidFill>
              </a:rPr>
              <a:t>年</a:t>
            </a:r>
            <a:r>
              <a:rPr lang="zh-CN" altLang="zh-CN" b="1" dirty="0" smtClean="0">
                <a:solidFill>
                  <a:srgbClr val="FF0000"/>
                </a:solidFill>
              </a:rPr>
              <a:t>内</a:t>
            </a:r>
            <a:r>
              <a:rPr lang="zh-CN" altLang="zh-CN" b="1" dirty="0">
                <a:solidFill>
                  <a:srgbClr val="FF0000"/>
                </a:solidFill>
              </a:rPr>
              <a:t>蒙古通</a:t>
            </a:r>
            <a:r>
              <a:rPr lang="zh-CN" altLang="zh-CN" b="1" dirty="0" smtClean="0">
                <a:solidFill>
                  <a:srgbClr val="FF0000"/>
                </a:solidFill>
              </a:rPr>
              <a:t>辽</a:t>
            </a:r>
            <a:r>
              <a:rPr lang="zh-CN" altLang="en-US" b="1" dirty="0" smtClean="0">
                <a:solidFill>
                  <a:srgbClr val="FF0000"/>
                </a:solidFill>
              </a:rPr>
              <a:t>中考题</a:t>
            </a:r>
            <a:r>
              <a:rPr lang="zh-CN" altLang="zh-CN" b="1" dirty="0" smtClean="0">
                <a:solidFill>
                  <a:srgbClr val="FF0000"/>
                </a:solidFill>
              </a:rPr>
              <a:t>）</a:t>
            </a:r>
            <a:endParaRPr lang="zh-CN" altLang="en-US" dirty="0">
              <a:solidFill>
                <a:srgbClr val="FF0000"/>
              </a:solidFill>
            </a:endParaRPr>
          </a:p>
        </p:txBody>
      </p:sp>
      <p:sp>
        <p:nvSpPr>
          <p:cNvPr id="4" name="矩形 3"/>
          <p:cNvSpPr/>
          <p:nvPr/>
        </p:nvSpPr>
        <p:spPr>
          <a:xfrm>
            <a:off x="611560" y="1491630"/>
            <a:ext cx="8208912" cy="3748719"/>
          </a:xfrm>
          <a:prstGeom prst="rect">
            <a:avLst/>
          </a:prstGeom>
          <a:solidFill>
            <a:schemeClr val="bg1"/>
          </a:solidFill>
        </p:spPr>
        <p:txBody>
          <a:bodyPr wrap="square">
            <a:spAutoFit/>
          </a:bodyPr>
          <a:lstStyle/>
          <a:p>
            <a:pPr algn="ctr">
              <a:lnSpc>
                <a:spcPct val="110000"/>
              </a:lnSpc>
            </a:pPr>
            <a:r>
              <a:rPr lang="zh-CN" altLang="en-US" sz="2400" dirty="0">
                <a:solidFill>
                  <a:srgbClr val="FF0000"/>
                </a:solidFill>
                <a:latin typeface="黑体" panose="02010609060101010101" pitchFamily="49" charset="-122"/>
                <a:ea typeface="黑体" panose="02010609060101010101" pitchFamily="49" charset="-122"/>
              </a:rPr>
              <a:t>可燃冰是天使还是魔鬼？</a:t>
            </a:r>
          </a:p>
          <a:p>
            <a:pPr>
              <a:lnSpc>
                <a:spcPct val="110000"/>
              </a:lnSpc>
            </a:pPr>
            <a:r>
              <a:rPr lang="zh-CN" altLang="en-US" sz="2400" b="1" dirty="0" smtClean="0">
                <a:latin typeface="楷体" panose="02010609060101010101" pitchFamily="49" charset="-122"/>
                <a:ea typeface="楷体" panose="02010609060101010101" pitchFamily="49" charset="-122"/>
              </a:rPr>
              <a:t>    ①</a:t>
            </a:r>
            <a:r>
              <a:rPr lang="en-US" altLang="zh-CN" sz="2400" b="1" dirty="0">
                <a:latin typeface="楷体" panose="02010609060101010101" pitchFamily="49" charset="-122"/>
                <a:ea typeface="楷体" panose="02010609060101010101" pitchFamily="49" charset="-122"/>
              </a:rPr>
              <a:t>21</a:t>
            </a:r>
            <a:r>
              <a:rPr lang="zh-CN" altLang="en-US" sz="2400" b="1" dirty="0">
                <a:latin typeface="楷体" panose="02010609060101010101" pitchFamily="49" charset="-122"/>
                <a:ea typeface="楷体" panose="02010609060101010101" pitchFamily="49" charset="-122"/>
              </a:rPr>
              <a:t>年前的夏天，德国科学家在北太平洋海底</a:t>
            </a:r>
            <a:r>
              <a:rPr lang="en-US" altLang="zh-CN" sz="2400" b="1" dirty="0">
                <a:latin typeface="楷体" panose="02010609060101010101" pitchFamily="49" charset="-122"/>
                <a:ea typeface="楷体" panose="02010609060101010101" pitchFamily="49" charset="-122"/>
              </a:rPr>
              <a:t>800</a:t>
            </a:r>
            <a:r>
              <a:rPr lang="zh-CN" altLang="en-US" sz="2400" b="1" dirty="0">
                <a:latin typeface="楷体" panose="02010609060101010101" pitchFamily="49" charset="-122"/>
                <a:ea typeface="楷体" panose="02010609060101010101" pitchFamily="49" charset="-122"/>
              </a:rPr>
              <a:t>米深处，第一次取出可燃冰样品，并使人类第一次看到，冰雪般的东西被点燃后，发出魔幻般淡红色的火焰，耗尽能量后，硕大的冰块竟变成了一摊清水</a:t>
            </a:r>
            <a:r>
              <a:rPr lang="en-US" altLang="zh-CN" sz="2400" b="1" dirty="0" smtClean="0">
                <a:latin typeface="楷体" panose="02010609060101010101" pitchFamily="49" charset="-122"/>
                <a:ea typeface="楷体" panose="02010609060101010101" pitchFamily="49" charset="-122"/>
              </a:rPr>
              <a:t>……</a:t>
            </a:r>
          </a:p>
          <a:p>
            <a:pPr algn="ctr">
              <a:lnSpc>
                <a:spcPct val="110000"/>
              </a:lnSpc>
            </a:pPr>
            <a:r>
              <a:rPr lang="zh-CN" altLang="en-US" sz="2400" b="1" dirty="0">
                <a:latin typeface="楷体" panose="02010609060101010101" pitchFamily="49" charset="-122"/>
                <a:ea typeface="楷体" panose="02010609060101010101" pitchFamily="49" charset="-122"/>
              </a:rPr>
              <a:t>可燃冰的由来</a:t>
            </a:r>
          </a:p>
          <a:p>
            <a:pPr>
              <a:lnSpc>
                <a:spcPct val="110000"/>
              </a:lnSpc>
            </a:pPr>
            <a:r>
              <a:rPr lang="zh-CN" altLang="en-US" sz="2400" b="1" dirty="0" smtClean="0">
                <a:latin typeface="楷体" panose="02010609060101010101" pitchFamily="49" charset="-122"/>
                <a:ea typeface="楷体" panose="02010609060101010101" pitchFamily="49" charset="-122"/>
              </a:rPr>
              <a:t>    ②</a:t>
            </a:r>
            <a:r>
              <a:rPr lang="zh-CN" altLang="en-US" sz="2400" b="1" dirty="0">
                <a:latin typeface="楷体" panose="02010609060101010101" pitchFamily="49" charset="-122"/>
                <a:ea typeface="楷体" panose="02010609060101010101" pitchFamily="49" charset="-122"/>
              </a:rPr>
              <a:t>可燃冰的学名叫甲烷水合物，它的形状像石蜡遇热未融化前的样子，洁白而绵软。</a:t>
            </a:r>
            <a:r>
              <a:rPr lang="zh-CN" altLang="en-US" sz="2400" b="1" u="sng" dirty="0">
                <a:latin typeface="楷体" panose="02010609060101010101" pitchFamily="49" charset="-122"/>
                <a:ea typeface="楷体" panose="02010609060101010101" pitchFamily="49" charset="-122"/>
              </a:rPr>
              <a:t>它是甲烷气体和水分子在高压低温作用下的特殊产物，它像地毯一样覆盖了</a:t>
            </a:r>
            <a:r>
              <a:rPr lang="en-US" altLang="zh-CN" sz="2400" b="1" u="sng" dirty="0">
                <a:latin typeface="楷体" panose="02010609060101010101" pitchFamily="49" charset="-122"/>
                <a:ea typeface="楷体" panose="02010609060101010101" pitchFamily="49" charset="-122"/>
              </a:rPr>
              <a:t>10%</a:t>
            </a:r>
            <a:r>
              <a:rPr lang="zh-CN" altLang="en-US" sz="2400" b="1" u="sng" dirty="0">
                <a:latin typeface="楷体" panose="02010609060101010101" pitchFamily="49" charset="-122"/>
                <a:ea typeface="楷体" panose="02010609060101010101" pitchFamily="49" charset="-122"/>
              </a:rPr>
              <a:t>的海底</a:t>
            </a:r>
            <a:r>
              <a:rPr lang="zh-CN" altLang="en-US" sz="2400" b="1" u="sng" dirty="0" smtClean="0">
                <a:latin typeface="楷体" panose="02010609060101010101" pitchFamily="49" charset="-122"/>
                <a:ea typeface="楷体" panose="02010609060101010101" pitchFamily="49" charset="-122"/>
              </a:rPr>
              <a:t>，</a:t>
            </a:r>
            <a:endParaRPr lang="en-US" altLang="zh-CN" sz="2400" b="1" u="sng" dirty="0">
              <a:latin typeface="楷体" panose="02010609060101010101" pitchFamily="49" charset="-122"/>
              <a:ea typeface="楷体" panose="02010609060101010101" pitchFamily="49" charset="-122"/>
            </a:endParaRPr>
          </a:p>
        </p:txBody>
      </p:sp>
      <p:grpSp>
        <p:nvGrpSpPr>
          <p:cNvPr id="15" name="组合 14"/>
          <p:cNvGrpSpPr/>
          <p:nvPr/>
        </p:nvGrpSpPr>
        <p:grpSpPr bwMode="auto">
          <a:xfrm>
            <a:off x="0" y="627459"/>
            <a:ext cx="2006600" cy="523081"/>
            <a:chOff x="70" y="-63"/>
            <a:chExt cx="3161" cy="1097"/>
          </a:xfrm>
        </p:grpSpPr>
        <p:sp>
          <p:nvSpPr>
            <p:cNvPr id="18"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拓</a:t>
              </a:r>
              <a:r>
                <a:rPr kumimoji="1" lang="zh-CN" altLang="en-US" sz="2800" dirty="0" smtClean="0">
                  <a:latin typeface="黑体" panose="02010609060101010101" pitchFamily="49" charset="-122"/>
                  <a:ea typeface="黑体" panose="02010609060101010101" pitchFamily="49" charset="-122"/>
                </a:rPr>
                <a:t>展探究</a:t>
              </a:r>
              <a:endParaRPr kumimoji="1" lang="zh-CN" altLang="en-US" sz="2800" dirty="0">
                <a:latin typeface="黑体" panose="02010609060101010101" pitchFamily="49" charset="-122"/>
                <a:ea typeface="黑体" panose="02010609060101010101" pitchFamily="49" charset="-122"/>
              </a:endParaRPr>
            </a:p>
          </p:txBody>
        </p:sp>
        <p:cxnSp>
          <p:nvCxnSpPr>
            <p:cNvPr id="1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0" name="菱形 19"/>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21188" y="1059582"/>
            <a:ext cx="8327276" cy="4524315"/>
          </a:xfrm>
          <a:prstGeom prst="rect">
            <a:avLst/>
          </a:prstGeom>
          <a:solidFill>
            <a:schemeClr val="bg1"/>
          </a:solidFill>
        </p:spPr>
        <p:txBody>
          <a:bodyPr wrap="square">
            <a:spAutoFit/>
          </a:bodyPr>
          <a:lstStyle/>
          <a:p>
            <a:pPr lvl="0"/>
            <a:r>
              <a:rPr lang="zh-CN" altLang="en-US" sz="2400" b="1" u="sng" dirty="0">
                <a:solidFill>
                  <a:prstClr val="black"/>
                </a:solidFill>
                <a:latin typeface="楷体" panose="02010609060101010101" pitchFamily="49" charset="-122"/>
                <a:ea typeface="楷体" panose="02010609060101010101" pitchFamily="49" charset="-122"/>
              </a:rPr>
              <a:t>总面积达</a:t>
            </a:r>
            <a:r>
              <a:rPr lang="en-US" altLang="zh-CN" sz="2400" b="1" u="sng" dirty="0">
                <a:solidFill>
                  <a:prstClr val="black"/>
                </a:solidFill>
                <a:latin typeface="楷体" panose="02010609060101010101" pitchFamily="49" charset="-122"/>
                <a:ea typeface="楷体" panose="02010609060101010101" pitchFamily="49" charset="-122"/>
              </a:rPr>
              <a:t>4000</a:t>
            </a:r>
            <a:r>
              <a:rPr lang="zh-CN" altLang="en-US" sz="2400" b="1" u="sng" dirty="0">
                <a:solidFill>
                  <a:prstClr val="black"/>
                </a:solidFill>
                <a:latin typeface="楷体" panose="02010609060101010101" pitchFamily="49" charset="-122"/>
                <a:ea typeface="楷体" panose="02010609060101010101" pitchFamily="49" charset="-122"/>
              </a:rPr>
              <a:t>万平方公里，深度在数百米到数千米不等。</a:t>
            </a:r>
            <a:r>
              <a:rPr lang="zh-CN" altLang="en-US" sz="2400" b="1" dirty="0">
                <a:solidFill>
                  <a:prstClr val="black"/>
                </a:solidFill>
                <a:latin typeface="楷体" panose="02010609060101010101" pitchFamily="49" charset="-122"/>
                <a:ea typeface="楷体" panose="02010609060101010101" pitchFamily="49" charset="-122"/>
              </a:rPr>
              <a:t>据科学家估计，全球可燃冰总储量高达</a:t>
            </a:r>
            <a:r>
              <a:rPr lang="en-US" altLang="zh-CN" sz="2400" b="1" dirty="0">
                <a:solidFill>
                  <a:prstClr val="black"/>
                </a:solidFill>
                <a:latin typeface="楷体" panose="02010609060101010101" pitchFamily="49" charset="-122"/>
                <a:ea typeface="楷体" panose="02010609060101010101" pitchFamily="49" charset="-122"/>
              </a:rPr>
              <a:t>2.5</a:t>
            </a:r>
            <a:r>
              <a:rPr lang="zh-CN" altLang="en-US" sz="2400" b="1" dirty="0">
                <a:solidFill>
                  <a:prstClr val="black"/>
                </a:solidFill>
                <a:latin typeface="楷体" panose="02010609060101010101" pitchFamily="49" charset="-122"/>
                <a:ea typeface="楷体" panose="02010609060101010101" pitchFamily="49" charset="-122"/>
              </a:rPr>
              <a:t>万万亿立方米，是石油、天然气和煤总储量的两倍，假如能够安全开采，至少可供人类使用数百年。</a:t>
            </a:r>
          </a:p>
          <a:p>
            <a:pPr lvl="0"/>
            <a:r>
              <a:rPr lang="en-US" altLang="zh-CN" sz="2400" b="1" dirty="0" smtClean="0">
                <a:solidFill>
                  <a:prstClr val="black"/>
                </a:solidFill>
                <a:latin typeface="楷体" panose="02010609060101010101" pitchFamily="49" charset="-122"/>
                <a:ea typeface="楷体" panose="02010609060101010101" pitchFamily="49" charset="-122"/>
              </a:rPr>
              <a:t>    </a:t>
            </a:r>
            <a:r>
              <a:rPr lang="zh-CN" altLang="en-US" sz="2400" b="1" dirty="0">
                <a:solidFill>
                  <a:prstClr val="black"/>
                </a:solidFill>
                <a:latin typeface="楷体" panose="02010609060101010101" pitchFamily="49" charset="-122"/>
                <a:ea typeface="楷体" panose="02010609060101010101" pitchFamily="49" charset="-122"/>
              </a:rPr>
              <a:t>③按美国科学家的说法，可燃冰是海洋微生物和海底油气在海洋板块作用下的产物。因为占地球</a:t>
            </a:r>
            <a:r>
              <a:rPr lang="en-US" altLang="zh-CN" sz="2400" b="1" dirty="0">
                <a:solidFill>
                  <a:prstClr val="black"/>
                </a:solidFill>
                <a:latin typeface="楷体" panose="02010609060101010101" pitchFamily="49" charset="-122"/>
                <a:ea typeface="楷体" panose="02010609060101010101" pitchFamily="49" charset="-122"/>
              </a:rPr>
              <a:t>2/3</a:t>
            </a:r>
            <a:r>
              <a:rPr lang="zh-CN" altLang="en-US" sz="2400" b="1" dirty="0">
                <a:solidFill>
                  <a:prstClr val="black"/>
                </a:solidFill>
                <a:latin typeface="楷体" panose="02010609060101010101" pitchFamily="49" charset="-122"/>
                <a:ea typeface="楷体" panose="02010609060101010101" pitchFamily="49" charset="-122"/>
              </a:rPr>
              <a:t>的生命是由生活在海床下微生物构成的，那里没有氧气，一片黑暗，亿万年来，不计其数的微生物从不停歇地制造着甲烷。另外，当海洋板块下沉时，海底油气随板块边缘喷涌而出，在接触到冰冷的海水后，天然气与海水发生化学作用，日积月累，在高压低温的作用下，就形成了浩瀚厚实的可燃冰，像地毯一样沉睡在海底。</a:t>
            </a:r>
            <a:endParaRPr lang="en-US" altLang="zh-CN" sz="2400" b="1" dirty="0">
              <a:solidFill>
                <a:prstClr val="black"/>
              </a:solidFill>
              <a:latin typeface="楷体" panose="02010609060101010101" pitchFamily="49" charset="-122"/>
              <a:ea typeface="楷体" panose="02010609060101010101" pitchFamily="49" charset="-122"/>
            </a:endParaRPr>
          </a:p>
        </p:txBody>
      </p:sp>
      <p:grpSp>
        <p:nvGrpSpPr>
          <p:cNvPr id="8" name="组合 7"/>
          <p:cNvGrpSpPr/>
          <p:nvPr/>
        </p:nvGrpSpPr>
        <p:grpSpPr bwMode="auto">
          <a:xfrm>
            <a:off x="0" y="627459"/>
            <a:ext cx="2006600" cy="523081"/>
            <a:chOff x="70" y="-63"/>
            <a:chExt cx="3161" cy="1097"/>
          </a:xfrm>
        </p:grpSpPr>
        <p:sp>
          <p:nvSpPr>
            <p:cNvPr id="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拓</a:t>
              </a:r>
              <a:r>
                <a:rPr kumimoji="1" lang="zh-CN" altLang="en-US" sz="2800" dirty="0" smtClean="0">
                  <a:latin typeface="黑体" panose="02010609060101010101" pitchFamily="49" charset="-122"/>
                  <a:ea typeface="黑体" panose="02010609060101010101" pitchFamily="49" charset="-122"/>
                </a:rPr>
                <a:t>展探究</a:t>
              </a:r>
              <a:endParaRPr kumimoji="1" lang="zh-CN" altLang="en-US" sz="2800" dirty="0">
                <a:latin typeface="黑体" panose="02010609060101010101" pitchFamily="49" charset="-122"/>
                <a:ea typeface="黑体" panose="02010609060101010101" pitchFamily="49" charset="-122"/>
              </a:endParaRP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21188" y="1059582"/>
            <a:ext cx="8327276" cy="4154984"/>
          </a:xfrm>
          <a:prstGeom prst="rect">
            <a:avLst/>
          </a:prstGeom>
          <a:solidFill>
            <a:schemeClr val="bg1"/>
          </a:solidFill>
        </p:spPr>
        <p:txBody>
          <a:bodyPr wrap="square">
            <a:spAutoFit/>
          </a:bodyPr>
          <a:lstStyle/>
          <a:p>
            <a:pPr lvl="0"/>
            <a:r>
              <a:rPr lang="zh-CN" altLang="en-US" sz="2400" b="1" dirty="0" smtClean="0">
                <a:solidFill>
                  <a:prstClr val="black"/>
                </a:solidFill>
                <a:latin typeface="楷体" panose="02010609060101010101" pitchFamily="49" charset="-122"/>
                <a:ea typeface="楷体" panose="02010609060101010101" pitchFamily="49" charset="-122"/>
              </a:rPr>
              <a:t>    ④</a:t>
            </a:r>
            <a:r>
              <a:rPr lang="zh-CN" altLang="en-US" sz="2400" b="1" dirty="0">
                <a:solidFill>
                  <a:prstClr val="black"/>
                </a:solidFill>
                <a:latin typeface="楷体" panose="02010609060101010101" pitchFamily="49" charset="-122"/>
                <a:ea typeface="楷体" panose="02010609060101010101" pitchFamily="49" charset="-122"/>
              </a:rPr>
              <a:t>可燃冰储量最多的国家是俄罗斯，其次是日本、加拿大和美国。据美国地质勘探局估计，美国的可燃冰蕴藏量为</a:t>
            </a:r>
            <a:r>
              <a:rPr lang="en-US" altLang="zh-CN" sz="2400" b="1" dirty="0">
                <a:solidFill>
                  <a:prstClr val="black"/>
                </a:solidFill>
                <a:latin typeface="楷体" panose="02010609060101010101" pitchFamily="49" charset="-122"/>
                <a:ea typeface="楷体" panose="02010609060101010101" pitchFamily="49" charset="-122"/>
              </a:rPr>
              <a:t>9600</a:t>
            </a:r>
            <a:r>
              <a:rPr lang="zh-CN" altLang="en-US" sz="2400" b="1" dirty="0">
                <a:solidFill>
                  <a:prstClr val="black"/>
                </a:solidFill>
                <a:latin typeface="楷体" panose="02010609060101010101" pitchFamily="49" charset="-122"/>
                <a:ea typeface="楷体" panose="02010609060101010101" pitchFamily="49" charset="-122"/>
              </a:rPr>
              <a:t>万亿立方米，是国内传统天然气储量的</a:t>
            </a:r>
            <a:r>
              <a:rPr lang="en-US" altLang="zh-CN" sz="2400" b="1" dirty="0">
                <a:solidFill>
                  <a:prstClr val="black"/>
                </a:solidFill>
                <a:latin typeface="楷体" panose="02010609060101010101" pitchFamily="49" charset="-122"/>
                <a:ea typeface="楷体" panose="02010609060101010101" pitchFamily="49" charset="-122"/>
              </a:rPr>
              <a:t>200</a:t>
            </a:r>
            <a:r>
              <a:rPr lang="zh-CN" altLang="en-US" sz="2400" b="1" dirty="0">
                <a:solidFill>
                  <a:prstClr val="black"/>
                </a:solidFill>
                <a:latin typeface="楷体" panose="02010609060101010101" pitchFamily="49" charset="-122"/>
                <a:ea typeface="楷体" panose="02010609060101010101" pitchFamily="49" charset="-122"/>
              </a:rPr>
              <a:t>倍，丰厚的利润自然引起投资者的关注。</a:t>
            </a:r>
          </a:p>
          <a:p>
            <a:pPr lvl="0" algn="ctr"/>
            <a:r>
              <a:rPr lang="zh-CN" altLang="en-US" sz="2400" b="1" dirty="0">
                <a:solidFill>
                  <a:prstClr val="black"/>
                </a:solidFill>
                <a:latin typeface="楷体" panose="02010609060101010101" pitchFamily="49" charset="-122"/>
                <a:ea typeface="楷体" panose="02010609060101010101" pitchFamily="49" charset="-122"/>
              </a:rPr>
              <a:t>可燃冰延迟开发的原因</a:t>
            </a:r>
          </a:p>
          <a:p>
            <a:pPr lvl="0"/>
            <a:r>
              <a:rPr lang="zh-CN" altLang="en-US" sz="2400" b="1" dirty="0" smtClean="0">
                <a:solidFill>
                  <a:prstClr val="black"/>
                </a:solidFill>
                <a:latin typeface="楷体" panose="02010609060101010101" pitchFamily="49" charset="-122"/>
                <a:ea typeface="楷体" panose="02010609060101010101" pitchFamily="49" charset="-122"/>
              </a:rPr>
              <a:t>    ⑤</a:t>
            </a:r>
            <a:r>
              <a:rPr lang="zh-CN" altLang="en-US" sz="2400" b="1" dirty="0">
                <a:solidFill>
                  <a:prstClr val="black"/>
                </a:solidFill>
                <a:latin typeface="楷体" panose="02010609060101010101" pitchFamily="49" charset="-122"/>
                <a:ea typeface="楷体" panose="02010609060101010101" pitchFamily="49" charset="-122"/>
              </a:rPr>
              <a:t>时值</a:t>
            </a:r>
            <a:r>
              <a:rPr lang="en-US" altLang="zh-CN" sz="2400" b="1" dirty="0">
                <a:solidFill>
                  <a:prstClr val="black"/>
                </a:solidFill>
                <a:latin typeface="楷体" panose="02010609060101010101" pitchFamily="49" charset="-122"/>
                <a:ea typeface="楷体" panose="02010609060101010101" pitchFamily="49" charset="-122"/>
              </a:rPr>
              <a:t>NASA</a:t>
            </a:r>
            <a:r>
              <a:rPr lang="zh-CN" altLang="en-US" sz="2400" b="1" dirty="0">
                <a:solidFill>
                  <a:prstClr val="black"/>
                </a:solidFill>
                <a:latin typeface="楷体" panose="02010609060101010101" pitchFamily="49" charset="-122"/>
                <a:ea typeface="楷体" panose="02010609060101010101" pitchFamily="49" charset="-122"/>
              </a:rPr>
              <a:t>（美国国家航空航天局）进行“阿波罗</a:t>
            </a:r>
            <a:r>
              <a:rPr lang="zh-CN" altLang="en-US" sz="2400" b="1" dirty="0" smtClean="0">
                <a:solidFill>
                  <a:prstClr val="black"/>
                </a:solidFill>
                <a:latin typeface="楷体" panose="02010609060101010101" pitchFamily="49" charset="-122"/>
                <a:ea typeface="楷体" panose="02010609060101010101" pitchFamily="49" charset="-122"/>
              </a:rPr>
              <a:t>计</a:t>
            </a:r>
            <a:endParaRPr lang="en-US" altLang="zh-CN" sz="2400" b="1" dirty="0" smtClean="0">
              <a:solidFill>
                <a:prstClr val="black"/>
              </a:solidFill>
              <a:latin typeface="楷体" panose="02010609060101010101" pitchFamily="49" charset="-122"/>
              <a:ea typeface="楷体" panose="02010609060101010101" pitchFamily="49" charset="-122"/>
            </a:endParaRPr>
          </a:p>
          <a:p>
            <a:pPr lvl="0"/>
            <a:r>
              <a:rPr lang="zh-CN" altLang="en-US" sz="2400" b="1" dirty="0" smtClean="0">
                <a:solidFill>
                  <a:prstClr val="black"/>
                </a:solidFill>
                <a:latin typeface="楷体" panose="02010609060101010101" pitchFamily="49" charset="-122"/>
                <a:ea typeface="楷体" panose="02010609060101010101" pitchFamily="49" charset="-122"/>
              </a:rPr>
              <a:t>划</a:t>
            </a:r>
            <a:r>
              <a:rPr lang="zh-CN" altLang="en-US" sz="2400" b="1" dirty="0">
                <a:solidFill>
                  <a:prstClr val="black"/>
                </a:solidFill>
                <a:latin typeface="楷体" panose="02010609060101010101" pitchFamily="49" charset="-122"/>
                <a:ea typeface="楷体" panose="02010609060101010101" pitchFamily="49" charset="-122"/>
              </a:rPr>
              <a:t>”时，</a:t>
            </a:r>
            <a:r>
              <a:rPr lang="en-US" altLang="zh-CN" sz="2400" b="1" dirty="0">
                <a:solidFill>
                  <a:prstClr val="black"/>
                </a:solidFill>
                <a:latin typeface="楷体" panose="02010609060101010101" pitchFamily="49" charset="-122"/>
                <a:ea typeface="楷体" panose="02010609060101010101" pitchFamily="49" charset="-122"/>
              </a:rPr>
              <a:t>NASA</a:t>
            </a:r>
            <a:r>
              <a:rPr lang="zh-CN" altLang="en-US" sz="2400" b="1" dirty="0">
                <a:solidFill>
                  <a:prstClr val="black"/>
                </a:solidFill>
                <a:latin typeface="楷体" panose="02010609060101010101" pitchFamily="49" charset="-122"/>
                <a:ea typeface="楷体" panose="02010609060101010101" pitchFamily="49" charset="-122"/>
              </a:rPr>
              <a:t>的燃料专家正在苦寻可以替代液氧的质量</a:t>
            </a:r>
            <a:r>
              <a:rPr lang="zh-CN" altLang="en-US" sz="2400" b="1" dirty="0" smtClean="0">
                <a:solidFill>
                  <a:prstClr val="black"/>
                </a:solidFill>
                <a:latin typeface="楷体" panose="02010609060101010101" pitchFamily="49" charset="-122"/>
                <a:ea typeface="楷体" panose="02010609060101010101" pitchFamily="49" charset="-122"/>
              </a:rPr>
              <a:t>更</a:t>
            </a:r>
            <a:endParaRPr lang="en-US" altLang="zh-CN" sz="2400" b="1" dirty="0" smtClean="0">
              <a:solidFill>
                <a:prstClr val="black"/>
              </a:solidFill>
              <a:latin typeface="楷体" panose="02010609060101010101" pitchFamily="49" charset="-122"/>
              <a:ea typeface="楷体" panose="02010609060101010101" pitchFamily="49" charset="-122"/>
            </a:endParaRPr>
          </a:p>
          <a:p>
            <a:pPr lvl="0"/>
            <a:r>
              <a:rPr lang="zh-CN" altLang="en-US" sz="2400" b="1" dirty="0" smtClean="0">
                <a:solidFill>
                  <a:prstClr val="black"/>
                </a:solidFill>
                <a:latin typeface="楷体" panose="02010609060101010101" pitchFamily="49" charset="-122"/>
                <a:ea typeface="楷体" panose="02010609060101010101" pitchFamily="49" charset="-122"/>
              </a:rPr>
              <a:t>轻</a:t>
            </a:r>
            <a:r>
              <a:rPr lang="zh-CN" altLang="en-US" sz="2400" b="1" dirty="0">
                <a:solidFill>
                  <a:prstClr val="black"/>
                </a:solidFill>
                <a:latin typeface="楷体" panose="02010609060101010101" pitchFamily="49" charset="-122"/>
                <a:ea typeface="楷体" panose="02010609060101010101" pitchFamily="49" charset="-122"/>
              </a:rPr>
              <a:t>、热值更大的燃料。因为体型庞大的“土星”火箭进入太空后，最多时每秒需消耗</a:t>
            </a:r>
            <a:r>
              <a:rPr lang="en-US" altLang="zh-CN" sz="2400" b="1" dirty="0">
                <a:solidFill>
                  <a:prstClr val="black"/>
                </a:solidFill>
                <a:latin typeface="楷体" panose="02010609060101010101" pitchFamily="49" charset="-122"/>
                <a:ea typeface="楷体" panose="02010609060101010101" pitchFamily="49" charset="-122"/>
              </a:rPr>
              <a:t>13</a:t>
            </a:r>
            <a:r>
              <a:rPr lang="zh-CN" altLang="en-US" sz="2400" b="1" dirty="0">
                <a:solidFill>
                  <a:prstClr val="black"/>
                </a:solidFill>
                <a:latin typeface="楷体" panose="02010609060101010101" pitchFamily="49" charset="-122"/>
                <a:ea typeface="楷体" panose="02010609060101010101" pitchFamily="49" charset="-122"/>
              </a:rPr>
              <a:t>吨燃料，极大地压缩了宇宙飞船的有效载荷。得知可燃冰的存在后，美国科学家兴奋不已，立刻确定为国家级科研项目，全力以赴地投入分析研究。</a:t>
            </a:r>
          </a:p>
        </p:txBody>
      </p:sp>
      <p:grpSp>
        <p:nvGrpSpPr>
          <p:cNvPr id="8" name="组合 7"/>
          <p:cNvGrpSpPr/>
          <p:nvPr/>
        </p:nvGrpSpPr>
        <p:grpSpPr bwMode="auto">
          <a:xfrm>
            <a:off x="0" y="627459"/>
            <a:ext cx="2006600" cy="523081"/>
            <a:chOff x="70" y="-63"/>
            <a:chExt cx="3161" cy="1097"/>
          </a:xfrm>
        </p:grpSpPr>
        <p:sp>
          <p:nvSpPr>
            <p:cNvPr id="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拓</a:t>
              </a:r>
              <a:r>
                <a:rPr kumimoji="1" lang="zh-CN" altLang="en-US" sz="2800" dirty="0" smtClean="0">
                  <a:latin typeface="黑体" panose="02010609060101010101" pitchFamily="49" charset="-122"/>
                  <a:ea typeface="黑体" panose="02010609060101010101" pitchFamily="49" charset="-122"/>
                </a:rPr>
                <a:t>展探究</a:t>
              </a:r>
              <a:endParaRPr kumimoji="1" lang="zh-CN" altLang="en-US" sz="2800" dirty="0">
                <a:latin typeface="黑体" panose="02010609060101010101" pitchFamily="49" charset="-122"/>
                <a:ea typeface="黑体" panose="02010609060101010101" pitchFamily="49" charset="-122"/>
              </a:endParaRP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9" name="组合 8"/>
          <p:cNvGrpSpPr/>
          <p:nvPr/>
        </p:nvGrpSpPr>
        <p:grpSpPr bwMode="auto">
          <a:xfrm>
            <a:off x="0" y="666750"/>
            <a:ext cx="2051050" cy="523238"/>
            <a:chOff x="0" y="-63"/>
            <a:chExt cx="3231" cy="1096"/>
          </a:xfrm>
        </p:grpSpPr>
        <p:sp>
          <p:nvSpPr>
            <p:cNvPr id="9240" name="文本框 6"/>
            <p:cNvSpPr txBox="1">
              <a:spLocks noChangeArrowheads="1"/>
            </p:cNvSpPr>
            <p:nvPr/>
          </p:nvSpPr>
          <p:spPr bwMode="auto">
            <a:xfrm>
              <a:off x="678" y="-63"/>
              <a:ext cx="2553" cy="1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a:latin typeface="黑体" panose="02010609060101010101" pitchFamily="49" charset="-122"/>
                  <a:ea typeface="黑体" panose="02010609060101010101" pitchFamily="49" charset="-122"/>
                </a:rPr>
                <a:t>预习检查</a:t>
              </a:r>
            </a:p>
          </p:txBody>
        </p:sp>
        <p:cxnSp>
          <p:nvCxnSpPr>
            <p:cNvPr id="28" name="直线连接符 9"/>
            <p:cNvCxnSpPr/>
            <p:nvPr/>
          </p:nvCxnSpPr>
          <p:spPr>
            <a:xfrm>
              <a:off x="0" y="700"/>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9" name="菱形 28"/>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13" name="左大括号 12"/>
          <p:cNvSpPr/>
          <p:nvPr/>
        </p:nvSpPr>
        <p:spPr>
          <a:xfrm>
            <a:off x="1023938" y="2127256"/>
            <a:ext cx="214312" cy="1125141"/>
          </a:xfrm>
          <a:prstGeom prst="leftBrace">
            <a:avLst>
              <a:gd name="adj1" fmla="val 31792"/>
              <a:gd name="adj2" fmla="val 50000"/>
            </a:avLst>
          </a:prstGeom>
          <a:noFill/>
          <a:ln w="15875" cap="flat" cmpd="sng" algn="ctr">
            <a:solidFill>
              <a:sysClr val="windowText" lastClr="000000"/>
            </a:solidFill>
            <a:prstDash val="solid"/>
          </a:ln>
          <a:effectLst/>
        </p:spPr>
        <p:txBody>
          <a:bodyPr anchor="ctr"/>
          <a:lstStyle/>
          <a:p>
            <a:pPr algn="ctr" eaLnBrk="1" fontAlgn="auto" hangingPunct="1">
              <a:spcBef>
                <a:spcPts val="0"/>
              </a:spcBef>
              <a:spcAft>
                <a:spcPts val="0"/>
              </a:spcAft>
              <a:buFont typeface="Arial" panose="020B0604020202020204" pitchFamily="34" charset="0"/>
              <a:buNone/>
              <a:defRPr/>
            </a:pPr>
            <a:endParaRPr lang="zh-CN" altLang="en-US" sz="2800" kern="0">
              <a:solidFill>
                <a:prstClr val="black"/>
              </a:solidFill>
              <a:latin typeface="汉语拼音" panose="000B0604020202020204" pitchFamily="34" charset="0"/>
              <a:ea typeface="楷体" panose="02010609060101010101" pitchFamily="49" charset="-122"/>
              <a:cs typeface="汉语拼音" panose="000B0604020202020204" pitchFamily="34" charset="0"/>
            </a:endParaRPr>
          </a:p>
        </p:txBody>
      </p:sp>
      <p:sp>
        <p:nvSpPr>
          <p:cNvPr id="9221" name="矩形 18"/>
          <p:cNvSpPr>
            <a:spLocks noChangeArrowheads="1"/>
          </p:cNvSpPr>
          <p:nvPr/>
        </p:nvSpPr>
        <p:spPr bwMode="auto">
          <a:xfrm>
            <a:off x="1214439" y="1982391"/>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汉语拼音" panose="000B0604020202020204" pitchFamily="34" charset="0"/>
                <a:ea typeface="华文楷体" panose="02010600040101010101" pitchFamily="2" charset="-122"/>
                <a:cs typeface="汉语拼音" panose="000B0604020202020204" pitchFamily="34" charset="0"/>
              </a:rPr>
              <a:t>陨</a:t>
            </a:r>
          </a:p>
        </p:txBody>
      </p:sp>
      <p:sp>
        <p:nvSpPr>
          <p:cNvPr id="15" name="矩形 14"/>
          <p:cNvSpPr>
            <a:spLocks noChangeArrowheads="1"/>
          </p:cNvSpPr>
          <p:nvPr/>
        </p:nvSpPr>
        <p:spPr bwMode="auto">
          <a:xfrm>
            <a:off x="1771650" y="1982391"/>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rPr>
              <a:t>yǔn</a:t>
            </a:r>
            <a:endParaRPr lang="zh-CN" altLang="en-US"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endParaRPr>
          </a:p>
        </p:txBody>
      </p:sp>
      <p:sp>
        <p:nvSpPr>
          <p:cNvPr id="16" name="矩形 15"/>
          <p:cNvSpPr>
            <a:spLocks noChangeArrowheads="1"/>
          </p:cNvSpPr>
          <p:nvPr/>
        </p:nvSpPr>
        <p:spPr bwMode="auto">
          <a:xfrm>
            <a:off x="2585890" y="1982391"/>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solidFill>
                  <a:srgbClr val="000000"/>
                </a:solidFill>
                <a:latin typeface="汉语拼音" panose="000B0604020202020204" pitchFamily="34" charset="0"/>
                <a:ea typeface="华文楷体" panose="02010600040101010101" pitchFamily="2" charset="-122"/>
                <a:cs typeface="汉语拼音" panose="000B0604020202020204" pitchFamily="34" charset="0"/>
              </a:rPr>
              <a:t>陨石</a:t>
            </a:r>
          </a:p>
        </p:txBody>
      </p:sp>
      <p:sp>
        <p:nvSpPr>
          <p:cNvPr id="9224" name="矩形 23"/>
          <p:cNvSpPr>
            <a:spLocks noChangeArrowheads="1"/>
          </p:cNvSpPr>
          <p:nvPr/>
        </p:nvSpPr>
        <p:spPr bwMode="auto">
          <a:xfrm>
            <a:off x="1214439" y="2464594"/>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汉语拼音" panose="000B0604020202020204" pitchFamily="34" charset="0"/>
                <a:ea typeface="华文楷体" panose="02010600040101010101" pitchFamily="2" charset="-122"/>
                <a:cs typeface="汉语拼音" panose="000B0604020202020204" pitchFamily="34" charset="0"/>
              </a:rPr>
              <a:t>损</a:t>
            </a:r>
          </a:p>
        </p:txBody>
      </p:sp>
      <p:sp>
        <p:nvSpPr>
          <p:cNvPr id="18" name="矩形 17"/>
          <p:cNvSpPr>
            <a:spLocks noChangeArrowheads="1"/>
          </p:cNvSpPr>
          <p:nvPr/>
        </p:nvSpPr>
        <p:spPr bwMode="auto">
          <a:xfrm>
            <a:off x="1771650" y="2464594"/>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rPr>
              <a:t>sǔn</a:t>
            </a:r>
            <a:endParaRPr lang="zh-CN" altLang="en-US"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endParaRPr>
          </a:p>
        </p:txBody>
      </p:sp>
      <p:sp>
        <p:nvSpPr>
          <p:cNvPr id="19" name="矩形 18"/>
          <p:cNvSpPr>
            <a:spLocks noChangeArrowheads="1"/>
          </p:cNvSpPr>
          <p:nvPr/>
        </p:nvSpPr>
        <p:spPr bwMode="auto">
          <a:xfrm>
            <a:off x="2585890" y="2464594"/>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汉语拼音" panose="000B0604020202020204" pitchFamily="34" charset="0"/>
                <a:ea typeface="华文楷体" panose="02010600040101010101" pitchFamily="2" charset="-122"/>
                <a:cs typeface="汉语拼音" panose="000B0604020202020204" pitchFamily="34" charset="0"/>
              </a:rPr>
              <a:t>损失</a:t>
            </a:r>
          </a:p>
        </p:txBody>
      </p:sp>
      <p:sp>
        <p:nvSpPr>
          <p:cNvPr id="9227" name="矩形 18"/>
          <p:cNvSpPr>
            <a:spLocks noChangeArrowheads="1"/>
          </p:cNvSpPr>
          <p:nvPr/>
        </p:nvSpPr>
        <p:spPr bwMode="auto">
          <a:xfrm>
            <a:off x="1214439" y="2946797"/>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汉语拼音" panose="000B0604020202020204" pitchFamily="34" charset="0"/>
                <a:ea typeface="华文楷体" panose="02010600040101010101" pitchFamily="2" charset="-122"/>
                <a:cs typeface="汉语拼音" panose="000B0604020202020204" pitchFamily="34" charset="0"/>
              </a:rPr>
              <a:t>殒</a:t>
            </a:r>
          </a:p>
        </p:txBody>
      </p:sp>
      <p:sp>
        <p:nvSpPr>
          <p:cNvPr id="21" name="矩形 20"/>
          <p:cNvSpPr>
            <a:spLocks noChangeArrowheads="1"/>
          </p:cNvSpPr>
          <p:nvPr/>
        </p:nvSpPr>
        <p:spPr bwMode="auto">
          <a:xfrm>
            <a:off x="1771650" y="2946797"/>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rPr>
              <a:t>yǔn</a:t>
            </a:r>
            <a:endParaRPr lang="zh-CN" altLang="en-US"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endParaRPr>
          </a:p>
        </p:txBody>
      </p:sp>
      <p:sp>
        <p:nvSpPr>
          <p:cNvPr id="22" name="矩形 21"/>
          <p:cNvSpPr>
            <a:spLocks noChangeArrowheads="1"/>
          </p:cNvSpPr>
          <p:nvPr/>
        </p:nvSpPr>
        <p:spPr bwMode="auto">
          <a:xfrm>
            <a:off x="2585890" y="2946797"/>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solidFill>
                  <a:srgbClr val="000000"/>
                </a:solidFill>
                <a:latin typeface="汉语拼音" panose="000B0604020202020204" pitchFamily="34" charset="0"/>
                <a:ea typeface="华文楷体" panose="02010600040101010101" pitchFamily="2" charset="-122"/>
                <a:cs typeface="汉语拼音" panose="000B0604020202020204" pitchFamily="34" charset="0"/>
              </a:rPr>
              <a:t>殒命</a:t>
            </a:r>
          </a:p>
        </p:txBody>
      </p:sp>
      <p:sp>
        <p:nvSpPr>
          <p:cNvPr id="23" name="左大括号 22"/>
          <p:cNvSpPr/>
          <p:nvPr/>
        </p:nvSpPr>
        <p:spPr>
          <a:xfrm>
            <a:off x="4388744" y="2069251"/>
            <a:ext cx="214313" cy="1125140"/>
          </a:xfrm>
          <a:prstGeom prst="leftBrace">
            <a:avLst>
              <a:gd name="adj1" fmla="val 31792"/>
              <a:gd name="adj2" fmla="val 50000"/>
            </a:avLst>
          </a:prstGeom>
          <a:noFill/>
          <a:ln w="15875" cap="flat" cmpd="sng" algn="ctr">
            <a:solidFill>
              <a:sysClr val="windowText" lastClr="000000"/>
            </a:solidFill>
            <a:prstDash val="solid"/>
          </a:ln>
          <a:effectLst/>
        </p:spPr>
        <p:txBody>
          <a:bodyPr anchor="ctr"/>
          <a:lstStyle/>
          <a:p>
            <a:pPr algn="ctr" eaLnBrk="1" fontAlgn="auto" hangingPunct="1">
              <a:spcBef>
                <a:spcPts val="0"/>
              </a:spcBef>
              <a:spcAft>
                <a:spcPts val="0"/>
              </a:spcAft>
              <a:buFont typeface="Arial" panose="020B0604020202020204" pitchFamily="34" charset="0"/>
              <a:buNone/>
              <a:defRPr/>
            </a:pPr>
            <a:endParaRPr lang="zh-CN" altLang="en-US" sz="2800" kern="0">
              <a:solidFill>
                <a:prstClr val="black"/>
              </a:solidFill>
              <a:latin typeface="汉语拼音" panose="000B0604020202020204" pitchFamily="34" charset="0"/>
              <a:ea typeface="楷体" panose="02010609060101010101" pitchFamily="49" charset="-122"/>
              <a:cs typeface="汉语拼音" panose="000B0604020202020204" pitchFamily="34" charset="0"/>
            </a:endParaRPr>
          </a:p>
        </p:txBody>
      </p:sp>
      <p:sp>
        <p:nvSpPr>
          <p:cNvPr id="9231" name="矩形 18"/>
          <p:cNvSpPr>
            <a:spLocks noChangeArrowheads="1"/>
          </p:cNvSpPr>
          <p:nvPr/>
        </p:nvSpPr>
        <p:spPr bwMode="auto">
          <a:xfrm>
            <a:off x="4572001" y="1928812"/>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dirty="0">
                <a:latin typeface="汉语拼音" panose="000B0604020202020204" pitchFamily="34" charset="0"/>
                <a:ea typeface="华文楷体" panose="02010600040101010101" pitchFamily="2" charset="-122"/>
                <a:cs typeface="汉语拼音" panose="000B0604020202020204" pitchFamily="34" charset="0"/>
              </a:rPr>
              <a:t>褶</a:t>
            </a:r>
          </a:p>
        </p:txBody>
      </p:sp>
      <p:sp>
        <p:nvSpPr>
          <p:cNvPr id="25" name="矩形 24"/>
          <p:cNvSpPr>
            <a:spLocks noChangeArrowheads="1"/>
          </p:cNvSpPr>
          <p:nvPr/>
        </p:nvSpPr>
        <p:spPr bwMode="auto">
          <a:xfrm>
            <a:off x="5143500" y="1928812"/>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rPr>
              <a:t>zhě</a:t>
            </a:r>
            <a:endParaRPr lang="zh-CN" altLang="en-US"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endParaRPr>
          </a:p>
        </p:txBody>
      </p:sp>
      <p:sp>
        <p:nvSpPr>
          <p:cNvPr id="26" name="矩形 25"/>
          <p:cNvSpPr>
            <a:spLocks noChangeArrowheads="1"/>
          </p:cNvSpPr>
          <p:nvPr/>
        </p:nvSpPr>
        <p:spPr bwMode="auto">
          <a:xfrm>
            <a:off x="6015038" y="1928812"/>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rgbClr val="000000"/>
                </a:solidFill>
                <a:latin typeface="汉语拼音" panose="000B0604020202020204" pitchFamily="34" charset="0"/>
                <a:ea typeface="华文楷体" panose="02010600040101010101" pitchFamily="2" charset="-122"/>
                <a:cs typeface="汉语拼音" panose="000B0604020202020204" pitchFamily="34" charset="0"/>
              </a:rPr>
              <a:t>褶皱</a:t>
            </a:r>
          </a:p>
        </p:txBody>
      </p:sp>
      <p:sp>
        <p:nvSpPr>
          <p:cNvPr id="9234" name="矩形 23"/>
          <p:cNvSpPr>
            <a:spLocks noChangeArrowheads="1"/>
          </p:cNvSpPr>
          <p:nvPr/>
        </p:nvSpPr>
        <p:spPr bwMode="auto">
          <a:xfrm>
            <a:off x="4572001" y="2411016"/>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汉语拼音" panose="000B0604020202020204" pitchFamily="34" charset="0"/>
                <a:ea typeface="华文楷体" panose="02010600040101010101" pitchFamily="2" charset="-122"/>
                <a:cs typeface="汉语拼音" panose="000B0604020202020204" pitchFamily="34" charset="0"/>
              </a:rPr>
              <a:t>熠</a:t>
            </a:r>
          </a:p>
        </p:txBody>
      </p:sp>
      <p:sp>
        <p:nvSpPr>
          <p:cNvPr id="30" name="矩形 29"/>
          <p:cNvSpPr>
            <a:spLocks noChangeArrowheads="1"/>
          </p:cNvSpPr>
          <p:nvPr/>
        </p:nvSpPr>
        <p:spPr bwMode="auto">
          <a:xfrm>
            <a:off x="5143500" y="2411016"/>
            <a:ext cx="4635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rPr>
              <a:t>yì</a:t>
            </a:r>
            <a:endParaRPr lang="zh-CN" altLang="en-US"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endParaRPr>
          </a:p>
        </p:txBody>
      </p:sp>
      <p:sp>
        <p:nvSpPr>
          <p:cNvPr id="31" name="矩形 30"/>
          <p:cNvSpPr>
            <a:spLocks noChangeArrowheads="1"/>
          </p:cNvSpPr>
          <p:nvPr/>
        </p:nvSpPr>
        <p:spPr bwMode="auto">
          <a:xfrm>
            <a:off x="6015038" y="2411016"/>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汉语拼音" panose="000B0604020202020204" pitchFamily="34" charset="0"/>
                <a:ea typeface="华文楷体" panose="02010600040101010101" pitchFamily="2" charset="-122"/>
                <a:cs typeface="汉语拼音" panose="000B0604020202020204" pitchFamily="34" charset="0"/>
              </a:rPr>
              <a:t>熠熠生辉</a:t>
            </a:r>
          </a:p>
        </p:txBody>
      </p:sp>
      <p:sp>
        <p:nvSpPr>
          <p:cNvPr id="9237" name="矩形 18"/>
          <p:cNvSpPr>
            <a:spLocks noChangeArrowheads="1"/>
          </p:cNvSpPr>
          <p:nvPr/>
        </p:nvSpPr>
        <p:spPr bwMode="auto">
          <a:xfrm>
            <a:off x="4572001" y="2893218"/>
            <a:ext cx="543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latin typeface="汉语拼音" panose="000B0604020202020204" pitchFamily="34" charset="0"/>
                <a:ea typeface="华文楷体" panose="02010600040101010101" pitchFamily="2" charset="-122"/>
                <a:cs typeface="汉语拼音" panose="000B0604020202020204" pitchFamily="34" charset="0"/>
              </a:rPr>
              <a:t>摺</a:t>
            </a:r>
          </a:p>
        </p:txBody>
      </p:sp>
      <p:sp>
        <p:nvSpPr>
          <p:cNvPr id="33" name="矩形 32"/>
          <p:cNvSpPr>
            <a:spLocks noChangeArrowheads="1"/>
          </p:cNvSpPr>
          <p:nvPr/>
        </p:nvSpPr>
        <p:spPr bwMode="auto">
          <a:xfrm>
            <a:off x="5143501" y="2893218"/>
            <a:ext cx="7649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rPr>
              <a:t>zhé</a:t>
            </a:r>
            <a:endParaRPr lang="zh-CN" altLang="en-US" sz="2800" dirty="0">
              <a:solidFill>
                <a:srgbClr val="0000FF"/>
              </a:solidFill>
              <a:latin typeface="汉语拼音" panose="000B0604020202020204" pitchFamily="34" charset="0"/>
              <a:ea typeface="华文楷体" panose="02010600040101010101" pitchFamily="2" charset="-122"/>
              <a:cs typeface="汉语拼音" panose="000B0604020202020204" pitchFamily="34" charset="0"/>
            </a:endParaRPr>
          </a:p>
        </p:txBody>
      </p:sp>
      <p:sp>
        <p:nvSpPr>
          <p:cNvPr id="34" name="矩形 33"/>
          <p:cNvSpPr>
            <a:spLocks noChangeArrowheads="1"/>
          </p:cNvSpPr>
          <p:nvPr/>
        </p:nvSpPr>
        <p:spPr bwMode="auto">
          <a:xfrm>
            <a:off x="6015038" y="2893218"/>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solidFill>
                  <a:srgbClr val="000000"/>
                </a:solidFill>
                <a:latin typeface="汉语拼音" panose="000B0604020202020204" pitchFamily="34" charset="0"/>
                <a:ea typeface="华文楷体" panose="02010600040101010101" pitchFamily="2" charset="-122"/>
                <a:cs typeface="汉语拼音" panose="000B0604020202020204" pitchFamily="34" charset="0"/>
              </a:rPr>
              <a:t>摺尺</a:t>
            </a:r>
          </a:p>
        </p:txBody>
      </p:sp>
      <p:grpSp>
        <p:nvGrpSpPr>
          <p:cNvPr id="32" name="组合 2"/>
          <p:cNvGrpSpPr/>
          <p:nvPr/>
        </p:nvGrpSpPr>
        <p:grpSpPr bwMode="auto">
          <a:xfrm>
            <a:off x="515938" y="1059656"/>
            <a:ext cx="1497012" cy="643766"/>
            <a:chOff x="752475" y="598488"/>
            <a:chExt cx="1497013" cy="858353"/>
          </a:xfrm>
        </p:grpSpPr>
        <p:sp>
          <p:nvSpPr>
            <p:cNvPr id="35" name="圆角矩形 34"/>
            <p:cNvSpPr/>
            <p:nvPr/>
          </p:nvSpPr>
          <p:spPr>
            <a:xfrm rot="20326116">
              <a:off x="1746251" y="719138"/>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36" name="圆角矩形 35"/>
            <p:cNvSpPr/>
            <p:nvPr/>
          </p:nvSpPr>
          <p:spPr>
            <a:xfrm rot="319204">
              <a:off x="1258887"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37" name="圆角矩形 36"/>
            <p:cNvSpPr/>
            <p:nvPr/>
          </p:nvSpPr>
          <p:spPr>
            <a:xfrm rot="21148334">
              <a:off x="787400" y="730251"/>
              <a:ext cx="441325" cy="420686"/>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38" name="矩形 1"/>
            <p:cNvSpPr>
              <a:spLocks noChangeArrowheads="1"/>
            </p:cNvSpPr>
            <p:nvPr/>
          </p:nvSpPr>
          <p:spPr bwMode="auto">
            <a:xfrm>
              <a:off x="752475" y="598488"/>
              <a:ext cx="1497013" cy="858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0" hangingPunct="0">
                <a:lnSpc>
                  <a:spcPts val="4300"/>
                </a:lnSpc>
              </a:pPr>
              <a:r>
                <a:rPr lang="zh-CN" altLang="en-US" sz="2800" b="1" dirty="0">
                  <a:solidFill>
                    <a:schemeClr val="bg1"/>
                  </a:solidFill>
                  <a:latin typeface="楷体" panose="02010609060101010101" pitchFamily="49" charset="-122"/>
                  <a:ea typeface="楷体" panose="02010609060101010101" pitchFamily="49" charset="-122"/>
                </a:rPr>
                <a:t>形近字</a:t>
              </a: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ppt_x"/>
                                          </p:val>
                                        </p:tav>
                                        <p:tav tm="100000">
                                          <p:val>
                                            <p:strVal val="#ppt_x"/>
                                          </p:val>
                                        </p:tav>
                                      </p:tavLst>
                                    </p:anim>
                                    <p:anim calcmode="lin" valueType="num">
                                      <p:cBhvr additive="base">
                                        <p:cTn id="4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ppt_x"/>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ppt_x"/>
                                          </p:val>
                                        </p:tav>
                                        <p:tav tm="100000">
                                          <p:val>
                                            <p:strVal val="#ppt_x"/>
                                          </p:val>
                                        </p:tav>
                                      </p:tavLst>
                                    </p:anim>
                                    <p:anim calcmode="lin" valueType="num">
                                      <p:cBhvr additive="base">
                                        <p:cTn id="5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ppt_x"/>
                                          </p:val>
                                        </p:tav>
                                        <p:tav tm="100000">
                                          <p:val>
                                            <p:strVal val="#ppt_x"/>
                                          </p:val>
                                        </p:tav>
                                      </p:tavLst>
                                    </p:anim>
                                    <p:anim calcmode="lin" valueType="num">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fill="hold"/>
                                        <p:tgtEl>
                                          <p:spTgt spid="33"/>
                                        </p:tgtEl>
                                        <p:attrNameLst>
                                          <p:attrName>ppt_x</p:attrName>
                                        </p:attrNameLst>
                                      </p:cBhvr>
                                      <p:tavLst>
                                        <p:tav tm="0">
                                          <p:val>
                                            <p:strVal val="#ppt_x"/>
                                          </p:val>
                                        </p:tav>
                                        <p:tav tm="100000">
                                          <p:val>
                                            <p:strVal val="#ppt_x"/>
                                          </p:val>
                                        </p:tav>
                                      </p:tavLst>
                                    </p:anim>
                                    <p:anim calcmode="lin" valueType="num">
                                      <p:cBhvr additive="base">
                                        <p:cTn id="6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500" fill="hold"/>
                                        <p:tgtEl>
                                          <p:spTgt spid="34"/>
                                        </p:tgtEl>
                                        <p:attrNameLst>
                                          <p:attrName>ppt_x</p:attrName>
                                        </p:attrNameLst>
                                      </p:cBhvr>
                                      <p:tavLst>
                                        <p:tav tm="0">
                                          <p:val>
                                            <p:strVal val="#ppt_x"/>
                                          </p:val>
                                        </p:tav>
                                        <p:tav tm="100000">
                                          <p:val>
                                            <p:strVal val="#ppt_x"/>
                                          </p:val>
                                        </p:tav>
                                      </p:tavLst>
                                    </p:anim>
                                    <p:anim calcmode="lin" valueType="num">
                                      <p:cBhvr additive="base">
                                        <p:cTn id="7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19" grpId="0"/>
      <p:bldP spid="21" grpId="0"/>
      <p:bldP spid="22" grpId="0"/>
      <p:bldP spid="25" grpId="0"/>
      <p:bldP spid="26" grpId="0"/>
      <p:bldP spid="30" grpId="0"/>
      <p:bldP spid="31" grpId="0"/>
      <p:bldP spid="33" grpId="0"/>
      <p:bldP spid="34"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36354" y="1059582"/>
            <a:ext cx="8471292" cy="4524315"/>
          </a:xfrm>
          <a:prstGeom prst="rect">
            <a:avLst/>
          </a:prstGeom>
          <a:solidFill>
            <a:schemeClr val="bg1"/>
          </a:solidFill>
        </p:spPr>
        <p:txBody>
          <a:bodyPr wrap="square">
            <a:spAutoFit/>
          </a:bodyPr>
          <a:lstStyle/>
          <a:p>
            <a:pPr lvl="0"/>
            <a:r>
              <a:rPr lang="zh-CN" altLang="en-US" sz="2400" b="1" dirty="0">
                <a:solidFill>
                  <a:prstClr val="black"/>
                </a:solidFill>
                <a:latin typeface="楷体" panose="02010609060101010101" pitchFamily="49" charset="-122"/>
                <a:ea typeface="楷体" panose="02010609060101010101" pitchFamily="49" charset="-122"/>
              </a:rPr>
              <a:t>    ⑥对可燃冰的研究，美国科学家一直处于世界领先水平，但他们迟迟没有进行后续开采动作。有人猜测，美国人重点进行理论研究，因为他们希望在未来的星际旅行时，开发其他星球上甲烷水合物，用作飞船能源，在即将到来的星际大开发中确保难以撼动的领先地位。</a:t>
            </a:r>
          </a:p>
          <a:p>
            <a:pPr lvl="0"/>
            <a:r>
              <a:rPr lang="zh-CN" altLang="en-US" sz="2400" b="1" dirty="0" smtClean="0">
                <a:solidFill>
                  <a:prstClr val="black"/>
                </a:solidFill>
                <a:latin typeface="楷体" panose="02010609060101010101" pitchFamily="49" charset="-122"/>
                <a:ea typeface="楷体" panose="02010609060101010101" pitchFamily="49" charset="-122"/>
              </a:rPr>
              <a:t>    ⑦</a:t>
            </a:r>
            <a:r>
              <a:rPr lang="zh-CN" altLang="en-US" sz="2400" b="1" dirty="0">
                <a:solidFill>
                  <a:prstClr val="black"/>
                </a:solidFill>
                <a:latin typeface="楷体" panose="02010609060101010101" pitchFamily="49" charset="-122"/>
                <a:ea typeface="楷体" panose="02010609060101010101" pitchFamily="49" charset="-122"/>
              </a:rPr>
              <a:t>其实，情况远非那么简单。就在各国科学家纷纷建议政府投资开发可燃冰，以解煤炭、石油等能源告罄之虞时，美国科学家却告诫世人审慎开发可燃冰，因为它可能加剧温室</a:t>
            </a:r>
            <a:r>
              <a:rPr lang="zh-CN" altLang="en-US" sz="2400" b="1" dirty="0" smtClean="0">
                <a:solidFill>
                  <a:prstClr val="black"/>
                </a:solidFill>
                <a:latin typeface="楷体" panose="02010609060101010101" pitchFamily="49" charset="-122"/>
                <a:ea typeface="楷体" panose="02010609060101010101" pitchFamily="49" charset="-122"/>
              </a:rPr>
              <a:t>效</a:t>
            </a:r>
            <a:endParaRPr lang="en-US" altLang="zh-CN" sz="2400" b="1" dirty="0" smtClean="0">
              <a:solidFill>
                <a:prstClr val="black"/>
              </a:solidFill>
              <a:latin typeface="楷体" panose="02010609060101010101" pitchFamily="49" charset="-122"/>
              <a:ea typeface="楷体" panose="02010609060101010101" pitchFamily="49" charset="-122"/>
            </a:endParaRPr>
          </a:p>
          <a:p>
            <a:pPr lvl="0"/>
            <a:r>
              <a:rPr lang="zh-CN" altLang="en-US" sz="2400" b="1" dirty="0" smtClean="0">
                <a:solidFill>
                  <a:prstClr val="black"/>
                </a:solidFill>
                <a:latin typeface="楷体" panose="02010609060101010101" pitchFamily="49" charset="-122"/>
                <a:ea typeface="楷体" panose="02010609060101010101" pitchFamily="49" charset="-122"/>
              </a:rPr>
              <a:t>应</a:t>
            </a:r>
            <a:r>
              <a:rPr lang="zh-CN" altLang="en-US" sz="2400" b="1" dirty="0">
                <a:solidFill>
                  <a:prstClr val="black"/>
                </a:solidFill>
                <a:latin typeface="楷体" panose="02010609060101010101" pitchFamily="49" charset="-122"/>
                <a:ea typeface="楷体" panose="02010609060101010101" pitchFamily="49" charset="-122"/>
              </a:rPr>
              <a:t>，即使是极少的可燃冰被释放到大气中，后果可能都是灾难性的</a:t>
            </a:r>
            <a:r>
              <a:rPr lang="zh-CN" altLang="en-US" sz="2400" b="1" dirty="0" smtClean="0">
                <a:solidFill>
                  <a:prstClr val="black"/>
                </a:solidFill>
                <a:latin typeface="楷体" panose="02010609060101010101" pitchFamily="49" charset="-122"/>
                <a:ea typeface="楷体" panose="02010609060101010101" pitchFamily="49" charset="-122"/>
              </a:rPr>
              <a:t>。</a:t>
            </a:r>
            <a:endParaRPr lang="en-US" altLang="zh-CN" sz="2400" b="1" dirty="0" smtClean="0">
              <a:solidFill>
                <a:prstClr val="black"/>
              </a:solidFill>
              <a:latin typeface="楷体" panose="02010609060101010101" pitchFamily="49" charset="-122"/>
              <a:ea typeface="楷体" panose="02010609060101010101" pitchFamily="49" charset="-122"/>
            </a:endParaRPr>
          </a:p>
          <a:p>
            <a:pPr lvl="0" algn="ctr"/>
            <a:r>
              <a:rPr lang="zh-CN" altLang="en-US" sz="2400" b="1" dirty="0">
                <a:solidFill>
                  <a:prstClr val="black"/>
                </a:solidFill>
                <a:latin typeface="楷体" panose="02010609060101010101" pitchFamily="49" charset="-122"/>
                <a:ea typeface="楷体" panose="02010609060101010101" pitchFamily="49" charset="-122"/>
              </a:rPr>
              <a:t>可燃冰是天使还是魔鬼？</a:t>
            </a:r>
          </a:p>
          <a:p>
            <a:pPr lvl="0"/>
            <a:r>
              <a:rPr lang="zh-CN" altLang="en-US" sz="2400" b="1" dirty="0" smtClean="0">
                <a:solidFill>
                  <a:prstClr val="black"/>
                </a:solidFill>
                <a:latin typeface="楷体" panose="02010609060101010101" pitchFamily="49" charset="-122"/>
                <a:ea typeface="楷体" panose="02010609060101010101" pitchFamily="49" charset="-122"/>
              </a:rPr>
              <a:t>    ⑧</a:t>
            </a:r>
            <a:r>
              <a:rPr lang="zh-CN" altLang="en-US" sz="2400" b="1" dirty="0">
                <a:solidFill>
                  <a:prstClr val="black"/>
                </a:solidFill>
                <a:latin typeface="楷体" panose="02010609060101010101" pitchFamily="49" charset="-122"/>
                <a:ea typeface="楷体" panose="02010609060101010101" pitchFamily="49" charset="-122"/>
              </a:rPr>
              <a:t>目前，科学界对可燃冰开发有两种观</a:t>
            </a:r>
            <a:r>
              <a:rPr lang="zh-CN" altLang="en-US" sz="2400" b="1" dirty="0" smtClean="0">
                <a:solidFill>
                  <a:prstClr val="black"/>
                </a:solidFill>
                <a:latin typeface="楷体" panose="02010609060101010101" pitchFamily="49" charset="-122"/>
                <a:ea typeface="楷体" panose="02010609060101010101" pitchFamily="49" charset="-122"/>
              </a:rPr>
              <a:t>点：以</a:t>
            </a:r>
            <a:r>
              <a:rPr lang="zh-CN" altLang="en-US" sz="2400" b="1" dirty="0">
                <a:solidFill>
                  <a:prstClr val="black"/>
                </a:solidFill>
                <a:latin typeface="楷体" panose="02010609060101010101" pitchFamily="49" charset="-122"/>
                <a:ea typeface="楷体" panose="02010609060101010101" pitchFamily="49" charset="-122"/>
              </a:rPr>
              <a:t>美国俄勒</a:t>
            </a:r>
            <a:r>
              <a:rPr lang="zh-CN" altLang="en-US" sz="2400" b="1" dirty="0" smtClean="0">
                <a:solidFill>
                  <a:prstClr val="black"/>
                </a:solidFill>
                <a:latin typeface="楷体" panose="02010609060101010101" pitchFamily="49" charset="-122"/>
                <a:ea typeface="楷体" panose="02010609060101010101" pitchFamily="49" charset="-122"/>
              </a:rPr>
              <a:t>冈</a:t>
            </a:r>
            <a:endParaRPr lang="zh-CN" altLang="en-US" sz="2400" b="1" dirty="0">
              <a:solidFill>
                <a:prstClr val="black"/>
              </a:solidFill>
              <a:latin typeface="楷体" panose="02010609060101010101" pitchFamily="49" charset="-122"/>
              <a:ea typeface="楷体" panose="02010609060101010101" pitchFamily="49" charset="-122"/>
            </a:endParaRPr>
          </a:p>
        </p:txBody>
      </p:sp>
      <p:grpSp>
        <p:nvGrpSpPr>
          <p:cNvPr id="8" name="组合 7"/>
          <p:cNvGrpSpPr/>
          <p:nvPr/>
        </p:nvGrpSpPr>
        <p:grpSpPr bwMode="auto">
          <a:xfrm>
            <a:off x="0" y="627459"/>
            <a:ext cx="2006600" cy="523081"/>
            <a:chOff x="70" y="-63"/>
            <a:chExt cx="3161" cy="1097"/>
          </a:xfrm>
        </p:grpSpPr>
        <p:sp>
          <p:nvSpPr>
            <p:cNvPr id="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拓</a:t>
              </a:r>
              <a:r>
                <a:rPr kumimoji="1" lang="zh-CN" altLang="en-US" sz="2800" dirty="0" smtClean="0">
                  <a:latin typeface="黑体" panose="02010609060101010101" pitchFamily="49" charset="-122"/>
                  <a:ea typeface="黑体" panose="02010609060101010101" pitchFamily="49" charset="-122"/>
                </a:rPr>
                <a:t>展探究</a:t>
              </a:r>
              <a:endParaRPr kumimoji="1" lang="zh-CN" altLang="en-US" sz="2800" dirty="0">
                <a:latin typeface="黑体" panose="02010609060101010101" pitchFamily="49" charset="-122"/>
                <a:ea typeface="黑体" panose="02010609060101010101" pitchFamily="49" charset="-122"/>
              </a:endParaRP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36354" y="1059582"/>
            <a:ext cx="8471292" cy="4154984"/>
          </a:xfrm>
          <a:prstGeom prst="rect">
            <a:avLst/>
          </a:prstGeom>
          <a:solidFill>
            <a:schemeClr val="bg1"/>
          </a:solidFill>
        </p:spPr>
        <p:txBody>
          <a:bodyPr wrap="square">
            <a:spAutoFit/>
          </a:bodyPr>
          <a:lstStyle/>
          <a:p>
            <a:pPr lvl="0"/>
            <a:r>
              <a:rPr lang="zh-CN" altLang="en-US" sz="2400" b="1" dirty="0">
                <a:solidFill>
                  <a:prstClr val="black"/>
                </a:solidFill>
                <a:latin typeface="楷体" panose="02010609060101010101" pitchFamily="49" charset="-122"/>
                <a:ea typeface="楷体" panose="02010609060101010101" pitchFamily="49" charset="-122"/>
              </a:rPr>
              <a:t>大学的地质学家格雷沃里为首的一派认为，甲烷水合物是自然界中隐身的恶魔，会不定期地向地球发难，应是人类今后重点防范的自然灾害之一</a:t>
            </a:r>
            <a:r>
              <a:rPr lang="zh-CN" altLang="en-US" sz="2400" b="1" dirty="0" smtClean="0">
                <a:solidFill>
                  <a:prstClr val="black"/>
                </a:solidFill>
                <a:latin typeface="楷体" panose="02010609060101010101" pitchFamily="49" charset="-122"/>
                <a:ea typeface="楷体" panose="02010609060101010101" pitchFamily="49" charset="-122"/>
              </a:rPr>
              <a:t>。</a:t>
            </a:r>
            <a:endParaRPr lang="en-US" altLang="zh-CN" sz="2400" b="1" dirty="0" smtClean="0">
              <a:solidFill>
                <a:prstClr val="black"/>
              </a:solidFill>
              <a:latin typeface="楷体" panose="02010609060101010101" pitchFamily="49" charset="-122"/>
              <a:ea typeface="楷体" panose="02010609060101010101" pitchFamily="49" charset="-122"/>
            </a:endParaRPr>
          </a:p>
          <a:p>
            <a:pPr lvl="0"/>
            <a:r>
              <a:rPr lang="en-US" altLang="zh-CN" sz="2400" b="1" dirty="0">
                <a:solidFill>
                  <a:prstClr val="black"/>
                </a:solidFill>
                <a:latin typeface="楷体" panose="02010609060101010101" pitchFamily="49" charset="-122"/>
                <a:ea typeface="楷体" panose="02010609060101010101" pitchFamily="49" charset="-122"/>
              </a:rPr>
              <a:t> </a:t>
            </a:r>
            <a:r>
              <a:rPr lang="en-US" altLang="zh-CN" sz="2400" b="1" dirty="0" smtClean="0">
                <a:solidFill>
                  <a:prstClr val="black"/>
                </a:solidFill>
                <a:latin typeface="楷体" panose="02010609060101010101" pitchFamily="49" charset="-122"/>
                <a:ea typeface="楷体" panose="02010609060101010101" pitchFamily="49" charset="-122"/>
              </a:rPr>
              <a:t>   </a:t>
            </a:r>
            <a:r>
              <a:rPr lang="zh-CN" altLang="en-US" sz="2400" b="1" dirty="0">
                <a:solidFill>
                  <a:prstClr val="black"/>
                </a:solidFill>
                <a:latin typeface="楷体" panose="02010609060101010101" pitchFamily="49" charset="-122"/>
                <a:ea typeface="楷体" panose="02010609060101010101" pitchFamily="49" charset="-122"/>
              </a:rPr>
              <a:t>⑨远在</a:t>
            </a:r>
            <a:r>
              <a:rPr lang="en-US" altLang="zh-CN" sz="2400" b="1" dirty="0">
                <a:solidFill>
                  <a:prstClr val="black"/>
                </a:solidFill>
                <a:latin typeface="楷体" panose="02010609060101010101" pitchFamily="49" charset="-122"/>
                <a:ea typeface="楷体" panose="02010609060101010101" pitchFamily="49" charset="-122"/>
              </a:rPr>
              <a:t>2.5</a:t>
            </a:r>
            <a:r>
              <a:rPr lang="zh-CN" altLang="en-US" sz="2400" b="1" dirty="0">
                <a:solidFill>
                  <a:prstClr val="black"/>
                </a:solidFill>
                <a:latin typeface="楷体" panose="02010609060101010101" pitchFamily="49" charset="-122"/>
                <a:ea typeface="楷体" panose="02010609060101010101" pitchFamily="49" charset="-122"/>
              </a:rPr>
              <a:t>亿年前，在二叠纪末期，一种突然降临的</a:t>
            </a:r>
            <a:r>
              <a:rPr lang="zh-CN" altLang="en-US" sz="2400" b="1" dirty="0" smtClean="0">
                <a:solidFill>
                  <a:prstClr val="black"/>
                </a:solidFill>
                <a:latin typeface="楷体" panose="02010609060101010101" pitchFamily="49" charset="-122"/>
                <a:ea typeface="楷体" panose="02010609060101010101" pitchFamily="49" charset="-122"/>
              </a:rPr>
              <a:t>灾</a:t>
            </a:r>
            <a:endParaRPr lang="en-US" altLang="zh-CN" sz="2400" b="1" dirty="0" smtClean="0">
              <a:solidFill>
                <a:prstClr val="black"/>
              </a:solidFill>
              <a:latin typeface="楷体" panose="02010609060101010101" pitchFamily="49" charset="-122"/>
              <a:ea typeface="楷体" panose="02010609060101010101" pitchFamily="49" charset="-122"/>
            </a:endParaRPr>
          </a:p>
          <a:p>
            <a:pPr lvl="0"/>
            <a:r>
              <a:rPr lang="zh-CN" altLang="en-US" sz="2400" b="1" dirty="0" smtClean="0">
                <a:solidFill>
                  <a:prstClr val="black"/>
                </a:solidFill>
                <a:latin typeface="楷体" panose="02010609060101010101" pitchFamily="49" charset="-122"/>
                <a:ea typeface="楷体" panose="02010609060101010101" pitchFamily="49" charset="-122"/>
              </a:rPr>
              <a:t>害</a:t>
            </a:r>
            <a:r>
              <a:rPr lang="zh-CN" altLang="en-US" sz="2400" b="1" dirty="0">
                <a:solidFill>
                  <a:prstClr val="black"/>
                </a:solidFill>
                <a:latin typeface="楷体" panose="02010609060101010101" pitchFamily="49" charset="-122"/>
                <a:ea typeface="楷体" panose="02010609060101010101" pitchFamily="49" charset="-122"/>
              </a:rPr>
              <a:t>，短时间内毁灭了地球上的大部分生物。科学界普遍认为是一颗小行星撞击地球所致，但格雷沃里认为是海底积存的巨量的甲烷发生爆炸，导致气候温度骤然上升，泛滥至地面的大火消耗了</a:t>
            </a:r>
            <a:r>
              <a:rPr lang="zh-CN" altLang="en-US" sz="2400" b="1" dirty="0" smtClean="0">
                <a:solidFill>
                  <a:prstClr val="black"/>
                </a:solidFill>
                <a:latin typeface="楷体" panose="02010609060101010101" pitchFamily="49" charset="-122"/>
                <a:ea typeface="楷体" panose="02010609060101010101" pitchFamily="49" charset="-122"/>
              </a:rPr>
              <a:t>大气中</a:t>
            </a:r>
            <a:r>
              <a:rPr lang="zh-CN" altLang="en-US" sz="2400" b="1" dirty="0">
                <a:solidFill>
                  <a:prstClr val="black"/>
                </a:solidFill>
                <a:latin typeface="楷体" panose="02010609060101010101" pitchFamily="49" charset="-122"/>
                <a:ea typeface="楷体" panose="02010609060101010101" pitchFamily="49" charset="-122"/>
              </a:rPr>
              <a:t>的氧，所以多数地球生物相继毙命，甚至包括很多鱼类。他估计，北冰洋可能是今后甲烷水合物泛滥的导</a:t>
            </a:r>
            <a:r>
              <a:rPr lang="zh-CN" altLang="en-US" sz="2400" b="1" dirty="0" smtClean="0">
                <a:solidFill>
                  <a:prstClr val="black"/>
                </a:solidFill>
                <a:latin typeface="楷体" panose="02010609060101010101" pitchFamily="49" charset="-122"/>
                <a:ea typeface="楷体" panose="02010609060101010101" pitchFamily="49" charset="-122"/>
              </a:rPr>
              <a:t>火</a:t>
            </a:r>
            <a:endParaRPr lang="en-US" altLang="zh-CN" sz="2400" b="1" dirty="0" smtClean="0">
              <a:solidFill>
                <a:prstClr val="black"/>
              </a:solidFill>
              <a:latin typeface="楷体" panose="02010609060101010101" pitchFamily="49" charset="-122"/>
              <a:ea typeface="楷体" panose="02010609060101010101" pitchFamily="49" charset="-122"/>
            </a:endParaRPr>
          </a:p>
          <a:p>
            <a:pPr lvl="0"/>
            <a:r>
              <a:rPr lang="zh-CN" altLang="en-US" sz="2400" b="1" dirty="0" smtClean="0">
                <a:solidFill>
                  <a:prstClr val="black"/>
                </a:solidFill>
                <a:latin typeface="楷体" panose="02010609060101010101" pitchFamily="49" charset="-122"/>
                <a:ea typeface="楷体" panose="02010609060101010101" pitchFamily="49" charset="-122"/>
              </a:rPr>
              <a:t>索</a:t>
            </a:r>
            <a:r>
              <a:rPr lang="zh-CN" altLang="en-US" sz="2400" b="1" dirty="0">
                <a:solidFill>
                  <a:prstClr val="black"/>
                </a:solidFill>
                <a:latin typeface="楷体" panose="02010609060101010101" pitchFamily="49" charset="-122"/>
                <a:ea typeface="楷体" panose="02010609060101010101" pitchFamily="49" charset="-122"/>
              </a:rPr>
              <a:t>。因为那里可燃冰大多在浅海，并且得益于低温而非高压，所以一旦发生溢出爆炸，就是上帝降临也束手无策</a:t>
            </a:r>
            <a:r>
              <a:rPr lang="zh-CN" altLang="en-US" sz="2400" b="1" dirty="0" smtClean="0">
                <a:solidFill>
                  <a:prstClr val="black"/>
                </a:solidFill>
                <a:latin typeface="楷体" panose="02010609060101010101" pitchFamily="49" charset="-122"/>
                <a:ea typeface="楷体" panose="02010609060101010101" pitchFamily="49" charset="-122"/>
              </a:rPr>
              <a:t>。</a:t>
            </a:r>
            <a:endParaRPr lang="zh-CN" altLang="en-US" sz="2400" b="1" dirty="0">
              <a:solidFill>
                <a:prstClr val="black"/>
              </a:solidFill>
              <a:latin typeface="楷体" panose="02010609060101010101" pitchFamily="49" charset="-122"/>
              <a:ea typeface="楷体" panose="02010609060101010101" pitchFamily="49" charset="-122"/>
            </a:endParaRPr>
          </a:p>
        </p:txBody>
      </p:sp>
      <p:grpSp>
        <p:nvGrpSpPr>
          <p:cNvPr id="8" name="组合 7"/>
          <p:cNvGrpSpPr/>
          <p:nvPr/>
        </p:nvGrpSpPr>
        <p:grpSpPr bwMode="auto">
          <a:xfrm>
            <a:off x="0" y="627459"/>
            <a:ext cx="2006600" cy="523081"/>
            <a:chOff x="70" y="-63"/>
            <a:chExt cx="3161" cy="1097"/>
          </a:xfrm>
        </p:grpSpPr>
        <p:sp>
          <p:nvSpPr>
            <p:cNvPr id="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拓</a:t>
              </a:r>
              <a:r>
                <a:rPr kumimoji="1" lang="zh-CN" altLang="en-US" sz="2800" dirty="0" smtClean="0">
                  <a:latin typeface="黑体" panose="02010609060101010101" pitchFamily="49" charset="-122"/>
                  <a:ea typeface="黑体" panose="02010609060101010101" pitchFamily="49" charset="-122"/>
                </a:rPr>
                <a:t>展探究</a:t>
              </a:r>
              <a:endParaRPr kumimoji="1" lang="zh-CN" altLang="en-US" sz="2800" dirty="0">
                <a:latin typeface="黑体" panose="02010609060101010101" pitchFamily="49" charset="-122"/>
                <a:ea typeface="黑体" panose="02010609060101010101" pitchFamily="49" charset="-122"/>
              </a:endParaRP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36354" y="1059582"/>
            <a:ext cx="8471292" cy="4154984"/>
          </a:xfrm>
          <a:prstGeom prst="rect">
            <a:avLst/>
          </a:prstGeom>
          <a:solidFill>
            <a:schemeClr val="bg1"/>
          </a:solidFill>
        </p:spPr>
        <p:txBody>
          <a:bodyPr wrap="square">
            <a:spAutoFit/>
          </a:bodyPr>
          <a:lstStyle/>
          <a:p>
            <a:pPr lvl="0"/>
            <a:r>
              <a:rPr lang="zh-CN" altLang="en-US" sz="2400" b="1" dirty="0" smtClean="0">
                <a:solidFill>
                  <a:prstClr val="black"/>
                </a:solidFill>
                <a:latin typeface="楷体" panose="02010609060101010101" pitchFamily="49" charset="-122"/>
                <a:ea typeface="楷体" panose="02010609060101010101" pitchFamily="49" charset="-122"/>
              </a:rPr>
              <a:t>    ⑩</a:t>
            </a:r>
            <a:r>
              <a:rPr lang="zh-CN" altLang="en-US" sz="2400" b="1" dirty="0">
                <a:solidFill>
                  <a:prstClr val="black"/>
                </a:solidFill>
                <a:latin typeface="楷体" panose="02010609060101010101" pitchFamily="49" charset="-122"/>
                <a:ea typeface="楷体" panose="02010609060101010101" pitchFamily="49" charset="-122"/>
              </a:rPr>
              <a:t>另一种观点是，可燃冰就像陆地的森林，生生息息，自有规律，即使作用于自然，也不是很严重的，完全不必杞人忧天。这种观点的代表人物是加利福尼亚大学圣芭芭拉分校的海洋地质学教授海格尔。</a:t>
            </a:r>
          </a:p>
          <a:p>
            <a:pPr lvl="0"/>
            <a:r>
              <a:rPr lang="zh-CN" altLang="en-US" sz="2400" b="1" dirty="0" smtClean="0">
                <a:solidFill>
                  <a:prstClr val="black"/>
                </a:solidFill>
                <a:latin typeface="楷体" panose="02010609060101010101" pitchFamily="49" charset="-122"/>
                <a:ea typeface="楷体" panose="02010609060101010101" pitchFamily="49" charset="-122"/>
              </a:rPr>
              <a:t>    ⑪</a:t>
            </a:r>
            <a:r>
              <a:rPr lang="zh-CN" altLang="en-US" sz="2400" b="1" dirty="0">
                <a:solidFill>
                  <a:prstClr val="black"/>
                </a:solidFill>
                <a:latin typeface="楷体" panose="02010609060101010101" pitchFamily="49" charset="-122"/>
                <a:ea typeface="楷体" panose="02010609060101010101" pitchFamily="49" charset="-122"/>
              </a:rPr>
              <a:t>海格尔说可燃冰的变迁会给地球带来灾难性后果还没有直接的证据，即使有甲烷溢出，也是非常少的，根本不足以影响气候。他做过观察试验，发现有相当多的可燃冰会自行溶解在海水里，而没有释放出来。这充分说明，可燃冰释放的甲烷也是海洋食物链的一环</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海水里的需氧菌会消耗甲烷，而进入大气的部分却是甲烷消费者释放的二氧化碳。</a:t>
            </a:r>
          </a:p>
          <a:p>
            <a:pPr lvl="0" algn="r"/>
            <a:r>
              <a:rPr lang="zh-CN" altLang="en-US" sz="2400" b="1" dirty="0">
                <a:solidFill>
                  <a:prstClr val="black"/>
                </a:solidFill>
                <a:latin typeface="楷体" panose="02010609060101010101" pitchFamily="49" charset="-122"/>
                <a:ea typeface="楷体" panose="02010609060101010101" pitchFamily="49" charset="-122"/>
              </a:rPr>
              <a:t>（船舷</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大自然探索</a:t>
            </a:r>
            <a:r>
              <a:rPr lang="en-US" altLang="zh-CN" sz="2400" b="1" dirty="0">
                <a:solidFill>
                  <a:prstClr val="black"/>
                </a:solidFill>
                <a:latin typeface="楷体" panose="02010609060101010101" pitchFamily="49" charset="-122"/>
                <a:ea typeface="楷体" panose="02010609060101010101" pitchFamily="49" charset="-122"/>
              </a:rPr>
              <a:t>》</a:t>
            </a:r>
            <a:r>
              <a:rPr lang="zh-CN" altLang="en-US" sz="2400" b="1" dirty="0">
                <a:solidFill>
                  <a:prstClr val="black"/>
                </a:solidFill>
                <a:latin typeface="楷体" panose="02010609060101010101" pitchFamily="49" charset="-122"/>
                <a:ea typeface="楷体" panose="02010609060101010101" pitchFamily="49" charset="-122"/>
              </a:rPr>
              <a:t>，有删改）</a:t>
            </a:r>
          </a:p>
        </p:txBody>
      </p:sp>
      <p:grpSp>
        <p:nvGrpSpPr>
          <p:cNvPr id="8" name="组合 7"/>
          <p:cNvGrpSpPr/>
          <p:nvPr/>
        </p:nvGrpSpPr>
        <p:grpSpPr bwMode="auto">
          <a:xfrm>
            <a:off x="0" y="627459"/>
            <a:ext cx="2006600" cy="523081"/>
            <a:chOff x="70" y="-63"/>
            <a:chExt cx="3161" cy="1097"/>
          </a:xfrm>
        </p:grpSpPr>
        <p:sp>
          <p:nvSpPr>
            <p:cNvPr id="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拓</a:t>
              </a:r>
              <a:r>
                <a:rPr kumimoji="1" lang="zh-CN" altLang="en-US" sz="2800" dirty="0" smtClean="0">
                  <a:latin typeface="黑体" panose="02010609060101010101" pitchFamily="49" charset="-122"/>
                  <a:ea typeface="黑体" panose="02010609060101010101" pitchFamily="49" charset="-122"/>
                </a:rPr>
                <a:t>展探究</a:t>
              </a:r>
              <a:endParaRPr kumimoji="1" lang="zh-CN" altLang="en-US" sz="2800" dirty="0">
                <a:latin typeface="黑体" panose="02010609060101010101" pitchFamily="49" charset="-122"/>
                <a:ea typeface="黑体" panose="02010609060101010101" pitchFamily="49" charset="-122"/>
              </a:endParaRP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39552" y="1059582"/>
            <a:ext cx="8280920" cy="4293483"/>
          </a:xfrm>
          <a:prstGeom prst="rect">
            <a:avLst/>
          </a:prstGeom>
          <a:solidFill>
            <a:schemeClr val="bg1"/>
          </a:solidFill>
        </p:spPr>
        <p:txBody>
          <a:bodyPr wrap="square">
            <a:spAutoFit/>
          </a:bodyPr>
          <a:lstStyle/>
          <a:p>
            <a:pPr>
              <a:lnSpc>
                <a:spcPct val="150000"/>
              </a:lnSpc>
            </a:pPr>
            <a:r>
              <a:rPr lang="en-US" altLang="zh-CN" sz="2600" b="1" dirty="0" smtClean="0">
                <a:latin typeface="宋体" panose="02010600030101010101" pitchFamily="2" charset="-122"/>
              </a:rPr>
              <a:t>1.</a:t>
            </a:r>
            <a:r>
              <a:rPr lang="zh-CN" altLang="en-US" sz="2600" b="1" dirty="0" smtClean="0">
                <a:latin typeface="宋体" panose="02010600030101010101" pitchFamily="2" charset="-122"/>
              </a:rPr>
              <a:t>选</a:t>
            </a:r>
            <a:r>
              <a:rPr lang="zh-CN" altLang="en-US" sz="2600" b="1" dirty="0">
                <a:latin typeface="宋体" panose="02010600030101010101" pitchFamily="2" charset="-122"/>
              </a:rPr>
              <a:t>文介绍了可燃冰的由来，请根据文章内容填空。</a:t>
            </a:r>
          </a:p>
          <a:p>
            <a:pPr>
              <a:lnSpc>
                <a:spcPct val="150000"/>
              </a:lnSpc>
            </a:pPr>
            <a:r>
              <a:rPr lang="zh-CN" altLang="en-US" sz="2600" b="1" dirty="0" smtClean="0">
                <a:latin typeface="楷体" panose="02010609060101010101" pitchFamily="49" charset="-122"/>
                <a:ea typeface="楷体" panose="02010609060101010101" pitchFamily="49" charset="-122"/>
              </a:rPr>
              <a:t>    海</a:t>
            </a:r>
            <a:r>
              <a:rPr lang="zh-CN" altLang="en-US" sz="2600" b="1" dirty="0">
                <a:latin typeface="楷体" panose="02010609060101010101" pitchFamily="49" charset="-122"/>
                <a:ea typeface="楷体" panose="02010609060101010101" pitchFamily="49" charset="-122"/>
              </a:rPr>
              <a:t>底大量微生物不停造甲烷→</a:t>
            </a:r>
            <a:r>
              <a:rPr lang="en-US" altLang="zh-CN" sz="2600" b="1" dirty="0">
                <a:latin typeface="楷体" panose="02010609060101010101" pitchFamily="49" charset="-122"/>
                <a:ea typeface="楷体" panose="02010609060101010101" pitchFamily="49" charset="-122"/>
              </a:rPr>
              <a:t>______→______→</a:t>
            </a:r>
            <a:r>
              <a:rPr lang="zh-CN" altLang="en-US" sz="2600" b="1" dirty="0">
                <a:latin typeface="楷体" panose="02010609060101010101" pitchFamily="49" charset="-122"/>
                <a:ea typeface="楷体" panose="02010609060101010101" pitchFamily="49" charset="-122"/>
              </a:rPr>
              <a:t>长时间高压低温形成可燃</a:t>
            </a:r>
            <a:r>
              <a:rPr lang="zh-CN" altLang="en-US" sz="2600" b="1" dirty="0" smtClean="0">
                <a:latin typeface="楷体" panose="02010609060101010101" pitchFamily="49" charset="-122"/>
                <a:ea typeface="楷体" panose="02010609060101010101" pitchFamily="49" charset="-122"/>
              </a:rPr>
              <a:t>冰</a:t>
            </a:r>
            <a:endParaRPr lang="zh-CN" altLang="en-US" sz="2600" b="1" dirty="0">
              <a:latin typeface="楷体" panose="02010609060101010101" pitchFamily="49" charset="-122"/>
              <a:ea typeface="楷体" panose="02010609060101010101" pitchFamily="49" charset="-122"/>
            </a:endParaRPr>
          </a:p>
          <a:p>
            <a:pPr>
              <a:lnSpc>
                <a:spcPct val="150000"/>
              </a:lnSpc>
            </a:pPr>
            <a:r>
              <a:rPr lang="en-US" altLang="zh-CN" sz="2600" b="1" dirty="0" smtClean="0">
                <a:latin typeface="宋体" panose="02010600030101010101" pitchFamily="2" charset="-122"/>
              </a:rPr>
              <a:t>2.</a:t>
            </a:r>
            <a:r>
              <a:rPr lang="zh-CN" altLang="en-US" sz="2600" b="1" dirty="0" smtClean="0">
                <a:latin typeface="宋体" panose="02010600030101010101" pitchFamily="2" charset="-122"/>
              </a:rPr>
              <a:t>第</a:t>
            </a:r>
            <a:r>
              <a:rPr lang="zh-CN" altLang="en-US" sz="2600" b="1" dirty="0">
                <a:latin typeface="宋体" panose="02010600030101010101" pitchFamily="2" charset="-122"/>
              </a:rPr>
              <a:t>②段画线句子使用了什么说明方法？有什么作用？</a:t>
            </a:r>
          </a:p>
          <a:p>
            <a:pPr>
              <a:lnSpc>
                <a:spcPct val="150000"/>
              </a:lnSpc>
            </a:pPr>
            <a:r>
              <a:rPr lang="zh-CN" altLang="en-US" sz="2600" b="1" dirty="0" smtClean="0">
                <a:latin typeface="宋体" panose="02010600030101010101" pitchFamily="2" charset="-122"/>
              </a:rPr>
              <a:t>    </a:t>
            </a:r>
            <a:r>
              <a:rPr lang="zh-CN" altLang="en-US" sz="2600" b="1" dirty="0" smtClean="0">
                <a:latin typeface="楷体" panose="02010609060101010101" pitchFamily="49" charset="-122"/>
                <a:ea typeface="楷体" panose="02010609060101010101" pitchFamily="49" charset="-122"/>
              </a:rPr>
              <a:t>它</a:t>
            </a:r>
            <a:r>
              <a:rPr lang="zh-CN" altLang="en-US" sz="2600" b="1" dirty="0">
                <a:latin typeface="楷体" panose="02010609060101010101" pitchFamily="49" charset="-122"/>
                <a:ea typeface="楷体" panose="02010609060101010101" pitchFamily="49" charset="-122"/>
              </a:rPr>
              <a:t>是甲烷气体和水分子在高压低温作用下的特殊产物，它像地毯一样覆盖了</a:t>
            </a:r>
            <a:r>
              <a:rPr lang="en-US" altLang="zh-CN" sz="2600" b="1" dirty="0">
                <a:latin typeface="楷体" panose="02010609060101010101" pitchFamily="49" charset="-122"/>
                <a:ea typeface="楷体" panose="02010609060101010101" pitchFamily="49" charset="-122"/>
              </a:rPr>
              <a:t>10%</a:t>
            </a:r>
            <a:r>
              <a:rPr lang="zh-CN" altLang="en-US" sz="2600" b="1" dirty="0">
                <a:latin typeface="楷体" panose="02010609060101010101" pitchFamily="49" charset="-122"/>
                <a:ea typeface="楷体" panose="02010609060101010101" pitchFamily="49" charset="-122"/>
              </a:rPr>
              <a:t>的海底，总面积达</a:t>
            </a:r>
            <a:r>
              <a:rPr lang="en-US" altLang="zh-CN" sz="2600" b="1" dirty="0">
                <a:latin typeface="楷体" panose="02010609060101010101" pitchFamily="49" charset="-122"/>
                <a:ea typeface="楷体" panose="02010609060101010101" pitchFamily="49" charset="-122"/>
              </a:rPr>
              <a:t>4000</a:t>
            </a:r>
            <a:r>
              <a:rPr lang="zh-CN" altLang="en-US" sz="2600" b="1" dirty="0">
                <a:latin typeface="楷体" panose="02010609060101010101" pitchFamily="49" charset="-122"/>
                <a:ea typeface="楷体" panose="02010609060101010101" pitchFamily="49" charset="-122"/>
              </a:rPr>
              <a:t>万平方公里，深度在数百米到数千米不等</a:t>
            </a:r>
            <a:r>
              <a:rPr lang="zh-CN" altLang="en-US" sz="2600" b="1" dirty="0" smtClean="0">
                <a:latin typeface="楷体" panose="02010609060101010101" pitchFamily="49" charset="-122"/>
                <a:ea typeface="楷体" panose="02010609060101010101" pitchFamily="49" charset="-122"/>
              </a:rPr>
              <a:t>。</a:t>
            </a:r>
            <a:endParaRPr lang="zh-CN" altLang="en-US" sz="2600" b="1" dirty="0">
              <a:latin typeface="楷体" panose="02010609060101010101" pitchFamily="49" charset="-122"/>
              <a:ea typeface="楷体" panose="02010609060101010101" pitchFamily="49" charset="-122"/>
            </a:endParaRPr>
          </a:p>
        </p:txBody>
      </p:sp>
      <p:grpSp>
        <p:nvGrpSpPr>
          <p:cNvPr id="7" name="组合 6"/>
          <p:cNvGrpSpPr/>
          <p:nvPr/>
        </p:nvGrpSpPr>
        <p:grpSpPr bwMode="auto">
          <a:xfrm>
            <a:off x="0" y="627459"/>
            <a:ext cx="2006600" cy="523081"/>
            <a:chOff x="70" y="-63"/>
            <a:chExt cx="3161" cy="1097"/>
          </a:xfrm>
        </p:grpSpPr>
        <p:sp>
          <p:nvSpPr>
            <p:cNvPr id="8"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拓</a:t>
              </a:r>
              <a:r>
                <a:rPr kumimoji="1" lang="zh-CN" altLang="en-US" sz="2800" dirty="0" smtClean="0">
                  <a:latin typeface="黑体" panose="02010609060101010101" pitchFamily="49" charset="-122"/>
                  <a:ea typeface="黑体" panose="02010609060101010101" pitchFamily="49" charset="-122"/>
                </a:rPr>
                <a:t>展探究</a:t>
              </a:r>
              <a:endParaRPr kumimoji="1" lang="zh-CN" altLang="en-US" sz="2800" dirty="0">
                <a:latin typeface="黑体" panose="02010609060101010101" pitchFamily="49" charset="-122"/>
                <a:ea typeface="黑体" panose="02010609060101010101" pitchFamily="49" charset="-122"/>
              </a:endParaRPr>
            </a:p>
          </p:txBody>
        </p:sp>
        <p:cxnSp>
          <p:nvCxnSpPr>
            <p:cNvPr id="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23528" y="1123253"/>
            <a:ext cx="8496944" cy="4019562"/>
          </a:xfrm>
          <a:prstGeom prst="rect">
            <a:avLst/>
          </a:prstGeom>
        </p:spPr>
        <p:txBody>
          <a:bodyPr wrap="square">
            <a:spAutoFit/>
          </a:bodyPr>
          <a:lstStyle/>
          <a:p>
            <a:pPr>
              <a:lnSpc>
                <a:spcPct val="110000"/>
              </a:lnSpc>
            </a:pPr>
            <a:r>
              <a:rPr lang="en-US" altLang="zh-CN" sz="2400" b="1" dirty="0" smtClean="0">
                <a:latin typeface="宋体" panose="02010600030101010101" pitchFamily="2" charset="-122"/>
              </a:rPr>
              <a:t>3.</a:t>
            </a:r>
            <a:r>
              <a:rPr lang="zh-CN" altLang="en-US" sz="2400" b="1" dirty="0" smtClean="0">
                <a:latin typeface="宋体" panose="02010600030101010101" pitchFamily="2" charset="-122"/>
              </a:rPr>
              <a:t>下</a:t>
            </a:r>
            <a:r>
              <a:rPr lang="zh-CN" altLang="en-US" sz="2400" b="1" dirty="0">
                <a:latin typeface="宋体" panose="02010600030101010101" pitchFamily="2" charset="-122"/>
              </a:rPr>
              <a:t>列说法与原文的内容表述一致的一项是（  ）</a:t>
            </a:r>
          </a:p>
          <a:p>
            <a:pPr>
              <a:lnSpc>
                <a:spcPct val="110000"/>
              </a:lnSpc>
            </a:pPr>
            <a:r>
              <a:rPr lang="en-US" altLang="zh-CN" sz="2300" b="1" dirty="0">
                <a:latin typeface="楷体" panose="02010609060101010101" pitchFamily="49" charset="-122"/>
                <a:ea typeface="楷体" panose="02010609060101010101" pitchFamily="49" charset="-122"/>
              </a:rPr>
              <a:t>A</a:t>
            </a:r>
            <a:r>
              <a:rPr lang="en-US" altLang="zh-CN" sz="2300" b="1" dirty="0" smtClean="0">
                <a:latin typeface="楷体" panose="02010609060101010101" pitchFamily="49" charset="-122"/>
                <a:ea typeface="楷体" panose="02010609060101010101" pitchFamily="49" charset="-122"/>
              </a:rPr>
              <a:t>.</a:t>
            </a:r>
            <a:r>
              <a:rPr lang="zh-CN" altLang="en-US" sz="2300" b="1" dirty="0" smtClean="0">
                <a:latin typeface="楷体" panose="02010609060101010101" pitchFamily="49" charset="-122"/>
                <a:ea typeface="楷体" panose="02010609060101010101" pitchFamily="49" charset="-122"/>
              </a:rPr>
              <a:t>美</a:t>
            </a:r>
            <a:r>
              <a:rPr lang="zh-CN" altLang="en-US" sz="2300" b="1" dirty="0">
                <a:latin typeface="楷体" panose="02010609060101010101" pitchFamily="49" charset="-122"/>
                <a:ea typeface="楷体" panose="02010609060101010101" pitchFamily="49" charset="-122"/>
              </a:rPr>
              <a:t>国之所以没有开发可燃冰是因为可燃冰会加剧温室效应，如果可燃冰释放到大气中，即使极少，后果也可能是灾难性的。</a:t>
            </a:r>
          </a:p>
          <a:p>
            <a:pPr>
              <a:lnSpc>
                <a:spcPct val="110000"/>
              </a:lnSpc>
            </a:pPr>
            <a:r>
              <a:rPr lang="en-US" altLang="zh-CN" sz="2300" b="1" dirty="0">
                <a:latin typeface="楷体" panose="02010609060101010101" pitchFamily="49" charset="-122"/>
                <a:ea typeface="楷体" panose="02010609060101010101" pitchFamily="49" charset="-122"/>
              </a:rPr>
              <a:t>B</a:t>
            </a:r>
            <a:r>
              <a:rPr lang="en-US" altLang="zh-CN" sz="2300" b="1" dirty="0" smtClean="0">
                <a:latin typeface="楷体" panose="02010609060101010101" pitchFamily="49" charset="-122"/>
                <a:ea typeface="楷体" panose="02010609060101010101" pitchFamily="49" charset="-122"/>
              </a:rPr>
              <a:t>.</a:t>
            </a:r>
            <a:r>
              <a:rPr lang="zh-CN" altLang="en-US" sz="2300" b="1" dirty="0" smtClean="0">
                <a:latin typeface="楷体" panose="02010609060101010101" pitchFamily="49" charset="-122"/>
                <a:ea typeface="楷体" panose="02010609060101010101" pitchFamily="49" charset="-122"/>
              </a:rPr>
              <a:t>可</a:t>
            </a:r>
            <a:r>
              <a:rPr lang="zh-CN" altLang="en-US" sz="2300" b="1" dirty="0">
                <a:latin typeface="楷体" panose="02010609060101010101" pitchFamily="49" charset="-122"/>
                <a:ea typeface="楷体" panose="02010609060101010101" pitchFamily="49" charset="-122"/>
              </a:rPr>
              <a:t>燃冰是海洋生物释放的甲烷气体和水分子在高温低压作用下的特殊产物。</a:t>
            </a:r>
          </a:p>
          <a:p>
            <a:pPr>
              <a:lnSpc>
                <a:spcPct val="110000"/>
              </a:lnSpc>
            </a:pPr>
            <a:r>
              <a:rPr lang="en-US" altLang="zh-CN" sz="2300" b="1" dirty="0">
                <a:latin typeface="楷体" panose="02010609060101010101" pitchFamily="49" charset="-122"/>
                <a:ea typeface="楷体" panose="02010609060101010101" pitchFamily="49" charset="-122"/>
              </a:rPr>
              <a:t>C</a:t>
            </a:r>
            <a:r>
              <a:rPr lang="en-US" altLang="zh-CN" sz="2300" b="1" dirty="0" smtClean="0">
                <a:latin typeface="楷体" panose="02010609060101010101" pitchFamily="49" charset="-122"/>
                <a:ea typeface="楷体" panose="02010609060101010101" pitchFamily="49" charset="-122"/>
              </a:rPr>
              <a:t>.</a:t>
            </a:r>
            <a:r>
              <a:rPr lang="zh-CN" altLang="en-US" sz="2300" b="1" dirty="0" smtClean="0">
                <a:latin typeface="楷体" panose="02010609060101010101" pitchFamily="49" charset="-122"/>
                <a:ea typeface="楷体" panose="02010609060101010101" pitchFamily="49" charset="-122"/>
              </a:rPr>
              <a:t>用</a:t>
            </a:r>
            <a:r>
              <a:rPr lang="zh-CN" altLang="en-US" sz="2300" b="1" dirty="0">
                <a:latin typeface="楷体" panose="02010609060101010101" pitchFamily="49" charset="-122"/>
                <a:ea typeface="楷体" panose="02010609060101010101" pitchFamily="49" charset="-122"/>
              </a:rPr>
              <a:t>可燃冰作燃料比液氧热值更大，质量更轻，可减少火箭运载负荷。</a:t>
            </a:r>
          </a:p>
          <a:p>
            <a:pPr>
              <a:lnSpc>
                <a:spcPct val="110000"/>
              </a:lnSpc>
            </a:pPr>
            <a:r>
              <a:rPr lang="en-US" altLang="zh-CN" sz="2300" b="1" dirty="0">
                <a:latin typeface="楷体" panose="02010609060101010101" pitchFamily="49" charset="-122"/>
                <a:ea typeface="楷体" panose="02010609060101010101" pitchFamily="49" charset="-122"/>
              </a:rPr>
              <a:t>D</a:t>
            </a:r>
            <a:r>
              <a:rPr lang="en-US" altLang="zh-CN" sz="2300" b="1" dirty="0" smtClean="0">
                <a:latin typeface="楷体" panose="02010609060101010101" pitchFamily="49" charset="-122"/>
                <a:ea typeface="楷体" panose="02010609060101010101" pitchFamily="49" charset="-122"/>
              </a:rPr>
              <a:t>.</a:t>
            </a:r>
            <a:r>
              <a:rPr lang="zh-CN" altLang="en-US" sz="2300" b="1" dirty="0" smtClean="0">
                <a:latin typeface="楷体" panose="02010609060101010101" pitchFamily="49" charset="-122"/>
                <a:ea typeface="楷体" panose="02010609060101010101" pitchFamily="49" charset="-122"/>
              </a:rPr>
              <a:t>甲</a:t>
            </a:r>
            <a:r>
              <a:rPr lang="zh-CN" altLang="en-US" sz="2300" b="1" dirty="0">
                <a:latin typeface="楷体" panose="02010609060101010101" pitchFamily="49" charset="-122"/>
                <a:ea typeface="楷体" panose="02010609060101010101" pitchFamily="49" charset="-122"/>
              </a:rPr>
              <a:t>烷水合物是自然界中隐身的恶魔，不定期地向地球发难，是人类今后重点防范的自然灾害之一。</a:t>
            </a:r>
          </a:p>
          <a:p>
            <a:pPr>
              <a:lnSpc>
                <a:spcPct val="110000"/>
              </a:lnSpc>
            </a:pPr>
            <a:r>
              <a:rPr lang="en-US" altLang="zh-CN" sz="2400" b="1" dirty="0" smtClean="0">
                <a:latin typeface="宋体" panose="02010600030101010101" pitchFamily="2" charset="-122"/>
              </a:rPr>
              <a:t>4.</a:t>
            </a:r>
            <a:r>
              <a:rPr lang="zh-CN" altLang="en-US" sz="2400" b="1" dirty="0" smtClean="0">
                <a:latin typeface="宋体" panose="02010600030101010101" pitchFamily="2" charset="-122"/>
              </a:rPr>
              <a:t>怎</a:t>
            </a:r>
            <a:r>
              <a:rPr lang="zh-CN" altLang="en-US" sz="2400" b="1" dirty="0">
                <a:latin typeface="宋体" panose="02010600030101010101" pitchFamily="2" charset="-122"/>
              </a:rPr>
              <a:t>样理解“可燃冰是天使还是魔鬼”这句话？</a:t>
            </a:r>
          </a:p>
        </p:txBody>
      </p:sp>
      <p:grpSp>
        <p:nvGrpSpPr>
          <p:cNvPr id="7" name="组合 6"/>
          <p:cNvGrpSpPr/>
          <p:nvPr/>
        </p:nvGrpSpPr>
        <p:grpSpPr bwMode="auto">
          <a:xfrm>
            <a:off x="0" y="627459"/>
            <a:ext cx="2006600" cy="523081"/>
            <a:chOff x="70" y="-63"/>
            <a:chExt cx="3161" cy="1097"/>
          </a:xfrm>
        </p:grpSpPr>
        <p:sp>
          <p:nvSpPr>
            <p:cNvPr id="8"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拓</a:t>
              </a:r>
              <a:r>
                <a:rPr kumimoji="1" lang="zh-CN" altLang="en-US" sz="2800" dirty="0" smtClean="0">
                  <a:latin typeface="黑体" panose="02010609060101010101" pitchFamily="49" charset="-122"/>
                  <a:ea typeface="黑体" panose="02010609060101010101" pitchFamily="49" charset="-122"/>
                </a:rPr>
                <a:t>展探究</a:t>
              </a:r>
              <a:endParaRPr kumimoji="1" lang="zh-CN" altLang="en-US" sz="2800" dirty="0">
                <a:latin typeface="黑体" panose="02010609060101010101" pitchFamily="49" charset="-122"/>
                <a:ea typeface="黑体" panose="02010609060101010101" pitchFamily="49" charset="-122"/>
              </a:endParaRPr>
            </a:p>
          </p:txBody>
        </p:sp>
        <p:cxnSp>
          <p:nvCxnSpPr>
            <p:cNvPr id="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68813" y="1394505"/>
            <a:ext cx="8255268" cy="3416320"/>
          </a:xfrm>
          <a:prstGeom prst="rect">
            <a:avLst/>
          </a:prstGeom>
          <a:solidFill>
            <a:schemeClr val="bg1"/>
          </a:solidFill>
        </p:spPr>
        <p:txBody>
          <a:bodyPr wrap="square">
            <a:spAutoFit/>
          </a:bodyPr>
          <a:lstStyle/>
          <a:p>
            <a:r>
              <a:rPr lang="en-US" altLang="zh-CN" sz="2400" b="1" dirty="0" smtClean="0">
                <a:latin typeface="楷体" panose="02010609060101010101" pitchFamily="49" charset="-122"/>
                <a:ea typeface="楷体" panose="02010609060101010101" pitchFamily="49" charset="-122"/>
              </a:rPr>
              <a:t>1.</a:t>
            </a:r>
            <a:r>
              <a:rPr lang="zh-CN" altLang="en-US" sz="2400" b="1" dirty="0" smtClean="0">
                <a:latin typeface="楷体" panose="02010609060101010101" pitchFamily="49" charset="-122"/>
                <a:ea typeface="楷体" panose="02010609060101010101" pitchFamily="49" charset="-122"/>
              </a:rPr>
              <a:t>海</a:t>
            </a:r>
            <a:r>
              <a:rPr lang="zh-CN" altLang="en-US" sz="2400" b="1" dirty="0">
                <a:latin typeface="楷体" panose="02010609060101010101" pitchFamily="49" charset="-122"/>
                <a:ea typeface="楷体" panose="02010609060101010101" pitchFamily="49" charset="-122"/>
              </a:rPr>
              <a:t>洋板块下沉油气边缘喷出    </a:t>
            </a:r>
            <a:endParaRPr lang="en-US" altLang="zh-CN" sz="2400" b="1" dirty="0" smtClean="0">
              <a:latin typeface="楷体" panose="02010609060101010101" pitchFamily="49" charset="-122"/>
              <a:ea typeface="楷体" panose="02010609060101010101" pitchFamily="49" charset="-122"/>
            </a:endParaRPr>
          </a:p>
          <a:p>
            <a:r>
              <a:rPr lang="en-US" altLang="zh-CN" sz="2400" b="1" dirty="0">
                <a:latin typeface="楷体" panose="02010609060101010101" pitchFamily="49" charset="-122"/>
                <a:ea typeface="楷体" panose="02010609060101010101" pitchFamily="49" charset="-122"/>
              </a:rPr>
              <a:t> </a:t>
            </a:r>
            <a:r>
              <a:rPr lang="en-US" altLang="zh-CN" sz="2400" b="1"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接</a:t>
            </a:r>
            <a:r>
              <a:rPr lang="zh-CN" altLang="en-US" sz="2400" b="1" dirty="0">
                <a:latin typeface="楷体" panose="02010609060101010101" pitchFamily="49" charset="-122"/>
                <a:ea typeface="楷体" panose="02010609060101010101" pitchFamily="49" charset="-122"/>
              </a:rPr>
              <a:t>触冰冷海水发生化学反应    </a:t>
            </a:r>
          </a:p>
          <a:p>
            <a:r>
              <a:rPr lang="en-US" altLang="zh-CN" sz="2400" b="1" dirty="0" smtClean="0">
                <a:latin typeface="楷体" panose="02010609060101010101" pitchFamily="49" charset="-122"/>
                <a:ea typeface="楷体" panose="02010609060101010101" pitchFamily="49" charset="-122"/>
              </a:rPr>
              <a:t>2.</a:t>
            </a:r>
            <a:r>
              <a:rPr lang="zh-CN" altLang="en-US" sz="2400" b="1" dirty="0" smtClean="0">
                <a:latin typeface="楷体" panose="02010609060101010101" pitchFamily="49" charset="-122"/>
                <a:ea typeface="楷体" panose="02010609060101010101" pitchFamily="49" charset="-122"/>
              </a:rPr>
              <a:t>列</a:t>
            </a:r>
            <a:r>
              <a:rPr lang="zh-CN" altLang="en-US" sz="2400" b="1" dirty="0">
                <a:latin typeface="楷体" panose="02010609060101010101" pitchFamily="49" charset="-122"/>
                <a:ea typeface="楷体" panose="02010609060101010101" pitchFamily="49" charset="-122"/>
              </a:rPr>
              <a:t>数字、打比</a:t>
            </a:r>
            <a:r>
              <a:rPr lang="zh-CN" altLang="en-US" sz="2400" b="1" dirty="0" smtClean="0">
                <a:latin typeface="楷体" panose="02010609060101010101" pitchFamily="49" charset="-122"/>
                <a:ea typeface="楷体" panose="02010609060101010101" pitchFamily="49" charset="-122"/>
              </a:rPr>
              <a:t>方  </a:t>
            </a:r>
            <a:r>
              <a:rPr lang="zh-CN" altLang="en-US" sz="2400" b="1" dirty="0">
                <a:latin typeface="楷体" panose="02010609060101010101" pitchFamily="49" charset="-122"/>
                <a:ea typeface="楷体" panose="02010609060101010101" pitchFamily="49" charset="-122"/>
              </a:rPr>
              <a:t>作</a:t>
            </a:r>
            <a:r>
              <a:rPr lang="zh-CN" altLang="en-US" sz="2400" b="1" dirty="0" smtClean="0">
                <a:latin typeface="楷体" panose="02010609060101010101" pitchFamily="49" charset="-122"/>
                <a:ea typeface="楷体" panose="02010609060101010101" pitchFamily="49" charset="-122"/>
              </a:rPr>
              <a:t>用：用</a:t>
            </a:r>
            <a:r>
              <a:rPr lang="zh-CN" altLang="en-US" sz="2400" b="1" dirty="0">
                <a:latin typeface="楷体" panose="02010609060101010101" pitchFamily="49" charset="-122"/>
                <a:ea typeface="楷体" panose="02010609060101010101" pitchFamily="49" charset="-122"/>
              </a:rPr>
              <a:t>数字具体准确地说明了可燃冰的厚度及分布广的特点，生动形象。    </a:t>
            </a:r>
            <a:endParaRPr lang="en-US" altLang="zh-CN" sz="2400" b="1" dirty="0" smtClean="0">
              <a:latin typeface="楷体" panose="02010609060101010101" pitchFamily="49" charset="-122"/>
              <a:ea typeface="楷体" panose="02010609060101010101" pitchFamily="49" charset="-122"/>
            </a:endParaRPr>
          </a:p>
          <a:p>
            <a:r>
              <a:rPr lang="en-US" altLang="zh-CN" sz="2400" b="1" dirty="0" smtClean="0">
                <a:latin typeface="楷体" panose="02010609060101010101" pitchFamily="49" charset="-122"/>
                <a:ea typeface="楷体" panose="02010609060101010101" pitchFamily="49" charset="-122"/>
              </a:rPr>
              <a:t>3.C    </a:t>
            </a:r>
            <a:endParaRPr lang="en-US" altLang="zh-CN" sz="2400" b="1" dirty="0">
              <a:latin typeface="楷体" panose="02010609060101010101" pitchFamily="49" charset="-122"/>
              <a:ea typeface="楷体" panose="02010609060101010101" pitchFamily="49" charset="-122"/>
            </a:endParaRPr>
          </a:p>
          <a:p>
            <a:r>
              <a:rPr lang="en-US" altLang="zh-CN" sz="2400" b="1" dirty="0">
                <a:latin typeface="楷体" panose="02010609060101010101" pitchFamily="49" charset="-122"/>
                <a:ea typeface="楷体" panose="02010609060101010101" pitchFamily="49" charset="-122"/>
              </a:rPr>
              <a:t>4</a:t>
            </a:r>
            <a:r>
              <a:rPr lang="en-US" altLang="zh-CN" sz="2400" b="1" dirty="0" smtClean="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可</a:t>
            </a:r>
            <a:r>
              <a:rPr lang="zh-CN" altLang="en-US" sz="2400" b="1" dirty="0">
                <a:latin typeface="楷体" panose="02010609060101010101" pitchFamily="49" charset="-122"/>
                <a:ea typeface="楷体" panose="02010609060101010101" pitchFamily="49" charset="-122"/>
              </a:rPr>
              <a:t>燃冰对人类益处大还是害处大尚不确定。说它是“</a:t>
            </a:r>
            <a:r>
              <a:rPr lang="zh-CN" altLang="en-US" sz="2400" b="1" dirty="0" smtClean="0">
                <a:latin typeface="楷体" panose="02010609060101010101" pitchFamily="49" charset="-122"/>
                <a:ea typeface="楷体" panose="02010609060101010101" pitchFamily="49" charset="-122"/>
              </a:rPr>
              <a:t>天</a:t>
            </a:r>
            <a:endParaRPr lang="en-US" altLang="zh-CN" sz="2400" b="1" dirty="0" smtClean="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使</a:t>
            </a:r>
            <a:r>
              <a:rPr lang="zh-CN" altLang="en-US" sz="2400" b="1" dirty="0">
                <a:latin typeface="楷体" panose="02010609060101010101" pitchFamily="49" charset="-122"/>
                <a:ea typeface="楷体" panose="02010609060101010101" pitchFamily="49" charset="-122"/>
              </a:rPr>
              <a:t>”是因为它可作燃料，热值大，质量轻，储量大，估计可供人类使用数百年；说它是“魔鬼”</a:t>
            </a:r>
            <a:r>
              <a:rPr lang="zh-CN" altLang="en-US" sz="2400" b="1" dirty="0" smtClean="0">
                <a:latin typeface="楷体" panose="02010609060101010101" pitchFamily="49" charset="-122"/>
                <a:ea typeface="楷体" panose="02010609060101010101" pitchFamily="49" charset="-122"/>
              </a:rPr>
              <a:t>是因为开</a:t>
            </a:r>
            <a:r>
              <a:rPr lang="zh-CN" altLang="en-US" sz="2400" b="1" dirty="0">
                <a:latin typeface="楷体" panose="02010609060101010101" pitchFamily="49" charset="-122"/>
                <a:ea typeface="楷体" panose="02010609060101010101" pitchFamily="49" charset="-122"/>
              </a:rPr>
              <a:t>发它可能会加剧温室效应，也可能溢出引起爆炸，毁灭地球。</a:t>
            </a:r>
          </a:p>
        </p:txBody>
      </p:sp>
      <p:grpSp>
        <p:nvGrpSpPr>
          <p:cNvPr id="7" name="组合 6"/>
          <p:cNvGrpSpPr/>
          <p:nvPr/>
        </p:nvGrpSpPr>
        <p:grpSpPr bwMode="auto">
          <a:xfrm>
            <a:off x="0" y="627459"/>
            <a:ext cx="2006600" cy="523081"/>
            <a:chOff x="70" y="-63"/>
            <a:chExt cx="3161" cy="1097"/>
          </a:xfrm>
        </p:grpSpPr>
        <p:sp>
          <p:nvSpPr>
            <p:cNvPr id="8"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拓</a:t>
              </a:r>
              <a:r>
                <a:rPr kumimoji="1" lang="zh-CN" altLang="en-US" sz="2800" dirty="0" smtClean="0">
                  <a:latin typeface="黑体" panose="02010609060101010101" pitchFamily="49" charset="-122"/>
                  <a:ea typeface="黑体" panose="02010609060101010101" pitchFamily="49" charset="-122"/>
                </a:rPr>
                <a:t>展探究</a:t>
              </a:r>
              <a:endParaRPr kumimoji="1" lang="zh-CN" altLang="en-US" sz="2800" dirty="0">
                <a:latin typeface="黑体" panose="02010609060101010101" pitchFamily="49" charset="-122"/>
                <a:ea typeface="黑体" panose="02010609060101010101" pitchFamily="49" charset="-122"/>
              </a:endParaRPr>
            </a:p>
          </p:txBody>
        </p:sp>
        <p:cxnSp>
          <p:nvCxnSpPr>
            <p:cNvPr id="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11" name="TextBox 10"/>
          <p:cNvSpPr txBox="1"/>
          <p:nvPr/>
        </p:nvSpPr>
        <p:spPr>
          <a:xfrm>
            <a:off x="380045" y="1023008"/>
            <a:ext cx="1872208" cy="461665"/>
          </a:xfrm>
          <a:prstGeom prst="rect">
            <a:avLst/>
          </a:prstGeom>
          <a:noFill/>
        </p:spPr>
        <p:txBody>
          <a:bodyPr wrap="square" rtlCol="0">
            <a:spAutoFit/>
          </a:bodyPr>
          <a:lstStyle/>
          <a:p>
            <a:r>
              <a:rPr lang="zh-CN" altLang="en-US" sz="2400" dirty="0" smtClean="0">
                <a:solidFill>
                  <a:srgbClr val="FF0000"/>
                </a:solidFill>
                <a:latin typeface="黑体" panose="02010609060101010101" pitchFamily="49" charset="-122"/>
                <a:ea typeface="黑体" panose="02010609060101010101" pitchFamily="49" charset="-122"/>
              </a:rPr>
              <a:t>参考答案：</a:t>
            </a:r>
            <a:endParaRPr lang="zh-CN" altLang="en-US" sz="24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TextBox 5"/>
          <p:cNvSpPr txBox="1">
            <a:spLocks noChangeArrowheads="1"/>
          </p:cNvSpPr>
          <p:nvPr/>
        </p:nvSpPr>
        <p:spPr bwMode="auto">
          <a:xfrm>
            <a:off x="554957" y="1440017"/>
            <a:ext cx="8034089"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nSpc>
                <a:spcPct val="150000"/>
              </a:lnSpc>
            </a:pPr>
            <a:r>
              <a:rPr lang="en-US" altLang="zh-CN" sz="2600" b="1" dirty="0" smtClean="0">
                <a:latin typeface="楷体" panose="02010609060101010101" pitchFamily="49" charset="-122"/>
                <a:ea typeface="楷体" panose="02010609060101010101" pitchFamily="49" charset="-122"/>
              </a:rPr>
              <a:t>1</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有兴趣的同学可以再搜集一些有关恐龙的资</a:t>
            </a:r>
            <a:r>
              <a:rPr lang="zh-CN" altLang="en-US" sz="2600" b="1" dirty="0" smtClean="0">
                <a:latin typeface="楷体" panose="02010609060101010101" pitchFamily="49" charset="-122"/>
                <a:ea typeface="楷体" panose="02010609060101010101" pitchFamily="49" charset="-122"/>
              </a:rPr>
              <a:t>料，比</a:t>
            </a:r>
            <a:r>
              <a:rPr lang="zh-CN" altLang="en-US" sz="2600" b="1" dirty="0">
                <a:latin typeface="楷体" panose="02010609060101010101" pitchFamily="49" charset="-122"/>
                <a:ea typeface="楷体" panose="02010609060101010101" pitchFamily="49" charset="-122"/>
              </a:rPr>
              <a:t>如</a:t>
            </a:r>
            <a:r>
              <a:rPr kumimoji="1" lang="zh-CN" altLang="en-US" sz="2600" b="1" dirty="0">
                <a:latin typeface="楷体" panose="02010609060101010101" pitchFamily="49" charset="-122"/>
                <a:ea typeface="楷体" panose="02010609060101010101" pitchFamily="49" charset="-122"/>
              </a:rPr>
              <a:t>恐龙的分类、发展及灭亡历程等</a:t>
            </a:r>
            <a:r>
              <a:rPr kumimoji="1" lang="zh-CN" altLang="en-US" sz="2600" b="1" dirty="0" smtClean="0">
                <a:latin typeface="楷体" panose="02010609060101010101" pitchFamily="49" charset="-122"/>
                <a:ea typeface="楷体" panose="02010609060101010101" pitchFamily="49" charset="-122"/>
              </a:rPr>
              <a:t>等，</a:t>
            </a:r>
            <a:r>
              <a:rPr lang="zh-CN" altLang="en-US" sz="2600" b="1" dirty="0" smtClean="0">
                <a:latin typeface="楷体" panose="02010609060101010101" pitchFamily="49" charset="-122"/>
                <a:ea typeface="楷体" panose="02010609060101010101" pitchFamily="49" charset="-122"/>
              </a:rPr>
              <a:t>丰富自己的知</a:t>
            </a:r>
            <a:r>
              <a:rPr lang="zh-CN" altLang="en-US" sz="2600" b="1" dirty="0">
                <a:latin typeface="楷体" panose="02010609060101010101" pitchFamily="49" charset="-122"/>
                <a:ea typeface="楷体" panose="02010609060101010101" pitchFamily="49" charset="-122"/>
              </a:rPr>
              <a:t>识。</a:t>
            </a:r>
            <a:endParaRPr lang="en-US" altLang="zh-CN" sz="2600" b="1" dirty="0">
              <a:latin typeface="楷体" panose="02010609060101010101" pitchFamily="49" charset="-122"/>
              <a:ea typeface="楷体" panose="02010609060101010101" pitchFamily="49" charset="-122"/>
            </a:endParaRPr>
          </a:p>
          <a:p>
            <a:pPr indent="0">
              <a:lnSpc>
                <a:spcPct val="150000"/>
              </a:lnSpc>
            </a:pPr>
            <a:r>
              <a:rPr kumimoji="1" lang="en-US" altLang="zh-CN" sz="2600" b="1" dirty="0" smtClean="0">
                <a:latin typeface="楷体" panose="02010609060101010101" pitchFamily="49" charset="-122"/>
                <a:ea typeface="楷体" panose="02010609060101010101" pitchFamily="49" charset="-122"/>
              </a:rPr>
              <a:t>2</a:t>
            </a:r>
            <a:r>
              <a:rPr kumimoji="1" lang="en-US" altLang="zh-CN" sz="2600" b="1" dirty="0">
                <a:latin typeface="楷体" panose="02010609060101010101" pitchFamily="49" charset="-122"/>
                <a:ea typeface="楷体" panose="02010609060101010101" pitchFamily="49" charset="-122"/>
              </a:rPr>
              <a:t>.</a:t>
            </a:r>
            <a:r>
              <a:rPr kumimoji="1" lang="zh-CN" altLang="en-US" sz="2600" b="1" dirty="0">
                <a:latin typeface="楷体" panose="02010609060101010101" pitchFamily="49" charset="-122"/>
                <a:ea typeface="楷体" panose="02010609060101010101" pitchFamily="49" charset="-122"/>
              </a:rPr>
              <a:t>根据查阅到的相关资</a:t>
            </a:r>
            <a:r>
              <a:rPr kumimoji="1" lang="zh-CN" altLang="en-US" sz="2600" b="1" dirty="0" smtClean="0">
                <a:latin typeface="楷体" panose="02010609060101010101" pitchFamily="49" charset="-122"/>
                <a:ea typeface="楷体" panose="02010609060101010101" pitchFamily="49" charset="-122"/>
              </a:rPr>
              <a:t>料，谈</a:t>
            </a:r>
            <a:r>
              <a:rPr kumimoji="1" lang="zh-CN" altLang="en-US" sz="2600" b="1" dirty="0">
                <a:latin typeface="楷体" panose="02010609060101010101" pitchFamily="49" charset="-122"/>
                <a:ea typeface="楷体" panose="02010609060101010101" pitchFamily="49" charset="-122"/>
              </a:rPr>
              <a:t>一谈你对恐龙灭绝原因</a:t>
            </a:r>
            <a:r>
              <a:rPr kumimoji="1" lang="zh-CN" altLang="en-US" sz="2600" b="1" dirty="0" smtClean="0">
                <a:latin typeface="楷体" panose="02010609060101010101" pitchFamily="49" charset="-122"/>
                <a:ea typeface="楷体" panose="02010609060101010101" pitchFamily="49" charset="-122"/>
              </a:rPr>
              <a:t>的看</a:t>
            </a:r>
            <a:r>
              <a:rPr kumimoji="1" lang="zh-CN" altLang="en-US" sz="2600" b="1" dirty="0">
                <a:latin typeface="楷体" panose="02010609060101010101" pitchFamily="49" charset="-122"/>
                <a:ea typeface="楷体" panose="02010609060101010101" pitchFamily="49" charset="-122"/>
              </a:rPr>
              <a:t>法</a:t>
            </a:r>
            <a:r>
              <a:rPr kumimoji="1" lang="zh-CN" altLang="en-US" sz="2600" b="1" dirty="0" smtClean="0">
                <a:latin typeface="楷体" panose="02010609060101010101" pitchFamily="49" charset="-122"/>
                <a:ea typeface="楷体" panose="02010609060101010101" pitchFamily="49" charset="-122"/>
              </a:rPr>
              <a:t>。 </a:t>
            </a:r>
            <a:endParaRPr kumimoji="1" lang="en-US" altLang="zh-CN" sz="2600" b="1" dirty="0">
              <a:latin typeface="楷体" panose="02010609060101010101" pitchFamily="49" charset="-122"/>
              <a:ea typeface="楷体" panose="02010609060101010101" pitchFamily="49" charset="-122"/>
            </a:endParaRPr>
          </a:p>
        </p:txBody>
      </p:sp>
      <p:grpSp>
        <p:nvGrpSpPr>
          <p:cNvPr id="7" name="组合 6"/>
          <p:cNvGrpSpPr/>
          <p:nvPr/>
        </p:nvGrpSpPr>
        <p:grpSpPr bwMode="auto">
          <a:xfrm>
            <a:off x="0" y="627459"/>
            <a:ext cx="2006600" cy="523081"/>
            <a:chOff x="70" y="-63"/>
            <a:chExt cx="3161" cy="1097"/>
          </a:xfrm>
        </p:grpSpPr>
        <p:sp>
          <p:nvSpPr>
            <p:cNvPr id="8"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dirty="0">
                  <a:latin typeface="黑体" panose="02010609060101010101" pitchFamily="49" charset="-122"/>
                  <a:ea typeface="黑体" panose="02010609060101010101" pitchFamily="49" charset="-122"/>
                </a:rPr>
                <a:t>课</a:t>
              </a:r>
              <a:r>
                <a:rPr kumimoji="1" lang="zh-CN" altLang="en-US" sz="2800" dirty="0" smtClean="0">
                  <a:latin typeface="黑体" panose="02010609060101010101" pitchFamily="49" charset="-122"/>
                  <a:ea typeface="黑体" panose="02010609060101010101" pitchFamily="49" charset="-122"/>
                </a:rPr>
                <a:t>下</a:t>
              </a:r>
              <a:r>
                <a:rPr kumimoji="1" lang="zh-CN" altLang="en-US" sz="2800" dirty="0">
                  <a:latin typeface="黑体" panose="02010609060101010101" pitchFamily="49" charset="-122"/>
                  <a:ea typeface="黑体" panose="02010609060101010101" pitchFamily="49" charset="-122"/>
                </a:rPr>
                <a:t>作业</a:t>
              </a:r>
            </a:p>
          </p:txBody>
        </p:sp>
        <p:cxnSp>
          <p:nvCxnSpPr>
            <p:cNvPr id="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303304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组合 1"/>
          <p:cNvGrpSpPr/>
          <p:nvPr/>
        </p:nvGrpSpPr>
        <p:grpSpPr bwMode="auto">
          <a:xfrm>
            <a:off x="3700464" y="1091804"/>
            <a:ext cx="1743075" cy="643766"/>
            <a:chOff x="3406775" y="598488"/>
            <a:chExt cx="1743075" cy="858355"/>
          </a:xfrm>
        </p:grpSpPr>
        <p:sp>
          <p:nvSpPr>
            <p:cNvPr id="4" name="圆角矩形 3"/>
            <p:cNvSpPr/>
            <p:nvPr/>
          </p:nvSpPr>
          <p:spPr>
            <a:xfrm rot="555800">
              <a:off x="4675188" y="715963"/>
              <a:ext cx="442912"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5" name="圆角矩形 4"/>
            <p:cNvSpPr/>
            <p:nvPr/>
          </p:nvSpPr>
          <p:spPr>
            <a:xfrm rot="20470821">
              <a:off x="4270375" y="722313"/>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6" name="圆角矩形 5"/>
            <p:cNvSpPr/>
            <p:nvPr/>
          </p:nvSpPr>
          <p:spPr>
            <a:xfrm rot="319204">
              <a:off x="3851275"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7" name="圆角矩形 6"/>
            <p:cNvSpPr/>
            <p:nvPr/>
          </p:nvSpPr>
          <p:spPr>
            <a:xfrm rot="21148334">
              <a:off x="3441700"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kumimoji="1" lang="zh-CN" altLang="en-US"/>
            </a:p>
          </p:txBody>
        </p:sp>
        <p:sp>
          <p:nvSpPr>
            <p:cNvPr id="10259" name="矩形 1"/>
            <p:cNvSpPr>
              <a:spLocks noChangeArrowheads="1"/>
            </p:cNvSpPr>
            <p:nvPr/>
          </p:nvSpPr>
          <p:spPr bwMode="auto">
            <a:xfrm>
              <a:off x="3406775" y="598488"/>
              <a:ext cx="1743075" cy="858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a:lnSpc>
                  <a:spcPts val="4300"/>
                </a:lnSpc>
              </a:pPr>
              <a:r>
                <a:rPr lang="zh-CN" altLang="en-US" sz="2800" b="1">
                  <a:solidFill>
                    <a:schemeClr val="bg1"/>
                  </a:solidFill>
                  <a:latin typeface="楷体" panose="02010609060101010101" pitchFamily="49" charset="-122"/>
                  <a:ea typeface="楷体" panose="02010609060101010101" pitchFamily="49" charset="-122"/>
                </a:rPr>
                <a:t>词语解释</a:t>
              </a:r>
            </a:p>
          </p:txBody>
        </p:sp>
      </p:grpSp>
      <p:grpSp>
        <p:nvGrpSpPr>
          <p:cNvPr id="10243" name="组合 8"/>
          <p:cNvGrpSpPr/>
          <p:nvPr/>
        </p:nvGrpSpPr>
        <p:grpSpPr bwMode="auto">
          <a:xfrm>
            <a:off x="0" y="666750"/>
            <a:ext cx="2051050" cy="523238"/>
            <a:chOff x="0" y="-63"/>
            <a:chExt cx="3231" cy="1096"/>
          </a:xfrm>
        </p:grpSpPr>
        <p:sp>
          <p:nvSpPr>
            <p:cNvPr id="10252" name="文本框 6"/>
            <p:cNvSpPr txBox="1">
              <a:spLocks noChangeArrowheads="1"/>
            </p:cNvSpPr>
            <p:nvPr/>
          </p:nvSpPr>
          <p:spPr bwMode="auto">
            <a:xfrm>
              <a:off x="678" y="-63"/>
              <a:ext cx="2553" cy="1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800">
                  <a:latin typeface="黑体" panose="02010609060101010101" pitchFamily="49" charset="-122"/>
                  <a:ea typeface="黑体" panose="02010609060101010101" pitchFamily="49" charset="-122"/>
                </a:rPr>
                <a:t>预习检查</a:t>
              </a:r>
            </a:p>
          </p:txBody>
        </p:sp>
        <p:cxnSp>
          <p:nvCxnSpPr>
            <p:cNvPr id="11" name="直线连接符 9"/>
            <p:cNvCxnSpPr/>
            <p:nvPr/>
          </p:nvCxnSpPr>
          <p:spPr>
            <a:xfrm>
              <a:off x="0" y="700"/>
              <a:ext cx="323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9"/>
              <a:ext cx="553" cy="551"/>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
        <p:nvSpPr>
          <p:cNvPr id="13" name="矩形 12"/>
          <p:cNvSpPr/>
          <p:nvPr/>
        </p:nvSpPr>
        <p:spPr>
          <a:xfrm>
            <a:off x="428626" y="1629690"/>
            <a:ext cx="2199159" cy="2628605"/>
          </a:xfrm>
          <a:prstGeom prst="rect">
            <a:avLst/>
          </a:prstGeom>
        </p:spPr>
        <p:txBody>
          <a:bodyPr wrap="square">
            <a:spAutoFit/>
          </a:bodyPr>
          <a:lstStyle/>
          <a:p>
            <a:pPr>
              <a:lnSpc>
                <a:spcPct val="120000"/>
              </a:lnSpc>
              <a:defRPr/>
            </a:pPr>
            <a:r>
              <a:rPr lang="en-US" altLang="zh-CN" sz="2000" b="1" dirty="0">
                <a:solidFill>
                  <a:schemeClr val="tx1">
                    <a:lumMod val="95000"/>
                    <a:lumOff val="5000"/>
                  </a:schemeClr>
                </a:solidFill>
                <a:latin typeface="宋体" panose="02010600030101010101" pitchFamily="2" charset="-122"/>
              </a:rPr>
              <a:t>【</a:t>
            </a:r>
            <a:r>
              <a:rPr lang="zh-CN" altLang="en-US" sz="2000" b="1" dirty="0">
                <a:solidFill>
                  <a:schemeClr val="tx1">
                    <a:lumMod val="95000"/>
                    <a:lumOff val="5000"/>
                  </a:schemeClr>
                </a:solidFill>
                <a:latin typeface="宋体" panose="02010600030101010101" pitchFamily="2" charset="-122"/>
              </a:rPr>
              <a:t>劫难</a:t>
            </a:r>
            <a:r>
              <a:rPr lang="en-US" altLang="zh-CN" sz="2000" b="1" dirty="0">
                <a:solidFill>
                  <a:schemeClr val="tx1">
                    <a:lumMod val="95000"/>
                    <a:lumOff val="5000"/>
                  </a:schemeClr>
                </a:solidFill>
                <a:latin typeface="宋体" panose="02010600030101010101" pitchFamily="2" charset="-122"/>
              </a:rPr>
              <a:t>】</a:t>
            </a:r>
            <a:endParaRPr lang="zh-CN" altLang="en-US" sz="2000" b="1" dirty="0">
              <a:solidFill>
                <a:schemeClr val="tx1">
                  <a:lumMod val="95000"/>
                  <a:lumOff val="5000"/>
                </a:schemeClr>
              </a:solidFill>
              <a:latin typeface="宋体" panose="02010600030101010101" pitchFamily="2" charset="-122"/>
            </a:endParaRPr>
          </a:p>
          <a:p>
            <a:pPr>
              <a:lnSpc>
                <a:spcPct val="120000"/>
              </a:lnSpc>
              <a:defRPr/>
            </a:pPr>
            <a:r>
              <a:rPr lang="en-US" altLang="zh-CN" sz="2000" b="1" dirty="0">
                <a:solidFill>
                  <a:schemeClr val="tx1">
                    <a:lumMod val="95000"/>
                    <a:lumOff val="5000"/>
                  </a:schemeClr>
                </a:solidFill>
                <a:latin typeface="宋体" panose="02010600030101010101" pitchFamily="2" charset="-122"/>
              </a:rPr>
              <a:t>【</a:t>
            </a:r>
            <a:r>
              <a:rPr lang="zh-CN" altLang="en-US" sz="2000" b="1" dirty="0">
                <a:solidFill>
                  <a:schemeClr val="tx1">
                    <a:lumMod val="95000"/>
                    <a:lumOff val="5000"/>
                  </a:schemeClr>
                </a:solidFill>
                <a:latin typeface="宋体" panose="02010600030101010101" pitchFamily="2" charset="-122"/>
              </a:rPr>
              <a:t>致密</a:t>
            </a:r>
            <a:r>
              <a:rPr lang="en-US" altLang="zh-CN" sz="2000" b="1" dirty="0">
                <a:solidFill>
                  <a:schemeClr val="tx1">
                    <a:lumMod val="95000"/>
                    <a:lumOff val="5000"/>
                  </a:schemeClr>
                </a:solidFill>
                <a:latin typeface="宋体" panose="02010600030101010101" pitchFamily="2" charset="-122"/>
              </a:rPr>
              <a:t>】</a:t>
            </a:r>
          </a:p>
          <a:p>
            <a:pPr>
              <a:lnSpc>
                <a:spcPct val="120000"/>
              </a:lnSpc>
              <a:defRPr/>
            </a:pPr>
            <a:r>
              <a:rPr lang="en-US" altLang="zh-CN" sz="2000" b="1" dirty="0">
                <a:solidFill>
                  <a:schemeClr val="tx1">
                    <a:lumMod val="95000"/>
                    <a:lumOff val="5000"/>
                  </a:schemeClr>
                </a:solidFill>
                <a:latin typeface="宋体" panose="02010600030101010101" pitchFamily="2" charset="-122"/>
              </a:rPr>
              <a:t>【</a:t>
            </a:r>
            <a:r>
              <a:rPr lang="zh-CN" altLang="en-US" sz="2000" b="1" dirty="0">
                <a:solidFill>
                  <a:schemeClr val="tx1">
                    <a:lumMod val="95000"/>
                    <a:lumOff val="5000"/>
                  </a:schemeClr>
                </a:solidFill>
                <a:latin typeface="宋体" panose="02010600030101010101" pitchFamily="2" charset="-122"/>
              </a:rPr>
              <a:t>褶皱</a:t>
            </a:r>
            <a:r>
              <a:rPr lang="en-US" altLang="zh-CN" sz="2000" b="1" dirty="0">
                <a:solidFill>
                  <a:schemeClr val="tx1">
                    <a:lumMod val="95000"/>
                    <a:lumOff val="5000"/>
                  </a:schemeClr>
                </a:solidFill>
                <a:latin typeface="宋体" panose="02010600030101010101" pitchFamily="2" charset="-122"/>
              </a:rPr>
              <a:t>】</a:t>
            </a:r>
            <a:endParaRPr lang="zh-CN" altLang="en-US" sz="2000" b="1" dirty="0">
              <a:solidFill>
                <a:schemeClr val="tx1">
                  <a:lumMod val="95000"/>
                  <a:lumOff val="5000"/>
                </a:schemeClr>
              </a:solidFill>
              <a:latin typeface="宋体" panose="02010600030101010101" pitchFamily="2" charset="-122"/>
            </a:endParaRPr>
          </a:p>
          <a:p>
            <a:pPr>
              <a:lnSpc>
                <a:spcPct val="120000"/>
              </a:lnSpc>
              <a:defRPr/>
            </a:pPr>
            <a:r>
              <a:rPr lang="en-US" altLang="zh-CN" sz="2000" b="1" dirty="0">
                <a:solidFill>
                  <a:schemeClr val="tx1">
                    <a:lumMod val="95000"/>
                    <a:lumOff val="5000"/>
                  </a:schemeClr>
                </a:solidFill>
                <a:latin typeface="宋体" panose="02010600030101010101" pitchFamily="2" charset="-122"/>
              </a:rPr>
              <a:t>【</a:t>
            </a:r>
            <a:r>
              <a:rPr lang="zh-CN" altLang="en-US" sz="2000" b="1" dirty="0">
                <a:solidFill>
                  <a:schemeClr val="tx1">
                    <a:lumMod val="95000"/>
                    <a:lumOff val="5000"/>
                  </a:schemeClr>
                </a:solidFill>
                <a:latin typeface="宋体" panose="02010600030101010101" pitchFamily="2" charset="-122"/>
              </a:rPr>
              <a:t>追溯</a:t>
            </a:r>
            <a:r>
              <a:rPr lang="en-US" altLang="zh-CN" sz="2000" b="1" dirty="0">
                <a:solidFill>
                  <a:schemeClr val="tx1">
                    <a:lumMod val="95000"/>
                    <a:lumOff val="5000"/>
                  </a:schemeClr>
                </a:solidFill>
                <a:latin typeface="宋体" panose="02010600030101010101" pitchFamily="2" charset="-122"/>
              </a:rPr>
              <a:t>】</a:t>
            </a:r>
          </a:p>
          <a:p>
            <a:pPr>
              <a:lnSpc>
                <a:spcPct val="120000"/>
              </a:lnSpc>
              <a:defRPr/>
            </a:pPr>
            <a:r>
              <a:rPr lang="en-US" altLang="zh-CN" sz="2000" b="1" dirty="0">
                <a:solidFill>
                  <a:schemeClr val="tx1">
                    <a:lumMod val="95000"/>
                    <a:lumOff val="5000"/>
                  </a:schemeClr>
                </a:solidFill>
                <a:latin typeface="宋体" panose="02010600030101010101" pitchFamily="2" charset="-122"/>
              </a:rPr>
              <a:t>【</a:t>
            </a:r>
            <a:r>
              <a:rPr lang="zh-CN" altLang="en-US" sz="2000" b="1" dirty="0">
                <a:solidFill>
                  <a:schemeClr val="tx1">
                    <a:lumMod val="95000"/>
                    <a:lumOff val="5000"/>
                  </a:schemeClr>
                </a:solidFill>
                <a:latin typeface="宋体" panose="02010600030101010101" pitchFamily="2" charset="-122"/>
              </a:rPr>
              <a:t>迹象</a:t>
            </a:r>
            <a:r>
              <a:rPr lang="en-US" altLang="zh-CN" sz="2000" b="1" dirty="0">
                <a:solidFill>
                  <a:schemeClr val="tx1">
                    <a:lumMod val="95000"/>
                    <a:lumOff val="5000"/>
                  </a:schemeClr>
                </a:solidFill>
                <a:latin typeface="宋体" panose="02010600030101010101" pitchFamily="2" charset="-122"/>
              </a:rPr>
              <a:t>】</a:t>
            </a:r>
            <a:endParaRPr lang="zh-CN" altLang="en-US" sz="2000" b="1" dirty="0">
              <a:solidFill>
                <a:schemeClr val="tx1">
                  <a:lumMod val="95000"/>
                  <a:lumOff val="5000"/>
                </a:schemeClr>
              </a:solidFill>
              <a:latin typeface="宋体" panose="02010600030101010101" pitchFamily="2" charset="-122"/>
            </a:endParaRPr>
          </a:p>
          <a:p>
            <a:pPr>
              <a:lnSpc>
                <a:spcPct val="120000"/>
              </a:lnSpc>
              <a:defRPr/>
            </a:pPr>
            <a:r>
              <a:rPr lang="en-US" altLang="zh-CN" sz="2000" b="1" dirty="0">
                <a:solidFill>
                  <a:schemeClr val="tx1">
                    <a:lumMod val="95000"/>
                    <a:lumOff val="5000"/>
                  </a:schemeClr>
                </a:solidFill>
                <a:latin typeface="宋体" panose="02010600030101010101" pitchFamily="2" charset="-122"/>
              </a:rPr>
              <a:t>【</a:t>
            </a:r>
            <a:r>
              <a:rPr lang="zh-CN" altLang="en-US" sz="2000" b="1" dirty="0">
                <a:solidFill>
                  <a:schemeClr val="tx1">
                    <a:lumMod val="95000"/>
                    <a:lumOff val="5000"/>
                  </a:schemeClr>
                </a:solidFill>
                <a:latin typeface="宋体" panose="02010600030101010101" pitchFamily="2" charset="-122"/>
              </a:rPr>
              <a:t>不解之谜</a:t>
            </a:r>
            <a:r>
              <a:rPr lang="en-US" altLang="zh-CN" sz="2000" b="1" dirty="0">
                <a:solidFill>
                  <a:schemeClr val="tx1">
                    <a:lumMod val="95000"/>
                    <a:lumOff val="5000"/>
                  </a:schemeClr>
                </a:solidFill>
                <a:latin typeface="宋体" panose="02010600030101010101" pitchFamily="2" charset="-122"/>
              </a:rPr>
              <a:t>】</a:t>
            </a:r>
          </a:p>
          <a:p>
            <a:pPr>
              <a:lnSpc>
                <a:spcPct val="120000"/>
              </a:lnSpc>
              <a:defRPr/>
            </a:pPr>
            <a:r>
              <a:rPr lang="en-US" altLang="zh-CN" sz="2000" b="1" dirty="0">
                <a:solidFill>
                  <a:schemeClr val="tx1">
                    <a:lumMod val="95000"/>
                    <a:lumOff val="5000"/>
                  </a:schemeClr>
                </a:solidFill>
                <a:latin typeface="宋体" panose="02010600030101010101" pitchFamily="2" charset="-122"/>
              </a:rPr>
              <a:t>【</a:t>
            </a:r>
            <a:r>
              <a:rPr lang="zh-CN" altLang="en-US" sz="2000" b="1" dirty="0">
                <a:solidFill>
                  <a:schemeClr val="tx1">
                    <a:lumMod val="95000"/>
                    <a:lumOff val="5000"/>
                  </a:schemeClr>
                </a:solidFill>
                <a:latin typeface="宋体" panose="02010600030101010101" pitchFamily="2" charset="-122"/>
              </a:rPr>
              <a:t>天衣无缝</a:t>
            </a:r>
            <a:r>
              <a:rPr lang="en-US" altLang="zh-CN" sz="2000" b="1" dirty="0">
                <a:solidFill>
                  <a:schemeClr val="tx1">
                    <a:lumMod val="95000"/>
                    <a:lumOff val="5000"/>
                  </a:schemeClr>
                </a:solidFill>
                <a:latin typeface="宋体" panose="02010600030101010101" pitchFamily="2" charset="-122"/>
              </a:rPr>
              <a:t>】</a:t>
            </a:r>
            <a:endParaRPr lang="zh-CN" altLang="en-US" sz="2000" b="1" dirty="0">
              <a:solidFill>
                <a:schemeClr val="tx1">
                  <a:lumMod val="95000"/>
                  <a:lumOff val="5000"/>
                </a:schemeClr>
              </a:solidFill>
              <a:latin typeface="宋体" panose="02010600030101010101" pitchFamily="2" charset="-122"/>
            </a:endParaRPr>
          </a:p>
        </p:txBody>
      </p:sp>
      <p:sp>
        <p:nvSpPr>
          <p:cNvPr id="15" name="矩形 14"/>
          <p:cNvSpPr>
            <a:spLocks noChangeArrowheads="1"/>
          </p:cNvSpPr>
          <p:nvPr/>
        </p:nvSpPr>
        <p:spPr bwMode="auto">
          <a:xfrm>
            <a:off x="1835697" y="1664445"/>
            <a:ext cx="18838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FF0000"/>
                </a:solidFill>
                <a:latin typeface="楷体" panose="02010609060101010101" pitchFamily="49" charset="-122"/>
                <a:ea typeface="楷体" panose="02010609060101010101" pitchFamily="49" charset="-122"/>
              </a:rPr>
              <a:t>灾</a:t>
            </a:r>
            <a:r>
              <a:rPr lang="zh-CN" altLang="en-US" sz="2000" b="1" dirty="0" smtClean="0">
                <a:solidFill>
                  <a:srgbClr val="FF0000"/>
                </a:solidFill>
                <a:latin typeface="楷体" panose="02010609060101010101" pitchFamily="49" charset="-122"/>
                <a:ea typeface="楷体" panose="02010609060101010101" pitchFamily="49" charset="-122"/>
              </a:rPr>
              <a:t>难；灾</a:t>
            </a:r>
            <a:r>
              <a:rPr lang="zh-CN" altLang="en-US" sz="2000" b="1" dirty="0">
                <a:solidFill>
                  <a:srgbClr val="FF0000"/>
                </a:solidFill>
                <a:latin typeface="楷体" panose="02010609060101010101" pitchFamily="49" charset="-122"/>
                <a:ea typeface="楷体" panose="02010609060101010101" pitchFamily="49" charset="-122"/>
              </a:rPr>
              <a:t>祸。</a:t>
            </a:r>
            <a:endParaRPr lang="zh-CN" altLang="en-US" sz="2000" dirty="0">
              <a:solidFill>
                <a:srgbClr val="FF0000"/>
              </a:solidFill>
              <a:latin typeface="楷体" panose="02010609060101010101" pitchFamily="49" charset="-122"/>
              <a:ea typeface="楷体" panose="02010609060101010101" pitchFamily="49" charset="-122"/>
            </a:endParaRPr>
          </a:p>
        </p:txBody>
      </p:sp>
      <p:sp>
        <p:nvSpPr>
          <p:cNvPr id="16" name="矩形 15"/>
          <p:cNvSpPr>
            <a:spLocks noChangeArrowheads="1"/>
          </p:cNvSpPr>
          <p:nvPr/>
        </p:nvSpPr>
        <p:spPr bwMode="auto">
          <a:xfrm>
            <a:off x="1835696" y="2022584"/>
            <a:ext cx="27254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FF0000"/>
                </a:solidFill>
                <a:latin typeface="楷体" panose="02010609060101010101" pitchFamily="49" charset="-122"/>
                <a:ea typeface="楷体" panose="02010609060101010101" pitchFamily="49" charset="-122"/>
              </a:rPr>
              <a:t>细而</a:t>
            </a:r>
            <a:r>
              <a:rPr lang="zh-CN" altLang="en-US" sz="2000" b="1" dirty="0" smtClean="0">
                <a:solidFill>
                  <a:srgbClr val="FF0000"/>
                </a:solidFill>
                <a:latin typeface="楷体" panose="02010609060101010101" pitchFamily="49" charset="-122"/>
                <a:ea typeface="楷体" panose="02010609060101010101" pitchFamily="49" charset="-122"/>
              </a:rPr>
              <a:t>密，细</a:t>
            </a:r>
            <a:r>
              <a:rPr lang="zh-CN" altLang="en-US" sz="2000" b="1" dirty="0">
                <a:solidFill>
                  <a:srgbClr val="FF0000"/>
                </a:solidFill>
                <a:latin typeface="楷体" panose="02010609060101010101" pitchFamily="49" charset="-122"/>
                <a:ea typeface="楷体" panose="02010609060101010101" pitchFamily="49" charset="-122"/>
              </a:rPr>
              <a:t>致精密。</a:t>
            </a:r>
            <a:endParaRPr lang="zh-CN" altLang="en-US" sz="2000" dirty="0">
              <a:solidFill>
                <a:srgbClr val="FF0000"/>
              </a:solidFill>
              <a:latin typeface="楷体" panose="02010609060101010101" pitchFamily="49" charset="-122"/>
              <a:ea typeface="楷体" panose="02010609060101010101" pitchFamily="49" charset="-122"/>
            </a:endParaRPr>
          </a:p>
        </p:txBody>
      </p:sp>
      <p:sp>
        <p:nvSpPr>
          <p:cNvPr id="17" name="矩形 16"/>
          <p:cNvSpPr>
            <a:spLocks noChangeArrowheads="1"/>
          </p:cNvSpPr>
          <p:nvPr/>
        </p:nvSpPr>
        <p:spPr bwMode="auto">
          <a:xfrm>
            <a:off x="1835696" y="2380724"/>
            <a:ext cx="71437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FF0000"/>
                </a:solidFill>
                <a:latin typeface="楷体" panose="02010609060101010101" pitchFamily="49" charset="-122"/>
                <a:ea typeface="楷体" panose="02010609060101010101" pitchFamily="49" charset="-122"/>
              </a:rPr>
              <a:t>由于地壳运</a:t>
            </a:r>
            <a:r>
              <a:rPr lang="zh-CN" altLang="en-US" sz="2000" b="1" dirty="0" smtClean="0">
                <a:solidFill>
                  <a:srgbClr val="FF0000"/>
                </a:solidFill>
                <a:latin typeface="楷体" panose="02010609060101010101" pitchFamily="49" charset="-122"/>
                <a:ea typeface="楷体" panose="02010609060101010101" pitchFamily="49" charset="-122"/>
              </a:rPr>
              <a:t>动，岩</a:t>
            </a:r>
            <a:r>
              <a:rPr lang="zh-CN" altLang="en-US" sz="2000" b="1" dirty="0">
                <a:solidFill>
                  <a:srgbClr val="FF0000"/>
                </a:solidFill>
                <a:latin typeface="楷体" panose="02010609060101010101" pitchFamily="49" charset="-122"/>
                <a:ea typeface="楷体" panose="02010609060101010101" pitchFamily="49" charset="-122"/>
              </a:rPr>
              <a:t>层受到挤压而形成的连续弯曲的构造形式。</a:t>
            </a:r>
            <a:endParaRPr lang="zh-CN" altLang="en-US" sz="2000" dirty="0">
              <a:solidFill>
                <a:srgbClr val="FF0000"/>
              </a:solidFill>
              <a:latin typeface="楷体" panose="02010609060101010101" pitchFamily="49" charset="-122"/>
              <a:ea typeface="楷体" panose="02010609060101010101" pitchFamily="49" charset="-122"/>
            </a:endParaRPr>
          </a:p>
        </p:txBody>
      </p:sp>
      <p:sp>
        <p:nvSpPr>
          <p:cNvPr id="18" name="矩形 17"/>
          <p:cNvSpPr>
            <a:spLocks noChangeArrowheads="1"/>
          </p:cNvSpPr>
          <p:nvPr/>
        </p:nvSpPr>
        <p:spPr bwMode="auto">
          <a:xfrm>
            <a:off x="1835696" y="2738863"/>
            <a:ext cx="71437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FF0000"/>
                </a:solidFill>
                <a:latin typeface="楷体" panose="02010609060101010101" pitchFamily="49" charset="-122"/>
                <a:ea typeface="楷体" panose="02010609060101010101" pitchFamily="49" charset="-122"/>
              </a:rPr>
              <a:t>逆流而</a:t>
            </a:r>
            <a:r>
              <a:rPr lang="zh-CN" altLang="en-US" sz="2000" b="1" dirty="0" smtClean="0">
                <a:solidFill>
                  <a:srgbClr val="FF0000"/>
                </a:solidFill>
                <a:latin typeface="楷体" panose="02010609060101010101" pitchFamily="49" charset="-122"/>
                <a:ea typeface="楷体" panose="02010609060101010101" pitchFamily="49" charset="-122"/>
              </a:rPr>
              <a:t>上，向</a:t>
            </a:r>
            <a:r>
              <a:rPr lang="zh-CN" altLang="en-US" sz="2000" b="1" dirty="0">
                <a:solidFill>
                  <a:srgbClr val="FF0000"/>
                </a:solidFill>
                <a:latin typeface="楷体" panose="02010609060101010101" pitchFamily="49" charset="-122"/>
                <a:ea typeface="楷体" panose="02010609060101010101" pitchFamily="49" charset="-122"/>
              </a:rPr>
              <a:t>江河发源处走。比喻探索事物的由来。</a:t>
            </a:r>
            <a:endParaRPr lang="zh-CN" altLang="en-US" sz="2000" dirty="0">
              <a:solidFill>
                <a:srgbClr val="FF0000"/>
              </a:solidFill>
              <a:latin typeface="楷体" panose="02010609060101010101" pitchFamily="49" charset="-122"/>
              <a:ea typeface="楷体" panose="02010609060101010101" pitchFamily="49" charset="-122"/>
            </a:endParaRPr>
          </a:p>
        </p:txBody>
      </p:sp>
      <p:sp>
        <p:nvSpPr>
          <p:cNvPr id="19" name="矩形 18"/>
          <p:cNvSpPr>
            <a:spLocks noChangeArrowheads="1"/>
          </p:cNvSpPr>
          <p:nvPr/>
        </p:nvSpPr>
        <p:spPr bwMode="auto">
          <a:xfrm>
            <a:off x="1835696" y="3097002"/>
            <a:ext cx="74594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FF0000"/>
                </a:solidFill>
                <a:latin typeface="楷体" panose="02010609060101010101" pitchFamily="49" charset="-122"/>
                <a:ea typeface="楷体" panose="02010609060101010101" pitchFamily="49" charset="-122"/>
              </a:rPr>
              <a:t>指表露出来的不很显著的情况。可借以推断事物的过去或将来。</a:t>
            </a:r>
            <a:endParaRPr lang="zh-CN" altLang="en-US" sz="2000" dirty="0">
              <a:solidFill>
                <a:srgbClr val="FF0000"/>
              </a:solidFill>
              <a:latin typeface="楷体" panose="02010609060101010101" pitchFamily="49" charset="-122"/>
              <a:ea typeface="楷体" panose="02010609060101010101" pitchFamily="49" charset="-122"/>
            </a:endParaRPr>
          </a:p>
        </p:txBody>
      </p:sp>
      <p:sp>
        <p:nvSpPr>
          <p:cNvPr id="20" name="矩形 19"/>
          <p:cNvSpPr>
            <a:spLocks noChangeArrowheads="1"/>
          </p:cNvSpPr>
          <p:nvPr/>
        </p:nvSpPr>
        <p:spPr bwMode="auto">
          <a:xfrm>
            <a:off x="2461964" y="3455141"/>
            <a:ext cx="65174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FF0000"/>
                </a:solidFill>
                <a:latin typeface="楷体" panose="02010609060101010101" pitchFamily="49" charset="-122"/>
                <a:ea typeface="楷体" panose="02010609060101010101" pitchFamily="49" charset="-122"/>
              </a:rPr>
              <a:t>解不开的谜。比喻还没有弄明白的或难以理解的事物。</a:t>
            </a:r>
            <a:endParaRPr lang="zh-CN" altLang="en-US" sz="2000" dirty="0">
              <a:solidFill>
                <a:srgbClr val="FF0000"/>
              </a:solidFill>
              <a:latin typeface="楷体" panose="02010609060101010101" pitchFamily="49" charset="-122"/>
              <a:ea typeface="楷体" panose="02010609060101010101" pitchFamily="49" charset="-122"/>
            </a:endParaRPr>
          </a:p>
        </p:txBody>
      </p:sp>
      <p:sp>
        <p:nvSpPr>
          <p:cNvPr id="21" name="矩形 20"/>
          <p:cNvSpPr>
            <a:spLocks noChangeArrowheads="1"/>
          </p:cNvSpPr>
          <p:nvPr/>
        </p:nvSpPr>
        <p:spPr bwMode="auto">
          <a:xfrm>
            <a:off x="2391098" y="3813281"/>
            <a:ext cx="65883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FF0000"/>
                </a:solidFill>
                <a:latin typeface="楷体" panose="02010609060101010101" pitchFamily="49" charset="-122"/>
                <a:ea typeface="楷体" panose="02010609060101010101" pitchFamily="49" charset="-122"/>
              </a:rPr>
              <a:t>形容事</a:t>
            </a:r>
            <a:r>
              <a:rPr lang="zh-CN" altLang="en-US" sz="2000" b="1" dirty="0" smtClean="0">
                <a:solidFill>
                  <a:srgbClr val="FF0000"/>
                </a:solidFill>
                <a:latin typeface="楷体" panose="02010609060101010101" pitchFamily="49" charset="-122"/>
                <a:ea typeface="楷体" panose="02010609060101010101" pitchFamily="49" charset="-122"/>
              </a:rPr>
              <a:t>物（多</a:t>
            </a:r>
            <a:r>
              <a:rPr lang="zh-CN" altLang="en-US" sz="2000" b="1" dirty="0">
                <a:solidFill>
                  <a:srgbClr val="FF0000"/>
                </a:solidFill>
                <a:latin typeface="楷体" panose="02010609060101010101" pitchFamily="49" charset="-122"/>
                <a:ea typeface="楷体" panose="02010609060101010101" pitchFamily="49" charset="-122"/>
              </a:rPr>
              <a:t>指诗文、话语</a:t>
            </a:r>
            <a:r>
              <a:rPr lang="zh-CN" altLang="en-US" sz="2000" b="1" dirty="0" smtClean="0">
                <a:solidFill>
                  <a:srgbClr val="FF0000"/>
                </a:solidFill>
                <a:latin typeface="楷体" panose="02010609060101010101" pitchFamily="49" charset="-122"/>
                <a:ea typeface="楷体" panose="02010609060101010101" pitchFamily="49" charset="-122"/>
              </a:rPr>
              <a:t>等）严密，没</a:t>
            </a:r>
            <a:r>
              <a:rPr lang="zh-CN" altLang="en-US" sz="2000" b="1" dirty="0">
                <a:solidFill>
                  <a:srgbClr val="FF0000"/>
                </a:solidFill>
                <a:latin typeface="楷体" panose="02010609060101010101" pitchFamily="49" charset="-122"/>
                <a:ea typeface="楷体" panose="02010609060101010101" pitchFamily="49" charset="-122"/>
              </a:rPr>
              <a:t>有一点儿破绽。</a:t>
            </a:r>
            <a:endParaRPr lang="zh-CN" altLang="en-US" sz="2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linds(horizontal)">
                                      <p:cBhvr>
                                        <p:cTn id="4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653649"/>
            <a:ext cx="8064896" cy="2031325"/>
          </a:xfrm>
          <a:prstGeom prst="rect">
            <a:avLst/>
          </a:prstGeom>
          <a:noFill/>
        </p:spPr>
        <p:txBody>
          <a:bodyPr wrap="square" rtlCol="0">
            <a:spAutoFit/>
          </a:bodyPr>
          <a:lstStyle/>
          <a:p>
            <a:pPr>
              <a:lnSpc>
                <a:spcPct val="150000"/>
              </a:lnSpc>
            </a:pPr>
            <a:r>
              <a:rPr lang="zh-CN" altLang="en-US" sz="2800" b="1" dirty="0" smtClean="0">
                <a:latin typeface="楷体" panose="02010609060101010101" pitchFamily="49" charset="-122"/>
                <a:ea typeface="楷体" panose="02010609060101010101" pitchFamily="49" charset="-122"/>
              </a:rPr>
              <a:t>    同学们知道恐龙吗？这种我们只在影视资料里见过的生物真的存在过吗？ </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en-US" altLang="zh-CN" sz="2800" b="1" dirty="0">
                <a:latin typeface="楷体" panose="02010609060101010101" pitchFamily="49" charset="-122"/>
                <a:ea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今天，让我们跟随阿西莫夫的脚步一探究竟。</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ransition spd="slow">
    <p:random/>
  </p:transition>
  <p:timing>
    <p:tnLst>
      <p:par>
        <p:cTn id="1" dur="indefinite" restart="never" nodeType="tmRoot"/>
      </p:par>
    </p:tnLst>
  </p:timing>
</p:sld>
</file>

<file path=ppt/theme/theme1.xml><?xml version="1.0" encoding="utf-8"?>
<a:theme xmlns:a="http://schemas.openxmlformats.org/drawingml/2006/main" name="第一PPT模板网-WWW.1PPT.COM">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5963</Words>
  <Application>Microsoft Office PowerPoint</Application>
  <PresentationFormat>全屏显示(16:9)</PresentationFormat>
  <Paragraphs>422</Paragraphs>
  <Slides>77</Slides>
  <Notes>9</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77</vt:i4>
      </vt:variant>
    </vt:vector>
  </HeadingPairs>
  <TitlesOfParts>
    <vt:vector size="92" baseType="lpstr">
      <vt:lpstr>Kaiti SC</vt:lpstr>
      <vt:lpstr>Meiryo</vt:lpstr>
      <vt:lpstr>仿宋_GB2312</vt:lpstr>
      <vt:lpstr>黑体</vt:lpstr>
      <vt:lpstr>华文楷体</vt:lpstr>
      <vt:lpstr>楷体</vt:lpstr>
      <vt:lpstr>宋体</vt:lpstr>
      <vt:lpstr>微软雅黑</vt:lpstr>
      <vt:lpstr>Arial</vt:lpstr>
      <vt:lpstr>Calibri</vt:lpstr>
      <vt:lpstr>Calibri Light</vt:lpstr>
      <vt:lpstr>Wingdings</vt:lpstr>
      <vt:lpstr>汉语拼音</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60</cp:revision>
  <dcterms:created xsi:type="dcterms:W3CDTF">2017-03-15T04:23:00Z</dcterms:created>
  <dcterms:modified xsi:type="dcterms:W3CDTF">2022-01-13T11:52:04Z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2052-11.1.0.9175</vt:lpwstr>
  </property>
</Properties>
</file>