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1"/>
    <p:sldMasterId id="2147483729" r:id="rId2"/>
  </p:sldMasterIdLst>
  <p:notesMasterIdLst>
    <p:notesMasterId r:id="rId50"/>
  </p:notesMasterIdLst>
  <p:handoutMasterIdLst>
    <p:handoutMasterId r:id="rId51"/>
  </p:handoutMasterIdLst>
  <p:sldIdLst>
    <p:sldId id="1379" r:id="rId3"/>
    <p:sldId id="1380" r:id="rId4"/>
    <p:sldId id="1381" r:id="rId5"/>
    <p:sldId id="1382" r:id="rId6"/>
    <p:sldId id="1383" r:id="rId7"/>
    <p:sldId id="1384" r:id="rId8"/>
    <p:sldId id="1385" r:id="rId9"/>
    <p:sldId id="1386" r:id="rId10"/>
    <p:sldId id="1387" r:id="rId11"/>
    <p:sldId id="1388" r:id="rId12"/>
    <p:sldId id="1389" r:id="rId13"/>
    <p:sldId id="1390" r:id="rId14"/>
    <p:sldId id="1391" r:id="rId15"/>
    <p:sldId id="1392" r:id="rId16"/>
    <p:sldId id="1393" r:id="rId17"/>
    <p:sldId id="1394" r:id="rId18"/>
    <p:sldId id="1395" r:id="rId19"/>
    <p:sldId id="1396" r:id="rId20"/>
    <p:sldId id="1397" r:id="rId21"/>
    <p:sldId id="1398" r:id="rId22"/>
    <p:sldId id="1399" r:id="rId23"/>
    <p:sldId id="1400" r:id="rId24"/>
    <p:sldId id="1401" r:id="rId25"/>
    <p:sldId id="1402" r:id="rId26"/>
    <p:sldId id="1403" r:id="rId27"/>
    <p:sldId id="1404" r:id="rId28"/>
    <p:sldId id="1405" r:id="rId29"/>
    <p:sldId id="1406" r:id="rId30"/>
    <p:sldId id="1407" r:id="rId31"/>
    <p:sldId id="1408" r:id="rId32"/>
    <p:sldId id="1409" r:id="rId33"/>
    <p:sldId id="1410" r:id="rId34"/>
    <p:sldId id="1411" r:id="rId35"/>
    <p:sldId id="1412" r:id="rId36"/>
    <p:sldId id="1413" r:id="rId37"/>
    <p:sldId id="1414" r:id="rId38"/>
    <p:sldId id="1415" r:id="rId39"/>
    <p:sldId id="1416" r:id="rId40"/>
    <p:sldId id="1417" r:id="rId41"/>
    <p:sldId id="1418" r:id="rId42"/>
    <p:sldId id="1419" r:id="rId43"/>
    <p:sldId id="1420" r:id="rId44"/>
    <p:sldId id="1421" r:id="rId45"/>
    <p:sldId id="1422" r:id="rId46"/>
    <p:sldId id="1423" r:id="rId47"/>
    <p:sldId id="1424" r:id="rId48"/>
    <p:sldId id="1425" r:id="rId49"/>
  </p:sldIdLst>
  <p:sldSz cx="12192000" cy="6858000"/>
  <p:notesSz cx="6797675" cy="9874250"/>
  <p:defaultTextStyle>
    <a:defPPr>
      <a:defRPr lang="zh-CN"/>
    </a:defPPr>
    <a:lvl1pPr algn="l" rtl="0" eaLnBrk="0" fontAlgn="base" hangingPunct="0">
      <a:spcBef>
        <a:spcPct val="0"/>
      </a:spcBef>
      <a:spcAft>
        <a:spcPct val="0"/>
      </a:spcAft>
      <a:defRPr kumimoji="1" sz="2200" b="1" kern="1200">
        <a:solidFill>
          <a:schemeClr val="tx1"/>
        </a:solidFill>
        <a:latin typeface="Arial" charset="0"/>
        <a:ea typeface="黑体" pitchFamily="49" charset="-122"/>
        <a:cs typeface="+mn-cs"/>
      </a:defRPr>
    </a:lvl1pPr>
    <a:lvl2pPr marL="457200" algn="l" rtl="0" eaLnBrk="0" fontAlgn="base" hangingPunct="0">
      <a:spcBef>
        <a:spcPct val="0"/>
      </a:spcBef>
      <a:spcAft>
        <a:spcPct val="0"/>
      </a:spcAft>
      <a:defRPr kumimoji="1" sz="2200" b="1" kern="1200">
        <a:solidFill>
          <a:schemeClr val="tx1"/>
        </a:solidFill>
        <a:latin typeface="Arial" charset="0"/>
        <a:ea typeface="黑体" pitchFamily="49" charset="-122"/>
        <a:cs typeface="+mn-cs"/>
      </a:defRPr>
    </a:lvl2pPr>
    <a:lvl3pPr marL="914400" algn="l" rtl="0" eaLnBrk="0" fontAlgn="base" hangingPunct="0">
      <a:spcBef>
        <a:spcPct val="0"/>
      </a:spcBef>
      <a:spcAft>
        <a:spcPct val="0"/>
      </a:spcAft>
      <a:defRPr kumimoji="1" sz="2200" b="1" kern="1200">
        <a:solidFill>
          <a:schemeClr val="tx1"/>
        </a:solidFill>
        <a:latin typeface="Arial" charset="0"/>
        <a:ea typeface="黑体" pitchFamily="49" charset="-122"/>
        <a:cs typeface="+mn-cs"/>
      </a:defRPr>
    </a:lvl3pPr>
    <a:lvl4pPr marL="1371600" algn="l" rtl="0" eaLnBrk="0" fontAlgn="base" hangingPunct="0">
      <a:spcBef>
        <a:spcPct val="0"/>
      </a:spcBef>
      <a:spcAft>
        <a:spcPct val="0"/>
      </a:spcAft>
      <a:defRPr kumimoji="1" sz="2200" b="1" kern="1200">
        <a:solidFill>
          <a:schemeClr val="tx1"/>
        </a:solidFill>
        <a:latin typeface="Arial" charset="0"/>
        <a:ea typeface="黑体" pitchFamily="49" charset="-122"/>
        <a:cs typeface="+mn-cs"/>
      </a:defRPr>
    </a:lvl4pPr>
    <a:lvl5pPr marL="1828800" algn="l" rtl="0" eaLnBrk="0" fontAlgn="base" hangingPunct="0">
      <a:spcBef>
        <a:spcPct val="0"/>
      </a:spcBef>
      <a:spcAft>
        <a:spcPct val="0"/>
      </a:spcAft>
      <a:defRPr kumimoji="1" sz="2200" b="1" kern="1200">
        <a:solidFill>
          <a:schemeClr val="tx1"/>
        </a:solidFill>
        <a:latin typeface="Arial" charset="0"/>
        <a:ea typeface="黑体" pitchFamily="49" charset="-122"/>
        <a:cs typeface="+mn-cs"/>
      </a:defRPr>
    </a:lvl5pPr>
    <a:lvl6pPr marL="2286000" algn="l" defTabSz="914400" rtl="0" eaLnBrk="1" latinLnBrk="0" hangingPunct="1">
      <a:defRPr kumimoji="1" sz="2200" b="1" kern="1200">
        <a:solidFill>
          <a:schemeClr val="tx1"/>
        </a:solidFill>
        <a:latin typeface="Arial" charset="0"/>
        <a:ea typeface="黑体" pitchFamily="49" charset="-122"/>
        <a:cs typeface="+mn-cs"/>
      </a:defRPr>
    </a:lvl6pPr>
    <a:lvl7pPr marL="2743200" algn="l" defTabSz="914400" rtl="0" eaLnBrk="1" latinLnBrk="0" hangingPunct="1">
      <a:defRPr kumimoji="1" sz="2200" b="1" kern="1200">
        <a:solidFill>
          <a:schemeClr val="tx1"/>
        </a:solidFill>
        <a:latin typeface="Arial" charset="0"/>
        <a:ea typeface="黑体" pitchFamily="49" charset="-122"/>
        <a:cs typeface="+mn-cs"/>
      </a:defRPr>
    </a:lvl7pPr>
    <a:lvl8pPr marL="3200400" algn="l" defTabSz="914400" rtl="0" eaLnBrk="1" latinLnBrk="0" hangingPunct="1">
      <a:defRPr kumimoji="1" sz="2200" b="1" kern="1200">
        <a:solidFill>
          <a:schemeClr val="tx1"/>
        </a:solidFill>
        <a:latin typeface="Arial" charset="0"/>
        <a:ea typeface="黑体" pitchFamily="49" charset="-122"/>
        <a:cs typeface="+mn-cs"/>
      </a:defRPr>
    </a:lvl8pPr>
    <a:lvl9pPr marL="3657600" algn="l" defTabSz="914400" rtl="0" eaLnBrk="1" latinLnBrk="0" hangingPunct="1">
      <a:defRPr kumimoji="1" sz="2200" b="1" kern="1200">
        <a:solidFill>
          <a:schemeClr val="tx1"/>
        </a:solidFill>
        <a:latin typeface="Arial" charset="0"/>
        <a:ea typeface="黑体" pitchFamily="49"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0099"/>
    <a:srgbClr val="000066"/>
    <a:srgbClr val="006600"/>
    <a:srgbClr val="FFCC00"/>
    <a:srgbClr val="33CC33"/>
    <a:srgbClr val="CC0000"/>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05" autoAdjust="0"/>
    <p:restoredTop sz="96314" autoAdjust="0"/>
  </p:normalViewPr>
  <p:slideViewPr>
    <p:cSldViewPr>
      <p:cViewPr varScale="1">
        <p:scale>
          <a:sx n="108" d="100"/>
          <a:sy n="108" d="100"/>
        </p:scale>
        <p:origin x="750" y="11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4" d="100"/>
        <a:sy n="124" d="100"/>
      </p:scale>
      <p:origin x="0" y="0"/>
    </p:cViewPr>
  </p:sorterViewPr>
  <p:notesViewPr>
    <p:cSldViewPr>
      <p:cViewPr varScale="1">
        <p:scale>
          <a:sx n="53" d="100"/>
          <a:sy n="53" d="100"/>
        </p:scale>
        <p:origin x="-2574" y="-84"/>
      </p:cViewPr>
      <p:guideLst>
        <p:guide orient="horz" pos="3110"/>
        <p:guide pos="2141"/>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2944813" cy="493713"/>
          </a:xfrm>
          <a:prstGeom prst="rect">
            <a:avLst/>
          </a:prstGeom>
          <a:noFill/>
          <a:ln w="9525">
            <a:noFill/>
            <a:miter lim="800000"/>
            <a:headEnd/>
            <a:tailEnd/>
          </a:ln>
          <a:effectLst/>
        </p:spPr>
        <p:txBody>
          <a:bodyPr vert="horz" wrap="square" lIns="91329" tIns="45665" rIns="91329" bIns="45665" numCol="1" anchor="t" anchorCtr="0" compatLnSpc="1">
            <a:prstTxWarp prst="textNoShape">
              <a:avLst/>
            </a:prstTxWarp>
          </a:bodyPr>
          <a:lstStyle>
            <a:lvl1pPr algn="l" defTabSz="913776" eaLnBrk="1" hangingPunct="1">
              <a:lnSpc>
                <a:spcPct val="100000"/>
              </a:lnSpc>
              <a:spcAft>
                <a:spcPct val="0"/>
              </a:spcAft>
              <a:buClrTx/>
              <a:buFontTx/>
              <a:buNone/>
              <a:defRPr kumimoji="1" sz="1200" b="0" u="none">
                <a:solidFill>
                  <a:schemeClr val="tx1"/>
                </a:solidFill>
                <a:effectLst/>
                <a:latin typeface="Times New Roman" pitchFamily="18" charset="0"/>
                <a:ea typeface="宋体" pitchFamily="2" charset="-122"/>
              </a:defRPr>
            </a:lvl1pPr>
          </a:lstStyle>
          <a:p>
            <a:pPr>
              <a:defRPr/>
            </a:pPr>
            <a:endParaRPr lang="en-US" altLang="zh-CN"/>
          </a:p>
        </p:txBody>
      </p:sp>
      <p:sp>
        <p:nvSpPr>
          <p:cNvPr id="77827" name="Rectangle 3"/>
          <p:cNvSpPr>
            <a:spLocks noGrp="1" noChangeArrowheads="1"/>
          </p:cNvSpPr>
          <p:nvPr>
            <p:ph type="dt" sz="quarter" idx="1"/>
          </p:nvPr>
        </p:nvSpPr>
        <p:spPr bwMode="auto">
          <a:xfrm>
            <a:off x="3852863" y="0"/>
            <a:ext cx="2944812" cy="493713"/>
          </a:xfrm>
          <a:prstGeom prst="rect">
            <a:avLst/>
          </a:prstGeom>
          <a:noFill/>
          <a:ln w="9525">
            <a:noFill/>
            <a:miter lim="800000"/>
            <a:headEnd/>
            <a:tailEnd/>
          </a:ln>
          <a:effectLst/>
        </p:spPr>
        <p:txBody>
          <a:bodyPr vert="horz" wrap="square" lIns="91329" tIns="45665" rIns="91329" bIns="45665" numCol="1" anchor="t" anchorCtr="0" compatLnSpc="1">
            <a:prstTxWarp prst="textNoShape">
              <a:avLst/>
            </a:prstTxWarp>
          </a:bodyPr>
          <a:lstStyle>
            <a:lvl1pPr algn="r" defTabSz="913776" eaLnBrk="1" hangingPunct="1">
              <a:lnSpc>
                <a:spcPct val="100000"/>
              </a:lnSpc>
              <a:spcAft>
                <a:spcPct val="0"/>
              </a:spcAft>
              <a:buClrTx/>
              <a:buFontTx/>
              <a:buNone/>
              <a:defRPr kumimoji="1" sz="1200" b="0" u="none">
                <a:solidFill>
                  <a:schemeClr val="tx1"/>
                </a:solidFill>
                <a:effectLst/>
                <a:latin typeface="Times New Roman" pitchFamily="18" charset="0"/>
                <a:ea typeface="宋体" pitchFamily="2" charset="-122"/>
              </a:defRPr>
            </a:lvl1pPr>
          </a:lstStyle>
          <a:p>
            <a:pPr>
              <a:defRPr/>
            </a:pPr>
            <a:endParaRPr lang="en-US" altLang="zh-CN"/>
          </a:p>
        </p:txBody>
      </p:sp>
      <p:sp>
        <p:nvSpPr>
          <p:cNvPr id="77828" name="Rectangle 4"/>
          <p:cNvSpPr>
            <a:spLocks noGrp="1" noChangeArrowheads="1"/>
          </p:cNvSpPr>
          <p:nvPr>
            <p:ph type="ftr" sz="quarter" idx="2"/>
          </p:nvPr>
        </p:nvSpPr>
        <p:spPr bwMode="auto">
          <a:xfrm>
            <a:off x="0" y="9380538"/>
            <a:ext cx="2944813" cy="493712"/>
          </a:xfrm>
          <a:prstGeom prst="rect">
            <a:avLst/>
          </a:prstGeom>
          <a:noFill/>
          <a:ln w="9525">
            <a:noFill/>
            <a:miter lim="800000"/>
            <a:headEnd/>
            <a:tailEnd/>
          </a:ln>
          <a:effectLst/>
        </p:spPr>
        <p:txBody>
          <a:bodyPr vert="horz" wrap="square" lIns="91329" tIns="45665" rIns="91329" bIns="45665" numCol="1" anchor="b" anchorCtr="0" compatLnSpc="1">
            <a:prstTxWarp prst="textNoShape">
              <a:avLst/>
            </a:prstTxWarp>
          </a:bodyPr>
          <a:lstStyle>
            <a:lvl1pPr algn="l" defTabSz="913776" eaLnBrk="1" hangingPunct="1">
              <a:lnSpc>
                <a:spcPct val="100000"/>
              </a:lnSpc>
              <a:spcAft>
                <a:spcPct val="0"/>
              </a:spcAft>
              <a:buClrTx/>
              <a:buFontTx/>
              <a:buNone/>
              <a:defRPr kumimoji="1" sz="1200" b="0" u="none">
                <a:solidFill>
                  <a:schemeClr val="tx1"/>
                </a:solidFill>
                <a:effectLst/>
                <a:latin typeface="Times New Roman" pitchFamily="18" charset="0"/>
                <a:ea typeface="宋体" pitchFamily="2" charset="-122"/>
              </a:defRPr>
            </a:lvl1pPr>
          </a:lstStyle>
          <a:p>
            <a:pPr>
              <a:defRPr/>
            </a:pPr>
            <a:endParaRPr lang="en-US" altLang="zh-CN"/>
          </a:p>
        </p:txBody>
      </p:sp>
      <p:sp>
        <p:nvSpPr>
          <p:cNvPr id="77829" name="Rectangle 5"/>
          <p:cNvSpPr>
            <a:spLocks noGrp="1" noChangeArrowheads="1"/>
          </p:cNvSpPr>
          <p:nvPr>
            <p:ph type="sldNum" sz="quarter" idx="3"/>
          </p:nvPr>
        </p:nvSpPr>
        <p:spPr bwMode="auto">
          <a:xfrm>
            <a:off x="3852863" y="9380538"/>
            <a:ext cx="2944812" cy="493712"/>
          </a:xfrm>
          <a:prstGeom prst="rect">
            <a:avLst/>
          </a:prstGeom>
          <a:noFill/>
          <a:ln w="9525">
            <a:noFill/>
            <a:miter lim="800000"/>
            <a:headEnd/>
            <a:tailEnd/>
          </a:ln>
          <a:effectLst/>
        </p:spPr>
        <p:txBody>
          <a:bodyPr vert="horz" wrap="square" lIns="91329" tIns="45665" rIns="91329" bIns="45665" numCol="1" anchor="b" anchorCtr="0" compatLnSpc="1">
            <a:prstTxWarp prst="textNoShape">
              <a:avLst/>
            </a:prstTxWarp>
          </a:bodyPr>
          <a:lstStyle>
            <a:lvl1pPr algn="r" defTabSz="912813" eaLnBrk="1" hangingPunct="1">
              <a:defRPr sz="1200" b="0">
                <a:latin typeface="Times New Roman" pitchFamily="18" charset="0"/>
                <a:ea typeface="宋体" pitchFamily="2" charset="-122"/>
              </a:defRPr>
            </a:lvl1pPr>
          </a:lstStyle>
          <a:p>
            <a:pPr>
              <a:defRPr/>
            </a:pPr>
            <a:fld id="{3011F040-ADD2-455A-AFCB-0109C3FFCB1A}" type="slidenum">
              <a:rPr lang="en-US" altLang="zh-CN"/>
              <a:pPr>
                <a:defRPr/>
              </a:pPr>
              <a:t>‹#›</a:t>
            </a:fld>
            <a:endParaRPr lang="en-US" altLang="zh-CN"/>
          </a:p>
        </p:txBody>
      </p:sp>
    </p:spTree>
    <p:extLst>
      <p:ext uri="{BB962C8B-B14F-4D97-AF65-F5344CB8AC3E}">
        <p14:creationId xmlns:p14="http://schemas.microsoft.com/office/powerpoint/2010/main" val="3722919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44813" cy="493713"/>
          </a:xfrm>
          <a:prstGeom prst="rect">
            <a:avLst/>
          </a:prstGeom>
          <a:noFill/>
          <a:ln w="9525">
            <a:noFill/>
            <a:miter lim="800000"/>
            <a:headEnd/>
            <a:tailEnd/>
          </a:ln>
          <a:effectLst/>
        </p:spPr>
        <p:txBody>
          <a:bodyPr vert="horz" wrap="square" lIns="91329" tIns="45665" rIns="91329" bIns="45665" numCol="1" anchor="t" anchorCtr="0" compatLnSpc="1">
            <a:prstTxWarp prst="textNoShape">
              <a:avLst/>
            </a:prstTxWarp>
          </a:bodyPr>
          <a:lstStyle>
            <a:lvl1pPr algn="l" defTabSz="913776" eaLnBrk="1" hangingPunct="1">
              <a:lnSpc>
                <a:spcPct val="100000"/>
              </a:lnSpc>
              <a:spcAft>
                <a:spcPct val="0"/>
              </a:spcAft>
              <a:buClrTx/>
              <a:buFontTx/>
              <a:buNone/>
              <a:defRPr kumimoji="1" sz="1200" b="0" u="none">
                <a:solidFill>
                  <a:schemeClr val="tx1"/>
                </a:solidFill>
                <a:effectLst/>
                <a:latin typeface="Times New Roman" pitchFamily="18" charset="0"/>
                <a:ea typeface="宋体" pitchFamily="2" charset="-122"/>
              </a:defRPr>
            </a:lvl1pPr>
          </a:lstStyle>
          <a:p>
            <a:pPr>
              <a:defRPr/>
            </a:pPr>
            <a:endParaRPr lang="en-US" altLang="zh-CN"/>
          </a:p>
        </p:txBody>
      </p:sp>
      <p:sp>
        <p:nvSpPr>
          <p:cNvPr id="33795" name="Rectangle 3"/>
          <p:cNvSpPr>
            <a:spLocks noGrp="1" noChangeArrowheads="1"/>
          </p:cNvSpPr>
          <p:nvPr>
            <p:ph type="dt" idx="1"/>
          </p:nvPr>
        </p:nvSpPr>
        <p:spPr bwMode="auto">
          <a:xfrm>
            <a:off x="3852863" y="0"/>
            <a:ext cx="2944812" cy="493713"/>
          </a:xfrm>
          <a:prstGeom prst="rect">
            <a:avLst/>
          </a:prstGeom>
          <a:noFill/>
          <a:ln w="9525">
            <a:noFill/>
            <a:miter lim="800000"/>
            <a:headEnd/>
            <a:tailEnd/>
          </a:ln>
          <a:effectLst/>
        </p:spPr>
        <p:txBody>
          <a:bodyPr vert="horz" wrap="square" lIns="91329" tIns="45665" rIns="91329" bIns="45665" numCol="1" anchor="t" anchorCtr="0" compatLnSpc="1">
            <a:prstTxWarp prst="textNoShape">
              <a:avLst/>
            </a:prstTxWarp>
          </a:bodyPr>
          <a:lstStyle>
            <a:lvl1pPr algn="r" defTabSz="913776" eaLnBrk="1" hangingPunct="1">
              <a:lnSpc>
                <a:spcPct val="100000"/>
              </a:lnSpc>
              <a:spcAft>
                <a:spcPct val="0"/>
              </a:spcAft>
              <a:buClrTx/>
              <a:buFontTx/>
              <a:buNone/>
              <a:defRPr kumimoji="1" sz="1200" b="0" u="none">
                <a:solidFill>
                  <a:schemeClr val="tx1"/>
                </a:solidFill>
                <a:effectLst/>
                <a:latin typeface="Times New Roman" pitchFamily="18" charset="0"/>
                <a:ea typeface="宋体" pitchFamily="2" charset="-122"/>
              </a:defRPr>
            </a:lvl1pPr>
          </a:lstStyle>
          <a:p>
            <a:pPr>
              <a:defRPr/>
            </a:pPr>
            <a:endParaRPr lang="en-US" altLang="zh-CN"/>
          </a:p>
        </p:txBody>
      </p:sp>
      <p:sp>
        <p:nvSpPr>
          <p:cNvPr id="51204" name="Rectangle 4"/>
          <p:cNvSpPr>
            <a:spLocks noGrp="1" noRot="1" noChangeAspect="1" noChangeArrowheads="1" noTextEdit="1"/>
          </p:cNvSpPr>
          <p:nvPr>
            <p:ph type="sldImg" idx="2"/>
          </p:nvPr>
        </p:nvSpPr>
        <p:spPr bwMode="auto">
          <a:xfrm>
            <a:off x="109538" y="739775"/>
            <a:ext cx="6578600" cy="3702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7" name="Rectangle 5"/>
          <p:cNvSpPr>
            <a:spLocks noGrp="1" noChangeArrowheads="1"/>
          </p:cNvSpPr>
          <p:nvPr>
            <p:ph type="body" sz="quarter" idx="3"/>
          </p:nvPr>
        </p:nvSpPr>
        <p:spPr bwMode="auto">
          <a:xfrm>
            <a:off x="906463" y="4689475"/>
            <a:ext cx="4984750" cy="4445000"/>
          </a:xfrm>
          <a:prstGeom prst="rect">
            <a:avLst/>
          </a:prstGeom>
          <a:noFill/>
          <a:ln w="9525">
            <a:noFill/>
            <a:miter lim="800000"/>
            <a:headEnd/>
            <a:tailEnd/>
          </a:ln>
          <a:effectLst/>
        </p:spPr>
        <p:txBody>
          <a:bodyPr vert="horz" wrap="square" lIns="91329" tIns="45665" rIns="91329" bIns="45665"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3798" name="Rectangle 6"/>
          <p:cNvSpPr>
            <a:spLocks noGrp="1" noChangeArrowheads="1"/>
          </p:cNvSpPr>
          <p:nvPr>
            <p:ph type="ftr" sz="quarter" idx="4"/>
          </p:nvPr>
        </p:nvSpPr>
        <p:spPr bwMode="auto">
          <a:xfrm>
            <a:off x="0" y="9380538"/>
            <a:ext cx="2944813" cy="493712"/>
          </a:xfrm>
          <a:prstGeom prst="rect">
            <a:avLst/>
          </a:prstGeom>
          <a:noFill/>
          <a:ln w="9525">
            <a:noFill/>
            <a:miter lim="800000"/>
            <a:headEnd/>
            <a:tailEnd/>
          </a:ln>
          <a:effectLst/>
        </p:spPr>
        <p:txBody>
          <a:bodyPr vert="horz" wrap="square" lIns="91329" tIns="45665" rIns="91329" bIns="45665" numCol="1" anchor="b" anchorCtr="0" compatLnSpc="1">
            <a:prstTxWarp prst="textNoShape">
              <a:avLst/>
            </a:prstTxWarp>
          </a:bodyPr>
          <a:lstStyle>
            <a:lvl1pPr algn="l" defTabSz="913776" eaLnBrk="1" hangingPunct="1">
              <a:lnSpc>
                <a:spcPct val="100000"/>
              </a:lnSpc>
              <a:spcAft>
                <a:spcPct val="0"/>
              </a:spcAft>
              <a:buClrTx/>
              <a:buFontTx/>
              <a:buNone/>
              <a:defRPr kumimoji="1" sz="1200" b="0" u="none">
                <a:solidFill>
                  <a:schemeClr val="tx1"/>
                </a:solidFill>
                <a:effectLst/>
                <a:latin typeface="Times New Roman" pitchFamily="18" charset="0"/>
                <a:ea typeface="宋体" pitchFamily="2" charset="-122"/>
              </a:defRPr>
            </a:lvl1pPr>
          </a:lstStyle>
          <a:p>
            <a:pPr>
              <a:defRPr/>
            </a:pPr>
            <a:endParaRPr lang="en-US" altLang="zh-CN"/>
          </a:p>
        </p:txBody>
      </p:sp>
      <p:sp>
        <p:nvSpPr>
          <p:cNvPr id="33799" name="Rectangle 7"/>
          <p:cNvSpPr>
            <a:spLocks noGrp="1" noChangeArrowheads="1"/>
          </p:cNvSpPr>
          <p:nvPr>
            <p:ph type="sldNum" sz="quarter" idx="5"/>
          </p:nvPr>
        </p:nvSpPr>
        <p:spPr bwMode="auto">
          <a:xfrm>
            <a:off x="3852863" y="9380538"/>
            <a:ext cx="2944812" cy="493712"/>
          </a:xfrm>
          <a:prstGeom prst="rect">
            <a:avLst/>
          </a:prstGeom>
          <a:noFill/>
          <a:ln w="9525">
            <a:noFill/>
            <a:miter lim="800000"/>
            <a:headEnd/>
            <a:tailEnd/>
          </a:ln>
          <a:effectLst/>
        </p:spPr>
        <p:txBody>
          <a:bodyPr vert="horz" wrap="square" lIns="91329" tIns="45665" rIns="91329" bIns="45665" numCol="1" anchor="b" anchorCtr="0" compatLnSpc="1">
            <a:prstTxWarp prst="textNoShape">
              <a:avLst/>
            </a:prstTxWarp>
          </a:bodyPr>
          <a:lstStyle>
            <a:lvl1pPr algn="r" defTabSz="912813" eaLnBrk="1" hangingPunct="1">
              <a:defRPr sz="1200" b="0">
                <a:latin typeface="Times New Roman" pitchFamily="18" charset="0"/>
                <a:ea typeface="宋体" pitchFamily="2" charset="-122"/>
              </a:defRPr>
            </a:lvl1pPr>
          </a:lstStyle>
          <a:p>
            <a:pPr>
              <a:defRPr/>
            </a:pPr>
            <a:fld id="{88440B05-86F6-4398-B3DC-6FFA9277BF3D}" type="slidenum">
              <a:rPr lang="en-US" altLang="zh-CN"/>
              <a:pPr>
                <a:defRPr/>
              </a:pPr>
              <a:t>‹#›</a:t>
            </a:fld>
            <a:endParaRPr lang="en-US" altLang="zh-CN"/>
          </a:p>
        </p:txBody>
      </p:sp>
    </p:spTree>
    <p:extLst>
      <p:ext uri="{BB962C8B-B14F-4D97-AF65-F5344CB8AC3E}">
        <p14:creationId xmlns:p14="http://schemas.microsoft.com/office/powerpoint/2010/main" val="19559900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88440B05-86F6-4398-B3DC-6FFA9277BF3D}" type="slidenum">
              <a:rPr lang="en-US" altLang="zh-CN" smtClean="0"/>
              <a:pPr>
                <a:defRPr/>
              </a:pPr>
              <a:t>23</a:t>
            </a:fld>
            <a:endParaRPr lang="en-US" altLang="zh-CN"/>
          </a:p>
        </p:txBody>
      </p:sp>
    </p:spTree>
    <p:extLst>
      <p:ext uri="{BB962C8B-B14F-4D97-AF65-F5344CB8AC3E}">
        <p14:creationId xmlns:p14="http://schemas.microsoft.com/office/powerpoint/2010/main" val="3860373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722108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pPr>
              <a:defRPr/>
            </a:pPr>
            <a:fld id="{CC647089-9DD7-4256-889D-5D9700E60DDF}" type="datetimeFigureOut">
              <a:rPr lang="en-US" smtClean="0"/>
              <a:pPr>
                <a:defRPr/>
              </a:pPr>
              <a:t>1/13/2022</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C1CEA5D-64CA-407D-9EC6-6AF89E398D67}" type="slidenum">
              <a:rPr lang="en-US" altLang="zh-CN" smtClean="0"/>
              <a:pPr>
                <a:defRPr/>
              </a:pPr>
              <a:t>‹#›</a:t>
            </a:fld>
            <a:endParaRPr lang="en-US" altLang="zh-CN"/>
          </a:p>
        </p:txBody>
      </p:sp>
    </p:spTree>
    <p:extLst>
      <p:ext uri="{BB962C8B-B14F-4D97-AF65-F5344CB8AC3E}">
        <p14:creationId xmlns:p14="http://schemas.microsoft.com/office/powerpoint/2010/main" val="1604069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defRPr/>
            </a:pPr>
            <a:fld id="{3CF88937-7661-4D08-B1AE-87AEF987F250}" type="datetimeFigureOut">
              <a:rPr lang="en-US" smtClean="0"/>
              <a:pPr>
                <a:defRPr/>
              </a:pPr>
              <a:t>1/13/2022</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4C37FD5-297F-47BD-88C4-4A155664FB22}" type="slidenum">
              <a:rPr lang="en-US" altLang="zh-CN" smtClean="0"/>
              <a:pPr>
                <a:defRPr/>
              </a:pPr>
              <a:t>‹#›</a:t>
            </a:fld>
            <a:endParaRPr lang="en-US" altLang="zh-CN"/>
          </a:p>
        </p:txBody>
      </p:sp>
    </p:spTree>
    <p:extLst>
      <p:ext uri="{BB962C8B-B14F-4D97-AF65-F5344CB8AC3E}">
        <p14:creationId xmlns:p14="http://schemas.microsoft.com/office/powerpoint/2010/main" val="737777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defRPr/>
            </a:pPr>
            <a:fld id="{BA28CAFE-F2D6-42BF-8352-25FAFFB3AE8D}" type="datetimeFigureOut">
              <a:rPr lang="en-US" smtClean="0"/>
              <a:pPr>
                <a:defRPr/>
              </a:pPr>
              <a:t>1/13/2022</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89F749C-2BD6-460D-876E-0D25C305A635}" type="slidenum">
              <a:rPr lang="en-US" altLang="zh-CN" smtClean="0"/>
              <a:pPr>
                <a:defRPr/>
              </a:pPr>
              <a:t>‹#›</a:t>
            </a:fld>
            <a:endParaRPr lang="en-US" altLang="zh-CN"/>
          </a:p>
        </p:txBody>
      </p:sp>
    </p:spTree>
    <p:extLst>
      <p:ext uri="{BB962C8B-B14F-4D97-AF65-F5344CB8AC3E}">
        <p14:creationId xmlns:p14="http://schemas.microsoft.com/office/powerpoint/2010/main" val="28131297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11562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74304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38825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99114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63001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61595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7919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9189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a:defRPr/>
            </a:pPr>
            <a:fld id="{027BC1A3-B297-428C-9F10-6E05654A779B}" type="datetimeFigureOut">
              <a:rPr lang="en-US" smtClean="0"/>
              <a:pPr>
                <a:defRPr/>
              </a:pPr>
              <a:t>1/13/2022</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8D28DB5-0474-4A4D-9747-01CC2C980BB9}" type="slidenum">
              <a:rPr lang="en-US" altLang="zh-CN" smtClean="0"/>
              <a:pPr>
                <a:defRPr/>
              </a:pPr>
              <a:t>‹#›</a:t>
            </a:fld>
            <a:endParaRPr lang="en-US" altLang="zh-CN"/>
          </a:p>
        </p:txBody>
      </p:sp>
    </p:spTree>
    <p:extLst>
      <p:ext uri="{BB962C8B-B14F-4D97-AF65-F5344CB8AC3E}">
        <p14:creationId xmlns:p14="http://schemas.microsoft.com/office/powerpoint/2010/main" val="7283582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58839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59078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1598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pPr>
              <a:defRPr/>
            </a:pPr>
            <a:fld id="{CD6804F8-BE4C-44E5-BEBA-4E69E93EAC8F}" type="datetimeFigureOut">
              <a:rPr lang="en-US" smtClean="0"/>
              <a:pPr>
                <a:defRPr/>
              </a:pPr>
              <a:t>1/13/2022</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FC5C2E7-9DAC-4CCA-95E2-8FB253B92D0B}" type="slidenum">
              <a:rPr lang="en-US" altLang="zh-CN" smtClean="0"/>
              <a:pPr>
                <a:defRPr/>
              </a:pPr>
              <a:t>‹#›</a:t>
            </a:fld>
            <a:endParaRPr lang="en-US" altLang="zh-CN"/>
          </a:p>
        </p:txBody>
      </p:sp>
    </p:spTree>
    <p:extLst>
      <p:ext uri="{BB962C8B-B14F-4D97-AF65-F5344CB8AC3E}">
        <p14:creationId xmlns:p14="http://schemas.microsoft.com/office/powerpoint/2010/main" val="1975372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a:defRPr/>
            </a:pPr>
            <a:fld id="{CC712901-34F3-4806-A4D4-A06E5E437A22}" type="datetimeFigureOut">
              <a:rPr lang="en-US" smtClean="0"/>
              <a:pPr>
                <a:defRPr/>
              </a:pPr>
              <a:t>1/13/2022</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66EAD7B-D637-4AAE-9528-77FB2FE4D7EB}" type="slidenum">
              <a:rPr lang="en-US" altLang="zh-CN" smtClean="0"/>
              <a:pPr>
                <a:defRPr/>
              </a:pPr>
              <a:t>‹#›</a:t>
            </a:fld>
            <a:endParaRPr lang="en-US" altLang="zh-CN"/>
          </a:p>
        </p:txBody>
      </p:sp>
    </p:spTree>
    <p:extLst>
      <p:ext uri="{BB962C8B-B14F-4D97-AF65-F5344CB8AC3E}">
        <p14:creationId xmlns:p14="http://schemas.microsoft.com/office/powerpoint/2010/main" val="506186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a:defRPr/>
            </a:pPr>
            <a:fld id="{708640F6-A7C9-40B4-87E0-8F10873E13B1}" type="datetimeFigureOut">
              <a:rPr lang="en-US" smtClean="0"/>
              <a:pPr>
                <a:defRPr/>
              </a:pPr>
              <a:t>1/13/2022</a:t>
            </a:fld>
            <a:endParaRPr lang="en-US" dirty="0"/>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E5FE01AF-274E-4193-8611-DC5EEE8F8BBB}" type="slidenum">
              <a:rPr lang="en-US" altLang="zh-CN" smtClean="0"/>
              <a:pPr>
                <a:defRPr/>
              </a:pPr>
              <a:t>‹#›</a:t>
            </a:fld>
            <a:endParaRPr lang="en-US" altLang="zh-CN"/>
          </a:p>
        </p:txBody>
      </p:sp>
    </p:spTree>
    <p:extLst>
      <p:ext uri="{BB962C8B-B14F-4D97-AF65-F5344CB8AC3E}">
        <p14:creationId xmlns:p14="http://schemas.microsoft.com/office/powerpoint/2010/main" val="303864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a:defRPr/>
            </a:pPr>
            <a:fld id="{8C351BFC-C04D-4C9E-8038-CA7CEF1493B4}" type="datetimeFigureOut">
              <a:rPr lang="en-US" smtClean="0"/>
              <a:pPr>
                <a:defRPr/>
              </a:pPr>
              <a:t>1/13/2022</a:t>
            </a:fld>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A40F4D4-BCA1-4006-B3F6-30A250ED6D2E}" type="slidenum">
              <a:rPr lang="en-US" altLang="zh-CN" smtClean="0"/>
              <a:pPr>
                <a:defRPr/>
              </a:pPr>
              <a:t>‹#›</a:t>
            </a:fld>
            <a:endParaRPr lang="en-US" altLang="zh-CN"/>
          </a:p>
        </p:txBody>
      </p:sp>
    </p:spTree>
    <p:extLst>
      <p:ext uri="{BB962C8B-B14F-4D97-AF65-F5344CB8AC3E}">
        <p14:creationId xmlns:p14="http://schemas.microsoft.com/office/powerpoint/2010/main" val="3029547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F8E1D94-C1C9-477B-80B3-30C40CD96263}" type="datetimeFigureOut">
              <a:rPr lang="en-US" smtClean="0"/>
              <a:pPr>
                <a:defRPr/>
              </a:pPr>
              <a:t>1/13/2022</a:t>
            </a:fld>
            <a:endParaRPr lang="en-US" dirty="0"/>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AB1E2086-77A9-4B05-B972-9405EE6174DF}" type="slidenum">
              <a:rPr lang="en-US" altLang="zh-CN" smtClean="0"/>
              <a:pPr>
                <a:defRPr/>
              </a:pPr>
              <a:t>‹#›</a:t>
            </a:fld>
            <a:endParaRPr lang="en-US" altLang="zh-CN"/>
          </a:p>
        </p:txBody>
      </p:sp>
    </p:spTree>
    <p:extLst>
      <p:ext uri="{BB962C8B-B14F-4D97-AF65-F5344CB8AC3E}">
        <p14:creationId xmlns:p14="http://schemas.microsoft.com/office/powerpoint/2010/main" val="1982875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pPr>
              <a:defRPr/>
            </a:pPr>
            <a:fld id="{82B17A15-D01C-4CC8-85D1-C6A59CFDA3D2}" type="datetimeFigureOut">
              <a:rPr lang="en-US" smtClean="0"/>
              <a:pPr>
                <a:defRPr/>
              </a:pPr>
              <a:t>1/13/2022</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7E9D6FD-7DE0-43E4-B232-3E38CB5653F2}" type="slidenum">
              <a:rPr lang="en-US" altLang="zh-CN" smtClean="0"/>
              <a:pPr>
                <a:defRPr/>
              </a:pPr>
              <a:t>‹#›</a:t>
            </a:fld>
            <a:endParaRPr lang="en-US" altLang="zh-CN"/>
          </a:p>
        </p:txBody>
      </p:sp>
    </p:spTree>
    <p:extLst>
      <p:ext uri="{BB962C8B-B14F-4D97-AF65-F5344CB8AC3E}">
        <p14:creationId xmlns:p14="http://schemas.microsoft.com/office/powerpoint/2010/main" val="1115470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pPr>
              <a:defRPr/>
            </a:pPr>
            <a:fld id="{A80BD12F-8764-4362-8737-0D9BD7A11479}" type="datetimeFigureOut">
              <a:rPr lang="en-US" smtClean="0"/>
              <a:pPr>
                <a:defRPr/>
              </a:pPr>
              <a:t>1/13/2022</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E6998FA-03ED-453D-9F0A-D6B1D5B77809}" type="slidenum">
              <a:rPr lang="en-US" altLang="zh-CN" smtClean="0"/>
              <a:pPr>
                <a:defRPr/>
              </a:pPr>
              <a:t>‹#›</a:t>
            </a:fld>
            <a:endParaRPr lang="en-US" altLang="zh-CN"/>
          </a:p>
        </p:txBody>
      </p:sp>
    </p:spTree>
    <p:extLst>
      <p:ext uri="{BB962C8B-B14F-4D97-AF65-F5344CB8AC3E}">
        <p14:creationId xmlns:p14="http://schemas.microsoft.com/office/powerpoint/2010/main" val="462907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2B7179AA-7ED9-4306-9B6F-D65CB094FB26}" type="datetimeFigureOut">
              <a:rPr lang="en-US" smtClean="0"/>
              <a:pPr>
                <a:defRPr/>
              </a:pPr>
              <a:t>1/13/2022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D12F9AD-0D8F-444C-90EB-0D0694656EB5}" type="slidenum">
              <a:rPr lang="en-US" altLang="zh-CN" smtClean="0"/>
              <a:pPr>
                <a:defRPr/>
              </a:pPr>
              <a:t>‹#›</a:t>
            </a:fld>
            <a:endParaRPr lang="en-US" altLang="zh-CN"/>
          </a:p>
        </p:txBody>
      </p:sp>
      <p:sp>
        <p:nvSpPr>
          <p:cNvPr id="7" name="Text Box 6"/>
          <p:cNvSpPr txBox="1">
            <a:spLocks noChangeArrowheads="1"/>
          </p:cNvSpPr>
          <p:nvPr userDrawn="1"/>
        </p:nvSpPr>
        <p:spPr bwMode="auto">
          <a:xfrm>
            <a:off x="431802" y="1557341"/>
            <a:ext cx="10970684" cy="830997"/>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eaLnBrk="1" hangingPunct="1">
              <a:buFont typeface="Wingdings" pitchFamily="2" charset="2"/>
              <a:buChar char="Ø"/>
              <a:defRPr/>
            </a:pPr>
            <a:endParaRPr kumimoji="0" lang="zh-CN" altLang="en-US" sz="2400" u="sng">
              <a:solidFill>
                <a:srgbClr val="009900"/>
              </a:solidFill>
              <a:latin typeface="方正黑体简体" pitchFamily="2" charset="-122"/>
              <a:ea typeface="方正黑体简体" pitchFamily="2" charset="-122"/>
            </a:endParaRPr>
          </a:p>
          <a:p>
            <a:pPr eaLnBrk="1" hangingPunct="1">
              <a:buFont typeface="Wingdings" pitchFamily="2" charset="2"/>
              <a:buChar char="Ø"/>
              <a:defRPr/>
            </a:pPr>
            <a:endParaRPr kumimoji="0" lang="zh-CN" altLang="en-US" sz="2400" u="sng">
              <a:solidFill>
                <a:srgbClr val="009900"/>
              </a:solidFill>
              <a:latin typeface="方正黑体简体" pitchFamily="2" charset="-122"/>
              <a:ea typeface="方正黑体简体" pitchFamily="2" charset="-122"/>
            </a:endParaRPr>
          </a:p>
        </p:txBody>
      </p:sp>
    </p:spTree>
    <p:extLst>
      <p:ext uri="{BB962C8B-B14F-4D97-AF65-F5344CB8AC3E}">
        <p14:creationId xmlns:p14="http://schemas.microsoft.com/office/powerpoint/2010/main" val="3127167205"/>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6E5758D-A3C3-4E88-8AC0-22500507BD7E}" type="datetimeFigureOut">
              <a:rPr kumimoji="0" lang="zh-CN" altLang="en-US" b="0" smtClean="0">
                <a:solidFill>
                  <a:prstClr val="black">
                    <a:tint val="75000"/>
                  </a:prstClr>
                </a:solidFill>
                <a:latin typeface="Calibri" panose="020F0502020204030204"/>
                <a:ea typeface="宋体" panose="02010600030101010101" pitchFamily="2" charset="-122"/>
              </a:rPr>
              <a:pPr eaLnBrk="1" fontAlgn="auto" hangingPunct="1">
                <a:spcBef>
                  <a:spcPts val="0"/>
                </a:spcBef>
                <a:spcAft>
                  <a:spcPts val="0"/>
                </a:spcAft>
              </a:pPr>
              <a:t>2022/1/13</a:t>
            </a:fld>
            <a:endParaRPr kumimoji="0" lang="zh-CN" altLang="en-US" b="0">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kumimoji="0" lang="zh-CN" altLang="en-US" b="0">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A4E786F-588D-4932-A7B2-AE3451FA4ACA}" type="slidenum">
              <a:rPr kumimoji="0" lang="zh-CN" altLang="en-US" b="0" smtClean="0">
                <a:solidFill>
                  <a:prstClr val="black">
                    <a:tint val="75000"/>
                  </a:prstClr>
                </a:solidFill>
                <a:latin typeface="Calibri" panose="020F0502020204030204"/>
                <a:ea typeface="宋体" panose="02010600030101010101" pitchFamily="2" charset="-122"/>
              </a:rPr>
              <a:pPr eaLnBrk="1" fontAlgn="auto" hangingPunct="1">
                <a:spcBef>
                  <a:spcPts val="0"/>
                </a:spcBef>
                <a:spcAft>
                  <a:spcPts val="0"/>
                </a:spcAft>
              </a:pPr>
              <a:t>‹#›</a:t>
            </a:fld>
            <a:endParaRPr kumimoji="0" lang="zh-CN" altLang="en-US" b="0">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3620692708"/>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24.jpeg"/></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33.png"/><Relationship Id="rId4" Type="http://schemas.openxmlformats.org/officeDocument/2006/relationships/oleObject" Target="../embeddings/oleObject1.bin"/></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37.png"/><Relationship Id="rId4" Type="http://schemas.openxmlformats.org/officeDocument/2006/relationships/image" Target="../media/image36.png"/></Relationships>
</file>

<file path=ppt/slides/_rels/slide4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5" descr="框"/>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61853" y="1088740"/>
            <a:ext cx="5565775"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3" descr="老师"/>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36352" y="2745584"/>
            <a:ext cx="3144837" cy="298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Text Box 4"/>
          <p:cNvSpPr txBox="1">
            <a:spLocks noChangeArrowheads="1"/>
          </p:cNvSpPr>
          <p:nvPr/>
        </p:nvSpPr>
        <p:spPr bwMode="auto">
          <a:xfrm>
            <a:off x="2923687" y="1364422"/>
            <a:ext cx="66421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127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algn="ctr" eaLnBrk="1" hangingPunct="1">
              <a:spcBef>
                <a:spcPct val="50000"/>
              </a:spcBef>
            </a:pPr>
            <a:r>
              <a:rPr lang="zh-CN" altLang="en-US" sz="4400" dirty="0">
                <a:solidFill>
                  <a:srgbClr val="FF0000"/>
                </a:solidFill>
                <a:effectLst>
                  <a:outerShdw blurRad="38100" dist="38100" dir="2700000" algn="tl">
                    <a:srgbClr val="000000">
                      <a:alpha val="43137"/>
                    </a:srgbClr>
                  </a:outerShdw>
                </a:effectLst>
                <a:latin typeface="微软雅黑" pitchFamily="34" charset="-122"/>
                <a:ea typeface="微软雅黑" pitchFamily="34" charset="-122"/>
              </a:rPr>
              <a:t>阿西莫夫短文两篇</a:t>
            </a:r>
          </a:p>
        </p:txBody>
      </p:sp>
      <p:pic>
        <p:nvPicPr>
          <p:cNvPr id="4101" name="Picture 5" descr="20110130_8f1e9bf6ded78385b708JxFekRe8eOEz"/>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030040" y="3104967"/>
            <a:ext cx="5543550"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p:cNvSpPr/>
          <p:nvPr/>
        </p:nvSpPr>
        <p:spPr>
          <a:xfrm>
            <a:off x="1524000" y="5949282"/>
            <a:ext cx="9144000" cy="498598"/>
          </a:xfrm>
          <a:prstGeom prst="rect">
            <a:avLst/>
          </a:prstGeom>
        </p:spPr>
        <p:txBody>
          <a:bodyPr wrap="square">
            <a:spAutoFit/>
          </a:bodyPr>
          <a:lstStyle/>
          <a:p>
            <a:pPr marL="342900" indent="-342900" algn="ctr">
              <a:lnSpc>
                <a:spcPct val="110000"/>
              </a:lnSpc>
            </a:pPr>
            <a:r>
              <a:rPr lang="zh-CN" altLang="en-US" sz="2400" b="0" kern="0" dirty="0">
                <a:solidFill>
                  <a:srgbClr val="000000"/>
                </a:solidFill>
                <a:latin typeface="微软雅黑" panose="020B0503020204020204" pitchFamily="34" charset="-122"/>
                <a:ea typeface="微软雅黑" panose="020B0503020204020204" pitchFamily="34" charset="-122"/>
              </a:rPr>
              <a:t>优品</a:t>
            </a:r>
            <a:r>
              <a:rPr lang="en-US" altLang="zh-CN" sz="2400" b="0" kern="0" dirty="0">
                <a:solidFill>
                  <a:srgbClr val="000000"/>
                </a:solidFill>
                <a:latin typeface="微软雅黑" panose="020B0503020204020204" pitchFamily="34" charset="-122"/>
                <a:ea typeface="微软雅黑" panose="020B0503020204020204" pitchFamily="34" charset="-122"/>
              </a:rPr>
              <a:t>PPT</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文本框 2"/>
          <p:cNvSpPr txBox="1">
            <a:spLocks noChangeArrowheads="1"/>
          </p:cNvSpPr>
          <p:nvPr/>
        </p:nvSpPr>
        <p:spPr bwMode="auto">
          <a:xfrm>
            <a:off x="2146300" y="1466240"/>
            <a:ext cx="7850188" cy="4912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45000"/>
              </a:lnSpc>
              <a:spcBef>
                <a:spcPct val="50000"/>
              </a:spcBef>
            </a:pPr>
            <a:r>
              <a:rPr lang="en-US" altLang="zh-CN" sz="2400" dirty="0">
                <a:solidFill>
                  <a:srgbClr val="0000FF"/>
                </a:solidFill>
                <a:latin typeface="宋体" charset="-122"/>
                <a:ea typeface="宋体" charset="-122"/>
              </a:rPr>
              <a:t>    </a:t>
            </a:r>
            <a:r>
              <a:rPr lang="zh-CN" altLang="en-US" sz="2400" dirty="0">
                <a:solidFill>
                  <a:srgbClr val="0000FF"/>
                </a:solidFill>
                <a:latin typeface="宋体" charset="-122"/>
                <a:ea typeface="宋体" charset="-122"/>
              </a:rPr>
              <a:t>长期以来，人们试图解释地球上陆地和海洋的起源，曾提出各种各样的假说。现在，地质学家们普遍认为，在</a:t>
            </a:r>
            <a:r>
              <a:rPr lang="en-US" altLang="zh-CN" sz="2400" dirty="0">
                <a:solidFill>
                  <a:srgbClr val="0000FF"/>
                </a:solidFill>
                <a:latin typeface="宋体" charset="-122"/>
                <a:ea typeface="宋体" charset="-122"/>
              </a:rPr>
              <a:t>2</a:t>
            </a:r>
            <a:r>
              <a:rPr lang="zh-CN" altLang="en-US" sz="2400" dirty="0">
                <a:solidFill>
                  <a:srgbClr val="0000FF"/>
                </a:solidFill>
                <a:latin typeface="宋体" charset="-122"/>
                <a:ea typeface="宋体" charset="-122"/>
              </a:rPr>
              <a:t>亿年前，地球上所有的大陆都是连在一起的，后来由于某种原因，这块超级古大陆一分为二，继而又四分五裂，相继形成了北美洲和亚欧大陆、南极洲、非洲、南美洲、大洋洲、新西兰和印度次大陆。这就是在地质学上曾引起一场深刻革命的大陆漂移学说。</a:t>
            </a:r>
            <a:r>
              <a:rPr lang="en-US" altLang="zh-CN" sz="2400" dirty="0">
                <a:solidFill>
                  <a:srgbClr val="0000FF"/>
                </a:solidFill>
                <a:latin typeface="宋体" charset="-122"/>
                <a:ea typeface="宋体" charset="-122"/>
              </a:rPr>
              <a:t>1986</a:t>
            </a:r>
            <a:r>
              <a:rPr lang="zh-CN" altLang="en-US" sz="2400" dirty="0">
                <a:solidFill>
                  <a:srgbClr val="0000FF"/>
                </a:solidFill>
                <a:latin typeface="宋体" charset="-122"/>
                <a:ea typeface="宋体" charset="-122"/>
              </a:rPr>
              <a:t>年，阿根廷南极研究所的专家在南极发现的恐龙化石，就为这一学说提供了有力证据。</a:t>
            </a:r>
          </a:p>
        </p:txBody>
      </p:sp>
      <p:pic>
        <p:nvPicPr>
          <p:cNvPr id="13315" name="Picture 3" descr="图片4"/>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222503" y="808041"/>
            <a:ext cx="2797175"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17011073-DSC00739_nEO_IMG-embed"/>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997200" y="741366"/>
            <a:ext cx="6262688" cy="470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2"/>
          <p:cNvSpPr txBox="1">
            <a:spLocks noChangeArrowheads="1"/>
          </p:cNvSpPr>
          <p:nvPr/>
        </p:nvSpPr>
        <p:spPr bwMode="auto">
          <a:xfrm>
            <a:off x="2547938" y="2357438"/>
            <a:ext cx="781685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300000"/>
              </a:lnSpc>
              <a:spcAft>
                <a:spcPct val="200000"/>
              </a:spcAft>
            </a:pPr>
            <a:r>
              <a:rPr lang="zh-CN" altLang="en-US" sz="2400" dirty="0">
                <a:solidFill>
                  <a:srgbClr val="0000FF"/>
                </a:solidFill>
                <a:latin typeface="宋体" charset="-122"/>
                <a:ea typeface="宋体" charset="-122"/>
              </a:rPr>
              <a:t>遗 </a:t>
            </a:r>
            <a:r>
              <a:rPr lang="zh-CN" altLang="en-US" sz="2400" u="sng" dirty="0">
                <a:solidFill>
                  <a:srgbClr val="FF00FF"/>
                </a:solidFill>
                <a:latin typeface="宋体" charset="-122"/>
                <a:ea typeface="宋体" charset="-122"/>
              </a:rPr>
              <a:t>骸</a:t>
            </a:r>
            <a:r>
              <a:rPr lang="zh-CN" altLang="en-US" sz="2400" dirty="0">
                <a:solidFill>
                  <a:srgbClr val="0000FF"/>
                </a:solidFill>
                <a:latin typeface="宋体" charset="-122"/>
                <a:ea typeface="宋体" charset="-122"/>
              </a:rPr>
              <a:t>          </a:t>
            </a:r>
            <a:r>
              <a:rPr lang="zh-CN" altLang="en-US" sz="2400" u="sng" dirty="0">
                <a:solidFill>
                  <a:srgbClr val="FF00FF"/>
                </a:solidFill>
                <a:latin typeface="宋体" charset="-122"/>
                <a:ea typeface="宋体" charset="-122"/>
              </a:rPr>
              <a:t>蟾</a:t>
            </a:r>
            <a:r>
              <a:rPr lang="zh-CN" altLang="en-US" sz="2400" dirty="0">
                <a:solidFill>
                  <a:srgbClr val="0000FF"/>
                </a:solidFill>
                <a:latin typeface="宋体" charset="-122"/>
                <a:ea typeface="宋体" charset="-122"/>
              </a:rPr>
              <a:t> </a:t>
            </a:r>
            <a:r>
              <a:rPr lang="zh-CN" altLang="en-US" sz="2400" u="sng" dirty="0">
                <a:solidFill>
                  <a:srgbClr val="FF00FF"/>
                </a:solidFill>
                <a:latin typeface="宋体" charset="-122"/>
                <a:ea typeface="宋体" charset="-122"/>
              </a:rPr>
              <a:t>蜍</a:t>
            </a:r>
            <a:r>
              <a:rPr lang="zh-CN" altLang="en-US" sz="2400" dirty="0">
                <a:solidFill>
                  <a:srgbClr val="0000FF"/>
                </a:solidFill>
                <a:latin typeface="宋体" charset="-122"/>
                <a:ea typeface="宋体" charset="-122"/>
              </a:rPr>
              <a:t>            </a:t>
            </a:r>
            <a:r>
              <a:rPr lang="zh-CN" altLang="en-US" sz="2400" u="sng" dirty="0">
                <a:solidFill>
                  <a:srgbClr val="FF00FF"/>
                </a:solidFill>
                <a:latin typeface="宋体" charset="-122"/>
                <a:ea typeface="宋体" charset="-122"/>
              </a:rPr>
              <a:t>褶</a:t>
            </a:r>
            <a:r>
              <a:rPr lang="zh-CN" altLang="en-US" sz="2400" dirty="0">
                <a:solidFill>
                  <a:srgbClr val="0000FF"/>
                </a:solidFill>
                <a:latin typeface="宋体" charset="-122"/>
                <a:ea typeface="宋体" charset="-122"/>
              </a:rPr>
              <a:t> 皱                 </a:t>
            </a:r>
            <a:r>
              <a:rPr lang="zh-CN" altLang="en-US" sz="2400" u="sng" dirty="0">
                <a:solidFill>
                  <a:srgbClr val="FF00FF"/>
                </a:solidFill>
                <a:latin typeface="宋体" charset="-122"/>
                <a:ea typeface="宋体" charset="-122"/>
              </a:rPr>
              <a:t>劫</a:t>
            </a:r>
            <a:r>
              <a:rPr lang="zh-CN" altLang="en-US" sz="2400" dirty="0">
                <a:solidFill>
                  <a:srgbClr val="0000FF"/>
                </a:solidFill>
                <a:latin typeface="宋体" charset="-122"/>
                <a:ea typeface="宋体" charset="-122"/>
              </a:rPr>
              <a:t> 难          两 </a:t>
            </a:r>
            <a:r>
              <a:rPr lang="zh-CN" altLang="en-US" sz="2400" u="sng" dirty="0">
                <a:solidFill>
                  <a:srgbClr val="FF00FF"/>
                </a:solidFill>
                <a:latin typeface="宋体" charset="-122"/>
                <a:ea typeface="宋体" charset="-122"/>
              </a:rPr>
              <a:t>栖</a:t>
            </a:r>
            <a:r>
              <a:rPr lang="zh-CN" altLang="en-US" sz="2400" dirty="0">
                <a:solidFill>
                  <a:srgbClr val="0000FF"/>
                </a:solidFill>
                <a:latin typeface="宋体" charset="-122"/>
                <a:ea typeface="宋体" charset="-122"/>
              </a:rPr>
              <a:t>            鸟</a:t>
            </a:r>
            <a:r>
              <a:rPr lang="zh-CN" altLang="en-US" sz="2400" u="sng" dirty="0">
                <a:solidFill>
                  <a:srgbClr val="FF00FF"/>
                </a:solidFill>
                <a:latin typeface="宋体" charset="-122"/>
                <a:ea typeface="宋体" charset="-122"/>
              </a:rPr>
              <a:t>臀</a:t>
            </a:r>
            <a:r>
              <a:rPr lang="zh-CN" altLang="en-US" sz="2400" dirty="0">
                <a:solidFill>
                  <a:srgbClr val="0000FF"/>
                </a:solidFill>
                <a:latin typeface="宋体" charset="-122"/>
                <a:ea typeface="宋体" charset="-122"/>
              </a:rPr>
              <a:t>目</a:t>
            </a:r>
          </a:p>
        </p:txBody>
      </p:sp>
      <p:sp>
        <p:nvSpPr>
          <p:cNvPr id="4099" name="文本框 3"/>
          <p:cNvSpPr txBox="1">
            <a:spLocks noChangeArrowheads="1"/>
          </p:cNvSpPr>
          <p:nvPr/>
        </p:nvSpPr>
        <p:spPr bwMode="auto">
          <a:xfrm>
            <a:off x="2971800" y="2660650"/>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spcBef>
                <a:spcPct val="50000"/>
              </a:spcBef>
            </a:pPr>
            <a:r>
              <a:rPr lang="en-US" altLang="zh-CN" sz="2400">
                <a:solidFill>
                  <a:srgbClr val="FF0000"/>
                </a:solidFill>
                <a:latin typeface="宋体" charset="-122"/>
                <a:ea typeface="宋体" charset="-122"/>
                <a:cs typeface="Times New Roman" pitchFamily="18" charset="0"/>
              </a:rPr>
              <a:t>hái</a:t>
            </a:r>
          </a:p>
        </p:txBody>
      </p:sp>
      <p:sp>
        <p:nvSpPr>
          <p:cNvPr id="4100" name="文本框 4"/>
          <p:cNvSpPr txBox="1">
            <a:spLocks noChangeArrowheads="1"/>
          </p:cNvSpPr>
          <p:nvPr/>
        </p:nvSpPr>
        <p:spPr bwMode="auto">
          <a:xfrm>
            <a:off x="4652963" y="2640013"/>
            <a:ext cx="1739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spcBef>
                <a:spcPct val="50000"/>
              </a:spcBef>
            </a:pPr>
            <a:r>
              <a:rPr lang="en-US" altLang="zh-CN" sz="2400">
                <a:solidFill>
                  <a:srgbClr val="FF0000"/>
                </a:solidFill>
                <a:latin typeface="宋体" charset="-122"/>
                <a:ea typeface="宋体" charset="-122"/>
                <a:cs typeface="Times New Roman" pitchFamily="18" charset="0"/>
              </a:rPr>
              <a:t>chánchú</a:t>
            </a:r>
          </a:p>
        </p:txBody>
      </p:sp>
      <p:sp>
        <p:nvSpPr>
          <p:cNvPr id="4101" name="文本框 5"/>
          <p:cNvSpPr txBox="1">
            <a:spLocks noChangeArrowheads="1"/>
          </p:cNvSpPr>
          <p:nvPr/>
        </p:nvSpPr>
        <p:spPr bwMode="auto">
          <a:xfrm>
            <a:off x="7377113" y="2652713"/>
            <a:ext cx="2438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spcBef>
                <a:spcPct val="50000"/>
              </a:spcBef>
            </a:pPr>
            <a:r>
              <a:rPr lang="en-US" altLang="zh-CN" sz="2400">
                <a:solidFill>
                  <a:srgbClr val="FF0000"/>
                </a:solidFill>
                <a:latin typeface="宋体" charset="-122"/>
                <a:ea typeface="宋体" charset="-122"/>
                <a:cs typeface="Times New Roman" pitchFamily="18" charset="0"/>
              </a:rPr>
              <a:t>zh</a:t>
            </a:r>
            <a:r>
              <a:rPr lang="en-US" altLang="zh-CN" sz="2400">
                <a:solidFill>
                  <a:srgbClr val="FF0000"/>
                </a:solidFill>
                <a:latin typeface="Times New Roman" pitchFamily="18" charset="0"/>
                <a:ea typeface="宋体" charset="-122"/>
                <a:cs typeface="Times New Roman" pitchFamily="18" charset="0"/>
              </a:rPr>
              <a:t>ě</a:t>
            </a:r>
            <a:endParaRPr lang="en-US" altLang="zh-CN" sz="2400">
              <a:solidFill>
                <a:srgbClr val="FF0000"/>
              </a:solidFill>
              <a:latin typeface="宋体" charset="-122"/>
              <a:ea typeface="宋体" charset="-122"/>
              <a:cs typeface="Times New Roman" pitchFamily="18" charset="0"/>
            </a:endParaRPr>
          </a:p>
        </p:txBody>
      </p:sp>
      <p:sp>
        <p:nvSpPr>
          <p:cNvPr id="4102" name="文本框 6"/>
          <p:cNvSpPr txBox="1">
            <a:spLocks noChangeArrowheads="1"/>
          </p:cNvSpPr>
          <p:nvPr/>
        </p:nvSpPr>
        <p:spPr bwMode="auto">
          <a:xfrm>
            <a:off x="2482853" y="3767138"/>
            <a:ext cx="995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spcBef>
                <a:spcPct val="50000"/>
              </a:spcBef>
            </a:pPr>
            <a:r>
              <a:rPr lang="en-US" altLang="zh-CN" sz="2400">
                <a:solidFill>
                  <a:srgbClr val="FF0000"/>
                </a:solidFill>
                <a:latin typeface="宋体" charset="-122"/>
                <a:ea typeface="宋体" charset="-122"/>
                <a:cs typeface="Times New Roman" pitchFamily="18" charset="0"/>
              </a:rPr>
              <a:t>jié</a:t>
            </a:r>
          </a:p>
        </p:txBody>
      </p:sp>
      <p:sp>
        <p:nvSpPr>
          <p:cNvPr id="4104" name="文本框 8"/>
          <p:cNvSpPr txBox="1">
            <a:spLocks noChangeArrowheads="1"/>
          </p:cNvSpPr>
          <p:nvPr/>
        </p:nvSpPr>
        <p:spPr bwMode="auto">
          <a:xfrm>
            <a:off x="5307013" y="3725863"/>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spcBef>
                <a:spcPct val="50000"/>
              </a:spcBef>
            </a:pPr>
            <a:r>
              <a:rPr lang="en-US" altLang="zh-CN" sz="2400">
                <a:solidFill>
                  <a:srgbClr val="FF0000"/>
                </a:solidFill>
                <a:latin typeface="宋体" charset="-122"/>
                <a:ea typeface="宋体" charset="-122"/>
                <a:cs typeface="Times New Roman" pitchFamily="18" charset="0"/>
              </a:rPr>
              <a:t>q</a:t>
            </a:r>
            <a:r>
              <a:rPr lang="en-US" altLang="zh-CN" sz="2400">
                <a:solidFill>
                  <a:srgbClr val="FF0000"/>
                </a:solidFill>
                <a:latin typeface="Times New Roman" pitchFamily="18" charset="0"/>
                <a:ea typeface="宋体" charset="-122"/>
                <a:cs typeface="Times New Roman" pitchFamily="18" charset="0"/>
              </a:rPr>
              <a:t>ī</a:t>
            </a:r>
          </a:p>
        </p:txBody>
      </p:sp>
      <p:sp>
        <p:nvSpPr>
          <p:cNvPr id="4105" name="文本框 9"/>
          <p:cNvSpPr txBox="1">
            <a:spLocks noChangeArrowheads="1"/>
          </p:cNvSpPr>
          <p:nvPr/>
        </p:nvSpPr>
        <p:spPr bwMode="auto">
          <a:xfrm>
            <a:off x="7686675" y="3762375"/>
            <a:ext cx="121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spcBef>
                <a:spcPct val="50000"/>
              </a:spcBef>
            </a:pPr>
            <a:r>
              <a:rPr lang="en-US" altLang="zh-CN" sz="2400">
                <a:solidFill>
                  <a:srgbClr val="FF0000"/>
                </a:solidFill>
                <a:latin typeface="宋体" charset="-122"/>
                <a:ea typeface="宋体" charset="-122"/>
                <a:cs typeface="Times New Roman" pitchFamily="18" charset="0"/>
              </a:rPr>
              <a:t>tún</a:t>
            </a:r>
          </a:p>
        </p:txBody>
      </p:sp>
      <p:sp>
        <p:nvSpPr>
          <p:cNvPr id="15369" name="Text Box 9"/>
          <p:cNvSpPr txBox="1">
            <a:spLocks noChangeArrowheads="1"/>
          </p:cNvSpPr>
          <p:nvPr/>
        </p:nvSpPr>
        <p:spPr bwMode="auto">
          <a:xfrm>
            <a:off x="1970088" y="1844678"/>
            <a:ext cx="3276600" cy="519113"/>
          </a:xfrm>
          <a:prstGeom prst="rect">
            <a:avLst/>
          </a:prstGeom>
          <a:noFill/>
          <a:ln w="12700" algn="ctr">
            <a:noFill/>
            <a:miter lim="800000"/>
            <a:headEnd/>
            <a:tailEnd/>
          </a:ln>
          <a:effectLst>
            <a:outerShdw dist="35921" dir="2700000" sy="50000" kx="2115830" algn="bl" rotWithShape="0">
              <a:srgbClr val="C0C0C0">
                <a:alpha val="79999"/>
              </a:srgbClr>
            </a:outerShdw>
          </a:effectLst>
        </p:spPr>
        <p:txBody>
          <a:bodyPr>
            <a:spAutoFit/>
          </a:bodyPr>
          <a:lstStyle/>
          <a:p>
            <a:pPr eaLnBrk="1" hangingPunct="1">
              <a:defRPr/>
            </a:pPr>
            <a:r>
              <a:rPr lang="zh-CN" altLang="en-US" sz="2800" dirty="0">
                <a:solidFill>
                  <a:srgbClr val="0000FF"/>
                </a:solidFill>
                <a:latin typeface="Arial" pitchFamily="34" charset="0"/>
              </a:rPr>
              <a:t>一、读一读</a:t>
            </a:r>
          </a:p>
        </p:txBody>
      </p:sp>
      <p:pic>
        <p:nvPicPr>
          <p:cNvPr id="15370" name="Picture 2" descr="6_1105584051"/>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147175" y="2216153"/>
            <a:ext cx="1098550" cy="402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1" name="Picture 11" descr="图片5"/>
          <p:cNvPicPr>
            <a:picLocks noChangeAspect="1" noChangeArrowheads="1"/>
          </p:cNvPicPr>
          <p:nvPr/>
        </p:nvPicPr>
        <p:blipFill>
          <a:blip r:embed="rId3" cstate="email">
            <a:extLst>
              <a:ext uri="{28A0092B-C50C-407E-A947-70E740481C1C}">
                <a14:useLocalDpi xmlns:a14="http://schemas.microsoft.com/office/drawing/2010/main"/>
              </a:ext>
            </a:extLst>
          </a:blip>
          <a:srcRect t="34435"/>
          <a:stretch>
            <a:fillRect/>
          </a:stretch>
        </p:blipFill>
        <p:spPr bwMode="auto">
          <a:xfrm>
            <a:off x="2062166" y="1060450"/>
            <a:ext cx="2809875"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0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0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0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104"/>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1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P spid="4100" grpId="0"/>
      <p:bldP spid="4101" grpId="0"/>
      <p:bldP spid="4102" grpId="0"/>
      <p:bldP spid="4104" grpId="0"/>
      <p:bldP spid="410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10"/>
          <p:cNvSpPr txBox="1">
            <a:spLocks noChangeArrowheads="1"/>
          </p:cNvSpPr>
          <p:nvPr/>
        </p:nvSpPr>
        <p:spPr bwMode="auto">
          <a:xfrm>
            <a:off x="2161335" y="1722794"/>
            <a:ext cx="2079625"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zh-CN" altLang="en-US" sz="2400" dirty="0">
                <a:solidFill>
                  <a:srgbClr val="0000FF"/>
                </a:solidFill>
                <a:latin typeface="宋体" charset="-122"/>
                <a:ea typeface="宋体" charset="-122"/>
              </a:rPr>
              <a:t>漂    移：</a:t>
            </a:r>
          </a:p>
          <a:p>
            <a:pPr eaLnBrk="1" hangingPunct="1">
              <a:lnSpc>
                <a:spcPct val="150000"/>
              </a:lnSpc>
            </a:pPr>
            <a:r>
              <a:rPr lang="zh-CN" altLang="en-US" sz="2400" dirty="0">
                <a:solidFill>
                  <a:srgbClr val="0000FF"/>
                </a:solidFill>
                <a:latin typeface="宋体" charset="-122"/>
                <a:ea typeface="宋体" charset="-122"/>
              </a:rPr>
              <a:t>迁    移：</a:t>
            </a:r>
          </a:p>
          <a:p>
            <a:pPr eaLnBrk="1" hangingPunct="1">
              <a:lnSpc>
                <a:spcPct val="150000"/>
              </a:lnSpc>
            </a:pPr>
            <a:r>
              <a:rPr lang="zh-CN" altLang="en-US" sz="2400" dirty="0">
                <a:solidFill>
                  <a:srgbClr val="0000FF"/>
                </a:solidFill>
                <a:latin typeface="宋体" charset="-122"/>
                <a:ea typeface="宋体" charset="-122"/>
              </a:rPr>
              <a:t>遗    骸：  </a:t>
            </a:r>
          </a:p>
          <a:p>
            <a:pPr eaLnBrk="1" hangingPunct="1">
              <a:lnSpc>
                <a:spcPct val="150000"/>
              </a:lnSpc>
            </a:pPr>
            <a:r>
              <a:rPr lang="zh-CN" altLang="en-US" sz="2400" dirty="0">
                <a:solidFill>
                  <a:srgbClr val="0000FF"/>
                </a:solidFill>
                <a:latin typeface="宋体" charset="-122"/>
                <a:ea typeface="宋体" charset="-122"/>
              </a:rPr>
              <a:t>褶    皱：  </a:t>
            </a:r>
          </a:p>
          <a:p>
            <a:pPr eaLnBrk="1" hangingPunct="1">
              <a:lnSpc>
                <a:spcPct val="150000"/>
              </a:lnSpc>
            </a:pPr>
            <a:r>
              <a:rPr lang="zh-CN" altLang="en-US" sz="2400" dirty="0">
                <a:solidFill>
                  <a:srgbClr val="0000FF"/>
                </a:solidFill>
                <a:latin typeface="宋体" charset="-122"/>
                <a:ea typeface="宋体" charset="-122"/>
              </a:rPr>
              <a:t>劫    难： </a:t>
            </a:r>
          </a:p>
          <a:p>
            <a:pPr eaLnBrk="1" hangingPunct="1">
              <a:lnSpc>
                <a:spcPct val="150000"/>
              </a:lnSpc>
            </a:pPr>
            <a:r>
              <a:rPr lang="zh-CN" altLang="en-US" sz="2400" dirty="0">
                <a:solidFill>
                  <a:srgbClr val="0000FF"/>
                </a:solidFill>
                <a:latin typeface="宋体" charset="-122"/>
                <a:ea typeface="宋体" charset="-122"/>
              </a:rPr>
              <a:t>天衣无缝：</a:t>
            </a:r>
          </a:p>
        </p:txBody>
      </p:sp>
      <p:sp>
        <p:nvSpPr>
          <p:cNvPr id="4107" name="文本框 11"/>
          <p:cNvSpPr txBox="1">
            <a:spLocks noChangeArrowheads="1"/>
          </p:cNvSpPr>
          <p:nvPr/>
        </p:nvSpPr>
        <p:spPr bwMode="auto">
          <a:xfrm>
            <a:off x="3716338" y="2889009"/>
            <a:ext cx="33528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pPr>
            <a:r>
              <a:rPr lang="zh-CN" altLang="en-US" sz="2400" dirty="0">
                <a:solidFill>
                  <a:srgbClr val="FF0000"/>
                </a:solidFill>
                <a:latin typeface="楷体_GB2312" pitchFamily="49" charset="-122"/>
                <a:ea typeface="楷体_GB2312" pitchFamily="49" charset="-122"/>
              </a:rPr>
              <a:t>遗留下来的骨骸。</a:t>
            </a:r>
          </a:p>
        </p:txBody>
      </p:sp>
      <p:sp>
        <p:nvSpPr>
          <p:cNvPr id="4108" name="文本框 12"/>
          <p:cNvSpPr txBox="1">
            <a:spLocks noChangeArrowheads="1"/>
          </p:cNvSpPr>
          <p:nvPr/>
        </p:nvSpPr>
        <p:spPr bwMode="auto">
          <a:xfrm>
            <a:off x="3716340" y="3432433"/>
            <a:ext cx="669448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pPr>
            <a:r>
              <a:rPr lang="zh-CN" altLang="en-US" sz="2400" dirty="0">
                <a:solidFill>
                  <a:srgbClr val="FF0000"/>
                </a:solidFill>
                <a:latin typeface="楷体_GB2312" pitchFamily="49" charset="-122"/>
                <a:ea typeface="楷体_GB2312" pitchFamily="49" charset="-122"/>
              </a:rPr>
              <a:t>由于地壳运动，岩层受到挤压而形成的弯曲。</a:t>
            </a:r>
          </a:p>
        </p:txBody>
      </p:sp>
      <p:sp>
        <p:nvSpPr>
          <p:cNvPr id="4109" name="文本框 13"/>
          <p:cNvSpPr txBox="1">
            <a:spLocks noChangeArrowheads="1"/>
          </p:cNvSpPr>
          <p:nvPr/>
        </p:nvSpPr>
        <p:spPr bwMode="auto">
          <a:xfrm>
            <a:off x="3716338" y="4005032"/>
            <a:ext cx="13716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pPr>
            <a:r>
              <a:rPr lang="zh-CN" altLang="en-US" sz="2400" dirty="0">
                <a:solidFill>
                  <a:srgbClr val="FF0000"/>
                </a:solidFill>
                <a:latin typeface="楷体_GB2312" pitchFamily="49" charset="-122"/>
                <a:ea typeface="楷体_GB2312" pitchFamily="49" charset="-122"/>
              </a:rPr>
              <a:t>灾难。</a:t>
            </a:r>
          </a:p>
        </p:txBody>
      </p:sp>
      <p:sp>
        <p:nvSpPr>
          <p:cNvPr id="4112" name="文本框 16"/>
          <p:cNvSpPr txBox="1">
            <a:spLocks noChangeArrowheads="1"/>
          </p:cNvSpPr>
          <p:nvPr/>
        </p:nvSpPr>
        <p:spPr bwMode="auto">
          <a:xfrm>
            <a:off x="3716338" y="4599364"/>
            <a:ext cx="6335712"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pPr>
            <a:r>
              <a:rPr lang="zh-CN" altLang="en-US" sz="2400" dirty="0">
                <a:solidFill>
                  <a:srgbClr val="FF0000"/>
                </a:solidFill>
                <a:latin typeface="楷体_GB2312" pitchFamily="49" charset="-122"/>
                <a:ea typeface="楷体_GB2312" pitchFamily="49" charset="-122"/>
              </a:rPr>
              <a:t>神话传说，仙女穿的天衣，没有缝儿。比喻事物没有一点破绽。</a:t>
            </a:r>
          </a:p>
        </p:txBody>
      </p:sp>
      <p:sp>
        <p:nvSpPr>
          <p:cNvPr id="16391" name="Text Box 7"/>
          <p:cNvSpPr txBox="1">
            <a:spLocks noChangeArrowheads="1"/>
          </p:cNvSpPr>
          <p:nvPr/>
        </p:nvSpPr>
        <p:spPr bwMode="auto">
          <a:xfrm>
            <a:off x="2135191" y="868366"/>
            <a:ext cx="3671887"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zh-CN" altLang="en-US" sz="2800" dirty="0">
                <a:solidFill>
                  <a:srgbClr val="0000FF"/>
                </a:solidFill>
                <a:latin typeface="宋体" charset="-122"/>
              </a:rPr>
              <a:t>二、记一记</a:t>
            </a:r>
          </a:p>
        </p:txBody>
      </p:sp>
      <p:sp>
        <p:nvSpPr>
          <p:cNvPr id="2" name="文本框 11"/>
          <p:cNvSpPr txBox="1">
            <a:spLocks noChangeArrowheads="1"/>
          </p:cNvSpPr>
          <p:nvPr/>
        </p:nvSpPr>
        <p:spPr bwMode="auto">
          <a:xfrm>
            <a:off x="3744916" y="1743075"/>
            <a:ext cx="46878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pPr>
            <a:r>
              <a:rPr lang="zh-CN" altLang="en-US" sz="2400" dirty="0">
                <a:solidFill>
                  <a:srgbClr val="FF0000"/>
                </a:solidFill>
                <a:latin typeface="楷体_GB2312" pitchFamily="49" charset="-122"/>
                <a:ea typeface="楷体_GB2312" pitchFamily="49" charset="-122"/>
              </a:rPr>
              <a:t>漂浮的物体朝某个方向移动。</a:t>
            </a:r>
          </a:p>
        </p:txBody>
      </p:sp>
      <p:sp>
        <p:nvSpPr>
          <p:cNvPr id="3" name="文本框 11"/>
          <p:cNvSpPr txBox="1">
            <a:spLocks noChangeArrowheads="1"/>
          </p:cNvSpPr>
          <p:nvPr/>
        </p:nvSpPr>
        <p:spPr bwMode="auto">
          <a:xfrm>
            <a:off x="3716341" y="2303466"/>
            <a:ext cx="468788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pPr>
            <a:r>
              <a:rPr lang="zh-CN" altLang="en-US" sz="2400" dirty="0">
                <a:solidFill>
                  <a:srgbClr val="FF0000"/>
                </a:solidFill>
                <a:latin typeface="楷体_GB2312" pitchFamily="49" charset="-122"/>
                <a:ea typeface="楷体_GB2312" pitchFamily="49" charset="-122"/>
              </a:rPr>
              <a:t>离开原来的所在地并另换地点。</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0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0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10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1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7" grpId="0"/>
      <p:bldP spid="4108" grpId="0"/>
      <p:bldP spid="4109" grpId="0"/>
      <p:bldP spid="4112" grpId="0"/>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3"/>
          <p:cNvSpPr>
            <a:spLocks noGrp="1" noChangeArrowheads="1"/>
          </p:cNvSpPr>
          <p:nvPr>
            <p:ph type="body" idx="4294967295"/>
          </p:nvPr>
        </p:nvSpPr>
        <p:spPr>
          <a:xfrm>
            <a:off x="1703512" y="2086769"/>
            <a:ext cx="3381375" cy="3049587"/>
          </a:xfrm>
          <a:noFill/>
        </p:spPr>
        <p:txBody>
          <a:bodyPr vert="horz" wrap="square" lIns="90000" tIns="46800" rIns="90000" bIns="46800" numCol="1" anchor="t" anchorCtr="0" compatLnSpc="1">
            <a:prstTxWarp prst="textNoShape">
              <a:avLst/>
            </a:prstTxWarp>
            <a:spAutoFit/>
          </a:bodyPr>
          <a:lstStyle/>
          <a:p>
            <a:pPr marL="0" indent="0" eaLnBrk="1" hangingPunct="1">
              <a:lnSpc>
                <a:spcPct val="200000"/>
              </a:lnSpc>
              <a:buNone/>
            </a:pPr>
            <a:r>
              <a:rPr lang="en-US" altLang="zh-CN" sz="2400" b="1" dirty="0"/>
              <a:t>    </a:t>
            </a:r>
            <a:r>
              <a:rPr lang="zh-CN" altLang="en-US" sz="2400" b="1" dirty="0"/>
              <a:t>听读课文，并结合大屏展示的图片，了解课文内容，理清作者的写作思路，准备复述。</a:t>
            </a:r>
          </a:p>
        </p:txBody>
      </p:sp>
      <p:sp>
        <p:nvSpPr>
          <p:cNvPr id="50182" name="文本框 6"/>
          <p:cNvSpPr txBox="1">
            <a:spLocks noChangeArrowheads="1"/>
          </p:cNvSpPr>
          <p:nvPr/>
        </p:nvSpPr>
        <p:spPr bwMode="auto">
          <a:xfrm>
            <a:off x="5916613" y="1571628"/>
            <a:ext cx="40322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algn="ctr" eaLnBrk="1" hangingPunct="1">
              <a:spcBef>
                <a:spcPct val="50000"/>
              </a:spcBef>
            </a:pPr>
            <a:r>
              <a:rPr lang="zh-CN" altLang="en-US" sz="2800">
                <a:solidFill>
                  <a:srgbClr val="0000FF"/>
                </a:solidFill>
                <a:ea typeface="宋体" charset="-122"/>
              </a:rPr>
              <a:t>南极发现恐龙化石</a:t>
            </a:r>
          </a:p>
        </p:txBody>
      </p:sp>
      <p:sp>
        <p:nvSpPr>
          <p:cNvPr id="50183" name="文本框 7"/>
          <p:cNvSpPr txBox="1">
            <a:spLocks noChangeArrowheads="1"/>
          </p:cNvSpPr>
          <p:nvPr/>
        </p:nvSpPr>
        <p:spPr bwMode="auto">
          <a:xfrm>
            <a:off x="5916613" y="3611563"/>
            <a:ext cx="40322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algn="ctr" eaLnBrk="1" hangingPunct="1">
              <a:spcBef>
                <a:spcPct val="50000"/>
              </a:spcBef>
            </a:pPr>
            <a:r>
              <a:rPr lang="zh-CN" altLang="en-US" sz="2800">
                <a:solidFill>
                  <a:srgbClr val="0000FF"/>
                </a:solidFill>
                <a:ea typeface="宋体" charset="-122"/>
              </a:rPr>
              <a:t>恐龙无处不在</a:t>
            </a:r>
          </a:p>
        </p:txBody>
      </p:sp>
      <p:sp>
        <p:nvSpPr>
          <p:cNvPr id="50184" name="文本框 8"/>
          <p:cNvSpPr txBox="1">
            <a:spLocks noChangeArrowheads="1"/>
          </p:cNvSpPr>
          <p:nvPr/>
        </p:nvSpPr>
        <p:spPr bwMode="auto">
          <a:xfrm>
            <a:off x="5916613" y="4691063"/>
            <a:ext cx="40322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algn="ctr" eaLnBrk="1" hangingPunct="1">
              <a:spcBef>
                <a:spcPct val="50000"/>
              </a:spcBef>
            </a:pPr>
            <a:r>
              <a:rPr lang="zh-CN" altLang="en-US" sz="2800">
                <a:solidFill>
                  <a:srgbClr val="0000FF"/>
                </a:solidFill>
                <a:ea typeface="宋体" charset="-122"/>
              </a:rPr>
              <a:t>恐龙不会迁徙</a:t>
            </a:r>
          </a:p>
        </p:txBody>
      </p:sp>
      <p:sp>
        <p:nvSpPr>
          <p:cNvPr id="50185" name="文本框 9"/>
          <p:cNvSpPr txBox="1">
            <a:spLocks noChangeArrowheads="1"/>
          </p:cNvSpPr>
          <p:nvPr/>
        </p:nvSpPr>
        <p:spPr bwMode="auto">
          <a:xfrm>
            <a:off x="6311900" y="5638803"/>
            <a:ext cx="32400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algn="ctr" eaLnBrk="1" hangingPunct="1">
              <a:spcBef>
                <a:spcPct val="50000"/>
              </a:spcBef>
            </a:pPr>
            <a:r>
              <a:rPr lang="zh-CN" altLang="en-US" sz="2800">
                <a:solidFill>
                  <a:srgbClr val="0000FF"/>
                </a:solidFill>
                <a:ea typeface="宋体" charset="-122"/>
              </a:rPr>
              <a:t>大陆漂移</a:t>
            </a:r>
          </a:p>
        </p:txBody>
      </p:sp>
      <p:sp>
        <p:nvSpPr>
          <p:cNvPr id="50186" name="直线 10"/>
          <p:cNvSpPr>
            <a:spLocks noChangeShapeType="1"/>
          </p:cNvSpPr>
          <p:nvPr/>
        </p:nvSpPr>
        <p:spPr bwMode="auto">
          <a:xfrm>
            <a:off x="7935913" y="2141541"/>
            <a:ext cx="0" cy="504825"/>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0188" name="直线 12"/>
          <p:cNvSpPr>
            <a:spLocks noChangeShapeType="1"/>
          </p:cNvSpPr>
          <p:nvPr/>
        </p:nvSpPr>
        <p:spPr bwMode="auto">
          <a:xfrm>
            <a:off x="7935916" y="5243516"/>
            <a:ext cx="1587" cy="433387"/>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0189" name="直线 13"/>
          <p:cNvSpPr>
            <a:spLocks noChangeShapeType="1"/>
          </p:cNvSpPr>
          <p:nvPr/>
        </p:nvSpPr>
        <p:spPr bwMode="auto">
          <a:xfrm>
            <a:off x="7935916" y="4224341"/>
            <a:ext cx="1587" cy="433387"/>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0201" name="文本框 25"/>
          <p:cNvSpPr txBox="1">
            <a:spLocks noChangeArrowheads="1"/>
          </p:cNvSpPr>
          <p:nvPr/>
        </p:nvSpPr>
        <p:spPr bwMode="auto">
          <a:xfrm>
            <a:off x="5303838" y="2671763"/>
            <a:ext cx="525621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algn="ctr" eaLnBrk="1" hangingPunct="1">
              <a:spcBef>
                <a:spcPct val="50000"/>
              </a:spcBef>
            </a:pPr>
            <a:r>
              <a:rPr lang="zh-CN" altLang="en-US" sz="2800">
                <a:solidFill>
                  <a:srgbClr val="0000FF"/>
                </a:solidFill>
                <a:ea typeface="宋体" charset="-122"/>
              </a:rPr>
              <a:t>南极外各洲发现恐龙化石</a:t>
            </a:r>
          </a:p>
        </p:txBody>
      </p:sp>
      <p:sp>
        <p:nvSpPr>
          <p:cNvPr id="50202" name="直线 26"/>
          <p:cNvSpPr>
            <a:spLocks noChangeShapeType="1"/>
          </p:cNvSpPr>
          <p:nvPr/>
        </p:nvSpPr>
        <p:spPr bwMode="auto">
          <a:xfrm>
            <a:off x="7935916" y="3205166"/>
            <a:ext cx="1587" cy="433387"/>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pic>
        <p:nvPicPr>
          <p:cNvPr id="17420" name="Picture 12" descr="图片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98691" y="974728"/>
            <a:ext cx="2797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0182"/>
                                        </p:tgtEl>
                                        <p:attrNameLst>
                                          <p:attrName>style.visibility</p:attrName>
                                        </p:attrNameLst>
                                      </p:cBhvr>
                                      <p:to>
                                        <p:strVal val="visible"/>
                                      </p:to>
                                    </p:set>
                                    <p:animEffect transition="in" filter="wipe(up)">
                                      <p:cBhvr>
                                        <p:cTn id="7" dur="500"/>
                                        <p:tgtEl>
                                          <p:spTgt spid="5018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0186"/>
                                        </p:tgtEl>
                                        <p:attrNameLst>
                                          <p:attrName>style.visibility</p:attrName>
                                        </p:attrNameLst>
                                      </p:cBhvr>
                                      <p:to>
                                        <p:strVal val="visible"/>
                                      </p:to>
                                    </p:set>
                                    <p:animEffect transition="in" filter="wipe(up)">
                                      <p:cBhvr>
                                        <p:cTn id="10" dur="500"/>
                                        <p:tgtEl>
                                          <p:spTgt spid="5018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50201"/>
                                        </p:tgtEl>
                                        <p:attrNameLst>
                                          <p:attrName>style.visibility</p:attrName>
                                        </p:attrNameLst>
                                      </p:cBhvr>
                                      <p:to>
                                        <p:strVal val="visible"/>
                                      </p:to>
                                    </p:set>
                                    <p:animEffect transition="in" filter="wipe(up)">
                                      <p:cBhvr>
                                        <p:cTn id="15" dur="500"/>
                                        <p:tgtEl>
                                          <p:spTgt spid="5020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50202"/>
                                        </p:tgtEl>
                                        <p:attrNameLst>
                                          <p:attrName>style.visibility</p:attrName>
                                        </p:attrNameLst>
                                      </p:cBhvr>
                                      <p:to>
                                        <p:strVal val="visible"/>
                                      </p:to>
                                    </p:set>
                                    <p:animEffect transition="in" filter="wipe(up)">
                                      <p:cBhvr>
                                        <p:cTn id="18" dur="500"/>
                                        <p:tgtEl>
                                          <p:spTgt spid="5020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50183"/>
                                        </p:tgtEl>
                                        <p:attrNameLst>
                                          <p:attrName>style.visibility</p:attrName>
                                        </p:attrNameLst>
                                      </p:cBhvr>
                                      <p:to>
                                        <p:strVal val="visible"/>
                                      </p:to>
                                    </p:set>
                                    <p:animEffect transition="in" filter="wipe(up)">
                                      <p:cBhvr>
                                        <p:cTn id="23" dur="500"/>
                                        <p:tgtEl>
                                          <p:spTgt spid="5018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50189"/>
                                        </p:tgtEl>
                                        <p:attrNameLst>
                                          <p:attrName>style.visibility</p:attrName>
                                        </p:attrNameLst>
                                      </p:cBhvr>
                                      <p:to>
                                        <p:strVal val="visible"/>
                                      </p:to>
                                    </p:set>
                                    <p:animEffect transition="in" filter="wipe(up)">
                                      <p:cBhvr>
                                        <p:cTn id="26" dur="500"/>
                                        <p:tgtEl>
                                          <p:spTgt spid="50189"/>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50184"/>
                                        </p:tgtEl>
                                        <p:attrNameLst>
                                          <p:attrName>style.visibility</p:attrName>
                                        </p:attrNameLst>
                                      </p:cBhvr>
                                      <p:to>
                                        <p:strVal val="visible"/>
                                      </p:to>
                                    </p:set>
                                    <p:animEffect transition="in" filter="wipe(up)">
                                      <p:cBhvr>
                                        <p:cTn id="31" dur="500"/>
                                        <p:tgtEl>
                                          <p:spTgt spid="50184"/>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50188"/>
                                        </p:tgtEl>
                                        <p:attrNameLst>
                                          <p:attrName>style.visibility</p:attrName>
                                        </p:attrNameLst>
                                      </p:cBhvr>
                                      <p:to>
                                        <p:strVal val="visible"/>
                                      </p:to>
                                    </p:set>
                                    <p:animEffect transition="in" filter="wipe(up)">
                                      <p:cBhvr>
                                        <p:cTn id="34" dur="500"/>
                                        <p:tgtEl>
                                          <p:spTgt spid="5018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50185"/>
                                        </p:tgtEl>
                                        <p:attrNameLst>
                                          <p:attrName>style.visibility</p:attrName>
                                        </p:attrNameLst>
                                      </p:cBhvr>
                                      <p:to>
                                        <p:strVal val="visible"/>
                                      </p:to>
                                    </p:set>
                                    <p:animEffect transition="in" filter="wipe(up)">
                                      <p:cBhvr>
                                        <p:cTn id="39" dur="500"/>
                                        <p:tgtEl>
                                          <p:spTgt spid="50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2" grpId="0"/>
      <p:bldP spid="50183" grpId="0"/>
      <p:bldP spid="50184" grpId="0"/>
      <p:bldP spid="50185" grpId="0"/>
      <p:bldP spid="50186" grpId="0" animBg="1"/>
      <p:bldP spid="50188" grpId="0" animBg="1"/>
      <p:bldP spid="50189" grpId="0" animBg="1"/>
      <p:bldP spid="50201" grpId="0"/>
      <p:bldP spid="5020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文本框 2"/>
          <p:cNvSpPr txBox="1">
            <a:spLocks noChangeArrowheads="1"/>
          </p:cNvSpPr>
          <p:nvPr/>
        </p:nvSpPr>
        <p:spPr bwMode="auto">
          <a:xfrm>
            <a:off x="2181225" y="2000253"/>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dirty="0">
                <a:solidFill>
                  <a:srgbClr val="0000FF"/>
                </a:solidFill>
                <a:latin typeface="宋体" charset="-122"/>
                <a:ea typeface="宋体" charset="-122"/>
              </a:rPr>
              <a:t>分析</a:t>
            </a:r>
            <a:r>
              <a:rPr lang="en-US" altLang="zh-CN" sz="2400" dirty="0">
                <a:solidFill>
                  <a:srgbClr val="0000FF"/>
                </a:solidFill>
                <a:latin typeface="宋体" charset="-122"/>
                <a:ea typeface="宋体" charset="-122"/>
              </a:rPr>
              <a:t>《</a:t>
            </a:r>
            <a:r>
              <a:rPr lang="zh-CN" altLang="en-US" sz="2400" dirty="0">
                <a:solidFill>
                  <a:srgbClr val="0000FF"/>
                </a:solidFill>
                <a:latin typeface="宋体" charset="-122"/>
                <a:ea typeface="宋体" charset="-122"/>
              </a:rPr>
              <a:t>恐龙无处不在</a:t>
            </a:r>
            <a:r>
              <a:rPr lang="en-US" altLang="zh-CN" sz="2400" dirty="0">
                <a:solidFill>
                  <a:srgbClr val="0000FF"/>
                </a:solidFill>
                <a:latin typeface="宋体" charset="-122"/>
                <a:ea typeface="宋体" charset="-122"/>
              </a:rPr>
              <a:t>》</a:t>
            </a:r>
          </a:p>
        </p:txBody>
      </p:sp>
      <p:sp>
        <p:nvSpPr>
          <p:cNvPr id="18435" name="文本框 4"/>
          <p:cNvSpPr txBox="1">
            <a:spLocks noChangeArrowheads="1"/>
          </p:cNvSpPr>
          <p:nvPr/>
        </p:nvSpPr>
        <p:spPr bwMode="auto">
          <a:xfrm>
            <a:off x="2181228" y="2727328"/>
            <a:ext cx="8181975"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20000"/>
              </a:lnSpc>
            </a:pPr>
            <a:r>
              <a:rPr lang="en-US" altLang="zh-CN" sz="2400" dirty="0">
                <a:solidFill>
                  <a:srgbClr val="0000FF"/>
                </a:solidFill>
                <a:latin typeface="宋体" charset="-122"/>
                <a:ea typeface="宋体" charset="-122"/>
              </a:rPr>
              <a:t>    </a:t>
            </a:r>
            <a:r>
              <a:rPr lang="zh-CN" altLang="en-US" sz="2400" dirty="0">
                <a:solidFill>
                  <a:srgbClr val="0000FF"/>
                </a:solidFill>
                <a:latin typeface="宋体" charset="-122"/>
                <a:ea typeface="宋体" charset="-122"/>
              </a:rPr>
              <a:t>本文依据</a:t>
            </a:r>
            <a:r>
              <a:rPr lang="en-US" altLang="zh-CN" sz="2400" dirty="0">
                <a:solidFill>
                  <a:srgbClr val="0000FF"/>
                </a:solidFill>
                <a:latin typeface="宋体" charset="-122"/>
                <a:ea typeface="宋体" charset="-122"/>
              </a:rPr>
              <a:t>________________________</a:t>
            </a:r>
            <a:r>
              <a:rPr lang="zh-CN" altLang="en-US" sz="2400" dirty="0">
                <a:solidFill>
                  <a:srgbClr val="0000FF"/>
                </a:solidFill>
                <a:latin typeface="宋体" charset="-122"/>
                <a:ea typeface="宋体" charset="-122"/>
              </a:rPr>
              <a:t>的事实，证明</a:t>
            </a:r>
          </a:p>
          <a:p>
            <a:pPr eaLnBrk="1" hangingPunct="1">
              <a:lnSpc>
                <a:spcPct val="120000"/>
              </a:lnSpc>
            </a:pPr>
            <a:r>
              <a:rPr lang="zh-CN" altLang="en-US" sz="2400" dirty="0">
                <a:solidFill>
                  <a:srgbClr val="0000FF"/>
                </a:solidFill>
                <a:latin typeface="宋体" charset="-122"/>
                <a:ea typeface="宋体" charset="-122"/>
              </a:rPr>
              <a:t>了</a:t>
            </a:r>
            <a:r>
              <a:rPr lang="en-US" altLang="zh-CN" sz="2400" dirty="0">
                <a:solidFill>
                  <a:srgbClr val="0000FF"/>
                </a:solidFill>
                <a:latin typeface="宋体" charset="-122"/>
                <a:ea typeface="宋体" charset="-122"/>
              </a:rPr>
              <a:t>_________</a:t>
            </a:r>
            <a:r>
              <a:rPr lang="zh-CN" altLang="en-US" sz="2400" dirty="0">
                <a:solidFill>
                  <a:srgbClr val="0000FF"/>
                </a:solidFill>
                <a:latin typeface="宋体" charset="-122"/>
                <a:ea typeface="宋体" charset="-122"/>
              </a:rPr>
              <a:t>假说。</a:t>
            </a:r>
          </a:p>
        </p:txBody>
      </p:sp>
      <p:sp>
        <p:nvSpPr>
          <p:cNvPr id="6149" name="文本框 5"/>
          <p:cNvSpPr txBox="1">
            <a:spLocks noChangeArrowheads="1"/>
          </p:cNvSpPr>
          <p:nvPr/>
        </p:nvSpPr>
        <p:spPr bwMode="auto">
          <a:xfrm>
            <a:off x="4454525" y="2578103"/>
            <a:ext cx="4419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FF0000"/>
                </a:solidFill>
                <a:latin typeface="楷体_GB2312" pitchFamily="49" charset="-122"/>
                <a:ea typeface="楷体_GB2312" pitchFamily="49" charset="-122"/>
              </a:rPr>
              <a:t>在南极发现恐龙化石</a:t>
            </a:r>
          </a:p>
        </p:txBody>
      </p:sp>
      <p:sp>
        <p:nvSpPr>
          <p:cNvPr id="6150" name="文本框 6"/>
          <p:cNvSpPr txBox="1">
            <a:spLocks noChangeArrowheads="1"/>
          </p:cNvSpPr>
          <p:nvPr/>
        </p:nvSpPr>
        <p:spPr bwMode="auto">
          <a:xfrm>
            <a:off x="2541588" y="3021016"/>
            <a:ext cx="2133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FF0000"/>
                </a:solidFill>
                <a:latin typeface="楷体_GB2312" pitchFamily="49" charset="-122"/>
                <a:ea typeface="楷体_GB2312" pitchFamily="49" charset="-122"/>
              </a:rPr>
              <a:t>大陆漂移</a:t>
            </a:r>
          </a:p>
        </p:txBody>
      </p:sp>
      <p:sp>
        <p:nvSpPr>
          <p:cNvPr id="18438" name="文本框 7"/>
          <p:cNvSpPr txBox="1">
            <a:spLocks noChangeArrowheads="1"/>
          </p:cNvSpPr>
          <p:nvPr/>
        </p:nvSpPr>
        <p:spPr bwMode="auto">
          <a:xfrm>
            <a:off x="2136775" y="3589338"/>
            <a:ext cx="8320088" cy="112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40000"/>
              </a:lnSpc>
            </a:pPr>
            <a:r>
              <a:rPr lang="en-US" altLang="zh-CN" sz="2400" dirty="0">
                <a:solidFill>
                  <a:srgbClr val="0000FF"/>
                </a:solidFill>
                <a:latin typeface="宋体" charset="-122"/>
                <a:ea typeface="宋体" charset="-122"/>
              </a:rPr>
              <a:t>    </a:t>
            </a:r>
            <a:r>
              <a:rPr lang="zh-CN" altLang="en-US" sz="2400" dirty="0">
                <a:solidFill>
                  <a:srgbClr val="0000FF"/>
                </a:solidFill>
                <a:latin typeface="宋体" charset="-122"/>
                <a:ea typeface="宋体" charset="-122"/>
              </a:rPr>
              <a:t>课文说明的对象涉及两个学科，即：</a:t>
            </a:r>
            <a:r>
              <a:rPr lang="en-US" altLang="zh-CN" sz="2400" dirty="0">
                <a:solidFill>
                  <a:srgbClr val="0000FF"/>
                </a:solidFill>
                <a:latin typeface="宋体" charset="-122"/>
                <a:ea typeface="宋体" charset="-122"/>
              </a:rPr>
              <a:t>_______________ __________________</a:t>
            </a:r>
          </a:p>
        </p:txBody>
      </p:sp>
      <p:sp>
        <p:nvSpPr>
          <p:cNvPr id="6152" name="文本框 8"/>
          <p:cNvSpPr txBox="1">
            <a:spLocks noChangeArrowheads="1"/>
          </p:cNvSpPr>
          <p:nvPr/>
        </p:nvSpPr>
        <p:spPr bwMode="auto">
          <a:xfrm>
            <a:off x="7618416" y="3478216"/>
            <a:ext cx="28844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FF0000"/>
                </a:solidFill>
                <a:latin typeface="楷体_GB2312" pitchFamily="49" charset="-122"/>
                <a:ea typeface="楷体_GB2312" pitchFamily="49" charset="-122"/>
              </a:rPr>
              <a:t>生物学（恐龙）、</a:t>
            </a:r>
          </a:p>
        </p:txBody>
      </p:sp>
      <p:sp>
        <p:nvSpPr>
          <p:cNvPr id="6153" name="文本框 9"/>
          <p:cNvSpPr txBox="1">
            <a:spLocks noChangeArrowheads="1"/>
          </p:cNvSpPr>
          <p:nvPr/>
        </p:nvSpPr>
        <p:spPr bwMode="auto">
          <a:xfrm>
            <a:off x="2176463" y="3976691"/>
            <a:ext cx="4343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FF0000"/>
                </a:solidFill>
                <a:latin typeface="楷体_GB2312" pitchFamily="49" charset="-122"/>
                <a:ea typeface="楷体_GB2312" pitchFamily="49" charset="-122"/>
              </a:rPr>
              <a:t>地质学（板块理论）</a:t>
            </a:r>
          </a:p>
        </p:txBody>
      </p:sp>
      <p:sp>
        <p:nvSpPr>
          <p:cNvPr id="18441" name="文本框 10"/>
          <p:cNvSpPr txBox="1">
            <a:spLocks noChangeArrowheads="1"/>
          </p:cNvSpPr>
          <p:nvPr/>
        </p:nvSpPr>
        <p:spPr bwMode="auto">
          <a:xfrm>
            <a:off x="2787650" y="4521203"/>
            <a:ext cx="5562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dirty="0">
                <a:solidFill>
                  <a:srgbClr val="0000FF"/>
                </a:solidFill>
                <a:latin typeface="宋体" charset="-122"/>
                <a:ea typeface="宋体" charset="-122"/>
              </a:rPr>
              <a:t>从中我们明白一个什么道理：</a:t>
            </a:r>
          </a:p>
        </p:txBody>
      </p:sp>
      <p:sp>
        <p:nvSpPr>
          <p:cNvPr id="6155" name="文本框 11"/>
          <p:cNvSpPr txBox="1">
            <a:spLocks noChangeArrowheads="1"/>
          </p:cNvSpPr>
          <p:nvPr/>
        </p:nvSpPr>
        <p:spPr bwMode="auto">
          <a:xfrm>
            <a:off x="2181228" y="5070478"/>
            <a:ext cx="7750175"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20000"/>
              </a:lnSpc>
            </a:pPr>
            <a:r>
              <a:rPr lang="en-US" altLang="zh-CN" sz="2400" dirty="0">
                <a:solidFill>
                  <a:srgbClr val="FF0000"/>
                </a:solidFill>
                <a:latin typeface="宋体" charset="-122"/>
                <a:ea typeface="宋体" charset="-122"/>
              </a:rPr>
              <a:t>    </a:t>
            </a:r>
            <a:r>
              <a:rPr lang="zh-CN" altLang="en-US" sz="2400" dirty="0">
                <a:solidFill>
                  <a:srgbClr val="FF0000"/>
                </a:solidFill>
                <a:latin typeface="楷体_GB2312" pitchFamily="49" charset="-122"/>
                <a:ea typeface="楷体_GB2312" pitchFamily="49" charset="-122"/>
              </a:rPr>
              <a:t>不同学科领域之间是紧密相连的。在一个科学领域里的发现肯定会对其他领域产生影响。</a:t>
            </a:r>
          </a:p>
        </p:txBody>
      </p:sp>
      <p:sp>
        <p:nvSpPr>
          <p:cNvPr id="18443" name="Text Box 11"/>
          <p:cNvSpPr txBox="1">
            <a:spLocks noChangeArrowheads="1"/>
          </p:cNvSpPr>
          <p:nvPr/>
        </p:nvSpPr>
        <p:spPr bwMode="auto">
          <a:xfrm>
            <a:off x="2041528" y="1504953"/>
            <a:ext cx="4525963" cy="519113"/>
          </a:xfrm>
          <a:prstGeom prst="rect">
            <a:avLst/>
          </a:prstGeom>
          <a:noFill/>
          <a:ln w="12700" algn="ctr">
            <a:noFill/>
            <a:miter lim="800000"/>
            <a:headEnd/>
            <a:tailEnd/>
          </a:ln>
          <a:effectLst>
            <a:outerShdw dist="35921" dir="2700000" sy="50000" kx="2115830" algn="bl" rotWithShape="0">
              <a:srgbClr val="C0C0C0">
                <a:alpha val="79999"/>
              </a:srgbClr>
            </a:outerShdw>
          </a:effectLst>
        </p:spPr>
        <p:txBody>
          <a:bodyPr>
            <a:spAutoFit/>
          </a:bodyPr>
          <a:lstStyle/>
          <a:p>
            <a:pPr eaLnBrk="1" hangingPunct="1">
              <a:defRPr/>
            </a:pPr>
            <a:r>
              <a:rPr lang="zh-CN" altLang="en-US" sz="2800" dirty="0">
                <a:solidFill>
                  <a:srgbClr val="0000FF"/>
                </a:solidFill>
                <a:latin typeface="宋体" pitchFamily="2" charset="-122"/>
              </a:rPr>
              <a:t>一、初读课文  探讨内容</a:t>
            </a:r>
          </a:p>
        </p:txBody>
      </p:sp>
      <p:pic>
        <p:nvPicPr>
          <p:cNvPr id="18444" name="Picture 12" descr="图片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354266" y="727075"/>
            <a:ext cx="2865437"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5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5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15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1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p:bldP spid="6150" grpId="0"/>
      <p:bldP spid="6152" grpId="0"/>
      <p:bldP spid="6153" grpId="0"/>
      <p:bldP spid="615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2"/>
          <p:cNvSpPr txBox="1">
            <a:spLocks noChangeArrowheads="1"/>
          </p:cNvSpPr>
          <p:nvPr/>
        </p:nvSpPr>
        <p:spPr bwMode="auto">
          <a:xfrm>
            <a:off x="2182813" y="715963"/>
            <a:ext cx="739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spcBef>
                <a:spcPct val="50000"/>
              </a:spcBef>
            </a:pPr>
            <a:r>
              <a:rPr lang="zh-CN" altLang="en-US" sz="2400">
                <a:solidFill>
                  <a:srgbClr val="0000FF"/>
                </a:solidFill>
                <a:latin typeface="Times New Roman" pitchFamily="18" charset="0"/>
                <a:ea typeface="宋体" charset="-122"/>
              </a:rPr>
              <a:t>分析</a:t>
            </a:r>
            <a:r>
              <a:rPr lang="zh-CN" altLang="en-US" sz="2400">
                <a:solidFill>
                  <a:srgbClr val="0000FF"/>
                </a:solidFill>
                <a:latin typeface="宋体" charset="-122"/>
                <a:ea typeface="宋体" charset="-122"/>
              </a:rPr>
              <a:t>“</a:t>
            </a:r>
            <a:r>
              <a:rPr lang="zh-CN" altLang="en-US" sz="2400">
                <a:solidFill>
                  <a:srgbClr val="0000FF"/>
                </a:solidFill>
                <a:latin typeface="Times New Roman" pitchFamily="18" charset="0"/>
                <a:ea typeface="宋体" charset="-122"/>
              </a:rPr>
              <a:t>大陆漂移</a:t>
            </a:r>
            <a:r>
              <a:rPr lang="zh-CN" altLang="en-US" sz="2400">
                <a:solidFill>
                  <a:srgbClr val="0000FF"/>
                </a:solidFill>
                <a:latin typeface="宋体" charset="-122"/>
                <a:ea typeface="宋体" charset="-122"/>
              </a:rPr>
              <a:t>”</a:t>
            </a:r>
            <a:r>
              <a:rPr lang="zh-CN" altLang="en-US" sz="2400">
                <a:solidFill>
                  <a:srgbClr val="0000FF"/>
                </a:solidFill>
                <a:latin typeface="Times New Roman" pitchFamily="18" charset="0"/>
                <a:ea typeface="宋体" charset="-122"/>
              </a:rPr>
              <a:t>学说推断思路：</a:t>
            </a:r>
          </a:p>
        </p:txBody>
      </p:sp>
      <p:sp>
        <p:nvSpPr>
          <p:cNvPr id="7171" name="文本框 3"/>
          <p:cNvSpPr txBox="1">
            <a:spLocks noChangeArrowheads="1"/>
          </p:cNvSpPr>
          <p:nvPr/>
        </p:nvSpPr>
        <p:spPr bwMode="auto">
          <a:xfrm>
            <a:off x="3559178" y="1238253"/>
            <a:ext cx="1687513" cy="1050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0000"/>
              </a:lnSpc>
              <a:spcBef>
                <a:spcPct val="50000"/>
              </a:spcBef>
            </a:pPr>
            <a:r>
              <a:rPr lang="zh-CN" altLang="en-US" sz="2400">
                <a:solidFill>
                  <a:srgbClr val="FF0000"/>
                </a:solidFill>
                <a:latin typeface="Times New Roman" pitchFamily="18" charset="0"/>
                <a:ea typeface="宋体" charset="-122"/>
              </a:rPr>
              <a:t>南极发现恐龙化石</a:t>
            </a:r>
          </a:p>
        </p:txBody>
      </p:sp>
      <p:sp>
        <p:nvSpPr>
          <p:cNvPr id="7172" name="自选图形 4"/>
          <p:cNvSpPr>
            <a:spLocks noChangeArrowheads="1"/>
          </p:cNvSpPr>
          <p:nvPr/>
        </p:nvSpPr>
        <p:spPr bwMode="auto">
          <a:xfrm>
            <a:off x="5335588" y="1600200"/>
            <a:ext cx="685800" cy="381000"/>
          </a:xfrm>
          <a:prstGeom prst="rightArrowCallout">
            <a:avLst>
              <a:gd name="adj1" fmla="val 25000"/>
              <a:gd name="adj2" fmla="val 25000"/>
              <a:gd name="adj3" fmla="val 30000"/>
              <a:gd name="adj4" fmla="val 66667"/>
            </a:avLst>
          </a:prstGeom>
          <a:solidFill>
            <a:srgbClr val="FFCC00"/>
          </a:solidFill>
          <a:ln w="28575">
            <a:solidFill>
              <a:srgbClr val="3366FF"/>
            </a:solidFill>
            <a:miter lim="800000"/>
            <a:headEnd/>
            <a:tailEnd/>
          </a:ln>
        </p:spPr>
        <p:txBody>
          <a:bodyPr wrap="none" anchor="ctr"/>
          <a:lstStyle/>
          <a:p>
            <a:pPr eaLnBrk="1" hangingPunct="1"/>
            <a:endParaRPr lang="zh-CN" altLang="zh-CN" sz="2400">
              <a:solidFill>
                <a:srgbClr val="FF0000"/>
              </a:solidFill>
              <a:latin typeface="Times New Roman" pitchFamily="18" charset="0"/>
              <a:ea typeface="宋体" charset="-122"/>
            </a:endParaRPr>
          </a:p>
        </p:txBody>
      </p:sp>
      <p:sp>
        <p:nvSpPr>
          <p:cNvPr id="7173" name="文本框 5"/>
          <p:cNvSpPr txBox="1">
            <a:spLocks noChangeArrowheads="1"/>
          </p:cNvSpPr>
          <p:nvPr/>
        </p:nvSpPr>
        <p:spPr bwMode="auto">
          <a:xfrm>
            <a:off x="6205538" y="1273178"/>
            <a:ext cx="2100262" cy="1050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0000"/>
              </a:lnSpc>
              <a:spcBef>
                <a:spcPct val="50000"/>
              </a:spcBef>
            </a:pPr>
            <a:r>
              <a:rPr lang="zh-CN" altLang="en-US" sz="2400">
                <a:solidFill>
                  <a:srgbClr val="FF0000"/>
                </a:solidFill>
                <a:latin typeface="Times New Roman" pitchFamily="18" charset="0"/>
                <a:ea typeface="宋体" charset="-122"/>
              </a:rPr>
              <a:t>恐龙并不适应南极气候</a:t>
            </a:r>
          </a:p>
        </p:txBody>
      </p:sp>
      <p:sp>
        <p:nvSpPr>
          <p:cNvPr id="7174" name="自选图形 6"/>
          <p:cNvSpPr>
            <a:spLocks noChangeArrowheads="1"/>
          </p:cNvSpPr>
          <p:nvPr/>
        </p:nvSpPr>
        <p:spPr bwMode="auto">
          <a:xfrm>
            <a:off x="8396288" y="1827213"/>
            <a:ext cx="685800" cy="381000"/>
          </a:xfrm>
          <a:prstGeom prst="rightArrowCallout">
            <a:avLst>
              <a:gd name="adj1" fmla="val 25000"/>
              <a:gd name="adj2" fmla="val 25000"/>
              <a:gd name="adj3" fmla="val 30000"/>
              <a:gd name="adj4" fmla="val 66667"/>
            </a:avLst>
          </a:prstGeom>
          <a:solidFill>
            <a:srgbClr val="FFCC00"/>
          </a:solidFill>
          <a:ln w="28575">
            <a:solidFill>
              <a:srgbClr val="3366FF"/>
            </a:solidFill>
            <a:miter lim="800000"/>
            <a:headEnd/>
            <a:tailEnd/>
          </a:ln>
        </p:spPr>
        <p:txBody>
          <a:bodyPr wrap="none" anchor="ctr"/>
          <a:lstStyle/>
          <a:p>
            <a:pPr eaLnBrk="1" hangingPunct="1"/>
            <a:endParaRPr lang="zh-CN" altLang="zh-CN" sz="2400">
              <a:solidFill>
                <a:srgbClr val="FF0000"/>
              </a:solidFill>
              <a:latin typeface="Times New Roman" pitchFamily="18" charset="0"/>
              <a:ea typeface="宋体" charset="-122"/>
            </a:endParaRPr>
          </a:p>
        </p:txBody>
      </p:sp>
      <p:sp>
        <p:nvSpPr>
          <p:cNvPr id="7175" name="文本框 7"/>
          <p:cNvSpPr txBox="1">
            <a:spLocks noChangeArrowheads="1"/>
          </p:cNvSpPr>
          <p:nvPr/>
        </p:nvSpPr>
        <p:spPr bwMode="auto">
          <a:xfrm>
            <a:off x="2170116" y="2482853"/>
            <a:ext cx="2471737" cy="1050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0000"/>
              </a:lnSpc>
              <a:spcBef>
                <a:spcPct val="50000"/>
              </a:spcBef>
            </a:pPr>
            <a:r>
              <a:rPr lang="zh-CN" altLang="en-US" sz="2400">
                <a:solidFill>
                  <a:srgbClr val="FF0000"/>
                </a:solidFill>
                <a:latin typeface="Times New Roman" pitchFamily="18" charset="0"/>
                <a:ea typeface="宋体" charset="-122"/>
              </a:rPr>
              <a:t>大陆在迁移而不是恐龙在迁移</a:t>
            </a:r>
          </a:p>
        </p:txBody>
      </p:sp>
      <p:sp>
        <p:nvSpPr>
          <p:cNvPr id="7176" name="自选图形 8"/>
          <p:cNvSpPr>
            <a:spLocks noChangeArrowheads="1"/>
          </p:cNvSpPr>
          <p:nvPr/>
        </p:nvSpPr>
        <p:spPr bwMode="auto">
          <a:xfrm>
            <a:off x="4686300" y="2941638"/>
            <a:ext cx="685800" cy="381000"/>
          </a:xfrm>
          <a:prstGeom prst="rightArrowCallout">
            <a:avLst>
              <a:gd name="adj1" fmla="val 25000"/>
              <a:gd name="adj2" fmla="val 25000"/>
              <a:gd name="adj3" fmla="val 30000"/>
              <a:gd name="adj4" fmla="val 66667"/>
            </a:avLst>
          </a:prstGeom>
          <a:solidFill>
            <a:srgbClr val="FFCC00"/>
          </a:solidFill>
          <a:ln w="28575">
            <a:solidFill>
              <a:srgbClr val="3366FF"/>
            </a:solidFill>
            <a:miter lim="800000"/>
            <a:headEnd/>
            <a:tailEnd/>
          </a:ln>
        </p:spPr>
        <p:txBody>
          <a:bodyPr wrap="none" anchor="ctr"/>
          <a:lstStyle/>
          <a:p>
            <a:pPr eaLnBrk="1" hangingPunct="1"/>
            <a:endParaRPr lang="zh-CN" altLang="zh-CN" sz="2400">
              <a:solidFill>
                <a:srgbClr val="FF0000"/>
              </a:solidFill>
              <a:latin typeface="Times New Roman" pitchFamily="18" charset="0"/>
              <a:ea typeface="宋体" charset="-122"/>
            </a:endParaRPr>
          </a:p>
        </p:txBody>
      </p:sp>
      <p:sp>
        <p:nvSpPr>
          <p:cNvPr id="7177" name="文本框 9"/>
          <p:cNvSpPr txBox="1">
            <a:spLocks noChangeArrowheads="1"/>
          </p:cNvSpPr>
          <p:nvPr/>
        </p:nvSpPr>
        <p:spPr bwMode="auto">
          <a:xfrm>
            <a:off x="5502278" y="2566991"/>
            <a:ext cx="1990725" cy="1050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0000"/>
              </a:lnSpc>
              <a:spcBef>
                <a:spcPct val="50000"/>
              </a:spcBef>
            </a:pPr>
            <a:r>
              <a:rPr lang="zh-CN" altLang="en-US" sz="2400">
                <a:solidFill>
                  <a:srgbClr val="FF0000"/>
                </a:solidFill>
                <a:latin typeface="Times New Roman" pitchFamily="18" charset="0"/>
                <a:ea typeface="宋体" charset="-122"/>
              </a:rPr>
              <a:t>提出大陆板块构造理论</a:t>
            </a:r>
          </a:p>
        </p:txBody>
      </p:sp>
      <p:sp>
        <p:nvSpPr>
          <p:cNvPr id="7178" name="自选图形 10"/>
          <p:cNvSpPr>
            <a:spLocks noChangeArrowheads="1"/>
          </p:cNvSpPr>
          <p:nvPr/>
        </p:nvSpPr>
        <p:spPr bwMode="auto">
          <a:xfrm>
            <a:off x="7537450" y="2859088"/>
            <a:ext cx="685800" cy="381000"/>
          </a:xfrm>
          <a:prstGeom prst="rightArrowCallout">
            <a:avLst>
              <a:gd name="adj1" fmla="val 25000"/>
              <a:gd name="adj2" fmla="val 25000"/>
              <a:gd name="adj3" fmla="val 30000"/>
              <a:gd name="adj4" fmla="val 66667"/>
            </a:avLst>
          </a:prstGeom>
          <a:solidFill>
            <a:srgbClr val="FFCC00"/>
          </a:solidFill>
          <a:ln w="28575">
            <a:solidFill>
              <a:srgbClr val="3366FF"/>
            </a:solidFill>
            <a:miter lim="800000"/>
            <a:headEnd/>
            <a:tailEnd/>
          </a:ln>
        </p:spPr>
        <p:txBody>
          <a:bodyPr wrap="none" anchor="ctr"/>
          <a:lstStyle/>
          <a:p>
            <a:pPr eaLnBrk="1" hangingPunct="1"/>
            <a:endParaRPr lang="zh-CN" altLang="zh-CN" sz="2400">
              <a:solidFill>
                <a:srgbClr val="FF0000"/>
              </a:solidFill>
              <a:latin typeface="Times New Roman" pitchFamily="18" charset="0"/>
              <a:ea typeface="宋体" charset="-122"/>
            </a:endParaRPr>
          </a:p>
        </p:txBody>
      </p:sp>
      <p:sp>
        <p:nvSpPr>
          <p:cNvPr id="7179" name="文本框 11"/>
          <p:cNvSpPr txBox="1">
            <a:spLocks noChangeArrowheads="1"/>
          </p:cNvSpPr>
          <p:nvPr/>
        </p:nvSpPr>
        <p:spPr bwMode="auto">
          <a:xfrm>
            <a:off x="2859088" y="3825878"/>
            <a:ext cx="5224462" cy="1050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0000"/>
              </a:lnSpc>
              <a:spcBef>
                <a:spcPct val="50000"/>
              </a:spcBef>
            </a:pPr>
            <a:r>
              <a:rPr lang="en-US" altLang="zh-CN" sz="2400">
                <a:solidFill>
                  <a:srgbClr val="FF0000"/>
                </a:solidFill>
                <a:latin typeface="宋体" charset="-122"/>
                <a:ea typeface="宋体" charset="-122"/>
              </a:rPr>
              <a:t>“</a:t>
            </a:r>
            <a:r>
              <a:rPr lang="zh-CN" altLang="en-US" sz="2400">
                <a:solidFill>
                  <a:srgbClr val="FF0000"/>
                </a:solidFill>
                <a:latin typeface="Times New Roman" pitchFamily="18" charset="0"/>
                <a:ea typeface="宋体" charset="-122"/>
              </a:rPr>
              <a:t>泛大陆</a:t>
            </a:r>
            <a:r>
              <a:rPr lang="zh-CN" altLang="en-US" sz="2400">
                <a:solidFill>
                  <a:srgbClr val="FF0000"/>
                </a:solidFill>
                <a:latin typeface="宋体" charset="-122"/>
                <a:ea typeface="宋体" charset="-122"/>
              </a:rPr>
              <a:t>”</a:t>
            </a:r>
            <a:r>
              <a:rPr lang="zh-CN" altLang="en-US" sz="2400">
                <a:solidFill>
                  <a:srgbClr val="FF0000"/>
                </a:solidFill>
                <a:latin typeface="Times New Roman" pitchFamily="18" charset="0"/>
                <a:ea typeface="宋体" charset="-122"/>
              </a:rPr>
              <a:t>形成时，所有陆地都处在热带和温带环境中，适合恐龙生活</a:t>
            </a:r>
          </a:p>
        </p:txBody>
      </p:sp>
      <p:sp>
        <p:nvSpPr>
          <p:cNvPr id="7180" name="自选图形 12"/>
          <p:cNvSpPr>
            <a:spLocks noChangeArrowheads="1"/>
          </p:cNvSpPr>
          <p:nvPr/>
        </p:nvSpPr>
        <p:spPr bwMode="auto">
          <a:xfrm>
            <a:off x="8286750" y="4167188"/>
            <a:ext cx="685800" cy="381000"/>
          </a:xfrm>
          <a:prstGeom prst="rightArrowCallout">
            <a:avLst>
              <a:gd name="adj1" fmla="val 25000"/>
              <a:gd name="adj2" fmla="val 25000"/>
              <a:gd name="adj3" fmla="val 30000"/>
              <a:gd name="adj4" fmla="val 66667"/>
            </a:avLst>
          </a:prstGeom>
          <a:solidFill>
            <a:srgbClr val="FFCC00"/>
          </a:solidFill>
          <a:ln w="28575">
            <a:solidFill>
              <a:srgbClr val="3366FF"/>
            </a:solidFill>
            <a:miter lim="800000"/>
            <a:headEnd/>
            <a:tailEnd/>
          </a:ln>
        </p:spPr>
        <p:txBody>
          <a:bodyPr wrap="none" anchor="ctr"/>
          <a:lstStyle/>
          <a:p>
            <a:pPr eaLnBrk="1" hangingPunct="1"/>
            <a:endParaRPr lang="zh-CN" altLang="zh-CN" sz="2400">
              <a:solidFill>
                <a:srgbClr val="FF0000"/>
              </a:solidFill>
              <a:latin typeface="Times New Roman" pitchFamily="18" charset="0"/>
              <a:ea typeface="宋体" charset="-122"/>
            </a:endParaRPr>
          </a:p>
        </p:txBody>
      </p:sp>
      <p:sp>
        <p:nvSpPr>
          <p:cNvPr id="7181" name="文本框 13"/>
          <p:cNvSpPr txBox="1">
            <a:spLocks noChangeArrowheads="1"/>
          </p:cNvSpPr>
          <p:nvPr/>
        </p:nvSpPr>
        <p:spPr bwMode="auto">
          <a:xfrm>
            <a:off x="2217741" y="5013328"/>
            <a:ext cx="3609975" cy="10509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0000"/>
              </a:lnSpc>
              <a:spcBef>
                <a:spcPct val="50000"/>
              </a:spcBef>
            </a:pPr>
            <a:r>
              <a:rPr lang="zh-CN" altLang="en-US" sz="2400">
                <a:solidFill>
                  <a:srgbClr val="FF0000"/>
                </a:solidFill>
                <a:latin typeface="Times New Roman" pitchFamily="18" charset="0"/>
                <a:ea typeface="宋体" charset="-122"/>
              </a:rPr>
              <a:t>由此推断</a:t>
            </a:r>
            <a:r>
              <a:rPr lang="zh-CN" altLang="en-US" sz="2400">
                <a:solidFill>
                  <a:srgbClr val="FF0000"/>
                </a:solidFill>
                <a:latin typeface="宋体" charset="-122"/>
                <a:ea typeface="宋体" charset="-122"/>
              </a:rPr>
              <a:t>“</a:t>
            </a:r>
            <a:r>
              <a:rPr lang="zh-CN" altLang="en-US" sz="2400">
                <a:solidFill>
                  <a:srgbClr val="FF0000"/>
                </a:solidFill>
                <a:latin typeface="Times New Roman" pitchFamily="18" charset="0"/>
                <a:ea typeface="宋体" charset="-122"/>
              </a:rPr>
              <a:t>泛大陆</a:t>
            </a:r>
            <a:r>
              <a:rPr lang="zh-CN" altLang="en-US" sz="2400">
                <a:solidFill>
                  <a:srgbClr val="FF0000"/>
                </a:solidFill>
                <a:latin typeface="宋体" charset="-122"/>
                <a:ea typeface="宋体" charset="-122"/>
              </a:rPr>
              <a:t>”</a:t>
            </a:r>
            <a:r>
              <a:rPr lang="zh-CN" altLang="en-US" sz="2400">
                <a:solidFill>
                  <a:srgbClr val="FF0000"/>
                </a:solidFill>
                <a:latin typeface="Times New Roman" pitchFamily="18" charset="0"/>
                <a:ea typeface="宋体" charset="-122"/>
              </a:rPr>
              <a:t>分裂成四部分</a:t>
            </a:r>
          </a:p>
        </p:txBody>
      </p:sp>
      <p:sp>
        <p:nvSpPr>
          <p:cNvPr id="7183" name="自选图形 15"/>
          <p:cNvSpPr>
            <a:spLocks noChangeArrowheads="1"/>
          </p:cNvSpPr>
          <p:nvPr/>
        </p:nvSpPr>
        <p:spPr bwMode="auto">
          <a:xfrm>
            <a:off x="5946775" y="5367338"/>
            <a:ext cx="685800" cy="381000"/>
          </a:xfrm>
          <a:prstGeom prst="rightArrowCallout">
            <a:avLst>
              <a:gd name="adj1" fmla="val 25000"/>
              <a:gd name="adj2" fmla="val 25000"/>
              <a:gd name="adj3" fmla="val 30000"/>
              <a:gd name="adj4" fmla="val 66667"/>
            </a:avLst>
          </a:prstGeom>
          <a:solidFill>
            <a:srgbClr val="FFCC00"/>
          </a:solidFill>
          <a:ln w="28575">
            <a:solidFill>
              <a:srgbClr val="3366FF"/>
            </a:solidFill>
            <a:miter lim="800000"/>
            <a:headEnd/>
            <a:tailEnd/>
          </a:ln>
        </p:spPr>
        <p:txBody>
          <a:bodyPr wrap="none" anchor="ctr"/>
          <a:lstStyle/>
          <a:p>
            <a:pPr eaLnBrk="1" hangingPunct="1"/>
            <a:endParaRPr lang="zh-CN" altLang="zh-CN" sz="2400">
              <a:solidFill>
                <a:srgbClr val="FF0000"/>
              </a:solidFill>
              <a:latin typeface="Times New Roman" pitchFamily="18" charset="0"/>
              <a:ea typeface="宋体" charset="-122"/>
            </a:endParaRPr>
          </a:p>
        </p:txBody>
      </p:sp>
      <p:sp>
        <p:nvSpPr>
          <p:cNvPr id="7184" name="文本框 16"/>
          <p:cNvSpPr txBox="1">
            <a:spLocks noChangeArrowheads="1"/>
          </p:cNvSpPr>
          <p:nvPr/>
        </p:nvSpPr>
        <p:spPr bwMode="auto">
          <a:xfrm>
            <a:off x="6735766" y="5037141"/>
            <a:ext cx="3101975" cy="1050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0000"/>
              </a:lnSpc>
              <a:spcBef>
                <a:spcPct val="50000"/>
              </a:spcBef>
            </a:pPr>
            <a:r>
              <a:rPr lang="zh-CN" altLang="en-US" sz="2400">
                <a:solidFill>
                  <a:srgbClr val="FF0000"/>
                </a:solidFill>
                <a:latin typeface="Times New Roman" pitchFamily="18" charset="0"/>
                <a:ea typeface="宋体" charset="-122"/>
              </a:rPr>
              <a:t>每一块大陆都携带着自己的恐龙而去</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wipe(left)">
                                      <p:cBhvr>
                                        <p:cTn id="7" dur="500"/>
                                        <p:tgtEl>
                                          <p:spTgt spid="7171"/>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172"/>
                                        </p:tgtEl>
                                        <p:attrNameLst>
                                          <p:attrName>style.visibility</p:attrName>
                                        </p:attrNameLst>
                                      </p:cBhvr>
                                      <p:to>
                                        <p:strVal val="visible"/>
                                      </p:to>
                                    </p:set>
                                    <p:animEffect transition="in" filter="wipe(left)">
                                      <p:cBhvr>
                                        <p:cTn id="11" dur="500"/>
                                        <p:tgtEl>
                                          <p:spTgt spid="717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173"/>
                                        </p:tgtEl>
                                        <p:attrNameLst>
                                          <p:attrName>style.visibility</p:attrName>
                                        </p:attrNameLst>
                                      </p:cBhvr>
                                      <p:to>
                                        <p:strVal val="visible"/>
                                      </p:to>
                                    </p:set>
                                    <p:animEffect transition="in" filter="wipe(left)">
                                      <p:cBhvr>
                                        <p:cTn id="16" dur="500"/>
                                        <p:tgtEl>
                                          <p:spTgt spid="7173"/>
                                        </p:tgtEl>
                                      </p:cBhvr>
                                    </p:animEffect>
                                  </p:childTnLst>
                                </p:cTn>
                              </p:par>
                            </p:childTnLst>
                          </p:cTn>
                        </p:par>
                        <p:par>
                          <p:cTn id="17" fill="hold" nodeType="afterGroup">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7174"/>
                                        </p:tgtEl>
                                        <p:attrNameLst>
                                          <p:attrName>style.visibility</p:attrName>
                                        </p:attrNameLst>
                                      </p:cBhvr>
                                      <p:to>
                                        <p:strVal val="visible"/>
                                      </p:to>
                                    </p:set>
                                    <p:animEffect transition="in" filter="wipe(left)">
                                      <p:cBhvr>
                                        <p:cTn id="20" dur="500"/>
                                        <p:tgtEl>
                                          <p:spTgt spid="7174"/>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7175"/>
                                        </p:tgtEl>
                                        <p:attrNameLst>
                                          <p:attrName>style.visibility</p:attrName>
                                        </p:attrNameLst>
                                      </p:cBhvr>
                                      <p:to>
                                        <p:strVal val="visible"/>
                                      </p:to>
                                    </p:set>
                                    <p:animEffect transition="in" filter="wipe(left)">
                                      <p:cBhvr>
                                        <p:cTn id="25" dur="500"/>
                                        <p:tgtEl>
                                          <p:spTgt spid="7175"/>
                                        </p:tgtEl>
                                      </p:cBhvr>
                                    </p:animEffect>
                                  </p:childTnLst>
                                </p:cTn>
                              </p:par>
                            </p:childTnLst>
                          </p:cTn>
                        </p:par>
                        <p:par>
                          <p:cTn id="26" fill="hold" nodeType="afterGroup">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7176"/>
                                        </p:tgtEl>
                                        <p:attrNameLst>
                                          <p:attrName>style.visibility</p:attrName>
                                        </p:attrNameLst>
                                      </p:cBhvr>
                                      <p:to>
                                        <p:strVal val="visible"/>
                                      </p:to>
                                    </p:set>
                                    <p:animEffect transition="in" filter="wipe(left)">
                                      <p:cBhvr>
                                        <p:cTn id="29" dur="500"/>
                                        <p:tgtEl>
                                          <p:spTgt spid="7176"/>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7177"/>
                                        </p:tgtEl>
                                        <p:attrNameLst>
                                          <p:attrName>style.visibility</p:attrName>
                                        </p:attrNameLst>
                                      </p:cBhvr>
                                      <p:to>
                                        <p:strVal val="visible"/>
                                      </p:to>
                                    </p:set>
                                    <p:animEffect transition="in" filter="wipe(left)">
                                      <p:cBhvr>
                                        <p:cTn id="34" dur="500"/>
                                        <p:tgtEl>
                                          <p:spTgt spid="7177"/>
                                        </p:tgtEl>
                                      </p:cBhvr>
                                    </p:animEffect>
                                  </p:childTnLst>
                                </p:cTn>
                              </p:par>
                            </p:childTnLst>
                          </p:cTn>
                        </p:par>
                        <p:par>
                          <p:cTn id="35" fill="hold" nodeType="afterGroup">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7178"/>
                                        </p:tgtEl>
                                        <p:attrNameLst>
                                          <p:attrName>style.visibility</p:attrName>
                                        </p:attrNameLst>
                                      </p:cBhvr>
                                      <p:to>
                                        <p:strVal val="visible"/>
                                      </p:to>
                                    </p:set>
                                    <p:animEffect transition="in" filter="wipe(left)">
                                      <p:cBhvr>
                                        <p:cTn id="38" dur="500"/>
                                        <p:tgtEl>
                                          <p:spTgt spid="7178"/>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7179"/>
                                        </p:tgtEl>
                                        <p:attrNameLst>
                                          <p:attrName>style.visibility</p:attrName>
                                        </p:attrNameLst>
                                      </p:cBhvr>
                                      <p:to>
                                        <p:strVal val="visible"/>
                                      </p:to>
                                    </p:set>
                                    <p:animEffect transition="in" filter="wipe(left)">
                                      <p:cBhvr>
                                        <p:cTn id="43" dur="500"/>
                                        <p:tgtEl>
                                          <p:spTgt spid="7179"/>
                                        </p:tgtEl>
                                      </p:cBhvr>
                                    </p:animEffect>
                                  </p:childTnLst>
                                </p:cTn>
                              </p:par>
                            </p:childTnLst>
                          </p:cTn>
                        </p:par>
                        <p:par>
                          <p:cTn id="44" fill="hold" nodeType="afterGroup">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7180"/>
                                        </p:tgtEl>
                                        <p:attrNameLst>
                                          <p:attrName>style.visibility</p:attrName>
                                        </p:attrNameLst>
                                      </p:cBhvr>
                                      <p:to>
                                        <p:strVal val="visible"/>
                                      </p:to>
                                    </p:set>
                                    <p:animEffect transition="in" filter="wipe(left)">
                                      <p:cBhvr>
                                        <p:cTn id="47" dur="500"/>
                                        <p:tgtEl>
                                          <p:spTgt spid="718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7181"/>
                                        </p:tgtEl>
                                        <p:attrNameLst>
                                          <p:attrName>style.visibility</p:attrName>
                                        </p:attrNameLst>
                                      </p:cBhvr>
                                      <p:to>
                                        <p:strVal val="visible"/>
                                      </p:to>
                                    </p:set>
                                    <p:animEffect transition="in" filter="wipe(left)">
                                      <p:cBhvr>
                                        <p:cTn id="52" dur="500"/>
                                        <p:tgtEl>
                                          <p:spTgt spid="7181"/>
                                        </p:tgtEl>
                                      </p:cBhvr>
                                    </p:animEffect>
                                  </p:childTnLst>
                                </p:cTn>
                              </p:par>
                            </p:childTnLst>
                          </p:cTn>
                        </p:par>
                        <p:par>
                          <p:cTn id="53" fill="hold" nodeType="afterGroup">
                            <p:stCondLst>
                              <p:cond delay="500"/>
                            </p:stCondLst>
                            <p:childTnLst>
                              <p:par>
                                <p:cTn id="54" presetID="22" presetClass="entr" presetSubtype="8" fill="hold" grpId="0" nodeType="afterEffect">
                                  <p:stCondLst>
                                    <p:cond delay="0"/>
                                  </p:stCondLst>
                                  <p:childTnLst>
                                    <p:set>
                                      <p:cBhvr>
                                        <p:cTn id="55" dur="1" fill="hold">
                                          <p:stCondLst>
                                            <p:cond delay="0"/>
                                          </p:stCondLst>
                                        </p:cTn>
                                        <p:tgtEl>
                                          <p:spTgt spid="7183"/>
                                        </p:tgtEl>
                                        <p:attrNameLst>
                                          <p:attrName>style.visibility</p:attrName>
                                        </p:attrNameLst>
                                      </p:cBhvr>
                                      <p:to>
                                        <p:strVal val="visible"/>
                                      </p:to>
                                    </p:set>
                                    <p:animEffect transition="in" filter="wipe(left)">
                                      <p:cBhvr>
                                        <p:cTn id="56" dur="500"/>
                                        <p:tgtEl>
                                          <p:spTgt spid="7183"/>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7184"/>
                                        </p:tgtEl>
                                        <p:attrNameLst>
                                          <p:attrName>style.visibility</p:attrName>
                                        </p:attrNameLst>
                                      </p:cBhvr>
                                      <p:to>
                                        <p:strVal val="visible"/>
                                      </p:to>
                                    </p:set>
                                    <p:animEffect transition="in" filter="wipe(left)">
                                      <p:cBhvr>
                                        <p:cTn id="61" dur="500"/>
                                        <p:tgtEl>
                                          <p:spTgt spid="71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nimBg="1" autoUpdateAnimBg="0"/>
      <p:bldP spid="7172" grpId="0" animBg="1"/>
      <p:bldP spid="7173" grpId="0" animBg="1" autoUpdateAnimBg="0"/>
      <p:bldP spid="7174" grpId="0" animBg="1"/>
      <p:bldP spid="7175" grpId="0" animBg="1" autoUpdateAnimBg="0"/>
      <p:bldP spid="7176" grpId="0" animBg="1"/>
      <p:bldP spid="7177" grpId="0" animBg="1" autoUpdateAnimBg="0"/>
      <p:bldP spid="7178" grpId="0" animBg="1"/>
      <p:bldP spid="7179" grpId="0" animBg="1" autoUpdateAnimBg="0"/>
      <p:bldP spid="7180" grpId="0" animBg="1"/>
      <p:bldP spid="7181" grpId="0" animBg="1" autoUpdateAnimBg="0"/>
      <p:bldP spid="7183" grpId="0" animBg="1"/>
      <p:bldP spid="7184"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文本框 2"/>
          <p:cNvSpPr txBox="1">
            <a:spLocks noChangeArrowheads="1"/>
          </p:cNvSpPr>
          <p:nvPr/>
        </p:nvSpPr>
        <p:spPr bwMode="auto">
          <a:xfrm>
            <a:off x="2190753" y="1809753"/>
            <a:ext cx="80819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dirty="0">
                <a:solidFill>
                  <a:srgbClr val="0000FF"/>
                </a:solidFill>
                <a:latin typeface="宋体" charset="-122"/>
                <a:ea typeface="宋体" charset="-122"/>
              </a:rPr>
              <a:t>比较下面两句话与原文的区别，说说哪个表达效果好。</a:t>
            </a:r>
          </a:p>
        </p:txBody>
      </p:sp>
      <p:sp>
        <p:nvSpPr>
          <p:cNvPr id="20483" name="文本框 3"/>
          <p:cNvSpPr txBox="1">
            <a:spLocks noChangeArrowheads="1"/>
          </p:cNvSpPr>
          <p:nvPr/>
        </p:nvSpPr>
        <p:spPr bwMode="auto">
          <a:xfrm>
            <a:off x="2190753" y="2505075"/>
            <a:ext cx="7751763"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en-US" altLang="zh-CN" sz="2400" dirty="0">
                <a:solidFill>
                  <a:srgbClr val="0000FF"/>
                </a:solidFill>
                <a:latin typeface="楷体_GB2312" pitchFamily="49" charset="-122"/>
                <a:ea typeface="楷体_GB2312" pitchFamily="49" charset="-122"/>
              </a:rPr>
              <a:t>    </a:t>
            </a:r>
            <a:r>
              <a:rPr lang="zh-CN" altLang="en-US" sz="2400" dirty="0">
                <a:solidFill>
                  <a:srgbClr val="0000FF"/>
                </a:solidFill>
                <a:latin typeface="楷体_GB2312" pitchFamily="49" charset="-122"/>
                <a:ea typeface="楷体_GB2312" pitchFamily="49" charset="-122"/>
              </a:rPr>
              <a:t>（</a:t>
            </a:r>
            <a:r>
              <a:rPr lang="en-US" altLang="zh-CN" sz="2400" dirty="0">
                <a:solidFill>
                  <a:srgbClr val="0000FF"/>
                </a:solidFill>
                <a:latin typeface="楷体_GB2312" pitchFamily="49" charset="-122"/>
                <a:ea typeface="楷体_GB2312" pitchFamily="49" charset="-122"/>
              </a:rPr>
              <a:t>1</a:t>
            </a:r>
            <a:r>
              <a:rPr lang="zh-CN" altLang="en-US" sz="2400" dirty="0">
                <a:solidFill>
                  <a:srgbClr val="0000FF"/>
                </a:solidFill>
                <a:latin typeface="楷体_GB2312" pitchFamily="49" charset="-122"/>
                <a:ea typeface="楷体_GB2312" pitchFamily="49" charset="-122"/>
              </a:rPr>
              <a:t>）板块上有许多大陆，当板块向一个或另一个方向运动时，大陆也一起运动。</a:t>
            </a:r>
          </a:p>
          <a:p>
            <a:pPr eaLnBrk="1" hangingPunct="1">
              <a:lnSpc>
                <a:spcPct val="150000"/>
              </a:lnSpc>
            </a:pPr>
            <a:r>
              <a:rPr lang="zh-CN" altLang="en-US" sz="2400" dirty="0">
                <a:solidFill>
                  <a:srgbClr val="0000FF"/>
                </a:solidFill>
                <a:latin typeface="楷体_GB2312" pitchFamily="49" charset="-122"/>
                <a:ea typeface="楷体_GB2312" pitchFamily="49" charset="-122"/>
              </a:rPr>
              <a:t>    </a:t>
            </a:r>
            <a:r>
              <a:rPr lang="en-US" altLang="zh-CN" sz="2400" dirty="0">
                <a:solidFill>
                  <a:srgbClr val="0000FF"/>
                </a:solidFill>
                <a:latin typeface="楷体_GB2312" pitchFamily="49" charset="-122"/>
                <a:ea typeface="楷体_GB2312" pitchFamily="49" charset="-122"/>
              </a:rPr>
              <a:t>(</a:t>
            </a:r>
            <a:r>
              <a:rPr lang="zh-CN" altLang="en-US" sz="2400" dirty="0">
                <a:solidFill>
                  <a:srgbClr val="0000FF"/>
                </a:solidFill>
                <a:latin typeface="楷体_GB2312" pitchFamily="49" charset="-122"/>
                <a:ea typeface="楷体_GB2312" pitchFamily="49" charset="-122"/>
              </a:rPr>
              <a:t>原句：板块背上驮着许多大陆，当板块向一个或另一个方向运动时，大陆也随之一起运动。</a:t>
            </a:r>
            <a:r>
              <a:rPr lang="en-US" altLang="zh-CN" sz="2400" dirty="0">
                <a:solidFill>
                  <a:srgbClr val="0000FF"/>
                </a:solidFill>
                <a:latin typeface="楷体_GB2312" pitchFamily="49" charset="-122"/>
                <a:ea typeface="楷体_GB2312" pitchFamily="49" charset="-122"/>
              </a:rPr>
              <a:t>)</a:t>
            </a:r>
          </a:p>
        </p:txBody>
      </p:sp>
      <p:sp>
        <p:nvSpPr>
          <p:cNvPr id="13316" name="文本框 4"/>
          <p:cNvSpPr txBox="1">
            <a:spLocks noChangeArrowheads="1"/>
          </p:cNvSpPr>
          <p:nvPr/>
        </p:nvSpPr>
        <p:spPr bwMode="auto">
          <a:xfrm>
            <a:off x="2190753" y="4860928"/>
            <a:ext cx="77136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dirty="0">
                <a:solidFill>
                  <a:srgbClr val="FF0000"/>
                </a:solidFill>
                <a:latin typeface="宋体" charset="-122"/>
                <a:ea typeface="宋体" charset="-122"/>
              </a:rPr>
              <a:t>    </a:t>
            </a:r>
            <a:r>
              <a:rPr lang="zh-CN" altLang="en-US" sz="2400" dirty="0">
                <a:solidFill>
                  <a:srgbClr val="FF0000"/>
                </a:solidFill>
                <a:latin typeface="楷体_GB2312" pitchFamily="49" charset="-122"/>
                <a:ea typeface="楷体_GB2312" pitchFamily="49" charset="-122"/>
              </a:rPr>
              <a:t>原文用了拟人的修辞手法，比改文生动形象。</a:t>
            </a:r>
          </a:p>
        </p:txBody>
      </p:sp>
      <p:sp>
        <p:nvSpPr>
          <p:cNvPr id="20485" name="Text Box 5"/>
          <p:cNvSpPr txBox="1">
            <a:spLocks noChangeArrowheads="1"/>
          </p:cNvSpPr>
          <p:nvPr/>
        </p:nvSpPr>
        <p:spPr bwMode="auto">
          <a:xfrm>
            <a:off x="2254253" y="1044578"/>
            <a:ext cx="4816475" cy="519113"/>
          </a:xfrm>
          <a:prstGeom prst="rect">
            <a:avLst/>
          </a:prstGeom>
          <a:noFill/>
          <a:ln w="12700" algn="ctr">
            <a:noFill/>
            <a:miter lim="800000"/>
            <a:headEnd/>
            <a:tailEnd/>
          </a:ln>
          <a:effectLst>
            <a:outerShdw dist="35921" dir="2700000" sy="50000" kx="2115830" algn="bl" rotWithShape="0">
              <a:srgbClr val="C0C0C0">
                <a:alpha val="79999"/>
              </a:srgbClr>
            </a:outerShdw>
          </a:effectLst>
        </p:spPr>
        <p:txBody>
          <a:bodyPr>
            <a:spAutoFit/>
          </a:bodyPr>
          <a:lstStyle/>
          <a:p>
            <a:pPr eaLnBrk="1" hangingPunct="1">
              <a:defRPr/>
            </a:pPr>
            <a:r>
              <a:rPr lang="zh-CN" altLang="en-US" sz="2800" dirty="0">
                <a:solidFill>
                  <a:srgbClr val="0000FF"/>
                </a:solidFill>
                <a:latin typeface="宋体" pitchFamily="2" charset="-122"/>
              </a:rPr>
              <a:t>二、品读课文  赏析语言</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框 2"/>
          <p:cNvSpPr txBox="1">
            <a:spLocks noChangeArrowheads="1"/>
          </p:cNvSpPr>
          <p:nvPr/>
        </p:nvSpPr>
        <p:spPr bwMode="auto">
          <a:xfrm>
            <a:off x="2147888" y="852488"/>
            <a:ext cx="7872412" cy="512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zh-CN" altLang="en-US" dirty="0">
                <a:solidFill>
                  <a:srgbClr val="0000FF"/>
                </a:solidFill>
                <a:latin typeface="宋体" charset="-122"/>
                <a:ea typeface="宋体" charset="-122"/>
              </a:rPr>
              <a:t>（</a:t>
            </a:r>
            <a:r>
              <a:rPr lang="en-US" altLang="zh-CN" dirty="0">
                <a:solidFill>
                  <a:srgbClr val="0000FF"/>
                </a:solidFill>
                <a:latin typeface="宋体" charset="-122"/>
                <a:ea typeface="宋体" charset="-122"/>
              </a:rPr>
              <a:t>2</a:t>
            </a:r>
            <a:r>
              <a:rPr lang="zh-CN" altLang="en-US" dirty="0">
                <a:solidFill>
                  <a:srgbClr val="0000FF"/>
                </a:solidFill>
                <a:latin typeface="宋体" charset="-122"/>
                <a:ea typeface="宋体" charset="-122"/>
              </a:rPr>
              <a:t>）这个泛大陆存在了数百万年以后，又开始破裂了。（原文：这个泛大陆存在了数百万年以后，又开始显示出破裂的迹象。）</a:t>
            </a:r>
          </a:p>
          <a:p>
            <a:pPr eaLnBrk="1" hangingPunct="1">
              <a:lnSpc>
                <a:spcPct val="150000"/>
              </a:lnSpc>
            </a:pPr>
            <a:r>
              <a:rPr lang="zh-CN" altLang="en-US" dirty="0">
                <a:solidFill>
                  <a:srgbClr val="FF0000"/>
                </a:solidFill>
                <a:latin typeface="楷体_GB2312" pitchFamily="49" charset="-122"/>
                <a:ea typeface="楷体_GB2312" pitchFamily="49" charset="-122"/>
              </a:rPr>
              <a:t>原文说明这个泛大陆现在仍很牢固，只是出现一点要破裂的征兆、迹象，并非已开始破裂。改文不符合科学实际。</a:t>
            </a:r>
          </a:p>
          <a:p>
            <a:pPr eaLnBrk="1" hangingPunct="1">
              <a:lnSpc>
                <a:spcPct val="150000"/>
              </a:lnSpc>
            </a:pPr>
            <a:r>
              <a:rPr lang="zh-CN" altLang="en-US" dirty="0">
                <a:solidFill>
                  <a:srgbClr val="0000FF"/>
                </a:solidFill>
                <a:latin typeface="宋体" charset="-122"/>
                <a:ea typeface="宋体" charset="-122"/>
              </a:rPr>
              <a:t>（</a:t>
            </a:r>
            <a:r>
              <a:rPr lang="en-US" altLang="zh-CN" dirty="0">
                <a:solidFill>
                  <a:srgbClr val="0000FF"/>
                </a:solidFill>
                <a:latin typeface="宋体" charset="-122"/>
                <a:ea typeface="宋体" charset="-122"/>
              </a:rPr>
              <a:t>3</a:t>
            </a:r>
            <a:r>
              <a:rPr lang="zh-CN" altLang="en-US" dirty="0">
                <a:solidFill>
                  <a:srgbClr val="0000FF"/>
                </a:solidFill>
                <a:latin typeface="宋体" charset="-122"/>
                <a:ea typeface="宋体" charset="-122"/>
              </a:rPr>
              <a:t>）第六段中“是大陆在漂移而不是恐龙在迁移”。这句话中的“漂移”与“迁移”能否互换，为什么？</a:t>
            </a:r>
          </a:p>
          <a:p>
            <a:pPr eaLnBrk="1" hangingPunct="1">
              <a:lnSpc>
                <a:spcPct val="150000"/>
              </a:lnSpc>
            </a:pPr>
            <a:r>
              <a:rPr lang="zh-CN" altLang="en-US" dirty="0">
                <a:solidFill>
                  <a:srgbClr val="FF0000"/>
                </a:solidFill>
                <a:latin typeface="楷体_GB2312" pitchFamily="49" charset="-122"/>
                <a:ea typeface="楷体_GB2312" pitchFamily="49" charset="-122"/>
              </a:rPr>
              <a:t>不能互换。因为</a:t>
            </a:r>
            <a:r>
              <a:rPr lang="zh-CN" altLang="en-US" dirty="0">
                <a:solidFill>
                  <a:srgbClr val="FF0000"/>
                </a:solidFill>
                <a:latin typeface="宋体" charset="-122"/>
                <a:ea typeface="楷体_GB2312" pitchFamily="49" charset="-122"/>
              </a:rPr>
              <a:t>“</a:t>
            </a:r>
            <a:r>
              <a:rPr lang="zh-CN" altLang="en-US" dirty="0">
                <a:solidFill>
                  <a:srgbClr val="FF0000"/>
                </a:solidFill>
                <a:latin typeface="楷体_GB2312" pitchFamily="49" charset="-122"/>
                <a:ea typeface="楷体_GB2312" pitchFamily="49" charset="-122"/>
              </a:rPr>
              <a:t>漂移</a:t>
            </a:r>
            <a:r>
              <a:rPr lang="zh-CN" altLang="en-US" dirty="0">
                <a:solidFill>
                  <a:srgbClr val="FF0000"/>
                </a:solidFill>
                <a:latin typeface="宋体" charset="-122"/>
                <a:ea typeface="楷体_GB2312" pitchFamily="49" charset="-122"/>
              </a:rPr>
              <a:t>”</a:t>
            </a:r>
            <a:r>
              <a:rPr lang="zh-CN" altLang="en-US" dirty="0">
                <a:solidFill>
                  <a:srgbClr val="FF0000"/>
                </a:solidFill>
                <a:latin typeface="楷体_GB2312" pitchFamily="49" charset="-122"/>
                <a:ea typeface="楷体_GB2312" pitchFamily="49" charset="-122"/>
              </a:rPr>
              <a:t>是指无生命的东西借助外力移动</a:t>
            </a:r>
            <a:r>
              <a:rPr lang="en-US" altLang="zh-CN" dirty="0">
                <a:solidFill>
                  <a:srgbClr val="FF0000"/>
                </a:solidFill>
                <a:latin typeface="楷体_GB2312" pitchFamily="49" charset="-122"/>
                <a:ea typeface="楷体_GB2312" pitchFamily="49" charset="-122"/>
              </a:rPr>
              <a:t>,</a:t>
            </a:r>
            <a:r>
              <a:rPr lang="en-US" altLang="zh-CN" dirty="0">
                <a:solidFill>
                  <a:srgbClr val="FF0000"/>
                </a:solidFill>
                <a:latin typeface="宋体" charset="-122"/>
                <a:ea typeface="楷体_GB2312" pitchFamily="49" charset="-122"/>
              </a:rPr>
              <a:t>“</a:t>
            </a:r>
            <a:r>
              <a:rPr lang="zh-CN" altLang="en-US" dirty="0">
                <a:solidFill>
                  <a:srgbClr val="FF0000"/>
                </a:solidFill>
                <a:latin typeface="楷体_GB2312" pitchFamily="49" charset="-122"/>
                <a:ea typeface="楷体_GB2312" pitchFamily="49" charset="-122"/>
              </a:rPr>
              <a:t>迁移</a:t>
            </a:r>
            <a:r>
              <a:rPr lang="zh-CN" altLang="en-US" dirty="0">
                <a:solidFill>
                  <a:srgbClr val="FF0000"/>
                </a:solidFill>
                <a:latin typeface="宋体" charset="-122"/>
                <a:ea typeface="楷体_GB2312" pitchFamily="49" charset="-122"/>
              </a:rPr>
              <a:t>”</a:t>
            </a:r>
            <a:r>
              <a:rPr lang="zh-CN" altLang="en-US" dirty="0">
                <a:solidFill>
                  <a:srgbClr val="FF0000"/>
                </a:solidFill>
                <a:latin typeface="楷体_GB2312" pitchFamily="49" charset="-122"/>
                <a:ea typeface="楷体_GB2312" pitchFamily="49" charset="-122"/>
              </a:rPr>
              <a:t>是有生命的东西有目的的朝某一个地方去，换了以后就不准确了。</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338">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4338">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433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文本框 2"/>
          <p:cNvSpPr txBox="1">
            <a:spLocks noChangeArrowheads="1"/>
          </p:cNvSpPr>
          <p:nvPr/>
        </p:nvSpPr>
        <p:spPr bwMode="auto">
          <a:xfrm>
            <a:off x="2306638" y="1341441"/>
            <a:ext cx="57975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dirty="0">
                <a:solidFill>
                  <a:srgbClr val="0000FF"/>
                </a:solidFill>
                <a:latin typeface="宋体" charset="-122"/>
                <a:ea typeface="宋体" charset="-122"/>
              </a:rPr>
              <a:t>1.“</a:t>
            </a:r>
            <a:r>
              <a:rPr lang="zh-CN" altLang="en-US" sz="2400" dirty="0">
                <a:solidFill>
                  <a:srgbClr val="0000FF"/>
                </a:solidFill>
                <a:latin typeface="宋体" charset="-122"/>
                <a:ea typeface="宋体" charset="-122"/>
              </a:rPr>
              <a:t>板块构造”理论的依据是什么？</a:t>
            </a:r>
          </a:p>
        </p:txBody>
      </p:sp>
      <p:sp>
        <p:nvSpPr>
          <p:cNvPr id="16387" name="文本框 3"/>
          <p:cNvSpPr txBox="1">
            <a:spLocks noChangeArrowheads="1"/>
          </p:cNvSpPr>
          <p:nvPr/>
        </p:nvSpPr>
        <p:spPr bwMode="auto">
          <a:xfrm>
            <a:off x="2181228" y="1885950"/>
            <a:ext cx="779462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a:solidFill>
                  <a:srgbClr val="FF0000"/>
                </a:solidFill>
                <a:latin typeface="楷体_GB2312" pitchFamily="49" charset="-122"/>
                <a:ea typeface="楷体_GB2312" pitchFamily="49" charset="-122"/>
              </a:rPr>
              <a:t>    </a:t>
            </a:r>
            <a:r>
              <a:rPr lang="zh-CN" altLang="en-US" sz="2400">
                <a:solidFill>
                  <a:srgbClr val="FF0000"/>
                </a:solidFill>
                <a:latin typeface="楷体_GB2312" pitchFamily="49" charset="-122"/>
                <a:ea typeface="楷体_GB2312" pitchFamily="49" charset="-122"/>
              </a:rPr>
              <a:t>大陆漂移的事实，即人们发现地壳是由一些紧密拼合在一起但又缓慢运动的大板块构成的。一些板块被拉开，而另一些则挤压在一起，一个板块也许会缓慢地向另一个板块下面俯冲。</a:t>
            </a:r>
          </a:p>
        </p:txBody>
      </p:sp>
      <p:sp>
        <p:nvSpPr>
          <p:cNvPr id="16388" name="文本框 4"/>
          <p:cNvSpPr txBox="1">
            <a:spLocks noChangeArrowheads="1"/>
          </p:cNvSpPr>
          <p:nvPr/>
        </p:nvSpPr>
        <p:spPr bwMode="auto">
          <a:xfrm>
            <a:off x="2330450" y="4230691"/>
            <a:ext cx="78676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a:solidFill>
                  <a:srgbClr val="0000FF"/>
                </a:solidFill>
                <a:latin typeface="宋体" charset="-122"/>
                <a:ea typeface="宋体" charset="-122"/>
              </a:rPr>
              <a:t>2.“</a:t>
            </a:r>
            <a:r>
              <a:rPr lang="zh-CN" altLang="en-US" sz="2400">
                <a:solidFill>
                  <a:srgbClr val="0000FF"/>
                </a:solidFill>
                <a:latin typeface="宋体" charset="-122"/>
                <a:ea typeface="宋体" charset="-122"/>
              </a:rPr>
              <a:t>板块构造”理论为地质界的哪些问题提供了答案？</a:t>
            </a:r>
          </a:p>
        </p:txBody>
      </p:sp>
      <p:sp>
        <p:nvSpPr>
          <p:cNvPr id="16389" name="文本框 5"/>
          <p:cNvSpPr txBox="1">
            <a:spLocks noChangeArrowheads="1"/>
          </p:cNvSpPr>
          <p:nvPr/>
        </p:nvSpPr>
        <p:spPr bwMode="auto">
          <a:xfrm>
            <a:off x="2795588" y="4895853"/>
            <a:ext cx="63055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FF0000"/>
                </a:solidFill>
                <a:latin typeface="楷体_GB2312" pitchFamily="49" charset="-122"/>
                <a:ea typeface="楷体_GB2312" pitchFamily="49" charset="-122"/>
              </a:rPr>
              <a:t>火山、地震、岛屿链、海洋深渊等问题。</a:t>
            </a:r>
          </a:p>
        </p:txBody>
      </p:sp>
      <p:sp>
        <p:nvSpPr>
          <p:cNvPr id="22534" name="Text Box 6"/>
          <p:cNvSpPr txBox="1">
            <a:spLocks noChangeArrowheads="1"/>
          </p:cNvSpPr>
          <p:nvPr/>
        </p:nvSpPr>
        <p:spPr bwMode="auto">
          <a:xfrm>
            <a:off x="2041528" y="877888"/>
            <a:ext cx="5210175" cy="519112"/>
          </a:xfrm>
          <a:prstGeom prst="rect">
            <a:avLst/>
          </a:prstGeom>
          <a:noFill/>
          <a:ln w="12700" algn="ctr">
            <a:noFill/>
            <a:miter lim="800000"/>
            <a:headEnd/>
            <a:tailEnd/>
          </a:ln>
          <a:effectLst>
            <a:outerShdw dist="35921" dir="2700000" sy="50000" kx="2115830" algn="bl" rotWithShape="0">
              <a:srgbClr val="C0C0C0">
                <a:alpha val="79999"/>
              </a:srgbClr>
            </a:outerShdw>
          </a:effectLst>
        </p:spPr>
        <p:txBody>
          <a:bodyPr>
            <a:spAutoFit/>
          </a:bodyPr>
          <a:lstStyle/>
          <a:p>
            <a:pPr eaLnBrk="1" hangingPunct="1">
              <a:defRPr/>
            </a:pPr>
            <a:r>
              <a:rPr lang="zh-CN" altLang="en-US" sz="2800" dirty="0">
                <a:solidFill>
                  <a:srgbClr val="0000FF"/>
                </a:solidFill>
                <a:latin typeface="宋体" pitchFamily="2" charset="-122"/>
              </a:rPr>
              <a:t>三、默读课文  问题探究</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P spid="16388" grpId="0"/>
      <p:bldP spid="1638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文本框 2"/>
          <p:cNvSpPr txBox="1">
            <a:spLocks noChangeArrowheads="1"/>
          </p:cNvSpPr>
          <p:nvPr/>
        </p:nvSpPr>
        <p:spPr bwMode="auto">
          <a:xfrm>
            <a:off x="2290437" y="2168863"/>
            <a:ext cx="8156575"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en-US" altLang="zh-CN" sz="2800" dirty="0">
                <a:solidFill>
                  <a:srgbClr val="0000FF"/>
                </a:solidFill>
                <a:latin typeface="宋体" charset="-122"/>
                <a:ea typeface="宋体" charset="-122"/>
              </a:rPr>
              <a:t>1.</a:t>
            </a:r>
            <a:r>
              <a:rPr lang="zh-CN" altLang="en-US" sz="2800" dirty="0">
                <a:solidFill>
                  <a:srgbClr val="0000FF"/>
                </a:solidFill>
                <a:latin typeface="宋体" charset="-122"/>
                <a:ea typeface="宋体" charset="-122"/>
              </a:rPr>
              <a:t>理清文章思路。</a:t>
            </a:r>
            <a:br>
              <a:rPr lang="zh-CN" altLang="en-US" sz="2800" dirty="0">
                <a:solidFill>
                  <a:srgbClr val="0000FF"/>
                </a:solidFill>
                <a:latin typeface="宋体" charset="-122"/>
                <a:ea typeface="宋体" charset="-122"/>
              </a:rPr>
            </a:br>
            <a:r>
              <a:rPr lang="en-US" altLang="zh-CN" sz="2800" dirty="0">
                <a:solidFill>
                  <a:srgbClr val="0000FF"/>
                </a:solidFill>
                <a:latin typeface="宋体" charset="-122"/>
                <a:ea typeface="宋体" charset="-122"/>
              </a:rPr>
              <a:t>2.</a:t>
            </a:r>
            <a:r>
              <a:rPr lang="zh-CN" altLang="en-US" sz="2800" dirty="0">
                <a:solidFill>
                  <a:srgbClr val="0000FF"/>
                </a:solidFill>
                <a:latin typeface="宋体" charset="-122"/>
                <a:ea typeface="宋体" charset="-122"/>
              </a:rPr>
              <a:t>比较分析两篇短文各自的说明对象和说明角度。</a:t>
            </a:r>
          </a:p>
        </p:txBody>
      </p:sp>
      <p:pic>
        <p:nvPicPr>
          <p:cNvPr id="5123" name="Picture 3" descr="学习目标"/>
          <p:cNvPicPr>
            <a:picLocks noChangeAspect="1" noChangeArrowheads="1"/>
          </p:cNvPicPr>
          <p:nvPr/>
        </p:nvPicPr>
        <p:blipFill>
          <a:blip r:embed="rId2" cstate="email">
            <a:extLst>
              <a:ext uri="{28A0092B-C50C-407E-A947-70E740481C1C}">
                <a14:useLocalDpi xmlns:a14="http://schemas.microsoft.com/office/drawing/2010/main"/>
              </a:ext>
            </a:extLst>
          </a:blip>
          <a:srcRect l="3827" t="12903" r="8109" b="8646"/>
          <a:stretch>
            <a:fillRect/>
          </a:stretch>
        </p:blipFill>
        <p:spPr bwMode="auto">
          <a:xfrm>
            <a:off x="3618802" y="944727"/>
            <a:ext cx="3922712" cy="102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5" descr="563fc51989b4bd894bedbc5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87613" y="3803653"/>
            <a:ext cx="7277100" cy="232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文本框 2"/>
          <p:cNvSpPr txBox="1">
            <a:spLocks noChangeArrowheads="1"/>
          </p:cNvSpPr>
          <p:nvPr/>
        </p:nvSpPr>
        <p:spPr bwMode="auto">
          <a:xfrm>
            <a:off x="2181225" y="1568453"/>
            <a:ext cx="7772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a:solidFill>
                  <a:srgbClr val="0000FF"/>
                </a:solidFill>
                <a:latin typeface="宋体" charset="-122"/>
                <a:ea typeface="宋体" charset="-122"/>
              </a:rPr>
              <a:t>3.“</a:t>
            </a:r>
            <a:r>
              <a:rPr lang="zh-CN" altLang="en-US" sz="2400">
                <a:solidFill>
                  <a:srgbClr val="0000FF"/>
                </a:solidFill>
                <a:latin typeface="宋体" charset="-122"/>
                <a:ea typeface="宋体" charset="-122"/>
              </a:rPr>
              <a:t>泛大陆”是怎样形成的？</a:t>
            </a:r>
          </a:p>
        </p:txBody>
      </p:sp>
      <p:sp>
        <p:nvSpPr>
          <p:cNvPr id="17411" name="文本框 3"/>
          <p:cNvSpPr txBox="1">
            <a:spLocks noChangeArrowheads="1"/>
          </p:cNvSpPr>
          <p:nvPr/>
        </p:nvSpPr>
        <p:spPr bwMode="auto">
          <a:xfrm>
            <a:off x="2165350" y="2244725"/>
            <a:ext cx="78613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a:solidFill>
                  <a:srgbClr val="FF0000"/>
                </a:solidFill>
                <a:latin typeface="宋体" charset="-122"/>
                <a:ea typeface="宋体" charset="-122"/>
              </a:rPr>
              <a:t>    </a:t>
            </a:r>
            <a:r>
              <a:rPr lang="zh-CN" altLang="en-US" sz="2400">
                <a:solidFill>
                  <a:srgbClr val="FF0000"/>
                </a:solidFill>
                <a:latin typeface="楷体_GB2312" pitchFamily="49" charset="-122"/>
                <a:ea typeface="楷体_GB2312" pitchFamily="49" charset="-122"/>
              </a:rPr>
              <a:t>地壳是由一些紧密拼合在一起但又缓慢运动的大板块构成的，板块背上驮着许多大陆，板块运动时大陆也随之一起运动。每隔一段时期，板块会将所有的大陆汇聚在一起，地球此时仅由一个主要陆地构成，这就是</a:t>
            </a:r>
            <a:r>
              <a:rPr lang="zh-CN" altLang="en-US" sz="2400">
                <a:solidFill>
                  <a:srgbClr val="FF0000"/>
                </a:solidFill>
                <a:latin typeface="宋体" charset="-122"/>
                <a:ea typeface="楷体_GB2312" pitchFamily="49" charset="-122"/>
              </a:rPr>
              <a:t>“</a:t>
            </a:r>
            <a:r>
              <a:rPr lang="zh-CN" altLang="en-US" sz="2400">
                <a:solidFill>
                  <a:srgbClr val="FF0000"/>
                </a:solidFill>
                <a:latin typeface="楷体_GB2312" pitchFamily="49" charset="-122"/>
                <a:ea typeface="楷体_GB2312" pitchFamily="49" charset="-122"/>
              </a:rPr>
              <a:t>泛大陆</a:t>
            </a:r>
            <a:r>
              <a:rPr lang="zh-CN" altLang="en-US" sz="2400">
                <a:solidFill>
                  <a:srgbClr val="FF0000"/>
                </a:solidFill>
                <a:latin typeface="宋体" charset="-122"/>
                <a:ea typeface="楷体_GB2312" pitchFamily="49" charset="-122"/>
              </a:rPr>
              <a:t>”</a:t>
            </a:r>
            <a:r>
              <a:rPr lang="zh-CN" altLang="en-US" sz="2400">
                <a:solidFill>
                  <a:srgbClr val="FF0000"/>
                </a:solidFill>
                <a:latin typeface="楷体_GB2312" pitchFamily="49" charset="-122"/>
                <a:ea typeface="楷体_GB2312" pitchFamily="49" charset="-122"/>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文本框 2"/>
          <p:cNvSpPr txBox="1">
            <a:spLocks noChangeArrowheads="1"/>
          </p:cNvSpPr>
          <p:nvPr/>
        </p:nvSpPr>
        <p:spPr bwMode="auto">
          <a:xfrm>
            <a:off x="2227263" y="1417638"/>
            <a:ext cx="7739062" cy="142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20000"/>
              </a:lnSpc>
            </a:pPr>
            <a:r>
              <a:rPr lang="zh-CN" altLang="en-US" sz="2400" dirty="0">
                <a:solidFill>
                  <a:srgbClr val="0000FF"/>
                </a:solidFill>
                <a:latin typeface="宋体" charset="-122"/>
                <a:ea typeface="宋体" charset="-122"/>
              </a:rPr>
              <a:t>分析课文的</a:t>
            </a:r>
            <a:r>
              <a:rPr lang="en-US" altLang="zh-CN" sz="2400" dirty="0">
                <a:solidFill>
                  <a:srgbClr val="0000FF"/>
                </a:solidFill>
                <a:latin typeface="宋体" charset="-122"/>
                <a:ea typeface="宋体" charset="-122"/>
              </a:rPr>
              <a:t>7—11</a:t>
            </a:r>
            <a:r>
              <a:rPr lang="zh-CN" altLang="en-US" sz="2400" dirty="0">
                <a:solidFill>
                  <a:srgbClr val="0000FF"/>
                </a:solidFill>
                <a:latin typeface="宋体" charset="-122"/>
                <a:ea typeface="宋体" charset="-122"/>
              </a:rPr>
              <a:t>节：</a:t>
            </a:r>
          </a:p>
          <a:p>
            <a:pPr eaLnBrk="1" hangingPunct="1">
              <a:lnSpc>
                <a:spcPct val="120000"/>
              </a:lnSpc>
            </a:pPr>
            <a:r>
              <a:rPr lang="en-US" altLang="zh-CN" sz="2400" dirty="0">
                <a:solidFill>
                  <a:srgbClr val="0000FF"/>
                </a:solidFill>
                <a:latin typeface="宋体" charset="-122"/>
                <a:ea typeface="宋体" charset="-122"/>
              </a:rPr>
              <a:t>1.</a:t>
            </a:r>
            <a:r>
              <a:rPr lang="zh-CN" altLang="en-US" sz="2400" dirty="0">
                <a:solidFill>
                  <a:srgbClr val="0000FF"/>
                </a:solidFill>
                <a:latin typeface="宋体" charset="-122"/>
                <a:ea typeface="宋体" charset="-122"/>
              </a:rPr>
              <a:t>第</a:t>
            </a:r>
            <a:r>
              <a:rPr lang="en-US" altLang="zh-CN" sz="2400" dirty="0">
                <a:solidFill>
                  <a:srgbClr val="0000FF"/>
                </a:solidFill>
                <a:latin typeface="宋体" charset="-122"/>
                <a:ea typeface="宋体" charset="-122"/>
              </a:rPr>
              <a:t>9</a:t>
            </a:r>
            <a:r>
              <a:rPr lang="zh-CN" altLang="en-US" sz="2400" dirty="0">
                <a:solidFill>
                  <a:srgbClr val="0000FF"/>
                </a:solidFill>
                <a:latin typeface="宋体" charset="-122"/>
                <a:ea typeface="宋体" charset="-122"/>
              </a:rPr>
              <a:t>节开头说“早期恐龙在那时已经开始出现”中的“那时”指代的时间是</a:t>
            </a:r>
            <a:r>
              <a:rPr lang="en-US" altLang="zh-CN" sz="2400" dirty="0">
                <a:solidFill>
                  <a:srgbClr val="0000FF"/>
                </a:solidFill>
                <a:latin typeface="宋体" charset="-122"/>
                <a:ea typeface="宋体" charset="-122"/>
              </a:rPr>
              <a:t>___________</a:t>
            </a:r>
          </a:p>
        </p:txBody>
      </p:sp>
      <p:sp>
        <p:nvSpPr>
          <p:cNvPr id="8195" name="文本框 3"/>
          <p:cNvSpPr txBox="1">
            <a:spLocks noChangeArrowheads="1"/>
          </p:cNvSpPr>
          <p:nvPr/>
        </p:nvSpPr>
        <p:spPr bwMode="auto">
          <a:xfrm>
            <a:off x="5408613" y="2147891"/>
            <a:ext cx="2362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en-US" altLang="zh-CN" sz="2400">
                <a:solidFill>
                  <a:srgbClr val="FF0000"/>
                </a:solidFill>
                <a:latin typeface="楷体_GB2312" pitchFamily="49" charset="-122"/>
                <a:ea typeface="楷体_GB2312" pitchFamily="49" charset="-122"/>
              </a:rPr>
              <a:t>2.25</a:t>
            </a:r>
            <a:r>
              <a:rPr lang="zh-CN" altLang="en-US" sz="2400">
                <a:solidFill>
                  <a:srgbClr val="FF0000"/>
                </a:solidFill>
                <a:latin typeface="楷体_GB2312" pitchFamily="49" charset="-122"/>
                <a:ea typeface="楷体_GB2312" pitchFamily="49" charset="-122"/>
              </a:rPr>
              <a:t>亿年前</a:t>
            </a:r>
          </a:p>
        </p:txBody>
      </p:sp>
      <p:sp>
        <p:nvSpPr>
          <p:cNvPr id="24580" name="文本框 4"/>
          <p:cNvSpPr txBox="1">
            <a:spLocks noChangeArrowheads="1"/>
          </p:cNvSpPr>
          <p:nvPr/>
        </p:nvSpPr>
        <p:spPr bwMode="auto">
          <a:xfrm>
            <a:off x="2227263" y="2836866"/>
            <a:ext cx="781050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20000"/>
              </a:lnSpc>
            </a:pPr>
            <a:r>
              <a:rPr lang="en-US" altLang="zh-CN" sz="2400">
                <a:solidFill>
                  <a:srgbClr val="0000FF"/>
                </a:solidFill>
                <a:latin typeface="宋体" charset="-122"/>
                <a:ea typeface="宋体" charset="-122"/>
              </a:rPr>
              <a:t>2.《</a:t>
            </a:r>
            <a:r>
              <a:rPr lang="zh-CN" altLang="en-US" sz="2400">
                <a:solidFill>
                  <a:srgbClr val="0000FF"/>
                </a:solidFill>
                <a:latin typeface="宋体" charset="-122"/>
                <a:ea typeface="宋体" charset="-122"/>
              </a:rPr>
              <a:t>恐龙无处不在</a:t>
            </a:r>
            <a:r>
              <a:rPr lang="en-US" altLang="zh-CN" sz="2400">
                <a:solidFill>
                  <a:srgbClr val="0000FF"/>
                </a:solidFill>
                <a:latin typeface="宋体" charset="-122"/>
                <a:ea typeface="宋体" charset="-122"/>
              </a:rPr>
              <a:t>》</a:t>
            </a:r>
            <a:r>
              <a:rPr lang="zh-CN" altLang="en-US" sz="2400">
                <a:solidFill>
                  <a:srgbClr val="0000FF"/>
                </a:solidFill>
                <a:latin typeface="宋体" charset="-122"/>
                <a:ea typeface="宋体" charset="-122"/>
              </a:rPr>
              <a:t>谈到了恐龙的灭绝，它为</a:t>
            </a:r>
            <a:r>
              <a:rPr lang="en-US" altLang="zh-CN" sz="2400">
                <a:solidFill>
                  <a:srgbClr val="0000FF"/>
                </a:solidFill>
                <a:latin typeface="宋体" charset="-122"/>
                <a:ea typeface="宋体" charset="-122"/>
              </a:rPr>
              <a:t>______________</a:t>
            </a:r>
            <a:r>
              <a:rPr lang="zh-CN" altLang="en-US" sz="2400">
                <a:solidFill>
                  <a:srgbClr val="0000FF"/>
                </a:solidFill>
                <a:latin typeface="宋体" charset="-122"/>
                <a:ea typeface="宋体" charset="-122"/>
              </a:rPr>
              <a:t>提供了有力的证据。</a:t>
            </a:r>
          </a:p>
        </p:txBody>
      </p:sp>
      <p:sp>
        <p:nvSpPr>
          <p:cNvPr id="8197" name="文本框 5"/>
          <p:cNvSpPr txBox="1">
            <a:spLocks noChangeArrowheads="1"/>
          </p:cNvSpPr>
          <p:nvPr/>
        </p:nvSpPr>
        <p:spPr bwMode="auto">
          <a:xfrm>
            <a:off x="2311400" y="3148016"/>
            <a:ext cx="297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zh-CN" altLang="en-US" sz="2400">
                <a:solidFill>
                  <a:srgbClr val="FF0000"/>
                </a:solidFill>
                <a:latin typeface="楷体_GB2312" pitchFamily="49" charset="-122"/>
                <a:ea typeface="楷体_GB2312" pitchFamily="49" charset="-122"/>
              </a:rPr>
              <a:t>大陆漂移学说</a:t>
            </a:r>
          </a:p>
        </p:txBody>
      </p:sp>
      <p:sp>
        <p:nvSpPr>
          <p:cNvPr id="24582" name="文本框 6"/>
          <p:cNvSpPr txBox="1">
            <a:spLocks noChangeArrowheads="1"/>
          </p:cNvSpPr>
          <p:nvPr/>
        </p:nvSpPr>
        <p:spPr bwMode="auto">
          <a:xfrm>
            <a:off x="2227266" y="3775078"/>
            <a:ext cx="7788275"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20000"/>
              </a:lnSpc>
            </a:pPr>
            <a:r>
              <a:rPr lang="en-US" altLang="zh-CN" sz="2400">
                <a:solidFill>
                  <a:srgbClr val="0000FF"/>
                </a:solidFill>
                <a:latin typeface="宋体" charset="-122"/>
                <a:ea typeface="宋体" charset="-122"/>
              </a:rPr>
              <a:t>3.</a:t>
            </a:r>
            <a:r>
              <a:rPr lang="zh-CN" altLang="en-US" sz="2400">
                <a:solidFill>
                  <a:srgbClr val="0000FF"/>
                </a:solidFill>
                <a:latin typeface="宋体" charset="-122"/>
                <a:ea typeface="宋体" charset="-122"/>
              </a:rPr>
              <a:t>根据“板块构造”理论，喜马拉雅山脉形成的时间是</a:t>
            </a:r>
            <a:r>
              <a:rPr lang="en-US" altLang="zh-CN" sz="2400">
                <a:solidFill>
                  <a:srgbClr val="0000FF"/>
                </a:solidFill>
                <a:latin typeface="宋体" charset="-122"/>
                <a:ea typeface="宋体" charset="-122"/>
              </a:rPr>
              <a:t>_____________</a:t>
            </a:r>
          </a:p>
        </p:txBody>
      </p:sp>
      <p:sp>
        <p:nvSpPr>
          <p:cNvPr id="8199" name="文本框 7"/>
          <p:cNvSpPr txBox="1">
            <a:spLocks noChangeArrowheads="1"/>
          </p:cNvSpPr>
          <p:nvPr/>
        </p:nvSpPr>
        <p:spPr bwMode="auto">
          <a:xfrm>
            <a:off x="2168525" y="4100516"/>
            <a:ext cx="2362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en-US" altLang="zh-CN" sz="2400">
                <a:solidFill>
                  <a:srgbClr val="FF0000"/>
                </a:solidFill>
                <a:latin typeface="楷体_GB2312" pitchFamily="49" charset="-122"/>
                <a:ea typeface="楷体_GB2312" pitchFamily="49" charset="-122"/>
              </a:rPr>
              <a:t> 5000</a:t>
            </a:r>
            <a:r>
              <a:rPr lang="zh-CN" altLang="en-US" sz="2400">
                <a:solidFill>
                  <a:srgbClr val="FF0000"/>
                </a:solidFill>
                <a:latin typeface="楷体_GB2312" pitchFamily="49" charset="-122"/>
                <a:ea typeface="楷体_GB2312" pitchFamily="49" charset="-122"/>
              </a:rPr>
              <a:t>万年前</a:t>
            </a:r>
          </a:p>
        </p:txBody>
      </p:sp>
      <p:sp>
        <p:nvSpPr>
          <p:cNvPr id="24584" name="文本框 8"/>
          <p:cNvSpPr txBox="1">
            <a:spLocks noChangeArrowheads="1"/>
          </p:cNvSpPr>
          <p:nvPr/>
        </p:nvSpPr>
        <p:spPr bwMode="auto">
          <a:xfrm>
            <a:off x="2227263" y="4684716"/>
            <a:ext cx="780415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20000"/>
              </a:lnSpc>
            </a:pPr>
            <a:r>
              <a:rPr lang="en-US" altLang="zh-CN" sz="2400">
                <a:solidFill>
                  <a:srgbClr val="0000FF"/>
                </a:solidFill>
                <a:latin typeface="宋体" charset="-122"/>
                <a:ea typeface="宋体" charset="-122"/>
              </a:rPr>
              <a:t>4.</a:t>
            </a:r>
            <a:r>
              <a:rPr lang="zh-CN" altLang="en-US" sz="2400">
                <a:solidFill>
                  <a:srgbClr val="0000FF"/>
                </a:solidFill>
                <a:latin typeface="宋体" charset="-122"/>
                <a:ea typeface="宋体" charset="-122"/>
              </a:rPr>
              <a:t>根据“板块构造”理论，喜马拉雅山脉形成的原因是什么？</a:t>
            </a:r>
          </a:p>
        </p:txBody>
      </p:sp>
      <p:sp>
        <p:nvSpPr>
          <p:cNvPr id="8201" name="文本框 9"/>
          <p:cNvSpPr txBox="1">
            <a:spLocks noChangeArrowheads="1"/>
          </p:cNvSpPr>
          <p:nvPr/>
        </p:nvSpPr>
        <p:spPr bwMode="auto">
          <a:xfrm>
            <a:off x="2227263" y="5411791"/>
            <a:ext cx="77390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zh-CN" altLang="en-US" sz="2400">
                <a:solidFill>
                  <a:srgbClr val="FF0000"/>
                </a:solidFill>
                <a:latin typeface="楷体_GB2312" pitchFamily="49" charset="-122"/>
                <a:ea typeface="楷体_GB2312" pitchFamily="49" charset="-122"/>
              </a:rPr>
              <a:t>印度与亚洲板块相碰撞，聚合并缓慢地褶皱变形。</a:t>
            </a:r>
          </a:p>
        </p:txBody>
      </p:sp>
      <p:sp>
        <p:nvSpPr>
          <p:cNvPr id="24586" name="Text Box 10"/>
          <p:cNvSpPr txBox="1">
            <a:spLocks noChangeArrowheads="1"/>
          </p:cNvSpPr>
          <p:nvPr/>
        </p:nvSpPr>
        <p:spPr bwMode="auto">
          <a:xfrm>
            <a:off x="2041525" y="857253"/>
            <a:ext cx="5049838" cy="519113"/>
          </a:xfrm>
          <a:prstGeom prst="rect">
            <a:avLst/>
          </a:prstGeom>
          <a:noFill/>
          <a:ln w="12700" algn="ctr">
            <a:noFill/>
            <a:miter lim="800000"/>
            <a:headEnd/>
            <a:tailEnd/>
          </a:ln>
          <a:effectLst>
            <a:outerShdw dist="35921" dir="2700000" sy="50000" kx="2115830" algn="bl" rotWithShape="0">
              <a:srgbClr val="C0C0C0">
                <a:alpha val="79999"/>
              </a:srgbClr>
            </a:outerShdw>
          </a:effectLst>
        </p:spPr>
        <p:txBody>
          <a:bodyPr>
            <a:spAutoFit/>
          </a:bodyPr>
          <a:lstStyle/>
          <a:p>
            <a:pPr eaLnBrk="1" hangingPunct="1">
              <a:defRPr/>
            </a:pPr>
            <a:r>
              <a:rPr lang="zh-CN" altLang="en-US" sz="2800">
                <a:solidFill>
                  <a:srgbClr val="0000FF"/>
                </a:solidFill>
                <a:latin typeface="宋体" pitchFamily="2" charset="-122"/>
              </a:rPr>
              <a:t>四、研读课文  精段赏析</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2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P spid="8197" grpId="0"/>
      <p:bldP spid="8199" grpId="0"/>
      <p:bldP spid="820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文本框 2"/>
          <p:cNvSpPr txBox="1">
            <a:spLocks noChangeArrowheads="1"/>
          </p:cNvSpPr>
          <p:nvPr/>
        </p:nvSpPr>
        <p:spPr bwMode="auto">
          <a:xfrm>
            <a:off x="2174878" y="860428"/>
            <a:ext cx="73580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a:solidFill>
                  <a:srgbClr val="0000FF"/>
                </a:solidFill>
                <a:latin typeface="宋体" charset="-122"/>
                <a:ea typeface="宋体" charset="-122"/>
              </a:rPr>
              <a:t>5.</a:t>
            </a:r>
            <a:r>
              <a:rPr lang="zh-CN" altLang="en-US" sz="2400">
                <a:solidFill>
                  <a:srgbClr val="0000FF"/>
                </a:solidFill>
                <a:latin typeface="宋体" charset="-122"/>
                <a:ea typeface="宋体" charset="-122"/>
              </a:rPr>
              <a:t>这几段是按</a:t>
            </a:r>
            <a:r>
              <a:rPr lang="en-US" altLang="zh-CN" sz="2400">
                <a:solidFill>
                  <a:srgbClr val="0000FF"/>
                </a:solidFill>
                <a:latin typeface="宋体" charset="-122"/>
                <a:ea typeface="宋体" charset="-122"/>
              </a:rPr>
              <a:t>_________</a:t>
            </a:r>
            <a:r>
              <a:rPr lang="zh-CN" altLang="en-US" sz="2400">
                <a:solidFill>
                  <a:srgbClr val="0000FF"/>
                </a:solidFill>
                <a:latin typeface="宋体" charset="-122"/>
                <a:ea typeface="宋体" charset="-122"/>
              </a:rPr>
              <a:t>顺序进行说明的。</a:t>
            </a:r>
          </a:p>
        </p:txBody>
      </p:sp>
      <p:sp>
        <p:nvSpPr>
          <p:cNvPr id="9219" name="文本框 3"/>
          <p:cNvSpPr txBox="1">
            <a:spLocks noChangeArrowheads="1"/>
          </p:cNvSpPr>
          <p:nvPr/>
        </p:nvSpPr>
        <p:spPr bwMode="auto">
          <a:xfrm>
            <a:off x="4497388" y="1001713"/>
            <a:ext cx="16430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spcBef>
                <a:spcPct val="50000"/>
              </a:spcBef>
            </a:pPr>
            <a:r>
              <a:rPr lang="zh-CN" altLang="en-US" sz="2400">
                <a:solidFill>
                  <a:srgbClr val="FF0000"/>
                </a:solidFill>
                <a:latin typeface="楷体_GB2312" pitchFamily="49" charset="-122"/>
                <a:ea typeface="楷体_GB2312" pitchFamily="49" charset="-122"/>
              </a:rPr>
              <a:t>时间</a:t>
            </a:r>
          </a:p>
        </p:txBody>
      </p:sp>
      <p:sp>
        <p:nvSpPr>
          <p:cNvPr id="25604" name="文本框 4"/>
          <p:cNvSpPr txBox="1">
            <a:spLocks noChangeArrowheads="1"/>
          </p:cNvSpPr>
          <p:nvPr/>
        </p:nvSpPr>
        <p:spPr bwMode="auto">
          <a:xfrm>
            <a:off x="2174875" y="1587503"/>
            <a:ext cx="71453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a:solidFill>
                  <a:srgbClr val="0000FF"/>
                </a:solidFill>
                <a:latin typeface="宋体" charset="-122"/>
                <a:ea typeface="宋体" charset="-122"/>
              </a:rPr>
              <a:t>6.</a:t>
            </a:r>
            <a:r>
              <a:rPr lang="zh-CN" altLang="en-US" sz="2400">
                <a:solidFill>
                  <a:srgbClr val="0000FF"/>
                </a:solidFill>
                <a:latin typeface="宋体" charset="-122"/>
                <a:ea typeface="宋体" charset="-122"/>
              </a:rPr>
              <a:t>概括这几段的内容：</a:t>
            </a:r>
          </a:p>
        </p:txBody>
      </p:sp>
      <p:sp>
        <p:nvSpPr>
          <p:cNvPr id="9221" name="文本框 5"/>
          <p:cNvSpPr txBox="1">
            <a:spLocks noChangeArrowheads="1"/>
          </p:cNvSpPr>
          <p:nvPr/>
        </p:nvSpPr>
        <p:spPr bwMode="auto">
          <a:xfrm>
            <a:off x="2174878" y="2314578"/>
            <a:ext cx="775652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a:solidFill>
                  <a:srgbClr val="FF0000"/>
                </a:solidFill>
                <a:latin typeface="楷体_GB2312" pitchFamily="49" charset="-122"/>
                <a:ea typeface="楷体_GB2312" pitchFamily="49" charset="-122"/>
              </a:rPr>
              <a:t>    </a:t>
            </a:r>
            <a:r>
              <a:rPr lang="zh-CN" altLang="en-US" sz="2400">
                <a:solidFill>
                  <a:srgbClr val="FF0000"/>
                </a:solidFill>
                <a:latin typeface="楷体_GB2312" pitchFamily="49" charset="-122"/>
                <a:ea typeface="楷体_GB2312" pitchFamily="49" charset="-122"/>
              </a:rPr>
              <a:t>介绍了在四十多亿年的地球发展史中泛大陆形成和分裂的过程。</a:t>
            </a:r>
          </a:p>
        </p:txBody>
      </p:sp>
      <p:sp>
        <p:nvSpPr>
          <p:cNvPr id="25606" name="文本框 6"/>
          <p:cNvSpPr txBox="1">
            <a:spLocks noChangeArrowheads="1"/>
          </p:cNvSpPr>
          <p:nvPr/>
        </p:nvSpPr>
        <p:spPr bwMode="auto">
          <a:xfrm>
            <a:off x="2174875" y="3589341"/>
            <a:ext cx="74993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a:solidFill>
                  <a:srgbClr val="0000FF"/>
                </a:solidFill>
                <a:latin typeface="宋体" charset="-122"/>
                <a:ea typeface="宋体" charset="-122"/>
              </a:rPr>
              <a:t>7.</a:t>
            </a:r>
            <a:r>
              <a:rPr lang="zh-CN" altLang="en-US" sz="2400">
                <a:solidFill>
                  <a:srgbClr val="0000FF"/>
                </a:solidFill>
                <a:latin typeface="宋体" charset="-122"/>
                <a:ea typeface="宋体" charset="-122"/>
              </a:rPr>
              <a:t>第十一节中括号中的文字有什么作用？</a:t>
            </a:r>
          </a:p>
        </p:txBody>
      </p:sp>
      <p:sp>
        <p:nvSpPr>
          <p:cNvPr id="9223" name="文本框 7"/>
          <p:cNvSpPr txBox="1">
            <a:spLocks noChangeArrowheads="1"/>
          </p:cNvSpPr>
          <p:nvPr/>
        </p:nvSpPr>
        <p:spPr bwMode="auto">
          <a:xfrm>
            <a:off x="2174878" y="4316413"/>
            <a:ext cx="7783513"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a:solidFill>
                  <a:srgbClr val="FF0000"/>
                </a:solidFill>
                <a:latin typeface="楷体_GB2312" pitchFamily="49" charset="-122"/>
                <a:ea typeface="楷体_GB2312" pitchFamily="49" charset="-122"/>
              </a:rPr>
              <a:t>    </a:t>
            </a:r>
            <a:r>
              <a:rPr lang="zh-CN" altLang="en-US" sz="2400">
                <a:solidFill>
                  <a:srgbClr val="FF0000"/>
                </a:solidFill>
                <a:latin typeface="楷体_GB2312" pitchFamily="49" charset="-122"/>
                <a:ea typeface="楷体_GB2312" pitchFamily="49" charset="-122"/>
              </a:rPr>
              <a:t>补充说明非洲和南美洲的海岸线是相吻合的，以此证明它们很早以前可能是一整块陆地，从而说明大陆漂移学说的可能性。</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2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2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P spid="9221" grpId="0"/>
      <p:bldP spid="92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1903416" y="644525"/>
            <a:ext cx="837247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algn="ctr" eaLnBrk="1" hangingPunct="1">
              <a:lnSpc>
                <a:spcPct val="150000"/>
              </a:lnSpc>
              <a:spcBef>
                <a:spcPct val="50000"/>
              </a:spcBef>
            </a:pPr>
            <a:r>
              <a:rPr lang="zh-CN" altLang="en-US" sz="3600" dirty="0">
                <a:latin typeface="Times New Roman" pitchFamily="18" charset="0"/>
              </a:rPr>
              <a:t>被压扁的沙子</a:t>
            </a:r>
          </a:p>
        </p:txBody>
      </p:sp>
      <p:pic>
        <p:nvPicPr>
          <p:cNvPr id="26627" name="Picture 3" descr="ba061cc46968fa4b9c163da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700338" y="1570038"/>
            <a:ext cx="6769100" cy="415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图片 3" descr="his401_01_pic"/>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08216" y="2047875"/>
            <a:ext cx="3184525"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1" name="图片 4" descr="17_13_7908"/>
          <p:cNvPicPr>
            <a:picLocks noChangeAspect="1" noChangeArrowheads="1"/>
          </p:cNvPicPr>
          <p:nvPr/>
        </p:nvPicPr>
        <p:blipFill>
          <a:blip r:embed="rId4">
            <a:lum bright="-18000"/>
            <a:extLst>
              <a:ext uri="{28A0092B-C50C-407E-A947-70E740481C1C}">
                <a14:useLocalDpi xmlns:a14="http://schemas.microsoft.com/office/drawing/2010/main"/>
              </a:ext>
            </a:extLst>
          </a:blip>
          <a:srcRect/>
          <a:stretch>
            <a:fillRect/>
          </a:stretch>
        </p:blipFill>
        <p:spPr bwMode="auto">
          <a:xfrm>
            <a:off x="5588000" y="2047878"/>
            <a:ext cx="4381500" cy="328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Text Box 4"/>
          <p:cNvSpPr txBox="1">
            <a:spLocks noChangeArrowheads="1"/>
          </p:cNvSpPr>
          <p:nvPr/>
        </p:nvSpPr>
        <p:spPr bwMode="auto">
          <a:xfrm>
            <a:off x="5059363" y="1281116"/>
            <a:ext cx="173156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0000FF"/>
                </a:solidFill>
                <a:latin typeface="Times New Roman" pitchFamily="18" charset="0"/>
              </a:rPr>
              <a:t>恐龙的灭亡</a:t>
            </a:r>
          </a:p>
        </p:txBody>
      </p:sp>
    </p:spTree>
    <p:custDataLst>
      <p:tags r:id="rId1"/>
    </p:custData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图片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57416" y="676278"/>
            <a:ext cx="7799387" cy="585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艺术字 3"/>
          <p:cNvSpPr>
            <a:spLocks noChangeArrowheads="1" noChangeShapeType="1" noTextEdit="1"/>
          </p:cNvSpPr>
          <p:nvPr/>
        </p:nvSpPr>
        <p:spPr bwMode="auto">
          <a:xfrm>
            <a:off x="6383341" y="903291"/>
            <a:ext cx="3457575" cy="11525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CanDown">
              <a:avLst>
                <a:gd name="adj" fmla="val 14287"/>
              </a:avLst>
            </a:prstTxWarp>
          </a:bodyPr>
          <a:lstStyle/>
          <a:p>
            <a:pPr algn="ctr"/>
            <a:r>
              <a:rPr lang="zh-CN" altLang="en-US" sz="3600" kern="10">
                <a:solidFill>
                  <a:srgbClr val="FF0000"/>
                </a:solidFill>
                <a:latin typeface="+mn-ea"/>
                <a:ea typeface="+mn-ea"/>
                <a:cs typeface="+mn-ea"/>
              </a:rPr>
              <a:t>彗星坠落</a:t>
            </a:r>
          </a:p>
        </p:txBody>
      </p:sp>
      <p:sp>
        <p:nvSpPr>
          <p:cNvPr id="28676" name="艺术字 4"/>
          <p:cNvSpPr>
            <a:spLocks noChangeArrowheads="1" noChangeShapeType="1" noTextEdit="1"/>
          </p:cNvSpPr>
          <p:nvPr/>
        </p:nvSpPr>
        <p:spPr bwMode="auto">
          <a:xfrm>
            <a:off x="2208213" y="687388"/>
            <a:ext cx="3960812" cy="863600"/>
          </a:xfrm>
          <a:prstGeom prst="rect">
            <a:avLst/>
          </a:prstGeom>
        </p:spPr>
        <p:txBody>
          <a:bodyPr wrap="none" fromWordArt="1">
            <a:prstTxWarp prst="textPlain">
              <a:avLst>
                <a:gd name="adj" fmla="val 50000"/>
              </a:avLst>
            </a:prstTxWarp>
          </a:bodyPr>
          <a:lstStyle/>
          <a:p>
            <a:pPr algn="ctr"/>
            <a:r>
              <a:rPr lang="zh-CN" altLang="en-US" sz="3600" kern="10">
                <a:ln w="9525">
                  <a:solidFill>
                    <a:srgbClr val="000000"/>
                  </a:solidFill>
                  <a:round/>
                  <a:headEnd/>
                  <a:tailEnd/>
                </a:ln>
                <a:solidFill>
                  <a:srgbClr val="FFFFFF"/>
                </a:solidFill>
                <a:latin typeface="+mn-ea"/>
                <a:ea typeface="+mn-ea"/>
                <a:cs typeface="+mn-ea"/>
              </a:rPr>
              <a:t>恐龙灭亡原因之一</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图片 2" descr="09071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05041" y="831850"/>
            <a:ext cx="3508375"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9" name="图片 3" descr="34119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227766" y="831850"/>
            <a:ext cx="3716337"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图片 4" descr="20049101534574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193928" y="3765550"/>
            <a:ext cx="3508375" cy="250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5" descr="图片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210303" y="3795716"/>
            <a:ext cx="3762375" cy="251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2517778" y="2235200"/>
            <a:ext cx="7377113"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dirty="0">
                <a:solidFill>
                  <a:srgbClr val="0000FF"/>
                </a:solidFill>
                <a:latin typeface="宋体" charset="-122"/>
              </a:rPr>
              <a:t>    </a:t>
            </a:r>
            <a:r>
              <a:rPr lang="zh-CN" altLang="en-US" sz="2400" dirty="0">
                <a:solidFill>
                  <a:srgbClr val="0000FF"/>
                </a:solidFill>
                <a:latin typeface="宋体" charset="-122"/>
              </a:rPr>
              <a:t>与前篇所讨论的内容一样，作者正是通过“被压扁的沙子”来探讨恐龙的死因</a:t>
            </a:r>
            <a:r>
              <a:rPr lang="en-US" altLang="zh-CN" sz="2400" dirty="0">
                <a:solidFill>
                  <a:srgbClr val="0000FF"/>
                </a:solidFill>
                <a:latin typeface="宋体" charset="-122"/>
              </a:rPr>
              <a:t>——</a:t>
            </a:r>
            <a:r>
              <a:rPr lang="zh-CN" altLang="en-US" sz="2400" dirty="0">
                <a:solidFill>
                  <a:srgbClr val="0000FF"/>
                </a:solidFill>
                <a:latin typeface="宋体" charset="-122"/>
              </a:rPr>
              <a:t>再次证明“不同科学领域之间是紧密相连的。在一个科学领域的新发现肯定会对其他领域产生影响”。</a:t>
            </a:r>
          </a:p>
        </p:txBody>
      </p:sp>
      <p:pic>
        <p:nvPicPr>
          <p:cNvPr id="30723" name="Picture 3" descr="03261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36825" y="5686425"/>
            <a:ext cx="71628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4" name="Picture 4" descr="图片4"/>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355853" y="1411291"/>
            <a:ext cx="2797175"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恐龙灭绝可能是天外力量影响因生殖力下降灭绝"/>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14591" y="852491"/>
            <a:ext cx="7380287" cy="434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2616200" y="1855788"/>
            <a:ext cx="2584450" cy="519112"/>
          </a:xfrm>
          <a:prstGeom prst="rect">
            <a:avLst/>
          </a:prstGeom>
          <a:noFill/>
          <a:ln w="12700" algn="ctr">
            <a:noFill/>
            <a:miter lim="800000"/>
            <a:headEnd/>
            <a:tailEnd/>
          </a:ln>
          <a:effectLst>
            <a:outerShdw dist="35921" dir="2700000" sy="50000" kx="2115830" algn="bl" rotWithShape="0">
              <a:srgbClr val="C0C0C0">
                <a:alpha val="79999"/>
              </a:srgbClr>
            </a:outerShdw>
          </a:effectLst>
        </p:spPr>
        <p:txBody>
          <a:bodyPr>
            <a:spAutoFit/>
          </a:bodyPr>
          <a:lstStyle/>
          <a:p>
            <a:pPr algn="ctr" eaLnBrk="1" hangingPunct="1">
              <a:defRPr/>
            </a:pPr>
            <a:r>
              <a:rPr lang="zh-CN" altLang="en-US" sz="2800" dirty="0">
                <a:solidFill>
                  <a:srgbClr val="0000FF"/>
                </a:solidFill>
                <a:latin typeface="Arial" pitchFamily="34" charset="0"/>
              </a:rPr>
              <a:t>一、读一读</a:t>
            </a:r>
          </a:p>
        </p:txBody>
      </p:sp>
      <p:sp>
        <p:nvSpPr>
          <p:cNvPr id="32771" name="Text Box 3"/>
          <p:cNvSpPr txBox="1">
            <a:spLocks noChangeArrowheads="1"/>
          </p:cNvSpPr>
          <p:nvPr/>
        </p:nvSpPr>
        <p:spPr bwMode="auto">
          <a:xfrm>
            <a:off x="3470278" y="2736850"/>
            <a:ext cx="4195379"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u="sng" dirty="0">
                <a:solidFill>
                  <a:srgbClr val="FF00FF"/>
                </a:solidFill>
                <a:latin typeface="Times New Roman" pitchFamily="18" charset="0"/>
              </a:rPr>
              <a:t>致</a:t>
            </a:r>
            <a:r>
              <a:rPr lang="zh-CN" altLang="en-US" sz="2400" dirty="0">
                <a:solidFill>
                  <a:srgbClr val="0000FF"/>
                </a:solidFill>
                <a:latin typeface="Times New Roman" pitchFamily="18" charset="0"/>
              </a:rPr>
              <a:t>密              </a:t>
            </a:r>
            <a:r>
              <a:rPr lang="zh-CN" altLang="en-US" sz="2400" u="sng" dirty="0">
                <a:solidFill>
                  <a:srgbClr val="FF00FF"/>
                </a:solidFill>
                <a:latin typeface="Times New Roman" pitchFamily="18" charset="0"/>
              </a:rPr>
              <a:t>扩</a:t>
            </a:r>
            <a:r>
              <a:rPr lang="zh-CN" altLang="en-US" sz="2400" dirty="0">
                <a:solidFill>
                  <a:srgbClr val="0000FF"/>
                </a:solidFill>
                <a:latin typeface="Times New Roman" pitchFamily="18" charset="0"/>
              </a:rPr>
              <a:t>散              排</a:t>
            </a:r>
            <a:r>
              <a:rPr lang="zh-CN" altLang="en-US" sz="2400" u="sng" dirty="0">
                <a:solidFill>
                  <a:srgbClr val="FF00FF"/>
                </a:solidFill>
                <a:latin typeface="Times New Roman" pitchFamily="18" charset="0"/>
              </a:rPr>
              <a:t>斥</a:t>
            </a:r>
          </a:p>
          <a:p>
            <a:pPr eaLnBrk="1" hangingPunct="1">
              <a:lnSpc>
                <a:spcPct val="150000"/>
              </a:lnSpc>
              <a:spcBef>
                <a:spcPct val="50000"/>
              </a:spcBef>
            </a:pPr>
            <a:r>
              <a:rPr lang="zh-CN" altLang="en-US" sz="2400" dirty="0">
                <a:solidFill>
                  <a:srgbClr val="0000FF"/>
                </a:solidFill>
                <a:latin typeface="Times New Roman" pitchFamily="18" charset="0"/>
              </a:rPr>
              <a:t> </a:t>
            </a:r>
          </a:p>
          <a:p>
            <a:pPr eaLnBrk="1" hangingPunct="1">
              <a:lnSpc>
                <a:spcPct val="150000"/>
              </a:lnSpc>
              <a:spcBef>
                <a:spcPct val="50000"/>
              </a:spcBef>
            </a:pPr>
            <a:r>
              <a:rPr lang="zh-CN" altLang="en-US" sz="2400" u="sng" dirty="0">
                <a:solidFill>
                  <a:srgbClr val="FF00FF"/>
                </a:solidFill>
                <a:latin typeface="Times New Roman" pitchFamily="18" charset="0"/>
              </a:rPr>
              <a:t>陨</a:t>
            </a:r>
            <a:r>
              <a:rPr lang="zh-CN" altLang="en-US" sz="2400" dirty="0">
                <a:solidFill>
                  <a:srgbClr val="0000FF"/>
                </a:solidFill>
                <a:latin typeface="Times New Roman" pitchFamily="18" charset="0"/>
              </a:rPr>
              <a:t>石              </a:t>
            </a:r>
            <a:r>
              <a:rPr lang="zh-CN" altLang="en-US" sz="2400" u="sng" dirty="0">
                <a:solidFill>
                  <a:srgbClr val="FF00FF"/>
                </a:solidFill>
                <a:latin typeface="Times New Roman" pitchFamily="18" charset="0"/>
              </a:rPr>
              <a:t>熔</a:t>
            </a:r>
            <a:r>
              <a:rPr lang="zh-CN" altLang="en-US" sz="2400" dirty="0">
                <a:solidFill>
                  <a:srgbClr val="0000FF"/>
                </a:solidFill>
                <a:latin typeface="Times New Roman" pitchFamily="18" charset="0"/>
              </a:rPr>
              <a:t>化              追</a:t>
            </a:r>
            <a:r>
              <a:rPr lang="zh-CN" altLang="en-US" sz="2400" u="sng" dirty="0">
                <a:solidFill>
                  <a:srgbClr val="FF00FF"/>
                </a:solidFill>
                <a:latin typeface="Times New Roman" pitchFamily="18" charset="0"/>
              </a:rPr>
              <a:t>溯</a:t>
            </a:r>
          </a:p>
        </p:txBody>
      </p:sp>
      <p:sp>
        <p:nvSpPr>
          <p:cNvPr id="31748" name="Text Box 4"/>
          <p:cNvSpPr txBox="1">
            <a:spLocks noChangeArrowheads="1"/>
          </p:cNvSpPr>
          <p:nvPr/>
        </p:nvSpPr>
        <p:spPr bwMode="auto">
          <a:xfrm>
            <a:off x="3395663" y="2355853"/>
            <a:ext cx="6511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a:solidFill>
                  <a:srgbClr val="FF0000"/>
                </a:solidFill>
                <a:latin typeface="宋体" charset="-122"/>
              </a:rPr>
              <a:t>zhì</a:t>
            </a:r>
          </a:p>
        </p:txBody>
      </p:sp>
      <p:sp>
        <p:nvSpPr>
          <p:cNvPr id="31749" name="Text Box 5"/>
          <p:cNvSpPr txBox="1">
            <a:spLocks noChangeArrowheads="1"/>
          </p:cNvSpPr>
          <p:nvPr/>
        </p:nvSpPr>
        <p:spPr bwMode="auto">
          <a:xfrm>
            <a:off x="5143500" y="2335216"/>
            <a:ext cx="6511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a:solidFill>
                  <a:srgbClr val="FF0000"/>
                </a:solidFill>
                <a:latin typeface="宋体" charset="-122"/>
              </a:rPr>
              <a:t>kuò</a:t>
            </a:r>
          </a:p>
        </p:txBody>
      </p:sp>
      <p:sp>
        <p:nvSpPr>
          <p:cNvPr id="31750" name="Text Box 6"/>
          <p:cNvSpPr txBox="1">
            <a:spLocks noChangeArrowheads="1"/>
          </p:cNvSpPr>
          <p:nvPr/>
        </p:nvSpPr>
        <p:spPr bwMode="auto">
          <a:xfrm>
            <a:off x="7173913" y="2344741"/>
            <a:ext cx="6511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a:solidFill>
                  <a:srgbClr val="FF0000"/>
                </a:solidFill>
                <a:latin typeface="宋体" charset="-122"/>
              </a:rPr>
              <a:t>chì</a:t>
            </a:r>
          </a:p>
        </p:txBody>
      </p:sp>
      <p:sp>
        <p:nvSpPr>
          <p:cNvPr id="31751" name="Text Box 7"/>
          <p:cNvSpPr txBox="1">
            <a:spLocks noChangeArrowheads="1"/>
          </p:cNvSpPr>
          <p:nvPr/>
        </p:nvSpPr>
        <p:spPr bwMode="auto">
          <a:xfrm>
            <a:off x="3455988" y="3721103"/>
            <a:ext cx="6511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a:solidFill>
                  <a:srgbClr val="FF0000"/>
                </a:solidFill>
                <a:latin typeface="宋体" charset="-122"/>
              </a:rPr>
              <a:t>yǔn</a:t>
            </a:r>
          </a:p>
        </p:txBody>
      </p:sp>
      <p:sp>
        <p:nvSpPr>
          <p:cNvPr id="31752" name="Text Box 8"/>
          <p:cNvSpPr txBox="1">
            <a:spLocks noChangeArrowheads="1"/>
          </p:cNvSpPr>
          <p:nvPr/>
        </p:nvSpPr>
        <p:spPr bwMode="auto">
          <a:xfrm>
            <a:off x="5194300" y="3740153"/>
            <a:ext cx="11445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a:solidFill>
                  <a:srgbClr val="FF0000"/>
                </a:solidFill>
                <a:latin typeface="宋体" charset="-122"/>
              </a:rPr>
              <a:t>rónɡ</a:t>
            </a:r>
          </a:p>
        </p:txBody>
      </p:sp>
      <p:sp>
        <p:nvSpPr>
          <p:cNvPr id="31753" name="Text Box 9"/>
          <p:cNvSpPr txBox="1">
            <a:spLocks noChangeArrowheads="1"/>
          </p:cNvSpPr>
          <p:nvPr/>
        </p:nvSpPr>
        <p:spPr bwMode="auto">
          <a:xfrm>
            <a:off x="7064378" y="3760791"/>
            <a:ext cx="4956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a:solidFill>
                  <a:srgbClr val="FF0000"/>
                </a:solidFill>
                <a:latin typeface="宋体" charset="-122"/>
              </a:rPr>
              <a:t>sù</a:t>
            </a:r>
          </a:p>
        </p:txBody>
      </p:sp>
      <p:pic>
        <p:nvPicPr>
          <p:cNvPr id="32778" name="Picture 2" descr="6_1105584051"/>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147175" y="2225678"/>
            <a:ext cx="1098550" cy="402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9" name="Picture 11" descr="图片5"/>
          <p:cNvPicPr>
            <a:picLocks noChangeAspect="1" noChangeArrowheads="1"/>
          </p:cNvPicPr>
          <p:nvPr/>
        </p:nvPicPr>
        <p:blipFill>
          <a:blip r:embed="rId3" cstate="email">
            <a:extLst>
              <a:ext uri="{28A0092B-C50C-407E-A947-70E740481C1C}">
                <a14:useLocalDpi xmlns:a14="http://schemas.microsoft.com/office/drawing/2010/main"/>
              </a:ext>
            </a:extLst>
          </a:blip>
          <a:srcRect t="34435"/>
          <a:stretch>
            <a:fillRect/>
          </a:stretch>
        </p:blipFill>
        <p:spPr bwMode="auto">
          <a:xfrm>
            <a:off x="2517778" y="1038225"/>
            <a:ext cx="2809875"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75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75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752"/>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7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p:bldP spid="31749" grpId="0"/>
      <p:bldP spid="31750" grpId="0"/>
      <p:bldP spid="31751" grpId="0"/>
      <p:bldP spid="31752" grpId="0"/>
      <p:bldP spid="3175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矩形 3"/>
          <p:cNvSpPr>
            <a:spLocks noGrp="1" noChangeArrowheads="1"/>
          </p:cNvSpPr>
          <p:nvPr>
            <p:ph type="body" idx="4294967295"/>
          </p:nvPr>
        </p:nvSpPr>
        <p:spPr>
          <a:xfrm>
            <a:off x="6528048" y="1016732"/>
            <a:ext cx="4510087" cy="5078413"/>
          </a:xfrm>
          <a:noFill/>
        </p:spPr>
        <p:txBody>
          <a:bodyPr vert="horz" wrap="square" lIns="92075" tIns="46038" rIns="92075" bIns="46038" numCol="1" anchor="t" anchorCtr="0" compatLnSpc="1">
            <a:prstTxWarp prst="textNoShape">
              <a:avLst/>
            </a:prstTxWarp>
            <a:spAutoFit/>
          </a:bodyPr>
          <a:lstStyle/>
          <a:p>
            <a:pPr marL="0" indent="0" eaLnBrk="1" hangingPunct="1">
              <a:lnSpc>
                <a:spcPct val="150000"/>
              </a:lnSpc>
              <a:spcBef>
                <a:spcPct val="0"/>
              </a:spcBef>
              <a:buNone/>
            </a:pPr>
            <a:r>
              <a:rPr lang="en-US" altLang="zh-CN" sz="2400" b="1" dirty="0">
                <a:latin typeface="宋体" charset="-122"/>
              </a:rPr>
              <a:t>    </a:t>
            </a:r>
            <a:r>
              <a:rPr lang="zh-CN" altLang="en-US" sz="2400" b="1" dirty="0">
                <a:latin typeface="宋体" charset="-122"/>
              </a:rPr>
              <a:t>阿西莫夫，美籍犹太人，儿童时代离开故土俄罗斯去了美国。青年时代攻读生物化学，后来他投身写作，成为世界上最多产的作家之一，曾获代表科幻文学最高荣誉的雨果奖和星云奖。他发表的科幻小说和科普作品至今已有</a:t>
            </a:r>
            <a:r>
              <a:rPr lang="en-US" altLang="zh-CN" sz="2400" b="1" dirty="0">
                <a:latin typeface="宋体" charset="-122"/>
              </a:rPr>
              <a:t>300</a:t>
            </a:r>
            <a:r>
              <a:rPr lang="zh-CN" altLang="en-US" sz="2400" b="1" dirty="0">
                <a:latin typeface="宋体" charset="-122"/>
              </a:rPr>
              <a:t>多部，是公认的当今美国科幻小说家的泰斗。</a:t>
            </a:r>
          </a:p>
        </p:txBody>
      </p:sp>
      <p:pic>
        <p:nvPicPr>
          <p:cNvPr id="6147" name="Picture 3" descr="1251378981IggTY3sY"/>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305050" y="1703391"/>
            <a:ext cx="3168650" cy="423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4" descr="图片1"/>
          <p:cNvPicPr>
            <a:picLocks noChangeAspect="1" noChangeArrowheads="1"/>
          </p:cNvPicPr>
          <p:nvPr/>
        </p:nvPicPr>
        <p:blipFill>
          <a:blip r:embed="rId3" cstate="email">
            <a:extLst>
              <a:ext uri="{28A0092B-C50C-407E-A947-70E740481C1C}">
                <a14:useLocalDpi xmlns:a14="http://schemas.microsoft.com/office/drawing/2010/main"/>
              </a:ext>
            </a:extLst>
          </a:blip>
          <a:srcRect t="38162"/>
          <a:stretch>
            <a:fillRect/>
          </a:stretch>
        </p:blipFill>
        <p:spPr bwMode="auto">
          <a:xfrm>
            <a:off x="2033591" y="892175"/>
            <a:ext cx="2809875"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2111378" y="1263653"/>
            <a:ext cx="1376363" cy="474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eaLnBrk="1" hangingPunct="1">
              <a:lnSpc>
                <a:spcPct val="180000"/>
              </a:lnSpc>
            </a:pPr>
            <a:r>
              <a:rPr lang="zh-CN" altLang="en-US" sz="2400" dirty="0">
                <a:solidFill>
                  <a:srgbClr val="0000FF"/>
                </a:solidFill>
                <a:latin typeface="Times New Roman" pitchFamily="18" charset="0"/>
              </a:rPr>
              <a:t>应急：</a:t>
            </a:r>
          </a:p>
          <a:p>
            <a:pPr eaLnBrk="1" hangingPunct="1">
              <a:lnSpc>
                <a:spcPct val="180000"/>
              </a:lnSpc>
            </a:pPr>
            <a:r>
              <a:rPr lang="zh-CN" altLang="en-US" sz="2400" dirty="0">
                <a:solidFill>
                  <a:srgbClr val="0000FF"/>
                </a:solidFill>
                <a:latin typeface="Times New Roman" pitchFamily="18" charset="0"/>
              </a:rPr>
              <a:t>致密：</a:t>
            </a:r>
          </a:p>
          <a:p>
            <a:pPr eaLnBrk="1" hangingPunct="1">
              <a:lnSpc>
                <a:spcPct val="180000"/>
              </a:lnSpc>
            </a:pPr>
            <a:r>
              <a:rPr lang="zh-CN" altLang="en-US" sz="2400" dirty="0">
                <a:solidFill>
                  <a:srgbClr val="0000FF"/>
                </a:solidFill>
                <a:latin typeface="Times New Roman" pitchFamily="18" charset="0"/>
              </a:rPr>
              <a:t>排斥：</a:t>
            </a:r>
          </a:p>
          <a:p>
            <a:pPr eaLnBrk="1" hangingPunct="1">
              <a:lnSpc>
                <a:spcPct val="180000"/>
              </a:lnSpc>
            </a:pPr>
            <a:r>
              <a:rPr lang="zh-CN" altLang="en-US" sz="2400" dirty="0">
                <a:solidFill>
                  <a:srgbClr val="0000FF"/>
                </a:solidFill>
                <a:latin typeface="Times New Roman" pitchFamily="18" charset="0"/>
              </a:rPr>
              <a:t>扩散：</a:t>
            </a:r>
          </a:p>
          <a:p>
            <a:pPr eaLnBrk="1" hangingPunct="1">
              <a:lnSpc>
                <a:spcPct val="180000"/>
              </a:lnSpc>
            </a:pPr>
            <a:r>
              <a:rPr lang="zh-CN" altLang="en-US" sz="2400" dirty="0">
                <a:solidFill>
                  <a:srgbClr val="0000FF"/>
                </a:solidFill>
                <a:latin typeface="Times New Roman" pitchFamily="18" charset="0"/>
              </a:rPr>
              <a:t>陨石：</a:t>
            </a:r>
          </a:p>
          <a:p>
            <a:pPr eaLnBrk="1" hangingPunct="1">
              <a:lnSpc>
                <a:spcPct val="180000"/>
              </a:lnSpc>
            </a:pPr>
            <a:r>
              <a:rPr lang="zh-CN" altLang="en-US" sz="2400" dirty="0">
                <a:solidFill>
                  <a:srgbClr val="0000FF"/>
                </a:solidFill>
                <a:latin typeface="Times New Roman" pitchFamily="18" charset="0"/>
              </a:rPr>
              <a:t>熔化：</a:t>
            </a:r>
          </a:p>
          <a:p>
            <a:pPr eaLnBrk="1" hangingPunct="1">
              <a:lnSpc>
                <a:spcPct val="180000"/>
              </a:lnSpc>
            </a:pPr>
            <a:r>
              <a:rPr lang="zh-CN" altLang="en-US" sz="2400" dirty="0">
                <a:solidFill>
                  <a:srgbClr val="0000FF"/>
                </a:solidFill>
                <a:latin typeface="Times New Roman" pitchFamily="18" charset="0"/>
              </a:rPr>
              <a:t>追溯： </a:t>
            </a:r>
          </a:p>
        </p:txBody>
      </p:sp>
      <p:sp>
        <p:nvSpPr>
          <p:cNvPr id="4110" name="文本框 14"/>
          <p:cNvSpPr txBox="1">
            <a:spLocks noChangeArrowheads="1"/>
          </p:cNvSpPr>
          <p:nvPr/>
        </p:nvSpPr>
        <p:spPr bwMode="auto">
          <a:xfrm>
            <a:off x="2985451" y="1422400"/>
            <a:ext cx="32194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pPr>
            <a:r>
              <a:rPr lang="zh-CN" altLang="en-US" sz="2400" dirty="0">
                <a:solidFill>
                  <a:srgbClr val="FF0000"/>
                </a:solidFill>
                <a:latin typeface="楷体_GB2312" pitchFamily="49" charset="-122"/>
                <a:ea typeface="楷体_GB2312" pitchFamily="49" charset="-122"/>
              </a:rPr>
              <a:t>应付迫切的需要。</a:t>
            </a:r>
          </a:p>
        </p:txBody>
      </p:sp>
      <p:sp>
        <p:nvSpPr>
          <p:cNvPr id="4111" name="文本框 15"/>
          <p:cNvSpPr txBox="1">
            <a:spLocks noChangeArrowheads="1"/>
          </p:cNvSpPr>
          <p:nvPr/>
        </p:nvSpPr>
        <p:spPr bwMode="auto">
          <a:xfrm>
            <a:off x="2994025" y="5335591"/>
            <a:ext cx="662463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pPr>
            <a:r>
              <a:rPr lang="zh-CN" altLang="en-US" sz="2400" dirty="0">
                <a:solidFill>
                  <a:srgbClr val="FF0000"/>
                </a:solidFill>
                <a:latin typeface="楷体_GB2312" pitchFamily="49" charset="-122"/>
                <a:ea typeface="楷体_GB2312" pitchFamily="49" charset="-122"/>
              </a:rPr>
              <a:t>原意是逆流而上。现常比喻探索事物的由来。</a:t>
            </a:r>
          </a:p>
        </p:txBody>
      </p:sp>
      <p:sp>
        <p:nvSpPr>
          <p:cNvPr id="33797" name="Text Box 5"/>
          <p:cNvSpPr txBox="1">
            <a:spLocks noChangeArrowheads="1"/>
          </p:cNvSpPr>
          <p:nvPr/>
        </p:nvSpPr>
        <p:spPr bwMode="auto">
          <a:xfrm>
            <a:off x="2246316" y="635003"/>
            <a:ext cx="3671887"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zh-CN" altLang="en-US" sz="2800" dirty="0">
                <a:solidFill>
                  <a:srgbClr val="0000FF"/>
                </a:solidFill>
                <a:latin typeface="宋体" charset="-122"/>
              </a:rPr>
              <a:t>二、记一记</a:t>
            </a:r>
          </a:p>
        </p:txBody>
      </p:sp>
      <p:sp>
        <p:nvSpPr>
          <p:cNvPr id="2" name="文本框 14"/>
          <p:cNvSpPr txBox="1">
            <a:spLocks noChangeArrowheads="1"/>
          </p:cNvSpPr>
          <p:nvPr/>
        </p:nvSpPr>
        <p:spPr bwMode="auto">
          <a:xfrm>
            <a:off x="2994028" y="2073275"/>
            <a:ext cx="276701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pPr>
            <a:r>
              <a:rPr lang="zh-CN" altLang="en-US" sz="2400" dirty="0">
                <a:solidFill>
                  <a:srgbClr val="FF0000"/>
                </a:solidFill>
                <a:latin typeface="楷体_GB2312" pitchFamily="49" charset="-122"/>
                <a:ea typeface="楷体_GB2312" pitchFamily="49" charset="-122"/>
              </a:rPr>
              <a:t>细致精密。</a:t>
            </a:r>
          </a:p>
        </p:txBody>
      </p:sp>
      <p:sp>
        <p:nvSpPr>
          <p:cNvPr id="3" name="文本框 14"/>
          <p:cNvSpPr txBox="1">
            <a:spLocks noChangeArrowheads="1"/>
          </p:cNvSpPr>
          <p:nvPr/>
        </p:nvSpPr>
        <p:spPr bwMode="auto">
          <a:xfrm>
            <a:off x="2994025" y="2725741"/>
            <a:ext cx="58229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pPr>
            <a:r>
              <a:rPr lang="zh-CN" altLang="en-US" sz="2400" dirty="0">
                <a:solidFill>
                  <a:srgbClr val="FF0000"/>
                </a:solidFill>
                <a:latin typeface="楷体_GB2312" pitchFamily="49" charset="-122"/>
                <a:ea typeface="楷体_GB2312" pitchFamily="49" charset="-122"/>
              </a:rPr>
              <a:t>使别的人或事物离开自己这方面。</a:t>
            </a:r>
          </a:p>
        </p:txBody>
      </p:sp>
      <p:sp>
        <p:nvSpPr>
          <p:cNvPr id="4" name="文本框 14"/>
          <p:cNvSpPr txBox="1">
            <a:spLocks noChangeArrowheads="1"/>
          </p:cNvSpPr>
          <p:nvPr/>
        </p:nvSpPr>
        <p:spPr bwMode="auto">
          <a:xfrm>
            <a:off x="2994025" y="3378200"/>
            <a:ext cx="58229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pPr>
            <a:r>
              <a:rPr lang="zh-CN" altLang="en-US" sz="2400" dirty="0">
                <a:solidFill>
                  <a:srgbClr val="FF0000"/>
                </a:solidFill>
                <a:latin typeface="楷体_GB2312" pitchFamily="49" charset="-122"/>
                <a:ea typeface="楷体_GB2312" pitchFamily="49" charset="-122"/>
              </a:rPr>
              <a:t>扩大分散出去。</a:t>
            </a:r>
          </a:p>
        </p:txBody>
      </p:sp>
      <p:sp>
        <p:nvSpPr>
          <p:cNvPr id="5" name="文本框 14"/>
          <p:cNvSpPr txBox="1">
            <a:spLocks noChangeArrowheads="1"/>
          </p:cNvSpPr>
          <p:nvPr/>
        </p:nvSpPr>
        <p:spPr bwMode="auto">
          <a:xfrm>
            <a:off x="2994025" y="4030666"/>
            <a:ext cx="58229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pPr>
            <a:r>
              <a:rPr lang="zh-CN" altLang="en-US" sz="2400" dirty="0">
                <a:solidFill>
                  <a:srgbClr val="FF0000"/>
                </a:solidFill>
                <a:latin typeface="楷体_GB2312" pitchFamily="49" charset="-122"/>
                <a:ea typeface="楷体_GB2312" pitchFamily="49" charset="-122"/>
              </a:rPr>
              <a:t>含石质较多或全部为石质的陨星。</a:t>
            </a:r>
          </a:p>
        </p:txBody>
      </p:sp>
      <p:sp>
        <p:nvSpPr>
          <p:cNvPr id="6" name="文本框 14"/>
          <p:cNvSpPr txBox="1">
            <a:spLocks noChangeArrowheads="1"/>
          </p:cNvSpPr>
          <p:nvPr/>
        </p:nvSpPr>
        <p:spPr bwMode="auto">
          <a:xfrm>
            <a:off x="2994025" y="4683125"/>
            <a:ext cx="58229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pPr>
            <a:r>
              <a:rPr lang="zh-CN" altLang="en-US" sz="2400" dirty="0">
                <a:solidFill>
                  <a:srgbClr val="FF0000"/>
                </a:solidFill>
                <a:latin typeface="楷体_GB2312" pitchFamily="49" charset="-122"/>
                <a:ea typeface="楷体_GB2312" pitchFamily="49" charset="-122"/>
              </a:rPr>
              <a:t>加热固体变为液体。</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1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0" grpId="0"/>
      <p:bldP spid="4111" grpId="0"/>
      <p:bldP spid="2" grpId="0"/>
      <p:bldP spid="3" grpId="0"/>
      <p:bldP spid="4" grpId="0"/>
      <p:bldP spid="5"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文本框 4"/>
          <p:cNvSpPr txBox="1">
            <a:spLocks noChangeArrowheads="1"/>
          </p:cNvSpPr>
          <p:nvPr/>
        </p:nvSpPr>
        <p:spPr bwMode="auto">
          <a:xfrm>
            <a:off x="2209800" y="1657353"/>
            <a:ext cx="72263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dirty="0">
                <a:solidFill>
                  <a:srgbClr val="0000FF"/>
                </a:solidFill>
                <a:latin typeface="宋体" charset="-122"/>
                <a:ea typeface="宋体" charset="-122"/>
              </a:rPr>
              <a:t>   </a:t>
            </a:r>
            <a:r>
              <a:rPr lang="zh-CN" altLang="en-US" sz="2400" dirty="0">
                <a:solidFill>
                  <a:srgbClr val="0000FF"/>
                </a:solidFill>
                <a:latin typeface="宋体" charset="-122"/>
                <a:ea typeface="宋体" charset="-122"/>
              </a:rPr>
              <a:t>本文对恐龙灭绝的原因提出了哪两种科学假说？请解释这两种学说。</a:t>
            </a:r>
          </a:p>
        </p:txBody>
      </p:sp>
      <p:sp>
        <p:nvSpPr>
          <p:cNvPr id="7173" name="文本框 5"/>
          <p:cNvSpPr txBox="1">
            <a:spLocks noChangeArrowheads="1"/>
          </p:cNvSpPr>
          <p:nvPr/>
        </p:nvSpPr>
        <p:spPr bwMode="auto">
          <a:xfrm>
            <a:off x="3313116" y="2549528"/>
            <a:ext cx="61372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algn="ctr" eaLnBrk="1" hangingPunct="1">
              <a:lnSpc>
                <a:spcPct val="200000"/>
              </a:lnSpc>
              <a:spcBef>
                <a:spcPct val="50000"/>
              </a:spcBef>
            </a:pPr>
            <a:r>
              <a:rPr lang="en-US" altLang="zh-CN" sz="2400">
                <a:solidFill>
                  <a:srgbClr val="FF0000"/>
                </a:solidFill>
                <a:latin typeface="宋体" charset="-122"/>
                <a:ea typeface="宋体" charset="-122"/>
              </a:rPr>
              <a:t>“</a:t>
            </a:r>
            <a:r>
              <a:rPr lang="zh-CN" altLang="en-US" sz="2400">
                <a:solidFill>
                  <a:srgbClr val="FF0000"/>
                </a:solidFill>
                <a:latin typeface="宋体" charset="-122"/>
                <a:ea typeface="宋体" charset="-122"/>
              </a:rPr>
              <a:t>撞击说”                “火山说”</a:t>
            </a:r>
          </a:p>
        </p:txBody>
      </p:sp>
      <p:pic>
        <p:nvPicPr>
          <p:cNvPr id="33796" name="图片 2" descr="09071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72241" y="3516313"/>
            <a:ext cx="3508375"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1" name="Picture 5" descr="图片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365378" y="862013"/>
            <a:ext cx="27971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8" name="Picture 6" descr="图片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362203" y="3524250"/>
            <a:ext cx="3421063" cy="256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79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37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文本框 2"/>
          <p:cNvSpPr txBox="1">
            <a:spLocks noChangeArrowheads="1"/>
          </p:cNvSpPr>
          <p:nvPr/>
        </p:nvSpPr>
        <p:spPr bwMode="auto">
          <a:xfrm>
            <a:off x="2214566" y="1401766"/>
            <a:ext cx="71135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dirty="0">
                <a:solidFill>
                  <a:srgbClr val="0000FF"/>
                </a:solidFill>
                <a:latin typeface="宋体" charset="-122"/>
                <a:ea typeface="宋体" charset="-122"/>
              </a:rPr>
              <a:t>解释“撞击说”和“火山说”：</a:t>
            </a:r>
          </a:p>
        </p:txBody>
      </p:sp>
      <p:sp>
        <p:nvSpPr>
          <p:cNvPr id="8195" name="矩形 3"/>
          <p:cNvSpPr>
            <a:spLocks noChangeArrowheads="1"/>
          </p:cNvSpPr>
          <p:nvPr/>
        </p:nvSpPr>
        <p:spPr bwMode="auto">
          <a:xfrm>
            <a:off x="2214563" y="2033591"/>
            <a:ext cx="77406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2400" dirty="0">
                <a:solidFill>
                  <a:srgbClr val="FF0000"/>
                </a:solidFill>
                <a:latin typeface="楷体_GB2312" pitchFamily="49" charset="-122"/>
                <a:ea typeface="楷体_GB2312" pitchFamily="49" charset="-122"/>
              </a:rPr>
              <a:t>    </a:t>
            </a:r>
            <a:r>
              <a:rPr lang="zh-CN" altLang="en-US" sz="2400" dirty="0">
                <a:solidFill>
                  <a:srgbClr val="FF0000"/>
                </a:solidFill>
                <a:latin typeface="楷体_GB2312" pitchFamily="49" charset="-122"/>
                <a:ea typeface="楷体_GB2312" pitchFamily="49" charset="-122"/>
              </a:rPr>
              <a:t>撞击说：一个巨大的小行星或彗星对地球毁灭性的撞击，是导致包括恐龙在内的许多地球生物灭绝的原因。</a:t>
            </a:r>
          </a:p>
        </p:txBody>
      </p:sp>
      <p:sp>
        <p:nvSpPr>
          <p:cNvPr id="8196" name="文本框 4"/>
          <p:cNvSpPr txBox="1">
            <a:spLocks noChangeArrowheads="1"/>
          </p:cNvSpPr>
          <p:nvPr/>
        </p:nvSpPr>
        <p:spPr bwMode="auto">
          <a:xfrm>
            <a:off x="2214563" y="3760791"/>
            <a:ext cx="77406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dirty="0">
                <a:solidFill>
                  <a:srgbClr val="FF0000"/>
                </a:solidFill>
                <a:latin typeface="楷体_GB2312" pitchFamily="49" charset="-122"/>
                <a:ea typeface="楷体_GB2312" pitchFamily="49" charset="-122"/>
              </a:rPr>
              <a:t>    </a:t>
            </a:r>
            <a:r>
              <a:rPr lang="zh-CN" altLang="en-US" sz="2400" dirty="0">
                <a:solidFill>
                  <a:srgbClr val="FF0000"/>
                </a:solidFill>
                <a:latin typeface="楷体_GB2312" pitchFamily="49" charset="-122"/>
                <a:ea typeface="楷体_GB2312" pitchFamily="49" charset="-122"/>
              </a:rPr>
              <a:t>火山说：地球突然经历了一个火山爆发期，使得包括恐龙在内的大量生物灭绝。</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P spid="819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文本框 4"/>
          <p:cNvSpPr txBox="1">
            <a:spLocks noChangeArrowheads="1"/>
          </p:cNvSpPr>
          <p:nvPr/>
        </p:nvSpPr>
        <p:spPr bwMode="auto">
          <a:xfrm>
            <a:off x="2566988" y="3097213"/>
            <a:ext cx="739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r>
              <a:rPr lang="zh-CN" altLang="en-US" sz="2400" dirty="0">
                <a:solidFill>
                  <a:srgbClr val="0000FF"/>
                </a:solidFill>
                <a:ea typeface="宋体" charset="-122"/>
              </a:rPr>
              <a:t>作者认为哪一种学说正确呢？是怎样证明的？</a:t>
            </a:r>
          </a:p>
        </p:txBody>
      </p:sp>
      <p:sp>
        <p:nvSpPr>
          <p:cNvPr id="36867" name="Rectangle 3"/>
          <p:cNvSpPr>
            <a:spLocks noChangeArrowheads="1"/>
          </p:cNvSpPr>
          <p:nvPr/>
        </p:nvSpPr>
        <p:spPr bwMode="auto">
          <a:xfrm>
            <a:off x="2595566" y="2365378"/>
            <a:ext cx="4733925" cy="519113"/>
          </a:xfrm>
          <a:prstGeom prst="rect">
            <a:avLst/>
          </a:prstGeom>
          <a:noFill/>
          <a:ln w="12700" algn="ctr">
            <a:noFill/>
            <a:miter lim="800000"/>
            <a:headEnd/>
            <a:tailEnd/>
          </a:ln>
          <a:effectLst>
            <a:outerShdw dist="35921" dir="2700000" sy="50000" kx="2115830" algn="bl" rotWithShape="0">
              <a:srgbClr val="C0C0C0">
                <a:alpha val="79999"/>
              </a:srgbClr>
            </a:outerShdw>
          </a:effectLst>
        </p:spPr>
        <p:txBody>
          <a:bodyPr anchor="ctr">
            <a:spAutoFit/>
          </a:bodyPr>
          <a:lstStyle/>
          <a:p>
            <a:pPr eaLnBrk="1" hangingPunct="1">
              <a:defRPr/>
            </a:pPr>
            <a:r>
              <a:rPr lang="zh-CN" altLang="en-US" sz="2800" dirty="0">
                <a:solidFill>
                  <a:srgbClr val="0000FF"/>
                </a:solidFill>
                <a:latin typeface="宋体" pitchFamily="2" charset="-122"/>
              </a:rPr>
              <a:t>一、默读课文  明确观点</a:t>
            </a:r>
          </a:p>
        </p:txBody>
      </p:sp>
      <p:sp>
        <p:nvSpPr>
          <p:cNvPr id="35844" name="Text Box 4"/>
          <p:cNvSpPr txBox="1">
            <a:spLocks noChangeArrowheads="1"/>
          </p:cNvSpPr>
          <p:nvPr/>
        </p:nvSpPr>
        <p:spPr bwMode="auto">
          <a:xfrm>
            <a:off x="2581275" y="3613153"/>
            <a:ext cx="50419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dirty="0">
                <a:solidFill>
                  <a:srgbClr val="FF0000"/>
                </a:solidFill>
                <a:latin typeface="Times New Roman" pitchFamily="18" charset="0"/>
                <a:ea typeface="楷体_GB2312" pitchFamily="49" charset="-122"/>
              </a:rPr>
              <a:t>作者认为</a:t>
            </a:r>
            <a:r>
              <a:rPr lang="zh-CN" altLang="en-US" sz="2400" dirty="0">
                <a:solidFill>
                  <a:srgbClr val="FF0000"/>
                </a:solidFill>
                <a:latin typeface="宋体" charset="-122"/>
                <a:ea typeface="楷体_GB2312" pitchFamily="49" charset="-122"/>
              </a:rPr>
              <a:t>“</a:t>
            </a:r>
            <a:r>
              <a:rPr lang="zh-CN" altLang="en-US" sz="2400" dirty="0">
                <a:solidFill>
                  <a:srgbClr val="FF0000"/>
                </a:solidFill>
                <a:latin typeface="Times New Roman" pitchFamily="18" charset="0"/>
                <a:ea typeface="楷体_GB2312" pitchFamily="49" charset="-122"/>
              </a:rPr>
              <a:t>撞击说</a:t>
            </a:r>
            <a:r>
              <a:rPr lang="zh-CN" altLang="en-US" sz="2400" dirty="0">
                <a:solidFill>
                  <a:srgbClr val="FF0000"/>
                </a:solidFill>
                <a:latin typeface="宋体" charset="-122"/>
                <a:ea typeface="楷体_GB2312" pitchFamily="49" charset="-122"/>
              </a:rPr>
              <a:t>”</a:t>
            </a:r>
            <a:r>
              <a:rPr lang="zh-CN" altLang="en-US" sz="2400" dirty="0">
                <a:solidFill>
                  <a:srgbClr val="FF0000"/>
                </a:solidFill>
                <a:latin typeface="Times New Roman" pitchFamily="18" charset="0"/>
                <a:ea typeface="楷体_GB2312" pitchFamily="49" charset="-122"/>
              </a:rPr>
              <a:t>是正确的。</a:t>
            </a:r>
          </a:p>
        </p:txBody>
      </p:sp>
      <p:pic>
        <p:nvPicPr>
          <p:cNvPr id="36869" name="Picture 5" descr="03261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57463" y="5765800"/>
            <a:ext cx="71628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0" name="Picture 6" descr="图片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387600" y="1493841"/>
            <a:ext cx="2865438" cy="65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文本框 2"/>
          <p:cNvSpPr txBox="1">
            <a:spLocks noChangeArrowheads="1"/>
          </p:cNvSpPr>
          <p:nvPr/>
        </p:nvSpPr>
        <p:spPr bwMode="auto">
          <a:xfrm>
            <a:off x="2195513" y="611191"/>
            <a:ext cx="7924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dirty="0">
                <a:solidFill>
                  <a:srgbClr val="0000FF"/>
                </a:solidFill>
                <a:latin typeface="宋体" charset="-122"/>
                <a:ea typeface="宋体" charset="-122"/>
              </a:rPr>
              <a:t>科学家是怎样证明“撞击说”的？</a:t>
            </a:r>
          </a:p>
        </p:txBody>
      </p:sp>
      <p:sp>
        <p:nvSpPr>
          <p:cNvPr id="11267" name="文本框 3"/>
          <p:cNvSpPr txBox="1">
            <a:spLocks noChangeArrowheads="1"/>
          </p:cNvSpPr>
          <p:nvPr/>
        </p:nvSpPr>
        <p:spPr bwMode="auto">
          <a:xfrm>
            <a:off x="2165350" y="1135066"/>
            <a:ext cx="678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dirty="0">
                <a:solidFill>
                  <a:srgbClr val="FF0000"/>
                </a:solidFill>
                <a:latin typeface="宋体" charset="-122"/>
                <a:ea typeface="宋体" charset="-122"/>
              </a:rPr>
              <a:t>（</a:t>
            </a:r>
            <a:r>
              <a:rPr lang="en-US" altLang="zh-CN" sz="2400" dirty="0">
                <a:solidFill>
                  <a:srgbClr val="FF0000"/>
                </a:solidFill>
                <a:latin typeface="宋体" charset="-122"/>
                <a:ea typeface="宋体" charset="-122"/>
              </a:rPr>
              <a:t>1</a:t>
            </a:r>
            <a:r>
              <a:rPr lang="zh-CN" altLang="en-US" sz="2400" dirty="0">
                <a:solidFill>
                  <a:srgbClr val="FF0000"/>
                </a:solidFill>
                <a:latin typeface="宋体" charset="-122"/>
                <a:ea typeface="宋体" charset="-122"/>
              </a:rPr>
              <a:t>）举斯石英和金刚石的例子；</a:t>
            </a:r>
          </a:p>
        </p:txBody>
      </p:sp>
      <p:sp>
        <p:nvSpPr>
          <p:cNvPr id="11268" name="文本框 4"/>
          <p:cNvSpPr txBox="1">
            <a:spLocks noChangeArrowheads="1"/>
          </p:cNvSpPr>
          <p:nvPr/>
        </p:nvSpPr>
        <p:spPr bwMode="auto">
          <a:xfrm>
            <a:off x="2332038" y="1641478"/>
            <a:ext cx="6324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dirty="0">
                <a:solidFill>
                  <a:srgbClr val="FF0000"/>
                </a:solidFill>
                <a:latin typeface="宋体" charset="-122"/>
                <a:ea typeface="宋体" charset="-122"/>
              </a:rPr>
              <a:t>分析科学家的证明思路：</a:t>
            </a:r>
          </a:p>
        </p:txBody>
      </p:sp>
      <p:sp>
        <p:nvSpPr>
          <p:cNvPr id="11269" name="文本框 5"/>
          <p:cNvSpPr txBox="1">
            <a:spLocks noChangeArrowheads="1"/>
          </p:cNvSpPr>
          <p:nvPr/>
        </p:nvSpPr>
        <p:spPr bwMode="auto">
          <a:xfrm>
            <a:off x="2208216" y="2414591"/>
            <a:ext cx="5705475" cy="11969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dirty="0">
                <a:solidFill>
                  <a:srgbClr val="FF0000"/>
                </a:solidFill>
                <a:latin typeface="宋体" charset="-122"/>
                <a:ea typeface="宋体" charset="-122"/>
              </a:rPr>
              <a:t>普通的沙子在超高压的状态下会成为致密的“斯石英”</a:t>
            </a:r>
          </a:p>
        </p:txBody>
      </p:sp>
      <p:sp>
        <p:nvSpPr>
          <p:cNvPr id="11270" name="自选图形 6"/>
          <p:cNvSpPr>
            <a:spLocks noChangeArrowheads="1"/>
          </p:cNvSpPr>
          <p:nvPr/>
        </p:nvSpPr>
        <p:spPr bwMode="auto">
          <a:xfrm>
            <a:off x="8186738" y="2960688"/>
            <a:ext cx="838200" cy="228600"/>
          </a:xfrm>
          <a:prstGeom prst="rightArrowCallout">
            <a:avLst>
              <a:gd name="adj1" fmla="val 25000"/>
              <a:gd name="adj2" fmla="val 25000"/>
              <a:gd name="adj3" fmla="val 61111"/>
              <a:gd name="adj4" fmla="val 66667"/>
            </a:avLst>
          </a:prstGeom>
          <a:solidFill>
            <a:schemeClr val="accent1"/>
          </a:solidFill>
          <a:ln w="9525">
            <a:solidFill>
              <a:schemeClr val="tx1"/>
            </a:solidFill>
            <a:miter lim="800000"/>
            <a:headEnd/>
            <a:tailEnd/>
          </a:ln>
        </p:spPr>
        <p:txBody>
          <a:bodyPr wrap="none" anchor="ctr"/>
          <a:lstStyle/>
          <a:p>
            <a:pPr eaLnBrk="1" hangingPunct="1"/>
            <a:endParaRPr lang="zh-CN" altLang="zh-CN" sz="2400">
              <a:solidFill>
                <a:srgbClr val="FF0000"/>
              </a:solidFill>
              <a:latin typeface="宋体" charset="-122"/>
              <a:ea typeface="宋体" charset="-122"/>
            </a:endParaRPr>
          </a:p>
        </p:txBody>
      </p:sp>
      <p:sp>
        <p:nvSpPr>
          <p:cNvPr id="11271" name="文本框 7"/>
          <p:cNvSpPr txBox="1">
            <a:spLocks noChangeArrowheads="1"/>
          </p:cNvSpPr>
          <p:nvPr/>
        </p:nvSpPr>
        <p:spPr bwMode="auto">
          <a:xfrm>
            <a:off x="2206625" y="3692528"/>
            <a:ext cx="5703888" cy="11969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en-US" altLang="zh-CN" sz="2400" dirty="0">
                <a:solidFill>
                  <a:srgbClr val="FF0000"/>
                </a:solidFill>
                <a:latin typeface="宋体" charset="-122"/>
                <a:ea typeface="宋体" charset="-122"/>
              </a:rPr>
              <a:t>“</a:t>
            </a:r>
            <a:r>
              <a:rPr lang="zh-CN" altLang="en-US" sz="2400" dirty="0">
                <a:solidFill>
                  <a:srgbClr val="FF0000"/>
                </a:solidFill>
                <a:latin typeface="宋体" charset="-122"/>
                <a:ea typeface="宋体" charset="-122"/>
              </a:rPr>
              <a:t>斯石英”在自然状态下经历数万年的反弹，又会变成沙子</a:t>
            </a:r>
          </a:p>
        </p:txBody>
      </p:sp>
      <p:sp>
        <p:nvSpPr>
          <p:cNvPr id="11272" name="自选图形 8"/>
          <p:cNvSpPr>
            <a:spLocks noChangeArrowheads="1"/>
          </p:cNvSpPr>
          <p:nvPr/>
        </p:nvSpPr>
        <p:spPr bwMode="auto">
          <a:xfrm>
            <a:off x="8186738" y="4092575"/>
            <a:ext cx="838200" cy="228600"/>
          </a:xfrm>
          <a:prstGeom prst="rightArrowCallout">
            <a:avLst>
              <a:gd name="adj1" fmla="val 25000"/>
              <a:gd name="adj2" fmla="val 25000"/>
              <a:gd name="adj3" fmla="val 61111"/>
              <a:gd name="adj4" fmla="val 66667"/>
            </a:avLst>
          </a:prstGeom>
          <a:solidFill>
            <a:schemeClr val="accent1"/>
          </a:solidFill>
          <a:ln w="9525">
            <a:solidFill>
              <a:schemeClr val="tx1"/>
            </a:solidFill>
            <a:miter lim="800000"/>
            <a:headEnd/>
            <a:tailEnd/>
          </a:ln>
        </p:spPr>
        <p:txBody>
          <a:bodyPr wrap="none" anchor="ctr"/>
          <a:lstStyle/>
          <a:p>
            <a:pPr eaLnBrk="1" hangingPunct="1"/>
            <a:endParaRPr lang="zh-CN" altLang="zh-CN" sz="2400">
              <a:solidFill>
                <a:srgbClr val="FF0000"/>
              </a:solidFill>
              <a:latin typeface="宋体" charset="-122"/>
              <a:ea typeface="宋体" charset="-122"/>
            </a:endParaRPr>
          </a:p>
        </p:txBody>
      </p:sp>
      <p:sp>
        <p:nvSpPr>
          <p:cNvPr id="11273" name="文本框 9"/>
          <p:cNvSpPr txBox="1">
            <a:spLocks noChangeArrowheads="1"/>
          </p:cNvSpPr>
          <p:nvPr/>
        </p:nvSpPr>
        <p:spPr bwMode="auto">
          <a:xfrm>
            <a:off x="2197100" y="4997453"/>
            <a:ext cx="7100888" cy="11969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dirty="0">
                <a:solidFill>
                  <a:srgbClr val="FF0000"/>
                </a:solidFill>
                <a:latin typeface="宋体" charset="-122"/>
                <a:ea typeface="宋体" charset="-122"/>
              </a:rPr>
              <a:t>在自然界，斯石英出现的地方肯定发生过巨大的撞击，形成过高压，而且肯定没有发生过火山活动。</a:t>
            </a:r>
          </a:p>
        </p:txBody>
      </p:sp>
      <p:sp>
        <p:nvSpPr>
          <p:cNvPr id="11274" name="文本框 10"/>
          <p:cNvSpPr txBox="1">
            <a:spLocks noChangeArrowheads="1"/>
          </p:cNvSpPr>
          <p:nvPr/>
        </p:nvSpPr>
        <p:spPr bwMode="auto">
          <a:xfrm>
            <a:off x="9218652" y="3168653"/>
            <a:ext cx="553998" cy="1012825"/>
          </a:xfrm>
          <a:prstGeom prst="rect">
            <a:avLst/>
          </a:prstGeom>
          <a:gradFill rotWithShape="1">
            <a:gsLst>
              <a:gs pos="0">
                <a:srgbClr val="FFCCFF"/>
              </a:gs>
              <a:gs pos="50000">
                <a:schemeClr val="bg1"/>
              </a:gs>
              <a:gs pos="100000">
                <a:srgbClr val="FFCCFF"/>
              </a:gs>
            </a:gsLst>
            <a:lin ang="0" scaled="1"/>
          </a:gradFill>
          <a:ln>
            <a:noFill/>
          </a:ln>
          <a:effectLst/>
          <a:extLst/>
        </p:spPr>
        <p:txBody>
          <a:bodyPr vert="eaVert">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eaLnBrk="1" hangingPunct="1">
              <a:spcBef>
                <a:spcPct val="50000"/>
              </a:spcBef>
              <a:defRPr/>
            </a:pPr>
            <a:r>
              <a:rPr lang="zh-CN" altLang="en-US" sz="2400">
                <a:solidFill>
                  <a:srgbClr val="FF0000"/>
                </a:solidFill>
                <a:latin typeface="宋体" panose="02010600030101010101" pitchFamily="2" charset="-122"/>
              </a:rPr>
              <a:t>推断</a:t>
            </a:r>
          </a:p>
        </p:txBody>
      </p:sp>
      <p:sp>
        <p:nvSpPr>
          <p:cNvPr id="11275" name="文本框 11"/>
          <p:cNvSpPr txBox="1">
            <a:spLocks noChangeArrowheads="1"/>
          </p:cNvSpPr>
          <p:nvPr/>
        </p:nvSpPr>
        <p:spPr bwMode="auto">
          <a:xfrm>
            <a:off x="9386927" y="5100638"/>
            <a:ext cx="553998" cy="957262"/>
          </a:xfrm>
          <a:prstGeom prst="rect">
            <a:avLst/>
          </a:prstGeom>
          <a:gradFill rotWithShape="1">
            <a:gsLst>
              <a:gs pos="0">
                <a:srgbClr val="FFCCFF"/>
              </a:gs>
              <a:gs pos="50000">
                <a:schemeClr val="bg1"/>
              </a:gs>
              <a:gs pos="100000">
                <a:srgbClr val="FFCCFF"/>
              </a:gs>
            </a:gsLst>
            <a:lin ang="0" scaled="1"/>
          </a:gradFill>
          <a:ln>
            <a:noFill/>
          </a:ln>
          <a:effectLst/>
          <a:extLst/>
        </p:spPr>
        <p:txBody>
          <a:bodyPr vert="eaVert">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eaLnBrk="1" hangingPunct="1">
              <a:spcBef>
                <a:spcPct val="50000"/>
              </a:spcBef>
              <a:defRPr/>
            </a:pPr>
            <a:r>
              <a:rPr lang="zh-CN" altLang="en-US" sz="2400">
                <a:solidFill>
                  <a:srgbClr val="FF0000"/>
                </a:solidFill>
                <a:latin typeface="宋体" panose="02010600030101010101" pitchFamily="2" charset="-122"/>
              </a:rPr>
              <a:t>结论</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26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27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27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272"/>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274"/>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273"/>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2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11268" grpId="0"/>
      <p:bldP spid="11269" grpId="0" animBg="1"/>
      <p:bldP spid="11270" grpId="0" animBg="1"/>
      <p:bldP spid="11271" grpId="0" animBg="1"/>
      <p:bldP spid="11272" grpId="0" animBg="1"/>
      <p:bldP spid="11273" grpId="0" animBg="1"/>
      <p:bldP spid="11274" grpId="0" animBg="1"/>
      <p:bldP spid="1127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文本框 2"/>
          <p:cNvSpPr txBox="1">
            <a:spLocks noChangeArrowheads="1"/>
          </p:cNvSpPr>
          <p:nvPr/>
        </p:nvSpPr>
        <p:spPr bwMode="auto">
          <a:xfrm>
            <a:off x="2208213" y="1824038"/>
            <a:ext cx="74787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spcBef>
                <a:spcPct val="50000"/>
              </a:spcBef>
            </a:pPr>
            <a:r>
              <a:rPr lang="zh-CN" altLang="en-US" sz="2400" dirty="0">
                <a:solidFill>
                  <a:srgbClr val="FF0000"/>
                </a:solidFill>
                <a:latin typeface="楷体_GB2312" pitchFamily="49" charset="-122"/>
                <a:ea typeface="楷体_GB2312" pitchFamily="49" charset="-122"/>
              </a:rPr>
              <a:t>（</a:t>
            </a:r>
            <a:r>
              <a:rPr lang="en-US" altLang="zh-CN" sz="2400" dirty="0">
                <a:solidFill>
                  <a:srgbClr val="FF0000"/>
                </a:solidFill>
                <a:latin typeface="楷体_GB2312" pitchFamily="49" charset="-122"/>
                <a:ea typeface="楷体_GB2312" pitchFamily="49" charset="-122"/>
              </a:rPr>
              <a:t>2</a:t>
            </a:r>
            <a:r>
              <a:rPr lang="zh-CN" altLang="en-US" sz="2400" dirty="0">
                <a:solidFill>
                  <a:srgbClr val="FF0000"/>
                </a:solidFill>
                <a:latin typeface="楷体_GB2312" pitchFamily="49" charset="-122"/>
                <a:ea typeface="楷体_GB2312" pitchFamily="49" charset="-122"/>
              </a:rPr>
              <a:t>）举新墨西哥州拉顿地区的岩石例子：</a:t>
            </a:r>
          </a:p>
        </p:txBody>
      </p:sp>
      <p:sp>
        <p:nvSpPr>
          <p:cNvPr id="12291" name="矩形 3"/>
          <p:cNvSpPr>
            <a:spLocks noChangeArrowheads="1"/>
          </p:cNvSpPr>
          <p:nvPr/>
        </p:nvSpPr>
        <p:spPr bwMode="auto">
          <a:xfrm>
            <a:off x="2208213" y="3117850"/>
            <a:ext cx="772001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2400" dirty="0">
                <a:solidFill>
                  <a:srgbClr val="FF0000"/>
                </a:solidFill>
                <a:latin typeface="楷体_GB2312" pitchFamily="49" charset="-122"/>
                <a:ea typeface="楷体_GB2312" pitchFamily="49" charset="-122"/>
              </a:rPr>
              <a:t>    </a:t>
            </a:r>
            <a:r>
              <a:rPr lang="zh-CN" altLang="en-US" sz="2400" dirty="0">
                <a:solidFill>
                  <a:srgbClr val="FF0000"/>
                </a:solidFill>
                <a:latin typeface="楷体_GB2312" pitchFamily="49" charset="-122"/>
                <a:ea typeface="楷体_GB2312" pitchFamily="49" charset="-122"/>
              </a:rPr>
              <a:t>在新墨西哥州拉顿一些地方发现了斯石英，而且有证据显示这些地区曾经受到巨大陨石的撞击。撞击所产生的巨大压力形成了</a:t>
            </a:r>
            <a:r>
              <a:rPr lang="zh-CN" altLang="en-US" sz="2400" dirty="0">
                <a:solidFill>
                  <a:srgbClr val="FF0000"/>
                </a:solidFill>
                <a:latin typeface="宋体" charset="-122"/>
                <a:ea typeface="楷体_GB2312" pitchFamily="49" charset="-122"/>
              </a:rPr>
              <a:t>“</a:t>
            </a:r>
            <a:r>
              <a:rPr lang="zh-CN" altLang="en-US" sz="2400" dirty="0">
                <a:solidFill>
                  <a:srgbClr val="FF0000"/>
                </a:solidFill>
                <a:latin typeface="楷体_GB2312" pitchFamily="49" charset="-122"/>
                <a:ea typeface="楷体_GB2312" pitchFamily="49" charset="-122"/>
              </a:rPr>
              <a:t>斯石英</a:t>
            </a:r>
            <a:r>
              <a:rPr lang="zh-CN" altLang="en-US" sz="2400" dirty="0">
                <a:solidFill>
                  <a:srgbClr val="FF0000"/>
                </a:solidFill>
                <a:latin typeface="宋体" charset="-122"/>
                <a:ea typeface="楷体_GB2312" pitchFamily="49" charset="-122"/>
              </a:rPr>
              <a:t>”</a:t>
            </a:r>
            <a:r>
              <a:rPr lang="zh-CN" altLang="en-US" sz="2400" dirty="0">
                <a:solidFill>
                  <a:srgbClr val="FF0000"/>
                </a:solidFill>
                <a:latin typeface="楷体_GB2312" pitchFamily="49" charset="-122"/>
                <a:ea typeface="楷体_GB2312" pitchFamily="49" charset="-122"/>
              </a:rPr>
              <a:t>。</a:t>
            </a:r>
          </a:p>
        </p:txBody>
      </p:sp>
      <p:sp>
        <p:nvSpPr>
          <p:cNvPr id="38916" name="文本框 4"/>
          <p:cNvSpPr txBox="1">
            <a:spLocks noChangeArrowheads="1"/>
          </p:cNvSpPr>
          <p:nvPr/>
        </p:nvSpPr>
        <p:spPr bwMode="auto">
          <a:xfrm>
            <a:off x="2208213" y="2481263"/>
            <a:ext cx="3048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spcBef>
                <a:spcPct val="50000"/>
              </a:spcBef>
            </a:pPr>
            <a:r>
              <a:rPr lang="zh-CN" altLang="en-US" sz="2400" dirty="0">
                <a:solidFill>
                  <a:srgbClr val="FF0000"/>
                </a:solidFill>
                <a:latin typeface="楷体_GB2312" pitchFamily="49" charset="-122"/>
                <a:ea typeface="楷体_GB2312" pitchFamily="49" charset="-122"/>
              </a:rPr>
              <a:t>证明思路：</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文本框 2"/>
          <p:cNvSpPr txBox="1">
            <a:spLocks noChangeArrowheads="1"/>
          </p:cNvSpPr>
          <p:nvPr/>
        </p:nvSpPr>
        <p:spPr bwMode="auto">
          <a:xfrm>
            <a:off x="2170113" y="1312866"/>
            <a:ext cx="763111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zh-CN" altLang="en-US" sz="2400" dirty="0">
                <a:solidFill>
                  <a:srgbClr val="0000FF"/>
                </a:solidFill>
                <a:latin typeface="宋体" charset="-122"/>
                <a:ea typeface="宋体" charset="-122"/>
              </a:rPr>
              <a:t>分析课文的</a:t>
            </a:r>
            <a:r>
              <a:rPr lang="en-US" altLang="zh-CN" sz="2400" dirty="0">
                <a:solidFill>
                  <a:srgbClr val="0000FF"/>
                </a:solidFill>
                <a:latin typeface="宋体" charset="-122"/>
                <a:ea typeface="宋体" charset="-122"/>
              </a:rPr>
              <a:t>2—5</a:t>
            </a:r>
            <a:r>
              <a:rPr lang="zh-CN" altLang="en-US" sz="2400" dirty="0">
                <a:solidFill>
                  <a:srgbClr val="0000FF"/>
                </a:solidFill>
                <a:latin typeface="宋体" charset="-122"/>
                <a:ea typeface="宋体" charset="-122"/>
              </a:rPr>
              <a:t>节：</a:t>
            </a:r>
          </a:p>
          <a:p>
            <a:pPr eaLnBrk="1" hangingPunct="1">
              <a:lnSpc>
                <a:spcPct val="150000"/>
              </a:lnSpc>
            </a:pPr>
            <a:r>
              <a:rPr lang="en-US" altLang="zh-CN" sz="2400" dirty="0">
                <a:solidFill>
                  <a:srgbClr val="0000FF"/>
                </a:solidFill>
                <a:latin typeface="宋体" charset="-122"/>
                <a:ea typeface="宋体" charset="-122"/>
              </a:rPr>
              <a:t>1.</a:t>
            </a:r>
            <a:r>
              <a:rPr lang="zh-CN" altLang="en-US" sz="2400" dirty="0">
                <a:solidFill>
                  <a:srgbClr val="0000FF"/>
                </a:solidFill>
                <a:latin typeface="宋体" charset="-122"/>
                <a:ea typeface="宋体" charset="-122"/>
              </a:rPr>
              <a:t>金属铱的发现说明了什么？</a:t>
            </a:r>
          </a:p>
        </p:txBody>
      </p:sp>
      <p:sp>
        <p:nvSpPr>
          <p:cNvPr id="26627" name="文本框 3"/>
          <p:cNvSpPr txBox="1">
            <a:spLocks noChangeArrowheads="1"/>
          </p:cNvSpPr>
          <p:nvPr/>
        </p:nvSpPr>
        <p:spPr bwMode="auto">
          <a:xfrm>
            <a:off x="2170113" y="2479678"/>
            <a:ext cx="7696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zh-CN" altLang="en-US" sz="2400" dirty="0">
                <a:solidFill>
                  <a:srgbClr val="FF0000"/>
                </a:solidFill>
                <a:latin typeface="楷体_GB2312" pitchFamily="49" charset="-122"/>
                <a:ea typeface="楷体_GB2312" pitchFamily="49" charset="-122"/>
              </a:rPr>
              <a:t>说明了地球可能遭到小行星或彗星的撞击。</a:t>
            </a:r>
          </a:p>
        </p:txBody>
      </p:sp>
      <p:sp>
        <p:nvSpPr>
          <p:cNvPr id="26628" name="文本框 4"/>
          <p:cNvSpPr txBox="1">
            <a:spLocks noChangeArrowheads="1"/>
          </p:cNvSpPr>
          <p:nvPr/>
        </p:nvSpPr>
        <p:spPr bwMode="auto">
          <a:xfrm>
            <a:off x="2170113" y="3098803"/>
            <a:ext cx="6172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en-US" altLang="zh-CN" sz="2400" dirty="0">
                <a:solidFill>
                  <a:srgbClr val="0000FF"/>
                </a:solidFill>
                <a:latin typeface="宋体" charset="-122"/>
                <a:ea typeface="宋体" charset="-122"/>
              </a:rPr>
              <a:t>2.</a:t>
            </a:r>
            <a:r>
              <a:rPr lang="zh-CN" altLang="en-US" sz="2400" dirty="0">
                <a:solidFill>
                  <a:srgbClr val="0000FF"/>
                </a:solidFill>
                <a:latin typeface="宋体" charset="-122"/>
                <a:ea typeface="宋体" charset="-122"/>
              </a:rPr>
              <a:t>导致恐龙灭绝的原因是什么？</a:t>
            </a:r>
          </a:p>
        </p:txBody>
      </p:sp>
      <p:sp>
        <p:nvSpPr>
          <p:cNvPr id="26629" name="文本框 5"/>
          <p:cNvSpPr txBox="1">
            <a:spLocks noChangeArrowheads="1"/>
          </p:cNvSpPr>
          <p:nvPr/>
        </p:nvSpPr>
        <p:spPr bwMode="auto">
          <a:xfrm>
            <a:off x="2170116" y="3717925"/>
            <a:ext cx="787082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en-US" altLang="zh-CN" sz="2400" dirty="0">
                <a:solidFill>
                  <a:srgbClr val="FF0000"/>
                </a:solidFill>
                <a:latin typeface="宋体" charset="-122"/>
                <a:ea typeface="宋体" charset="-122"/>
              </a:rPr>
              <a:t>    </a:t>
            </a:r>
            <a:r>
              <a:rPr lang="zh-CN" altLang="en-US" sz="2400" dirty="0">
                <a:solidFill>
                  <a:srgbClr val="FF0000"/>
                </a:solidFill>
                <a:latin typeface="楷体_GB2312" pitchFamily="49" charset="-122"/>
                <a:ea typeface="楷体_GB2312" pitchFamily="49" charset="-122"/>
              </a:rPr>
              <a:t>由于巨大的小行星或彗星对地球的撞击，引起火山喷发，造成大火和潮汐大浪，使许多尘埃进入平流层，导致很长一段时间内阳光无法抵达地球表面，而导致了恐龙的灭绝。</a:t>
            </a:r>
          </a:p>
        </p:txBody>
      </p:sp>
      <p:sp>
        <p:nvSpPr>
          <p:cNvPr id="39942" name="Rectangle 6"/>
          <p:cNvSpPr>
            <a:spLocks noChangeArrowheads="1"/>
          </p:cNvSpPr>
          <p:nvPr/>
        </p:nvSpPr>
        <p:spPr bwMode="auto">
          <a:xfrm>
            <a:off x="1909763" y="865188"/>
            <a:ext cx="4800600" cy="519112"/>
          </a:xfrm>
          <a:prstGeom prst="rect">
            <a:avLst/>
          </a:prstGeom>
          <a:noFill/>
          <a:ln w="12700" algn="ctr">
            <a:noFill/>
            <a:miter lim="800000"/>
            <a:headEnd/>
            <a:tailEnd/>
          </a:ln>
          <a:effectLst>
            <a:outerShdw dist="35921" dir="2700000" sy="50000" kx="2115830" algn="bl" rotWithShape="0">
              <a:srgbClr val="C0C0C0">
                <a:alpha val="79999"/>
              </a:srgbClr>
            </a:outerShdw>
          </a:effectLst>
        </p:spPr>
        <p:txBody>
          <a:bodyPr anchor="ctr">
            <a:spAutoFit/>
          </a:bodyPr>
          <a:lstStyle/>
          <a:p>
            <a:pPr eaLnBrk="1" hangingPunct="1">
              <a:defRPr/>
            </a:pPr>
            <a:r>
              <a:rPr lang="zh-CN" altLang="en-US" sz="2800" dirty="0">
                <a:solidFill>
                  <a:srgbClr val="0000FF"/>
                </a:solidFill>
                <a:latin typeface="宋体" pitchFamily="2" charset="-122"/>
              </a:rPr>
              <a:t>二、研读课文  精段赏析</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6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p:bldP spid="26628" grpId="0"/>
      <p:bldP spid="2662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文本框 2"/>
          <p:cNvSpPr txBox="1">
            <a:spLocks noChangeArrowheads="1"/>
          </p:cNvSpPr>
          <p:nvPr/>
        </p:nvSpPr>
        <p:spPr bwMode="auto">
          <a:xfrm>
            <a:off x="2170113" y="768350"/>
            <a:ext cx="7859712"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spcBef>
                <a:spcPct val="50000"/>
              </a:spcBef>
            </a:pPr>
            <a:r>
              <a:rPr lang="en-US" altLang="zh-CN" sz="2400" dirty="0">
                <a:solidFill>
                  <a:srgbClr val="0000FF"/>
                </a:solidFill>
                <a:latin typeface="宋体" charset="-122"/>
                <a:ea typeface="宋体" charset="-122"/>
              </a:rPr>
              <a:t>3.</a:t>
            </a:r>
            <a:r>
              <a:rPr lang="zh-CN" altLang="en-US" sz="2400" dirty="0">
                <a:solidFill>
                  <a:srgbClr val="0000FF"/>
                </a:solidFill>
                <a:latin typeface="宋体" charset="-122"/>
                <a:ea typeface="宋体" charset="-122"/>
              </a:rPr>
              <a:t>作者认为研究“撞击说”的目的是什么？（用文中原话回答）</a:t>
            </a:r>
          </a:p>
        </p:txBody>
      </p:sp>
      <p:sp>
        <p:nvSpPr>
          <p:cNvPr id="28675" name="文本框 3"/>
          <p:cNvSpPr txBox="1">
            <a:spLocks noChangeArrowheads="1"/>
          </p:cNvSpPr>
          <p:nvPr/>
        </p:nvSpPr>
        <p:spPr bwMode="auto">
          <a:xfrm>
            <a:off x="2170116" y="1876428"/>
            <a:ext cx="7864475" cy="157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spcBef>
                <a:spcPct val="50000"/>
              </a:spcBef>
            </a:pPr>
            <a:r>
              <a:rPr lang="en-US" altLang="zh-CN" sz="2400" dirty="0">
                <a:solidFill>
                  <a:srgbClr val="FF0000"/>
                </a:solidFill>
                <a:latin typeface="宋体" charset="-122"/>
                <a:ea typeface="宋体" charset="-122"/>
              </a:rPr>
              <a:t>    </a:t>
            </a:r>
            <a:r>
              <a:rPr lang="zh-CN" altLang="en-US" sz="2400" dirty="0">
                <a:solidFill>
                  <a:srgbClr val="FF0000"/>
                </a:solidFill>
                <a:latin typeface="楷体_GB2312" pitchFamily="49" charset="-122"/>
                <a:ea typeface="楷体_GB2312" pitchFamily="49" charset="-122"/>
              </a:rPr>
              <a:t>因为我们将来也许会遇到这样或那样的大灾难。我们需要尽可能多地了解这种事件所产生的影响，因为将来面临这种事件时，我们可以采取某种应急措施。</a:t>
            </a:r>
          </a:p>
        </p:txBody>
      </p:sp>
      <p:sp>
        <p:nvSpPr>
          <p:cNvPr id="28676" name="文本框 4"/>
          <p:cNvSpPr txBox="1">
            <a:spLocks noChangeArrowheads="1"/>
          </p:cNvSpPr>
          <p:nvPr/>
        </p:nvSpPr>
        <p:spPr bwMode="auto">
          <a:xfrm>
            <a:off x="2170116" y="3478213"/>
            <a:ext cx="78136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spcBef>
                <a:spcPct val="50000"/>
              </a:spcBef>
            </a:pPr>
            <a:r>
              <a:rPr lang="en-US" altLang="zh-CN" sz="2400" dirty="0">
                <a:solidFill>
                  <a:srgbClr val="0000FF"/>
                </a:solidFill>
                <a:latin typeface="宋体" charset="-122"/>
                <a:ea typeface="宋体" charset="-122"/>
              </a:rPr>
              <a:t>4.“</a:t>
            </a:r>
            <a:r>
              <a:rPr lang="zh-CN" altLang="en-US" sz="2400" dirty="0">
                <a:solidFill>
                  <a:srgbClr val="0000FF"/>
                </a:solidFill>
                <a:latin typeface="宋体" charset="-122"/>
                <a:ea typeface="宋体" charset="-122"/>
              </a:rPr>
              <a:t>然而，并不是所有的科学家都认为这是由巨大撞击引起的。”能否把这句话中“所有”删去？为什么？</a:t>
            </a:r>
          </a:p>
        </p:txBody>
      </p:sp>
      <p:sp>
        <p:nvSpPr>
          <p:cNvPr id="28677" name="文本框 5"/>
          <p:cNvSpPr txBox="1">
            <a:spLocks noChangeArrowheads="1"/>
          </p:cNvSpPr>
          <p:nvPr/>
        </p:nvSpPr>
        <p:spPr bwMode="auto">
          <a:xfrm>
            <a:off x="2170116" y="4586288"/>
            <a:ext cx="7843837" cy="157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5000"/>
              </a:lnSpc>
              <a:spcBef>
                <a:spcPct val="50000"/>
              </a:spcBef>
            </a:pPr>
            <a:r>
              <a:rPr lang="en-US" altLang="zh-CN" sz="2400" dirty="0">
                <a:solidFill>
                  <a:srgbClr val="FF0000"/>
                </a:solidFill>
                <a:latin typeface="宋体" charset="-122"/>
                <a:ea typeface="宋体" charset="-122"/>
              </a:rPr>
              <a:t>    </a:t>
            </a:r>
            <a:r>
              <a:rPr lang="zh-CN" altLang="en-US" sz="2400" dirty="0">
                <a:solidFill>
                  <a:srgbClr val="FF0000"/>
                </a:solidFill>
                <a:latin typeface="楷体_GB2312" pitchFamily="49" charset="-122"/>
                <a:ea typeface="楷体_GB2312" pitchFamily="49" charset="-122"/>
              </a:rPr>
              <a:t>不能删去；因为删去后就不能强调只是一部分科学家持这种观点，就不能突出作者在下文的说明内容，不符合实际情况。</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6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p:bldP spid="28676" grpId="0"/>
      <p:bldP spid="2867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文本框 2"/>
          <p:cNvSpPr txBox="1">
            <a:spLocks noChangeArrowheads="1"/>
          </p:cNvSpPr>
          <p:nvPr/>
        </p:nvSpPr>
        <p:spPr bwMode="auto">
          <a:xfrm>
            <a:off x="2162175" y="2185991"/>
            <a:ext cx="788193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en-US" altLang="zh-CN" sz="2400">
                <a:solidFill>
                  <a:srgbClr val="0000FF"/>
                </a:solidFill>
                <a:latin typeface="宋体" charset="-122"/>
                <a:ea typeface="宋体" charset="-122"/>
              </a:rPr>
              <a:t>    </a:t>
            </a:r>
            <a:r>
              <a:rPr lang="zh-CN" altLang="en-US" sz="2400">
                <a:solidFill>
                  <a:srgbClr val="0000FF"/>
                </a:solidFill>
                <a:latin typeface="宋体" charset="-122"/>
                <a:ea typeface="宋体" charset="-122"/>
              </a:rPr>
              <a:t>作者认为研究“撞击说”和“火山说”的目的是什么？（用文中原话回答）</a:t>
            </a:r>
          </a:p>
        </p:txBody>
      </p:sp>
      <p:sp>
        <p:nvSpPr>
          <p:cNvPr id="30723" name="文本框 3"/>
          <p:cNvSpPr txBox="1">
            <a:spLocks noChangeArrowheads="1"/>
          </p:cNvSpPr>
          <p:nvPr/>
        </p:nvSpPr>
        <p:spPr bwMode="auto">
          <a:xfrm>
            <a:off x="2144713" y="3278188"/>
            <a:ext cx="781526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en-US" altLang="zh-CN" sz="2400">
                <a:solidFill>
                  <a:srgbClr val="FF0000"/>
                </a:solidFill>
                <a:latin typeface="楷体_GB2312" pitchFamily="49" charset="-122"/>
                <a:ea typeface="楷体_GB2312" pitchFamily="49" charset="-122"/>
              </a:rPr>
              <a:t>    </a:t>
            </a:r>
            <a:r>
              <a:rPr lang="zh-CN" altLang="en-US" sz="2400">
                <a:solidFill>
                  <a:srgbClr val="FF0000"/>
                </a:solidFill>
                <a:latin typeface="楷体_GB2312" pitchFamily="49" charset="-122"/>
                <a:ea typeface="楷体_GB2312" pitchFamily="49" charset="-122"/>
              </a:rPr>
              <a:t>因为我们将来也许还会遇到这样或那样的大灾难。我们需要尽可能多地了解这种事件所产生的影响，希望将来一旦面临这种事件，我们可以采取某种应急措施。</a:t>
            </a:r>
          </a:p>
        </p:txBody>
      </p:sp>
      <p:sp>
        <p:nvSpPr>
          <p:cNvPr id="41988" name="Rectangle 4"/>
          <p:cNvSpPr>
            <a:spLocks noChangeArrowheads="1"/>
          </p:cNvSpPr>
          <p:nvPr/>
        </p:nvSpPr>
        <p:spPr bwMode="auto">
          <a:xfrm>
            <a:off x="2206625" y="1695453"/>
            <a:ext cx="5035550" cy="519113"/>
          </a:xfrm>
          <a:prstGeom prst="rect">
            <a:avLst/>
          </a:prstGeom>
          <a:noFill/>
          <a:ln w="12700" algn="ctr">
            <a:noFill/>
            <a:miter lim="800000"/>
            <a:headEnd/>
            <a:tailEnd/>
          </a:ln>
          <a:effectLst>
            <a:outerShdw dist="35921" dir="2700000" sy="50000" kx="2115830" algn="bl" rotWithShape="0">
              <a:srgbClr val="C0C0C0">
                <a:alpha val="79999"/>
              </a:srgbClr>
            </a:outerShdw>
          </a:effectLst>
        </p:spPr>
        <p:txBody>
          <a:bodyPr anchor="ctr">
            <a:spAutoFit/>
          </a:bodyPr>
          <a:lstStyle/>
          <a:p>
            <a:pPr eaLnBrk="1" hangingPunct="1">
              <a:defRPr/>
            </a:pPr>
            <a:r>
              <a:rPr lang="zh-CN" altLang="en-US" sz="2800">
                <a:solidFill>
                  <a:srgbClr val="0000FF"/>
                </a:solidFill>
                <a:latin typeface="宋体" pitchFamily="2" charset="-122"/>
              </a:rPr>
              <a:t>三、品读课文  探究目的</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矩形 3"/>
          <p:cNvSpPr txBox="1">
            <a:spLocks noChangeArrowheads="1"/>
          </p:cNvSpPr>
          <p:nvPr/>
        </p:nvSpPr>
        <p:spPr bwMode="auto">
          <a:xfrm>
            <a:off x="2168528" y="2438403"/>
            <a:ext cx="7851775" cy="3453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30000"/>
              </a:lnSpc>
            </a:pPr>
            <a:r>
              <a:rPr lang="en-US" altLang="zh-CN" sz="2400">
                <a:solidFill>
                  <a:srgbClr val="FF0000"/>
                </a:solidFill>
                <a:latin typeface="楷体_GB2312" pitchFamily="49" charset="-122"/>
                <a:ea typeface="楷体_GB2312" pitchFamily="49" charset="-122"/>
              </a:rPr>
              <a:t>    </a:t>
            </a:r>
            <a:r>
              <a:rPr lang="zh-CN" altLang="en-US" sz="2400">
                <a:solidFill>
                  <a:srgbClr val="FF0000"/>
                </a:solidFill>
                <a:latin typeface="楷体_GB2312" pitchFamily="49" charset="-122"/>
                <a:ea typeface="楷体_GB2312" pitchFamily="49" charset="-122"/>
              </a:rPr>
              <a:t>在文章中，作者举了许多例子来说明自己的观点。例如，</a:t>
            </a:r>
            <a:r>
              <a:rPr lang="en-US" altLang="zh-CN" sz="2400">
                <a:solidFill>
                  <a:srgbClr val="FF0000"/>
                </a:solidFill>
                <a:latin typeface="楷体_GB2312" pitchFamily="49" charset="-122"/>
                <a:ea typeface="楷体_GB2312" pitchFamily="49" charset="-122"/>
              </a:rPr>
              <a:t>《</a:t>
            </a:r>
            <a:r>
              <a:rPr lang="zh-CN" altLang="en-US" sz="2400">
                <a:solidFill>
                  <a:srgbClr val="FF0000"/>
                </a:solidFill>
                <a:latin typeface="楷体_GB2312" pitchFamily="49" charset="-122"/>
                <a:ea typeface="楷体_GB2312" pitchFamily="49" charset="-122"/>
              </a:rPr>
              <a:t>恐龙无处不在</a:t>
            </a:r>
            <a:r>
              <a:rPr lang="en-US" altLang="zh-CN" sz="2400">
                <a:solidFill>
                  <a:srgbClr val="FF0000"/>
                </a:solidFill>
                <a:latin typeface="楷体_GB2312" pitchFamily="49" charset="-122"/>
                <a:ea typeface="楷体_GB2312" pitchFamily="49" charset="-122"/>
              </a:rPr>
              <a:t>》</a:t>
            </a:r>
            <a:r>
              <a:rPr lang="zh-CN" altLang="en-US" sz="2400">
                <a:solidFill>
                  <a:srgbClr val="FF0000"/>
                </a:solidFill>
                <a:latin typeface="楷体_GB2312" pitchFamily="49" charset="-122"/>
                <a:ea typeface="楷体_GB2312" pitchFamily="49" charset="-122"/>
              </a:rPr>
              <a:t>中为了证明不仅南极大陆有恐龙化石这一说法，列举</a:t>
            </a:r>
            <a:r>
              <a:rPr lang="zh-CN" altLang="en-US" sz="2400">
                <a:solidFill>
                  <a:srgbClr val="FF0000"/>
                </a:solidFill>
                <a:latin typeface="宋体" charset="-122"/>
                <a:ea typeface="楷体_GB2312" pitchFamily="49" charset="-122"/>
              </a:rPr>
              <a:t>“</a:t>
            </a:r>
            <a:r>
              <a:rPr lang="zh-CN" altLang="en-US" sz="2400">
                <a:solidFill>
                  <a:srgbClr val="FF0000"/>
                </a:solidFill>
                <a:latin typeface="楷体_GB2312" pitchFamily="49" charset="-122"/>
                <a:ea typeface="楷体_GB2312" pitchFamily="49" charset="-122"/>
              </a:rPr>
              <a:t>在地球的其他大陆上也都发现有恐龙化石</a:t>
            </a:r>
            <a:r>
              <a:rPr lang="zh-CN" altLang="en-US" sz="2400">
                <a:solidFill>
                  <a:srgbClr val="FF0000"/>
                </a:solidFill>
                <a:latin typeface="宋体" charset="-122"/>
                <a:ea typeface="楷体_GB2312" pitchFamily="49" charset="-122"/>
              </a:rPr>
              <a:t>”</a:t>
            </a:r>
            <a:r>
              <a:rPr lang="zh-CN" altLang="en-US" sz="2400">
                <a:solidFill>
                  <a:srgbClr val="FF0000"/>
                </a:solidFill>
                <a:latin typeface="楷体_GB2312" pitchFamily="49" charset="-122"/>
                <a:ea typeface="楷体_GB2312" pitchFamily="49" charset="-122"/>
              </a:rPr>
              <a:t>，</a:t>
            </a:r>
            <a:r>
              <a:rPr lang="zh-CN" altLang="en-US" sz="2400">
                <a:solidFill>
                  <a:srgbClr val="FF0000"/>
                </a:solidFill>
                <a:latin typeface="宋体" charset="-122"/>
                <a:ea typeface="楷体_GB2312" pitchFamily="49" charset="-122"/>
              </a:rPr>
              <a:t>“</a:t>
            </a:r>
            <a:r>
              <a:rPr lang="zh-CN" altLang="en-US" sz="2400">
                <a:solidFill>
                  <a:srgbClr val="FF0000"/>
                </a:solidFill>
                <a:latin typeface="楷体_GB2312" pitchFamily="49" charset="-122"/>
                <a:ea typeface="楷体_GB2312" pitchFamily="49" charset="-122"/>
              </a:rPr>
              <a:t>说明恐龙确实遍布于世界各地</a:t>
            </a:r>
            <a:r>
              <a:rPr lang="zh-CN" altLang="en-US" sz="2400">
                <a:solidFill>
                  <a:srgbClr val="FF0000"/>
                </a:solidFill>
                <a:latin typeface="宋体" charset="-122"/>
                <a:ea typeface="楷体_GB2312" pitchFamily="49" charset="-122"/>
              </a:rPr>
              <a:t>”</a:t>
            </a:r>
            <a:r>
              <a:rPr lang="zh-CN" altLang="en-US" sz="2400">
                <a:solidFill>
                  <a:srgbClr val="FF0000"/>
                </a:solidFill>
                <a:latin typeface="楷体_GB2312" pitchFamily="49" charset="-122"/>
                <a:ea typeface="楷体_GB2312" pitchFamily="49" charset="-122"/>
              </a:rPr>
              <a:t>；举</a:t>
            </a:r>
            <a:r>
              <a:rPr lang="zh-CN" altLang="en-US" sz="2400">
                <a:solidFill>
                  <a:srgbClr val="FF0000"/>
                </a:solidFill>
                <a:latin typeface="宋体" charset="-122"/>
                <a:ea typeface="楷体_GB2312" pitchFamily="49" charset="-122"/>
              </a:rPr>
              <a:t>“</a:t>
            </a:r>
            <a:r>
              <a:rPr lang="zh-CN" altLang="en-US" sz="2400">
                <a:solidFill>
                  <a:srgbClr val="FF0000"/>
                </a:solidFill>
                <a:latin typeface="楷体_GB2312" pitchFamily="49" charset="-122"/>
                <a:ea typeface="楷体_GB2312" pitchFamily="49" charset="-122"/>
              </a:rPr>
              <a:t>南极也有自己的恐龙、两栖动物和其他在恐龙时代繁盛的植物和动物</a:t>
            </a:r>
            <a:r>
              <a:rPr lang="zh-CN" altLang="en-US" sz="2400">
                <a:solidFill>
                  <a:srgbClr val="FF0000"/>
                </a:solidFill>
                <a:latin typeface="宋体" charset="-122"/>
                <a:ea typeface="楷体_GB2312" pitchFamily="49" charset="-122"/>
              </a:rPr>
              <a:t>”</a:t>
            </a:r>
            <a:r>
              <a:rPr lang="zh-CN" altLang="en-US" sz="2400">
                <a:solidFill>
                  <a:srgbClr val="FF0000"/>
                </a:solidFill>
                <a:latin typeface="楷体_GB2312" pitchFamily="49" charset="-122"/>
                <a:ea typeface="楷体_GB2312" pitchFamily="49" charset="-122"/>
              </a:rPr>
              <a:t>的事实，说明南极不止只有恐龙化石，还有别的。说法严谨。</a:t>
            </a:r>
          </a:p>
        </p:txBody>
      </p:sp>
      <p:sp>
        <p:nvSpPr>
          <p:cNvPr id="41987" name="矩形 2"/>
          <p:cNvSpPr txBox="1">
            <a:spLocks noChangeArrowheads="1"/>
          </p:cNvSpPr>
          <p:nvPr/>
        </p:nvSpPr>
        <p:spPr bwMode="auto">
          <a:xfrm>
            <a:off x="4332288" y="1897063"/>
            <a:ext cx="350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algn="ctr" eaLnBrk="1" hangingPunct="1"/>
            <a:r>
              <a:rPr lang="zh-CN" altLang="en-US" sz="2400">
                <a:solidFill>
                  <a:srgbClr val="FF0000"/>
                </a:solidFill>
                <a:latin typeface="宋体" charset="-122"/>
                <a:ea typeface="宋体" charset="-122"/>
              </a:rPr>
              <a:t>说明方法</a:t>
            </a:r>
            <a:r>
              <a:rPr lang="en-US" altLang="zh-CN" sz="2400">
                <a:solidFill>
                  <a:srgbClr val="FF0000"/>
                </a:solidFill>
                <a:latin typeface="宋体" charset="-122"/>
                <a:ea typeface="宋体" charset="-122"/>
              </a:rPr>
              <a:t>——</a:t>
            </a:r>
            <a:r>
              <a:rPr lang="zh-CN" altLang="en-US" sz="2400">
                <a:solidFill>
                  <a:srgbClr val="FF0000"/>
                </a:solidFill>
                <a:latin typeface="宋体" charset="-122"/>
                <a:ea typeface="宋体" charset="-122"/>
              </a:rPr>
              <a:t>举例子</a:t>
            </a:r>
          </a:p>
        </p:txBody>
      </p:sp>
      <p:sp>
        <p:nvSpPr>
          <p:cNvPr id="43012" name="Rectangle 4"/>
          <p:cNvSpPr>
            <a:spLocks noChangeArrowheads="1"/>
          </p:cNvSpPr>
          <p:nvPr/>
        </p:nvSpPr>
        <p:spPr bwMode="auto">
          <a:xfrm>
            <a:off x="2205038" y="730253"/>
            <a:ext cx="4902200" cy="519113"/>
          </a:xfrm>
          <a:prstGeom prst="rect">
            <a:avLst/>
          </a:prstGeom>
          <a:noFill/>
          <a:ln w="12700" algn="ctr">
            <a:noFill/>
            <a:miter lim="800000"/>
            <a:headEnd/>
            <a:tailEnd/>
          </a:ln>
          <a:effectLst>
            <a:outerShdw dist="35921" dir="2700000" sy="50000" kx="2115830" algn="bl" rotWithShape="0">
              <a:srgbClr val="C0C0C0">
                <a:alpha val="79999"/>
              </a:srgbClr>
            </a:outerShdw>
          </a:effectLst>
        </p:spPr>
        <p:txBody>
          <a:bodyPr anchor="ctr">
            <a:spAutoFit/>
          </a:bodyPr>
          <a:lstStyle/>
          <a:p>
            <a:pPr eaLnBrk="1" hangingPunct="1">
              <a:defRPr/>
            </a:pPr>
            <a:r>
              <a:rPr lang="zh-CN" altLang="en-US" sz="2800">
                <a:solidFill>
                  <a:srgbClr val="0000FF"/>
                </a:solidFill>
                <a:latin typeface="宋体" pitchFamily="2" charset="-122"/>
              </a:rPr>
              <a:t>四、精读课文  理解方法</a:t>
            </a:r>
          </a:p>
        </p:txBody>
      </p:sp>
      <p:sp>
        <p:nvSpPr>
          <p:cNvPr id="43013" name="Text Box 5"/>
          <p:cNvSpPr txBox="1">
            <a:spLocks noChangeArrowheads="1"/>
          </p:cNvSpPr>
          <p:nvPr/>
        </p:nvSpPr>
        <p:spPr bwMode="auto">
          <a:xfrm>
            <a:off x="2436813" y="1141416"/>
            <a:ext cx="61325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0000FF"/>
                </a:solidFill>
                <a:latin typeface="Times New Roman" pitchFamily="18" charset="0"/>
              </a:rPr>
              <a:t>本文运用了哪些说明方法？请举例说明。</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98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98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903416" y="701678"/>
            <a:ext cx="837247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algn="ctr" eaLnBrk="1" hangingPunct="1">
              <a:lnSpc>
                <a:spcPct val="150000"/>
              </a:lnSpc>
              <a:spcBef>
                <a:spcPct val="50000"/>
              </a:spcBef>
            </a:pPr>
            <a:r>
              <a:rPr lang="zh-CN" altLang="en-US" sz="2800">
                <a:solidFill>
                  <a:srgbClr val="0000FF"/>
                </a:solidFill>
                <a:latin typeface="Times New Roman" pitchFamily="18" charset="0"/>
              </a:rPr>
              <a:t>恐龙无处不在</a:t>
            </a:r>
          </a:p>
        </p:txBody>
      </p:sp>
      <p:pic>
        <p:nvPicPr>
          <p:cNvPr id="7171" name="Picture 3" descr="2008072303309117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94053" y="1692278"/>
            <a:ext cx="5472113" cy="410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矩形 3"/>
          <p:cNvSpPr txBox="1">
            <a:spLocks noChangeArrowheads="1"/>
          </p:cNvSpPr>
          <p:nvPr/>
        </p:nvSpPr>
        <p:spPr bwMode="auto">
          <a:xfrm>
            <a:off x="2389191" y="1717675"/>
            <a:ext cx="7519987"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en-US" altLang="zh-CN" sz="2400">
                <a:solidFill>
                  <a:srgbClr val="FF0000"/>
                </a:solidFill>
                <a:latin typeface="楷体_GB2312" pitchFamily="49" charset="-122"/>
                <a:ea typeface="楷体_GB2312" pitchFamily="49" charset="-122"/>
              </a:rPr>
              <a:t>    </a:t>
            </a:r>
            <a:r>
              <a:rPr lang="zh-CN" altLang="en-US" sz="2400">
                <a:solidFill>
                  <a:srgbClr val="FF0000"/>
                </a:solidFill>
                <a:latin typeface="楷体_GB2312" pitchFamily="49" charset="-122"/>
                <a:ea typeface="楷体_GB2312" pitchFamily="49" charset="-122"/>
              </a:rPr>
              <a:t>例如</a:t>
            </a:r>
            <a:r>
              <a:rPr lang="en-US" altLang="zh-CN" sz="2400">
                <a:solidFill>
                  <a:srgbClr val="FF0000"/>
                </a:solidFill>
                <a:latin typeface="楷体_GB2312" pitchFamily="49" charset="-122"/>
                <a:ea typeface="楷体_GB2312" pitchFamily="49" charset="-122"/>
              </a:rPr>
              <a:t>《</a:t>
            </a:r>
            <a:r>
              <a:rPr lang="zh-CN" altLang="en-US" sz="2400">
                <a:solidFill>
                  <a:srgbClr val="FF0000"/>
                </a:solidFill>
                <a:latin typeface="楷体_GB2312" pitchFamily="49" charset="-122"/>
                <a:ea typeface="楷体_GB2312" pitchFamily="49" charset="-122"/>
              </a:rPr>
              <a:t>被压扁的沙子</a:t>
            </a:r>
            <a:r>
              <a:rPr lang="en-US" altLang="zh-CN" sz="2400">
                <a:solidFill>
                  <a:srgbClr val="FF0000"/>
                </a:solidFill>
                <a:latin typeface="楷体_GB2312" pitchFamily="49" charset="-122"/>
                <a:ea typeface="楷体_GB2312" pitchFamily="49" charset="-122"/>
              </a:rPr>
              <a:t>》</a:t>
            </a:r>
            <a:r>
              <a:rPr lang="zh-CN" altLang="en-US" sz="2400">
                <a:solidFill>
                  <a:srgbClr val="FF0000"/>
                </a:solidFill>
                <a:latin typeface="楷体_GB2312" pitchFamily="49" charset="-122"/>
                <a:ea typeface="楷体_GB2312" pitchFamily="49" charset="-122"/>
              </a:rPr>
              <a:t>中，谈到斯石英和普通沙子的区别时，为了让读者更清楚地了解，运用了</a:t>
            </a:r>
            <a:r>
              <a:rPr lang="zh-CN" altLang="en-US" sz="2400">
                <a:solidFill>
                  <a:srgbClr val="FF0000"/>
                </a:solidFill>
                <a:latin typeface="宋体" charset="-122"/>
                <a:ea typeface="楷体_GB2312" pitchFamily="49" charset="-122"/>
              </a:rPr>
              <a:t>“</a:t>
            </a:r>
            <a:r>
              <a:rPr lang="zh-CN" altLang="en-US" sz="2400">
                <a:solidFill>
                  <a:srgbClr val="FF0000"/>
                </a:solidFill>
                <a:latin typeface="楷体_GB2312" pitchFamily="49" charset="-122"/>
                <a:ea typeface="楷体_GB2312" pitchFamily="49" charset="-122"/>
              </a:rPr>
              <a:t>一立方英寸被压扁的沙子比一立方英寸普通的沙子要重得多</a:t>
            </a:r>
            <a:r>
              <a:rPr lang="zh-CN" altLang="en-US" sz="2400">
                <a:solidFill>
                  <a:srgbClr val="FF0000"/>
                </a:solidFill>
                <a:latin typeface="宋体" charset="-122"/>
                <a:ea typeface="楷体_GB2312" pitchFamily="49" charset="-122"/>
              </a:rPr>
              <a:t>”</a:t>
            </a:r>
            <a:r>
              <a:rPr lang="zh-CN" altLang="en-US" sz="2400">
                <a:solidFill>
                  <a:srgbClr val="FF0000"/>
                </a:solidFill>
                <a:latin typeface="楷体_GB2312" pitchFamily="49" charset="-122"/>
                <a:ea typeface="楷体_GB2312" pitchFamily="49" charset="-122"/>
              </a:rPr>
              <a:t>的比较方法；在</a:t>
            </a:r>
            <a:r>
              <a:rPr lang="en-US" altLang="zh-CN" sz="2400">
                <a:solidFill>
                  <a:srgbClr val="FF0000"/>
                </a:solidFill>
                <a:latin typeface="楷体_GB2312" pitchFamily="49" charset="-122"/>
                <a:ea typeface="楷体_GB2312" pitchFamily="49" charset="-122"/>
              </a:rPr>
              <a:t>《</a:t>
            </a:r>
            <a:r>
              <a:rPr lang="zh-CN" altLang="en-US" sz="2400">
                <a:solidFill>
                  <a:srgbClr val="FF0000"/>
                </a:solidFill>
                <a:latin typeface="楷体_GB2312" pitchFamily="49" charset="-122"/>
                <a:ea typeface="楷体_GB2312" pitchFamily="49" charset="-122"/>
              </a:rPr>
              <a:t>恐龙无处不在</a:t>
            </a:r>
            <a:r>
              <a:rPr lang="en-US" altLang="zh-CN" sz="2400">
                <a:solidFill>
                  <a:srgbClr val="FF0000"/>
                </a:solidFill>
                <a:latin typeface="楷体_GB2312" pitchFamily="49" charset="-122"/>
                <a:ea typeface="楷体_GB2312" pitchFamily="49" charset="-122"/>
              </a:rPr>
              <a:t>》</a:t>
            </a:r>
            <a:r>
              <a:rPr lang="zh-CN" altLang="en-US" sz="2400">
                <a:solidFill>
                  <a:srgbClr val="FF0000"/>
                </a:solidFill>
                <a:latin typeface="楷体_GB2312" pitchFamily="49" charset="-122"/>
                <a:ea typeface="楷体_GB2312" pitchFamily="49" charset="-122"/>
              </a:rPr>
              <a:t>中将南极恐龙的命运与其他大陆的恐龙进行比较。</a:t>
            </a:r>
            <a:r>
              <a:rPr lang="zh-CN" altLang="en-US" sz="2400">
                <a:solidFill>
                  <a:srgbClr val="FF0000"/>
                </a:solidFill>
                <a:latin typeface="宋体" charset="-122"/>
                <a:ea typeface="楷体_GB2312" pitchFamily="49" charset="-122"/>
              </a:rPr>
              <a:t>“</a:t>
            </a:r>
            <a:r>
              <a:rPr lang="zh-CN" altLang="en-US" sz="2400">
                <a:solidFill>
                  <a:srgbClr val="FF0000"/>
                </a:solidFill>
                <a:latin typeface="楷体_GB2312" pitchFamily="49" charset="-122"/>
                <a:ea typeface="楷体_GB2312" pitchFamily="49" charset="-122"/>
              </a:rPr>
              <a:t>这些生物的命运比其他同类要悲惨得多，因为板块把它们向南携带到了极地。</a:t>
            </a:r>
            <a:r>
              <a:rPr lang="zh-CN" altLang="en-US" sz="2400">
                <a:solidFill>
                  <a:srgbClr val="FF0000"/>
                </a:solidFill>
                <a:latin typeface="宋体" charset="-122"/>
                <a:ea typeface="楷体_GB2312" pitchFamily="49" charset="-122"/>
              </a:rPr>
              <a:t>”</a:t>
            </a:r>
            <a:endParaRPr lang="zh-CN" altLang="en-US" sz="2400">
              <a:solidFill>
                <a:srgbClr val="FF0000"/>
              </a:solidFill>
              <a:latin typeface="楷体_GB2312" pitchFamily="49" charset="-122"/>
              <a:ea typeface="楷体_GB2312" pitchFamily="49" charset="-122"/>
            </a:endParaRPr>
          </a:p>
        </p:txBody>
      </p:sp>
      <p:sp>
        <p:nvSpPr>
          <p:cNvPr id="44035" name="矩形 2"/>
          <p:cNvSpPr txBox="1">
            <a:spLocks noChangeArrowheads="1"/>
          </p:cNvSpPr>
          <p:nvPr/>
        </p:nvSpPr>
        <p:spPr bwMode="auto">
          <a:xfrm>
            <a:off x="4121150" y="1193800"/>
            <a:ext cx="3949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algn="ctr" eaLnBrk="1" hangingPunct="1"/>
            <a:r>
              <a:rPr lang="zh-CN" altLang="en-US" sz="2400">
                <a:solidFill>
                  <a:srgbClr val="FF0000"/>
                </a:solidFill>
                <a:latin typeface="Times New Roman" pitchFamily="18" charset="0"/>
                <a:ea typeface="宋体" charset="-122"/>
              </a:rPr>
              <a:t>说明方法</a:t>
            </a:r>
            <a:r>
              <a:rPr lang="en-US" altLang="zh-CN" sz="2400">
                <a:solidFill>
                  <a:srgbClr val="FF0000"/>
                </a:solidFill>
                <a:latin typeface="宋体" charset="-122"/>
                <a:ea typeface="宋体" charset="-122"/>
              </a:rPr>
              <a:t>——</a:t>
            </a:r>
            <a:r>
              <a:rPr lang="zh-CN" altLang="en-US" sz="2400">
                <a:solidFill>
                  <a:srgbClr val="FF0000"/>
                </a:solidFill>
                <a:latin typeface="Times New Roman" pitchFamily="18" charset="0"/>
                <a:ea typeface="宋体" charset="-122"/>
              </a:rPr>
              <a:t>作比较</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矩形 2"/>
          <p:cNvSpPr txBox="1">
            <a:spLocks noChangeArrowheads="1"/>
          </p:cNvSpPr>
          <p:nvPr/>
        </p:nvSpPr>
        <p:spPr bwMode="auto">
          <a:xfrm>
            <a:off x="4348163" y="1739903"/>
            <a:ext cx="34734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algn="ctr" eaLnBrk="1" hangingPunct="1"/>
            <a:r>
              <a:rPr lang="zh-CN" altLang="en-US" sz="2800">
                <a:solidFill>
                  <a:srgbClr val="FF0000"/>
                </a:solidFill>
                <a:latin typeface="Times New Roman" pitchFamily="18" charset="0"/>
                <a:ea typeface="宋体" charset="-122"/>
              </a:rPr>
              <a:t>说明方法</a:t>
            </a:r>
            <a:r>
              <a:rPr lang="en-US" altLang="zh-CN" sz="2800">
                <a:solidFill>
                  <a:srgbClr val="FF0000"/>
                </a:solidFill>
                <a:latin typeface="宋体" charset="-122"/>
                <a:ea typeface="宋体" charset="-122"/>
              </a:rPr>
              <a:t>——</a:t>
            </a:r>
            <a:r>
              <a:rPr lang="zh-CN" altLang="en-US" sz="2800">
                <a:solidFill>
                  <a:srgbClr val="FF0000"/>
                </a:solidFill>
                <a:latin typeface="Times New Roman" pitchFamily="18" charset="0"/>
                <a:ea typeface="宋体" charset="-122"/>
              </a:rPr>
              <a:t>打比方</a:t>
            </a:r>
          </a:p>
        </p:txBody>
      </p:sp>
      <p:sp>
        <p:nvSpPr>
          <p:cNvPr id="45059" name="矩形 3"/>
          <p:cNvSpPr txBox="1">
            <a:spLocks noChangeArrowheads="1"/>
          </p:cNvSpPr>
          <p:nvPr/>
        </p:nvSpPr>
        <p:spPr bwMode="auto">
          <a:xfrm>
            <a:off x="2208213" y="2317750"/>
            <a:ext cx="77724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en-US" altLang="zh-CN" sz="2400">
                <a:solidFill>
                  <a:srgbClr val="FF0000"/>
                </a:solidFill>
                <a:latin typeface="楷体_GB2312" pitchFamily="49" charset="-122"/>
                <a:ea typeface="楷体_GB2312" pitchFamily="49" charset="-122"/>
              </a:rPr>
              <a:t>    </a:t>
            </a:r>
            <a:r>
              <a:rPr lang="zh-CN" altLang="en-US" sz="2400">
                <a:solidFill>
                  <a:srgbClr val="FF0000"/>
                </a:solidFill>
                <a:latin typeface="楷体_GB2312" pitchFamily="49" charset="-122"/>
                <a:ea typeface="楷体_GB2312" pitchFamily="49" charset="-122"/>
              </a:rPr>
              <a:t>短文还运用了打比方的方法，使得语言既生动又明白如话，如</a:t>
            </a:r>
            <a:r>
              <a:rPr lang="en-US" altLang="zh-CN" sz="2400">
                <a:solidFill>
                  <a:srgbClr val="FF0000"/>
                </a:solidFill>
                <a:latin typeface="楷体_GB2312" pitchFamily="49" charset="-122"/>
                <a:ea typeface="楷体_GB2312" pitchFamily="49" charset="-122"/>
              </a:rPr>
              <a:t>《</a:t>
            </a:r>
            <a:r>
              <a:rPr lang="zh-CN" altLang="en-US" sz="2400">
                <a:solidFill>
                  <a:srgbClr val="FF0000"/>
                </a:solidFill>
                <a:latin typeface="楷体_GB2312" pitchFamily="49" charset="-122"/>
                <a:ea typeface="楷体_GB2312" pitchFamily="49" charset="-122"/>
              </a:rPr>
              <a:t>恐龙无处不在</a:t>
            </a:r>
            <a:r>
              <a:rPr lang="en-US" altLang="zh-CN" sz="2400">
                <a:solidFill>
                  <a:srgbClr val="FF0000"/>
                </a:solidFill>
                <a:latin typeface="楷体_GB2312" pitchFamily="49" charset="-122"/>
                <a:ea typeface="楷体_GB2312" pitchFamily="49" charset="-122"/>
              </a:rPr>
              <a:t>》</a:t>
            </a:r>
            <a:r>
              <a:rPr lang="zh-CN" altLang="en-US" sz="2400">
                <a:solidFill>
                  <a:srgbClr val="FF0000"/>
                </a:solidFill>
                <a:latin typeface="楷体_GB2312" pitchFamily="49" charset="-122"/>
                <a:ea typeface="楷体_GB2312" pitchFamily="49" charset="-122"/>
              </a:rPr>
              <a:t>中</a:t>
            </a:r>
            <a:r>
              <a:rPr lang="zh-CN" altLang="en-US" sz="2400">
                <a:solidFill>
                  <a:srgbClr val="FF0000"/>
                </a:solidFill>
                <a:latin typeface="宋体" charset="-122"/>
                <a:ea typeface="楷体_GB2312" pitchFamily="49" charset="-122"/>
              </a:rPr>
              <a:t>“</a:t>
            </a:r>
            <a:r>
              <a:rPr lang="zh-CN" altLang="en-US" sz="2400">
                <a:solidFill>
                  <a:srgbClr val="FF0000"/>
                </a:solidFill>
                <a:latin typeface="楷体_GB2312" pitchFamily="49" charset="-122"/>
                <a:ea typeface="楷体_GB2312" pitchFamily="49" charset="-122"/>
              </a:rPr>
              <a:t>位于南极中心部位的南极洲是全球的大冰箱</a:t>
            </a:r>
            <a:r>
              <a:rPr lang="zh-CN" altLang="en-US" sz="2400">
                <a:solidFill>
                  <a:srgbClr val="FF0000"/>
                </a:solidFill>
                <a:latin typeface="宋体" charset="-122"/>
                <a:ea typeface="楷体_GB2312" pitchFamily="49" charset="-122"/>
              </a:rPr>
              <a:t>”</a:t>
            </a:r>
            <a:r>
              <a:rPr lang="zh-CN" altLang="en-US" sz="2400">
                <a:solidFill>
                  <a:srgbClr val="FF0000"/>
                </a:solidFill>
                <a:latin typeface="楷体_GB2312" pitchFamily="49" charset="-122"/>
                <a:ea typeface="楷体_GB2312" pitchFamily="49" charset="-122"/>
              </a:rPr>
              <a:t>一句，形象地说明了南极洲寒冷的程度和南极洲在地球中的重要地位。 </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图片 11" descr="图片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08228" y="1458913"/>
            <a:ext cx="7604125" cy="460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文本框 7"/>
          <p:cNvSpPr txBox="1">
            <a:spLocks noChangeArrowheads="1"/>
          </p:cNvSpPr>
          <p:nvPr/>
        </p:nvSpPr>
        <p:spPr bwMode="auto">
          <a:xfrm>
            <a:off x="3241678" y="1477963"/>
            <a:ext cx="657542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pPr>
            <a:r>
              <a:rPr lang="en-US" altLang="zh-CN" sz="2400" dirty="0">
                <a:solidFill>
                  <a:srgbClr val="0000FF"/>
                </a:solidFill>
                <a:latin typeface="宋体" charset="-122"/>
                <a:ea typeface="宋体" charset="-122"/>
              </a:rPr>
              <a:t>       </a:t>
            </a:r>
            <a:r>
              <a:rPr lang="zh-CN" altLang="en-US" sz="2400" dirty="0">
                <a:solidFill>
                  <a:srgbClr val="0000FF"/>
                </a:solidFill>
                <a:latin typeface="宋体" charset="-122"/>
                <a:ea typeface="宋体" charset="-122"/>
              </a:rPr>
              <a:t>阅读全文，思考并讨论：</a:t>
            </a:r>
          </a:p>
          <a:p>
            <a:pPr eaLnBrk="1" fontAlgn="ctr" hangingPunct="1">
              <a:lnSpc>
                <a:spcPct val="150000"/>
              </a:lnSpc>
            </a:pPr>
            <a:r>
              <a:rPr lang="en-US" altLang="zh-CN" sz="2400" dirty="0">
                <a:solidFill>
                  <a:srgbClr val="0000FF"/>
                </a:solidFill>
                <a:latin typeface="宋体" charset="-122"/>
                <a:ea typeface="宋体" charset="-122"/>
              </a:rPr>
              <a:t>1.</a:t>
            </a:r>
            <a:r>
              <a:rPr lang="zh-CN" altLang="en-US" sz="2400" dirty="0">
                <a:solidFill>
                  <a:srgbClr val="0000FF"/>
                </a:solidFill>
                <a:latin typeface="宋体" charset="-122"/>
                <a:ea typeface="宋体" charset="-122"/>
              </a:rPr>
              <a:t>两篇短文各自要说明的内容是什么</a:t>
            </a:r>
            <a:r>
              <a:rPr lang="en-US" altLang="zh-CN" sz="2400" dirty="0">
                <a:solidFill>
                  <a:srgbClr val="0000FF"/>
                </a:solidFill>
                <a:latin typeface="宋体" charset="-122"/>
                <a:ea typeface="宋体" charset="-122"/>
              </a:rPr>
              <a:t>? </a:t>
            </a:r>
          </a:p>
          <a:p>
            <a:pPr eaLnBrk="1" fontAlgn="ctr" hangingPunct="1">
              <a:lnSpc>
                <a:spcPct val="150000"/>
              </a:lnSpc>
            </a:pPr>
            <a:r>
              <a:rPr lang="en-US" altLang="zh-CN" sz="2400" dirty="0">
                <a:solidFill>
                  <a:srgbClr val="0000FF"/>
                </a:solidFill>
                <a:latin typeface="宋体" charset="-122"/>
                <a:ea typeface="宋体" charset="-122"/>
              </a:rPr>
              <a:t>2.</a:t>
            </a:r>
            <a:r>
              <a:rPr lang="zh-CN" altLang="en-US" sz="2400" dirty="0">
                <a:solidFill>
                  <a:srgbClr val="0000FF"/>
                </a:solidFill>
                <a:latin typeface="宋体" charset="-122"/>
                <a:ea typeface="宋体" charset="-122"/>
              </a:rPr>
              <a:t>两篇短文都谈到了恐龙的灭绝，但说明的</a:t>
            </a:r>
          </a:p>
          <a:p>
            <a:pPr eaLnBrk="1" fontAlgn="ctr" hangingPunct="1">
              <a:lnSpc>
                <a:spcPct val="150000"/>
              </a:lnSpc>
            </a:pPr>
            <a:r>
              <a:rPr lang="zh-CN" altLang="en-US" sz="2400" dirty="0">
                <a:solidFill>
                  <a:srgbClr val="0000FF"/>
                </a:solidFill>
                <a:latin typeface="宋体" charset="-122"/>
                <a:ea typeface="宋体" charset="-122"/>
              </a:rPr>
              <a:t>  角度不同。试比较。 </a:t>
            </a:r>
          </a:p>
        </p:txBody>
      </p:sp>
      <p:graphicFrame>
        <p:nvGraphicFramePr>
          <p:cNvPr id="1026" name="对象 9"/>
          <p:cNvGraphicFramePr>
            <a:graphicFrameLocks noChangeAspect="1"/>
          </p:cNvGraphicFramePr>
          <p:nvPr/>
        </p:nvGraphicFramePr>
        <p:xfrm>
          <a:off x="7270753" y="3297238"/>
          <a:ext cx="2970213" cy="2508250"/>
        </p:xfrm>
        <a:graphic>
          <a:graphicData uri="http://schemas.openxmlformats.org/presentationml/2006/ole">
            <mc:AlternateContent xmlns:mc="http://schemas.openxmlformats.org/markup-compatibility/2006">
              <mc:Choice xmlns:v="urn:schemas-microsoft-com:vml" Requires="v">
                <p:oleObj spid="_x0000_s1035" name="Photo Editor 照片" r:id="rId4" imgW="4428571" imgH="3780952" progId="MSPhotoEd.3">
                  <p:embed/>
                </p:oleObj>
              </mc:Choice>
              <mc:Fallback>
                <p:oleObj name="Photo Editor 照片" r:id="rId4" imgW="4428571" imgH="3780952" progId="MSPhotoEd.3">
                  <p:embed/>
                  <p:pic>
                    <p:nvPicPr>
                      <p:cNvPr id="0" name="对象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70753" y="3297238"/>
                        <a:ext cx="2970213" cy="250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6085" name="Rectangle 5"/>
          <p:cNvSpPr>
            <a:spLocks noChangeArrowheads="1"/>
          </p:cNvSpPr>
          <p:nvPr/>
        </p:nvSpPr>
        <p:spPr bwMode="auto">
          <a:xfrm>
            <a:off x="2384428" y="841378"/>
            <a:ext cx="5381625" cy="519113"/>
          </a:xfrm>
          <a:prstGeom prst="rect">
            <a:avLst/>
          </a:prstGeom>
          <a:noFill/>
          <a:ln w="12700" algn="ctr">
            <a:noFill/>
            <a:miter lim="800000"/>
            <a:headEnd/>
            <a:tailEnd/>
          </a:ln>
          <a:effectLst>
            <a:outerShdw dist="35921" dir="2700000" sy="50000" kx="2115830" algn="bl" rotWithShape="0">
              <a:srgbClr val="C0C0C0">
                <a:alpha val="79999"/>
              </a:srgbClr>
            </a:outerShdw>
          </a:effectLst>
        </p:spPr>
        <p:txBody>
          <a:bodyPr anchor="ctr">
            <a:spAutoFit/>
          </a:bodyPr>
          <a:lstStyle/>
          <a:p>
            <a:pPr eaLnBrk="1" hangingPunct="1">
              <a:defRPr/>
            </a:pPr>
            <a:r>
              <a:rPr lang="zh-CN" altLang="en-US" sz="2800" dirty="0">
                <a:solidFill>
                  <a:srgbClr val="0000FF"/>
                </a:solidFill>
                <a:latin typeface="宋体" pitchFamily="2" charset="-122"/>
              </a:rPr>
              <a:t>五、速读课文  比较阅读</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矩形 3"/>
          <p:cNvSpPr>
            <a:spLocks noGrp="1" noChangeArrowheads="1"/>
          </p:cNvSpPr>
          <p:nvPr>
            <p:ph type="subTitle" idx="4294967295"/>
          </p:nvPr>
        </p:nvSpPr>
        <p:spPr>
          <a:xfrm>
            <a:off x="2247900" y="2223294"/>
            <a:ext cx="7696200" cy="2411412"/>
          </a:xfrm>
          <a:noFill/>
        </p:spPr>
        <p:txBody>
          <a:bodyPr>
            <a:spAutoFit/>
          </a:bodyPr>
          <a:lstStyle/>
          <a:p>
            <a:pPr marL="0" indent="0" eaLnBrk="1" hangingPunct="1">
              <a:lnSpc>
                <a:spcPct val="150000"/>
              </a:lnSpc>
              <a:buNone/>
            </a:pPr>
            <a:r>
              <a:rPr lang="en-US" altLang="zh-CN" sz="2400" dirty="0">
                <a:latin typeface="宋体" charset="-122"/>
              </a:rPr>
              <a:t>    </a:t>
            </a:r>
            <a:r>
              <a:rPr lang="zh-CN" altLang="en-US" sz="2400" b="1" dirty="0">
                <a:latin typeface="宋体" charset="-122"/>
              </a:rPr>
              <a:t>第一篇</a:t>
            </a:r>
            <a:r>
              <a:rPr lang="en-US" altLang="zh-CN" sz="2400" b="1" dirty="0">
                <a:latin typeface="宋体" charset="-122"/>
              </a:rPr>
              <a:t>《</a:t>
            </a:r>
            <a:r>
              <a:rPr lang="zh-CN" altLang="en-US" sz="2400" b="1" dirty="0">
                <a:latin typeface="宋体" charset="-122"/>
              </a:rPr>
              <a:t>恐龙无处不在</a:t>
            </a:r>
            <a:r>
              <a:rPr lang="en-US" altLang="zh-CN" sz="2400" b="1" dirty="0">
                <a:latin typeface="宋体" charset="-122"/>
              </a:rPr>
              <a:t>》</a:t>
            </a:r>
            <a:r>
              <a:rPr lang="zh-CN" altLang="en-US" sz="2400" b="1" dirty="0">
                <a:latin typeface="宋体" charset="-122"/>
              </a:rPr>
              <a:t>依据在南极发现恐龙化石的事实，佐证了大陆漂移假说；</a:t>
            </a:r>
          </a:p>
          <a:p>
            <a:pPr marL="0" indent="0" eaLnBrk="1" hangingPunct="1">
              <a:lnSpc>
                <a:spcPct val="150000"/>
              </a:lnSpc>
              <a:buNone/>
            </a:pPr>
            <a:r>
              <a:rPr lang="zh-CN" altLang="en-US" sz="2400" b="1" dirty="0">
                <a:latin typeface="宋体" charset="-122"/>
              </a:rPr>
              <a:t>    第二篇</a:t>
            </a:r>
            <a:r>
              <a:rPr lang="en-US" altLang="zh-CN" sz="2400" b="1" dirty="0">
                <a:latin typeface="宋体" charset="-122"/>
              </a:rPr>
              <a:t>《</a:t>
            </a:r>
            <a:r>
              <a:rPr lang="zh-CN" altLang="en-US" sz="2400" b="1" dirty="0">
                <a:latin typeface="宋体" charset="-122"/>
              </a:rPr>
              <a:t>被压扁的沙子</a:t>
            </a:r>
            <a:r>
              <a:rPr lang="en-US" altLang="zh-CN" sz="2400" b="1" dirty="0">
                <a:latin typeface="宋体" charset="-122"/>
              </a:rPr>
              <a:t>》</a:t>
            </a:r>
            <a:r>
              <a:rPr lang="zh-CN" altLang="en-US" sz="2400" b="1" dirty="0">
                <a:latin typeface="宋体" charset="-122"/>
              </a:rPr>
              <a:t>通过对“被压扁的沙子”的反思，证明外星撞击导致恐龙灭绝。 </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矩形 3"/>
          <p:cNvSpPr>
            <a:spLocks noGrp="1" noChangeArrowheads="1"/>
          </p:cNvSpPr>
          <p:nvPr>
            <p:ph type="subTitle" idx="4294967295"/>
          </p:nvPr>
        </p:nvSpPr>
        <p:spPr>
          <a:xfrm>
            <a:off x="2265362" y="1720850"/>
            <a:ext cx="7661275" cy="3416300"/>
          </a:xfrm>
          <a:noFill/>
        </p:spPr>
        <p:txBody>
          <a:bodyPr>
            <a:spAutoFit/>
          </a:bodyPr>
          <a:lstStyle/>
          <a:p>
            <a:pPr marL="0" indent="0" eaLnBrk="1" hangingPunct="1">
              <a:lnSpc>
                <a:spcPct val="150000"/>
              </a:lnSpc>
              <a:spcBef>
                <a:spcPct val="0"/>
              </a:spcBef>
              <a:buNone/>
            </a:pPr>
            <a:r>
              <a:rPr lang="en-US" altLang="zh-CN" sz="2400" b="1" dirty="0">
                <a:latin typeface="宋体" charset="-122"/>
              </a:rPr>
              <a:t>    </a:t>
            </a:r>
            <a:r>
              <a:rPr lang="zh-CN" altLang="en-US" sz="2400" b="1" dirty="0">
                <a:latin typeface="宋体" charset="-122"/>
              </a:rPr>
              <a:t>这两篇短文都谈到了恐龙的灭绝，但这一问题在每篇文章中所扮的“角色”不同。在第一篇中，作者谈到恐龙灭绝的历史，谈到它的化石无处不有，是为了证明另一科学理论</a:t>
            </a:r>
            <a:r>
              <a:rPr lang="en-US" altLang="zh-CN" sz="2400" b="1" dirty="0">
                <a:latin typeface="宋体" charset="-122"/>
              </a:rPr>
              <a:t>(“</a:t>
            </a:r>
            <a:r>
              <a:rPr lang="zh-CN" altLang="en-US" sz="2400" b="1" dirty="0">
                <a:latin typeface="宋体" charset="-122"/>
              </a:rPr>
              <a:t>板块构造”理论</a:t>
            </a:r>
            <a:r>
              <a:rPr lang="en-US" altLang="zh-CN" sz="2400" b="1" dirty="0">
                <a:latin typeface="宋体" charset="-122"/>
              </a:rPr>
              <a:t>)</a:t>
            </a:r>
            <a:r>
              <a:rPr lang="zh-CN" altLang="en-US" sz="2400" b="1" dirty="0">
                <a:latin typeface="宋体" charset="-122"/>
              </a:rPr>
              <a:t>的正确；而在第二篇中，恐龙的灭绝则成为探讨的主题，“被压扁的沙子”则成了证据。 </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5065716" y="1627191"/>
            <a:ext cx="23574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0000FF"/>
                </a:solidFill>
                <a:latin typeface="Times New Roman" pitchFamily="18" charset="0"/>
              </a:rPr>
              <a:t>恐龙无处不在</a:t>
            </a:r>
          </a:p>
        </p:txBody>
      </p:sp>
      <p:sp>
        <p:nvSpPr>
          <p:cNvPr id="48131" name="AutoShape 3"/>
          <p:cNvSpPr>
            <a:spLocks/>
          </p:cNvSpPr>
          <p:nvPr/>
        </p:nvSpPr>
        <p:spPr bwMode="auto">
          <a:xfrm rot="5400000">
            <a:off x="5918200" y="2134357"/>
            <a:ext cx="331788" cy="501729"/>
          </a:xfrm>
          <a:prstGeom prst="leftBrace">
            <a:avLst>
              <a:gd name="adj1" fmla="val 104266"/>
              <a:gd name="adj2" fmla="val 50000"/>
            </a:avLst>
          </a:prstGeom>
          <a:noFill/>
          <a:ln w="19050">
            <a:solidFill>
              <a:srgbClr val="FF00FF"/>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pPr eaLnBrk="1" hangingPunct="1"/>
            <a:endParaRPr lang="zh-CN" altLang="en-US"/>
          </a:p>
        </p:txBody>
      </p:sp>
      <p:sp>
        <p:nvSpPr>
          <p:cNvPr id="48132" name="Text Box 4"/>
          <p:cNvSpPr txBox="1">
            <a:spLocks noChangeArrowheads="1"/>
          </p:cNvSpPr>
          <p:nvPr/>
        </p:nvSpPr>
        <p:spPr bwMode="auto">
          <a:xfrm>
            <a:off x="3632203" y="2411416"/>
            <a:ext cx="13382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FF0000"/>
                </a:solidFill>
                <a:latin typeface="Times New Roman" pitchFamily="18" charset="0"/>
              </a:rPr>
              <a:t>生物学</a:t>
            </a:r>
          </a:p>
        </p:txBody>
      </p:sp>
      <p:sp>
        <p:nvSpPr>
          <p:cNvPr id="48133" name="Text Box 5"/>
          <p:cNvSpPr txBox="1">
            <a:spLocks noChangeArrowheads="1"/>
          </p:cNvSpPr>
          <p:nvPr/>
        </p:nvSpPr>
        <p:spPr bwMode="auto">
          <a:xfrm>
            <a:off x="7413628" y="2411416"/>
            <a:ext cx="13827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FF0000"/>
                </a:solidFill>
                <a:latin typeface="Times New Roman" pitchFamily="18" charset="0"/>
              </a:rPr>
              <a:t>地质学</a:t>
            </a:r>
          </a:p>
        </p:txBody>
      </p:sp>
      <p:sp>
        <p:nvSpPr>
          <p:cNvPr id="48134" name="Text Box 6"/>
          <p:cNvSpPr txBox="1">
            <a:spLocks noChangeArrowheads="1"/>
          </p:cNvSpPr>
          <p:nvPr/>
        </p:nvSpPr>
        <p:spPr bwMode="auto">
          <a:xfrm>
            <a:off x="2767013" y="3081341"/>
            <a:ext cx="28130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algn="ctr" eaLnBrk="1" hangingPunct="1">
              <a:lnSpc>
                <a:spcPct val="150000"/>
              </a:lnSpc>
              <a:spcBef>
                <a:spcPct val="50000"/>
              </a:spcBef>
            </a:pPr>
            <a:r>
              <a:rPr lang="zh-CN" altLang="en-US" sz="2400">
                <a:solidFill>
                  <a:srgbClr val="FF0000"/>
                </a:solidFill>
                <a:latin typeface="Times New Roman" pitchFamily="18" charset="0"/>
              </a:rPr>
              <a:t>南极发现恐龙化石</a:t>
            </a:r>
          </a:p>
        </p:txBody>
      </p:sp>
      <p:sp>
        <p:nvSpPr>
          <p:cNvPr id="48135" name="Line 7"/>
          <p:cNvSpPr>
            <a:spLocks noChangeShapeType="1"/>
          </p:cNvSpPr>
          <p:nvPr/>
        </p:nvSpPr>
        <p:spPr bwMode="auto">
          <a:xfrm>
            <a:off x="4105275" y="3743328"/>
            <a:ext cx="0" cy="1738313"/>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48136" name="Text Box 8"/>
          <p:cNvSpPr txBox="1">
            <a:spLocks noChangeArrowheads="1"/>
          </p:cNvSpPr>
          <p:nvPr/>
        </p:nvSpPr>
        <p:spPr bwMode="auto">
          <a:xfrm>
            <a:off x="2951166" y="3881441"/>
            <a:ext cx="114458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algn="ctr" eaLnBrk="1" hangingPunct="1">
              <a:lnSpc>
                <a:spcPct val="150000"/>
              </a:lnSpc>
              <a:spcBef>
                <a:spcPct val="50000"/>
              </a:spcBef>
            </a:pPr>
            <a:r>
              <a:rPr lang="zh-CN" altLang="en-US" sz="2400">
                <a:solidFill>
                  <a:srgbClr val="0000FF"/>
                </a:solidFill>
                <a:latin typeface="Times New Roman" pitchFamily="18" charset="0"/>
              </a:rPr>
              <a:t>被压扁</a:t>
            </a:r>
          </a:p>
          <a:p>
            <a:pPr algn="ctr" eaLnBrk="1" hangingPunct="1">
              <a:lnSpc>
                <a:spcPct val="150000"/>
              </a:lnSpc>
              <a:spcBef>
                <a:spcPct val="50000"/>
              </a:spcBef>
            </a:pPr>
            <a:r>
              <a:rPr lang="zh-CN" altLang="en-US" sz="2400">
                <a:solidFill>
                  <a:srgbClr val="0000FF"/>
                </a:solidFill>
                <a:latin typeface="Times New Roman" pitchFamily="18" charset="0"/>
              </a:rPr>
              <a:t>的沙子</a:t>
            </a:r>
          </a:p>
        </p:txBody>
      </p:sp>
      <p:sp>
        <p:nvSpPr>
          <p:cNvPr id="48137" name="AutoShape 9"/>
          <p:cNvSpPr>
            <a:spLocks noChangeArrowheads="1"/>
          </p:cNvSpPr>
          <p:nvPr/>
        </p:nvSpPr>
        <p:spPr bwMode="auto">
          <a:xfrm>
            <a:off x="5614991" y="3395663"/>
            <a:ext cx="1355725" cy="260350"/>
          </a:xfrm>
          <a:prstGeom prst="notchedRightArrow">
            <a:avLst>
              <a:gd name="adj1" fmla="val 50000"/>
              <a:gd name="adj2" fmla="val 130183"/>
            </a:avLst>
          </a:prstGeom>
          <a:noFill/>
          <a:ln w="9525" algn="ctr">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pPr eaLnBrk="1" hangingPunct="1"/>
            <a:endParaRPr lang="zh-CN" altLang="en-US"/>
          </a:p>
        </p:txBody>
      </p:sp>
      <p:sp>
        <p:nvSpPr>
          <p:cNvPr id="48138" name="Text Box 10"/>
          <p:cNvSpPr txBox="1">
            <a:spLocks noChangeArrowheads="1"/>
          </p:cNvSpPr>
          <p:nvPr/>
        </p:nvSpPr>
        <p:spPr bwMode="auto">
          <a:xfrm>
            <a:off x="4964113" y="3908428"/>
            <a:ext cx="12366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FF0000"/>
                </a:solidFill>
                <a:latin typeface="Times New Roman" pitchFamily="18" charset="0"/>
              </a:rPr>
              <a:t>撞击说</a:t>
            </a:r>
          </a:p>
        </p:txBody>
      </p:sp>
      <p:sp>
        <p:nvSpPr>
          <p:cNvPr id="48139" name="Text Box 11"/>
          <p:cNvSpPr txBox="1">
            <a:spLocks noChangeArrowheads="1"/>
          </p:cNvSpPr>
          <p:nvPr/>
        </p:nvSpPr>
        <p:spPr bwMode="auto">
          <a:xfrm>
            <a:off x="4933953" y="4862516"/>
            <a:ext cx="12811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FF0000"/>
                </a:solidFill>
                <a:latin typeface="Times New Roman" pitchFamily="18" charset="0"/>
              </a:rPr>
              <a:t>火山说</a:t>
            </a:r>
          </a:p>
        </p:txBody>
      </p:sp>
      <p:sp>
        <p:nvSpPr>
          <p:cNvPr id="48140" name="Text Box 12"/>
          <p:cNvSpPr txBox="1">
            <a:spLocks noChangeArrowheads="1"/>
          </p:cNvSpPr>
          <p:nvPr/>
        </p:nvSpPr>
        <p:spPr bwMode="auto">
          <a:xfrm>
            <a:off x="6997700" y="3087691"/>
            <a:ext cx="2222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FF0000"/>
                </a:solidFill>
                <a:latin typeface="Times New Roman" pitchFamily="18" charset="0"/>
              </a:rPr>
              <a:t>大陆漂移假说</a:t>
            </a:r>
          </a:p>
        </p:txBody>
      </p:sp>
      <p:sp>
        <p:nvSpPr>
          <p:cNvPr id="48141" name="Text Box 13"/>
          <p:cNvSpPr txBox="1">
            <a:spLocks noChangeArrowheads="1"/>
          </p:cNvSpPr>
          <p:nvPr/>
        </p:nvSpPr>
        <p:spPr bwMode="auto">
          <a:xfrm>
            <a:off x="7051678" y="3913191"/>
            <a:ext cx="17891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FF0000"/>
                </a:solidFill>
                <a:latin typeface="Times New Roman" pitchFamily="18" charset="0"/>
              </a:rPr>
              <a:t>恐龙灭绝</a:t>
            </a:r>
          </a:p>
        </p:txBody>
      </p:sp>
      <p:sp>
        <p:nvSpPr>
          <p:cNvPr id="48142" name="AutoShape 14"/>
          <p:cNvSpPr>
            <a:spLocks noChangeArrowheads="1"/>
          </p:cNvSpPr>
          <p:nvPr/>
        </p:nvSpPr>
        <p:spPr bwMode="auto">
          <a:xfrm>
            <a:off x="4195766" y="3932893"/>
            <a:ext cx="293711" cy="855940"/>
          </a:xfrm>
          <a:prstGeom prst="rightArrow">
            <a:avLst>
              <a:gd name="adj1" fmla="val 50000"/>
              <a:gd name="adj2" fmla="val 74829"/>
            </a:avLst>
          </a:prstGeom>
          <a:noFill/>
          <a:ln w="9525" algn="ctr">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pPr eaLnBrk="1" hangingPunct="1"/>
            <a:endParaRPr lang="zh-CN" altLang="en-US"/>
          </a:p>
        </p:txBody>
      </p:sp>
      <p:sp>
        <p:nvSpPr>
          <p:cNvPr id="48143" name="AutoShape 15"/>
          <p:cNvSpPr>
            <a:spLocks noChangeArrowheads="1"/>
          </p:cNvSpPr>
          <p:nvPr/>
        </p:nvSpPr>
        <p:spPr bwMode="auto">
          <a:xfrm>
            <a:off x="4205291" y="4796493"/>
            <a:ext cx="293711" cy="855940"/>
          </a:xfrm>
          <a:prstGeom prst="rightArrow">
            <a:avLst>
              <a:gd name="adj1" fmla="val 50000"/>
              <a:gd name="adj2" fmla="val 74829"/>
            </a:avLst>
          </a:prstGeom>
          <a:noFill/>
          <a:ln w="9525" algn="ctr">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pPr eaLnBrk="1" hangingPunct="1"/>
            <a:endParaRPr lang="zh-CN" altLang="en-US"/>
          </a:p>
        </p:txBody>
      </p:sp>
      <p:sp>
        <p:nvSpPr>
          <p:cNvPr id="48144" name="AutoShape 16"/>
          <p:cNvSpPr>
            <a:spLocks noChangeArrowheads="1"/>
          </p:cNvSpPr>
          <p:nvPr/>
        </p:nvSpPr>
        <p:spPr bwMode="auto">
          <a:xfrm>
            <a:off x="6081716" y="3902731"/>
            <a:ext cx="884237" cy="855940"/>
          </a:xfrm>
          <a:prstGeom prst="rightArrow">
            <a:avLst>
              <a:gd name="adj1" fmla="val 50000"/>
              <a:gd name="adj2" fmla="val 95377"/>
            </a:avLst>
          </a:prstGeom>
          <a:noFill/>
          <a:ln w="9525" algn="ctr">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pPr eaLnBrk="1" hangingPunct="1"/>
            <a:endParaRPr lang="zh-CN" altLang="en-US"/>
          </a:p>
        </p:txBody>
      </p:sp>
      <p:sp>
        <p:nvSpPr>
          <p:cNvPr id="48145" name="Text Box 17"/>
          <p:cNvSpPr txBox="1">
            <a:spLocks noChangeArrowheads="1"/>
          </p:cNvSpPr>
          <p:nvPr/>
        </p:nvSpPr>
        <p:spPr bwMode="auto">
          <a:xfrm>
            <a:off x="5832478" y="2871791"/>
            <a:ext cx="8034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0000FF"/>
                </a:solidFill>
                <a:latin typeface="Times New Roman" pitchFamily="18" charset="0"/>
              </a:rPr>
              <a:t>佐证</a:t>
            </a:r>
          </a:p>
        </p:txBody>
      </p:sp>
      <p:sp>
        <p:nvSpPr>
          <p:cNvPr id="48146" name="Text Box 18"/>
          <p:cNvSpPr txBox="1">
            <a:spLocks noChangeArrowheads="1"/>
          </p:cNvSpPr>
          <p:nvPr/>
        </p:nvSpPr>
        <p:spPr bwMode="auto">
          <a:xfrm>
            <a:off x="4124325" y="3627441"/>
            <a:ext cx="10302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0000FF"/>
                </a:solidFill>
                <a:latin typeface="Times New Roman" pitchFamily="18" charset="0"/>
              </a:rPr>
              <a:t>证明</a:t>
            </a:r>
          </a:p>
        </p:txBody>
      </p:sp>
      <p:sp>
        <p:nvSpPr>
          <p:cNvPr id="48147" name="Text Box 19"/>
          <p:cNvSpPr txBox="1">
            <a:spLocks noChangeArrowheads="1"/>
          </p:cNvSpPr>
          <p:nvPr/>
        </p:nvSpPr>
        <p:spPr bwMode="auto">
          <a:xfrm>
            <a:off x="4124325" y="4516441"/>
            <a:ext cx="10541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0000FF"/>
                </a:solidFill>
                <a:latin typeface="Times New Roman" pitchFamily="18" charset="0"/>
              </a:rPr>
              <a:t>否定</a:t>
            </a:r>
          </a:p>
        </p:txBody>
      </p:sp>
      <p:sp>
        <p:nvSpPr>
          <p:cNvPr id="48148" name="Text Box 20"/>
          <p:cNvSpPr txBox="1">
            <a:spLocks noChangeArrowheads="1"/>
          </p:cNvSpPr>
          <p:nvPr/>
        </p:nvSpPr>
        <p:spPr bwMode="auto">
          <a:xfrm>
            <a:off x="6034091" y="3697291"/>
            <a:ext cx="8034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0000FF"/>
                </a:solidFill>
                <a:latin typeface="Times New Roman" pitchFamily="18" charset="0"/>
              </a:rPr>
              <a:t>导致</a:t>
            </a:r>
          </a:p>
        </p:txBody>
      </p:sp>
      <p:sp>
        <p:nvSpPr>
          <p:cNvPr id="48149" name="Text Box 21"/>
          <p:cNvSpPr txBox="1">
            <a:spLocks noChangeArrowheads="1"/>
          </p:cNvSpPr>
          <p:nvPr/>
        </p:nvSpPr>
        <p:spPr bwMode="auto">
          <a:xfrm>
            <a:off x="2928941" y="5430841"/>
            <a:ext cx="71088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150000"/>
              </a:lnSpc>
              <a:spcBef>
                <a:spcPct val="50000"/>
              </a:spcBef>
            </a:pPr>
            <a:r>
              <a:rPr lang="zh-CN" altLang="en-US" sz="2400">
                <a:solidFill>
                  <a:srgbClr val="0000FF"/>
                </a:solidFill>
                <a:latin typeface="Times New Roman" pitchFamily="18" charset="0"/>
              </a:rPr>
              <a:t>结论：造成恐龙灭绝的不是火山活动，而是撞击</a:t>
            </a:r>
          </a:p>
        </p:txBody>
      </p:sp>
      <p:pic>
        <p:nvPicPr>
          <p:cNvPr id="48150" name="Picture 22" descr="图片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19328" y="744538"/>
            <a:ext cx="2797175" cy="6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Effect transition="in" filter="wipe(left)">
                                      <p:cBhvr>
                                        <p:cTn id="7" dur="500"/>
                                        <p:tgtEl>
                                          <p:spTgt spid="48130"/>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8131"/>
                                        </p:tgtEl>
                                        <p:attrNameLst>
                                          <p:attrName>style.visibility</p:attrName>
                                        </p:attrNameLst>
                                      </p:cBhvr>
                                      <p:to>
                                        <p:strVal val="visible"/>
                                      </p:to>
                                    </p:set>
                                    <p:animEffect transition="in" filter="wipe(up)">
                                      <p:cBhvr>
                                        <p:cTn id="11" dur="500"/>
                                        <p:tgtEl>
                                          <p:spTgt spid="48131"/>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8132"/>
                                        </p:tgtEl>
                                        <p:attrNameLst>
                                          <p:attrName>style.visibility</p:attrName>
                                        </p:attrNameLst>
                                      </p:cBhvr>
                                      <p:to>
                                        <p:strVal val="visible"/>
                                      </p:to>
                                    </p:set>
                                    <p:animEffect transition="in" filter="wipe(left)">
                                      <p:cBhvr>
                                        <p:cTn id="15" dur="500"/>
                                        <p:tgtEl>
                                          <p:spTgt spid="48132"/>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8133"/>
                                        </p:tgtEl>
                                        <p:attrNameLst>
                                          <p:attrName>style.visibility</p:attrName>
                                        </p:attrNameLst>
                                      </p:cBhvr>
                                      <p:to>
                                        <p:strVal val="visible"/>
                                      </p:to>
                                    </p:set>
                                    <p:animEffect transition="in" filter="wipe(left)">
                                      <p:cBhvr>
                                        <p:cTn id="19" dur="500"/>
                                        <p:tgtEl>
                                          <p:spTgt spid="48133"/>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8134"/>
                                        </p:tgtEl>
                                        <p:attrNameLst>
                                          <p:attrName>style.visibility</p:attrName>
                                        </p:attrNameLst>
                                      </p:cBhvr>
                                      <p:to>
                                        <p:strVal val="visible"/>
                                      </p:to>
                                    </p:set>
                                    <p:animEffect transition="in" filter="wipe(left)">
                                      <p:cBhvr>
                                        <p:cTn id="23" dur="500"/>
                                        <p:tgtEl>
                                          <p:spTgt spid="48134"/>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8145"/>
                                        </p:tgtEl>
                                        <p:attrNameLst>
                                          <p:attrName>style.visibility</p:attrName>
                                        </p:attrNameLst>
                                      </p:cBhvr>
                                      <p:to>
                                        <p:strVal val="visible"/>
                                      </p:to>
                                    </p:set>
                                    <p:animEffect transition="in" filter="wipe(left)">
                                      <p:cBhvr>
                                        <p:cTn id="27" dur="500"/>
                                        <p:tgtEl>
                                          <p:spTgt spid="48145"/>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8137"/>
                                        </p:tgtEl>
                                        <p:attrNameLst>
                                          <p:attrName>style.visibility</p:attrName>
                                        </p:attrNameLst>
                                      </p:cBhvr>
                                      <p:to>
                                        <p:strVal val="visible"/>
                                      </p:to>
                                    </p:set>
                                    <p:animEffect transition="in" filter="wipe(left)">
                                      <p:cBhvr>
                                        <p:cTn id="31" dur="500"/>
                                        <p:tgtEl>
                                          <p:spTgt spid="48137"/>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8140"/>
                                        </p:tgtEl>
                                        <p:attrNameLst>
                                          <p:attrName>style.visibility</p:attrName>
                                        </p:attrNameLst>
                                      </p:cBhvr>
                                      <p:to>
                                        <p:strVal val="visible"/>
                                      </p:to>
                                    </p:set>
                                    <p:animEffect transition="in" filter="wipe(left)">
                                      <p:cBhvr>
                                        <p:cTn id="35" dur="500"/>
                                        <p:tgtEl>
                                          <p:spTgt spid="48140"/>
                                        </p:tgtEl>
                                      </p:cBhvr>
                                    </p:animEffect>
                                  </p:childTnLst>
                                </p:cTn>
                              </p:par>
                            </p:childTnLst>
                          </p:cTn>
                        </p:par>
                        <p:par>
                          <p:cTn id="36" fill="hold" nodeType="afterGroup">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8136"/>
                                        </p:tgtEl>
                                        <p:attrNameLst>
                                          <p:attrName>style.visibility</p:attrName>
                                        </p:attrNameLst>
                                      </p:cBhvr>
                                      <p:to>
                                        <p:strVal val="visible"/>
                                      </p:to>
                                    </p:set>
                                    <p:animEffect transition="in" filter="wipe(up)">
                                      <p:cBhvr>
                                        <p:cTn id="39" dur="500"/>
                                        <p:tgtEl>
                                          <p:spTgt spid="48136"/>
                                        </p:tgtEl>
                                      </p:cBhvr>
                                    </p:animEffect>
                                  </p:childTnLst>
                                </p:cTn>
                              </p:par>
                            </p:childTnLst>
                          </p:cTn>
                        </p:par>
                        <p:par>
                          <p:cTn id="40" fill="hold" nodeType="afterGroup">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48135"/>
                                        </p:tgtEl>
                                        <p:attrNameLst>
                                          <p:attrName>style.visibility</p:attrName>
                                        </p:attrNameLst>
                                      </p:cBhvr>
                                      <p:to>
                                        <p:strVal val="visible"/>
                                      </p:to>
                                    </p:set>
                                    <p:animEffect transition="in" filter="wipe(up)">
                                      <p:cBhvr>
                                        <p:cTn id="43" dur="500"/>
                                        <p:tgtEl>
                                          <p:spTgt spid="48135"/>
                                        </p:tgtEl>
                                      </p:cBhvr>
                                    </p:animEffect>
                                  </p:childTnLst>
                                </p:cTn>
                              </p:par>
                            </p:childTnLst>
                          </p:cTn>
                        </p:par>
                        <p:par>
                          <p:cTn id="44" fill="hold" nodeType="afterGroup">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8146"/>
                                        </p:tgtEl>
                                        <p:attrNameLst>
                                          <p:attrName>style.visibility</p:attrName>
                                        </p:attrNameLst>
                                      </p:cBhvr>
                                      <p:to>
                                        <p:strVal val="visible"/>
                                      </p:to>
                                    </p:set>
                                    <p:animEffect transition="in" filter="wipe(left)">
                                      <p:cBhvr>
                                        <p:cTn id="47" dur="500"/>
                                        <p:tgtEl>
                                          <p:spTgt spid="48146"/>
                                        </p:tgtEl>
                                      </p:cBhvr>
                                    </p:animEffect>
                                  </p:childTnLst>
                                </p:cTn>
                              </p:par>
                            </p:childTnLst>
                          </p:cTn>
                        </p:par>
                        <p:par>
                          <p:cTn id="48" fill="hold" nodeType="afterGroup">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48142"/>
                                        </p:tgtEl>
                                        <p:attrNameLst>
                                          <p:attrName>style.visibility</p:attrName>
                                        </p:attrNameLst>
                                      </p:cBhvr>
                                      <p:to>
                                        <p:strVal val="visible"/>
                                      </p:to>
                                    </p:set>
                                    <p:animEffect transition="in" filter="wipe(left)">
                                      <p:cBhvr>
                                        <p:cTn id="51" dur="500"/>
                                        <p:tgtEl>
                                          <p:spTgt spid="48142"/>
                                        </p:tgtEl>
                                      </p:cBhvr>
                                    </p:animEffect>
                                  </p:childTnLst>
                                </p:cTn>
                              </p:par>
                            </p:childTnLst>
                          </p:cTn>
                        </p:par>
                        <p:par>
                          <p:cTn id="52" fill="hold" nodeType="afterGroup">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48138"/>
                                        </p:tgtEl>
                                        <p:attrNameLst>
                                          <p:attrName>style.visibility</p:attrName>
                                        </p:attrNameLst>
                                      </p:cBhvr>
                                      <p:to>
                                        <p:strVal val="visible"/>
                                      </p:to>
                                    </p:set>
                                    <p:animEffect transition="in" filter="wipe(left)">
                                      <p:cBhvr>
                                        <p:cTn id="55" dur="500"/>
                                        <p:tgtEl>
                                          <p:spTgt spid="48138"/>
                                        </p:tgtEl>
                                      </p:cBhvr>
                                    </p:animEffect>
                                  </p:childTnLst>
                                </p:cTn>
                              </p:par>
                            </p:childTnLst>
                          </p:cTn>
                        </p:par>
                        <p:par>
                          <p:cTn id="56" fill="hold" nodeType="afterGroup">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48144"/>
                                        </p:tgtEl>
                                        <p:attrNameLst>
                                          <p:attrName>style.visibility</p:attrName>
                                        </p:attrNameLst>
                                      </p:cBhvr>
                                      <p:to>
                                        <p:strVal val="visible"/>
                                      </p:to>
                                    </p:set>
                                    <p:animEffect transition="in" filter="wipe(left)">
                                      <p:cBhvr>
                                        <p:cTn id="59" dur="500"/>
                                        <p:tgtEl>
                                          <p:spTgt spid="48144"/>
                                        </p:tgtEl>
                                      </p:cBhvr>
                                    </p:animEffect>
                                  </p:childTnLst>
                                </p:cTn>
                              </p:par>
                            </p:childTnLst>
                          </p:cTn>
                        </p:par>
                        <p:par>
                          <p:cTn id="60" fill="hold" nodeType="afterGroup">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48148"/>
                                        </p:tgtEl>
                                        <p:attrNameLst>
                                          <p:attrName>style.visibility</p:attrName>
                                        </p:attrNameLst>
                                      </p:cBhvr>
                                      <p:to>
                                        <p:strVal val="visible"/>
                                      </p:to>
                                    </p:set>
                                    <p:animEffect transition="in" filter="wipe(left)">
                                      <p:cBhvr>
                                        <p:cTn id="63" dur="500"/>
                                        <p:tgtEl>
                                          <p:spTgt spid="48148"/>
                                        </p:tgtEl>
                                      </p:cBhvr>
                                    </p:animEffect>
                                  </p:childTnLst>
                                </p:cTn>
                              </p:par>
                            </p:childTnLst>
                          </p:cTn>
                        </p:par>
                        <p:par>
                          <p:cTn id="64" fill="hold" nodeType="afterGroup">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48141"/>
                                        </p:tgtEl>
                                        <p:attrNameLst>
                                          <p:attrName>style.visibility</p:attrName>
                                        </p:attrNameLst>
                                      </p:cBhvr>
                                      <p:to>
                                        <p:strVal val="visible"/>
                                      </p:to>
                                    </p:set>
                                    <p:animEffect transition="in" filter="wipe(left)">
                                      <p:cBhvr>
                                        <p:cTn id="67" dur="500"/>
                                        <p:tgtEl>
                                          <p:spTgt spid="48141"/>
                                        </p:tgtEl>
                                      </p:cBhvr>
                                    </p:animEffect>
                                  </p:childTnLst>
                                </p:cTn>
                              </p:par>
                            </p:childTnLst>
                          </p:cTn>
                        </p:par>
                        <p:par>
                          <p:cTn id="68" fill="hold" nodeType="afterGroup">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48143"/>
                                        </p:tgtEl>
                                        <p:attrNameLst>
                                          <p:attrName>style.visibility</p:attrName>
                                        </p:attrNameLst>
                                      </p:cBhvr>
                                      <p:to>
                                        <p:strVal val="visible"/>
                                      </p:to>
                                    </p:set>
                                    <p:animEffect transition="in" filter="wipe(left)">
                                      <p:cBhvr>
                                        <p:cTn id="71" dur="500"/>
                                        <p:tgtEl>
                                          <p:spTgt spid="48143"/>
                                        </p:tgtEl>
                                      </p:cBhvr>
                                    </p:animEffect>
                                  </p:childTnLst>
                                </p:cTn>
                              </p:par>
                            </p:childTnLst>
                          </p:cTn>
                        </p:par>
                        <p:par>
                          <p:cTn id="72" fill="hold" nodeType="afterGroup">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48147"/>
                                        </p:tgtEl>
                                        <p:attrNameLst>
                                          <p:attrName>style.visibility</p:attrName>
                                        </p:attrNameLst>
                                      </p:cBhvr>
                                      <p:to>
                                        <p:strVal val="visible"/>
                                      </p:to>
                                    </p:set>
                                    <p:animEffect transition="in" filter="wipe(left)">
                                      <p:cBhvr>
                                        <p:cTn id="75" dur="500"/>
                                        <p:tgtEl>
                                          <p:spTgt spid="48147"/>
                                        </p:tgtEl>
                                      </p:cBhvr>
                                    </p:animEffect>
                                  </p:childTnLst>
                                </p:cTn>
                              </p:par>
                            </p:childTnLst>
                          </p:cTn>
                        </p:par>
                        <p:par>
                          <p:cTn id="76" fill="hold" nodeType="afterGroup">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48139"/>
                                        </p:tgtEl>
                                        <p:attrNameLst>
                                          <p:attrName>style.visibility</p:attrName>
                                        </p:attrNameLst>
                                      </p:cBhvr>
                                      <p:to>
                                        <p:strVal val="visible"/>
                                      </p:to>
                                    </p:set>
                                    <p:animEffect transition="in" filter="wipe(left)">
                                      <p:cBhvr>
                                        <p:cTn id="79" dur="500"/>
                                        <p:tgtEl>
                                          <p:spTgt spid="48139"/>
                                        </p:tgtEl>
                                      </p:cBhvr>
                                    </p:animEffect>
                                  </p:childTnLst>
                                </p:cTn>
                              </p:par>
                            </p:childTnLst>
                          </p:cTn>
                        </p:par>
                        <p:par>
                          <p:cTn id="80" fill="hold" nodeType="afterGroup">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48149"/>
                                        </p:tgtEl>
                                        <p:attrNameLst>
                                          <p:attrName>style.visibility</p:attrName>
                                        </p:attrNameLst>
                                      </p:cBhvr>
                                      <p:to>
                                        <p:strVal val="visible"/>
                                      </p:to>
                                    </p:set>
                                    <p:animEffect transition="in" filter="wipe(left)">
                                      <p:cBhvr>
                                        <p:cTn id="83" dur="500"/>
                                        <p:tgtEl>
                                          <p:spTgt spid="48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animBg="1"/>
      <p:bldP spid="48132" grpId="0"/>
      <p:bldP spid="48133" grpId="0"/>
      <p:bldP spid="48134" grpId="0"/>
      <p:bldP spid="48135" grpId="0" animBg="1"/>
      <p:bldP spid="48136" grpId="0"/>
      <p:bldP spid="48137" grpId="0" animBg="1"/>
      <p:bldP spid="48138" grpId="0"/>
      <p:bldP spid="48139" grpId="0"/>
      <p:bldP spid="48140" grpId="0"/>
      <p:bldP spid="48141" grpId="0"/>
      <p:bldP spid="48142" grpId="0" animBg="1"/>
      <p:bldP spid="48143" grpId="0" animBg="1"/>
      <p:bldP spid="48144" grpId="0" animBg="1"/>
      <p:bldP spid="48145" grpId="0"/>
      <p:bldP spid="48146" grpId="0"/>
      <p:bldP spid="48147" grpId="0"/>
      <p:bldP spid="48148" grpId="0"/>
      <p:bldP spid="4814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文本框 2"/>
          <p:cNvSpPr txBox="1">
            <a:spLocks noChangeArrowheads="1"/>
          </p:cNvSpPr>
          <p:nvPr/>
        </p:nvSpPr>
        <p:spPr bwMode="auto">
          <a:xfrm>
            <a:off x="2085975" y="2281238"/>
            <a:ext cx="4446588"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eaLnBrk="1" hangingPunct="1">
              <a:lnSpc>
                <a:spcPct val="200000"/>
              </a:lnSpc>
            </a:pPr>
            <a:r>
              <a:rPr lang="en-US" altLang="zh-CN" sz="2400" dirty="0">
                <a:solidFill>
                  <a:srgbClr val="0000FF"/>
                </a:solidFill>
                <a:latin typeface="Times New Roman" pitchFamily="18" charset="0"/>
                <a:ea typeface="宋体" charset="-122"/>
              </a:rPr>
              <a:t>        </a:t>
            </a:r>
            <a:r>
              <a:rPr lang="zh-CN" altLang="en-US" sz="2400" dirty="0">
                <a:solidFill>
                  <a:srgbClr val="0000FF"/>
                </a:solidFill>
                <a:latin typeface="Times New Roman" pitchFamily="18" charset="0"/>
                <a:ea typeface="宋体" charset="-122"/>
              </a:rPr>
              <a:t>请你任选一种猜测，并据此展开想像和联想，将陆地上恐龙灭绝时的情景，作一下口头表达。 </a:t>
            </a:r>
          </a:p>
        </p:txBody>
      </p:sp>
      <p:graphicFrame>
        <p:nvGraphicFramePr>
          <p:cNvPr id="2050" name="对象 6"/>
          <p:cNvGraphicFramePr>
            <a:graphicFrameLocks noChangeAspect="1"/>
          </p:cNvGraphicFramePr>
          <p:nvPr/>
        </p:nvGraphicFramePr>
        <p:xfrm>
          <a:off x="7100891" y="3186116"/>
          <a:ext cx="1957387" cy="2503487"/>
        </p:xfrm>
        <a:graphic>
          <a:graphicData uri="http://schemas.openxmlformats.org/presentationml/2006/ole">
            <mc:AlternateContent xmlns:mc="http://schemas.openxmlformats.org/markup-compatibility/2006">
              <mc:Choice xmlns:v="urn:schemas-microsoft-com:vml" Requires="v">
                <p:oleObj spid="_x0000_s2058" name="Photo Editor 照片" r:id="rId3" imgW="3304762" imgH="3761905" progId="MSPhotoEd.3">
                  <p:embed/>
                </p:oleObj>
              </mc:Choice>
              <mc:Fallback>
                <p:oleObj name="Photo Editor 照片" r:id="rId3" imgW="3304762" imgH="3761905" progId="MSPhotoEd.3">
                  <p:embed/>
                  <p:pic>
                    <p:nvPicPr>
                      <p:cNvPr id="0" name="对象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00891" y="3186116"/>
                        <a:ext cx="1957387" cy="2503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052" name="Picture 4" descr="图片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187578" y="1638303"/>
            <a:ext cx="2797175"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kumimoji="0" lang="en-US" altLang="zh-CN" sz="2800"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kumimoji="0" lang="zh-CN" altLang="en-US" sz="2800" b="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kumimoji="0" lang="zh-CN" altLang="en-US" sz="2800" b="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kumimoji="0" lang="zh-CN" altLang="en-US"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kumimoji="0" lang="en-US" altLang="zh-CN"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kumimoji="0" lang="zh-CN" altLang="en-US"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kumimoji="0" lang="en-US" altLang="zh-CN"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kumimoji="0" lang="zh-CN" altLang="en-US"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kumimoji="0" lang="en-US" altLang="zh-CN"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kumimoji="0" lang="zh-CN" altLang="en-US"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pP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b="0" kern="0" dirty="0">
                <a:solidFill>
                  <a:srgbClr val="EEECE1">
                    <a:lumMod val="25000"/>
                  </a:srgbClr>
                </a:solidFill>
                <a:latin typeface="微软雅黑" panose="020B0503020204020204" pitchFamily="34" charset="-122"/>
                <a:ea typeface="微软雅黑" panose="020B0503020204020204" pitchFamily="34" charset="-122"/>
              </a:rPr>
              <a:t>模板下载</a:t>
            </a:r>
            <a:r>
              <a:rPr kumimoji="0"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         </a:t>
            </a:r>
            <a:r>
              <a:rPr kumimoji="0"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节</a:t>
            </a:r>
            <a:r>
              <a:rPr kumimoji="0" lang="zh-CN" altLang="en-US" sz="1200" b="0" kern="0" dirty="0">
                <a:solidFill>
                  <a:srgbClr val="EEECE1">
                    <a:lumMod val="25000"/>
                  </a:srgbClr>
                </a:solidFill>
                <a:latin typeface="微软雅黑" panose="020B0503020204020204" pitchFamily="34" charset="-122"/>
                <a:ea typeface="微软雅黑" panose="020B0503020204020204" pitchFamily="34" charset="-122"/>
              </a:rPr>
              <a:t>日</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b="0" kern="0" dirty="0">
                <a:solidFill>
                  <a:srgbClr val="EEECE1">
                    <a:lumMod val="25000"/>
                  </a:srgbClr>
                </a:solidFill>
                <a:latin typeface="微软雅黑" panose="020B0503020204020204" pitchFamily="34" charset="-122"/>
                <a:ea typeface="微软雅黑" panose="020B0503020204020204" pitchFamily="34" charset="-122"/>
              </a:rPr>
              <a:t>模板：</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b="0" kern="0" dirty="0">
                <a:solidFill>
                  <a:srgbClr val="EEECE1">
                    <a:lumMod val="25000"/>
                  </a:srgbClr>
                </a:solidFill>
                <a:latin typeface="微软雅黑" panose="020B0503020204020204" pitchFamily="34" charset="-122"/>
                <a:ea typeface="微软雅黑" panose="020B0503020204020204" pitchFamily="34" charset="-122"/>
              </a:rPr>
              <a:t>背景图片：</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rPr>
              <a:t>          </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b="0" kern="0" dirty="0">
                <a:solidFill>
                  <a:srgbClr val="EEECE1">
                    <a:lumMod val="25000"/>
                  </a:srgbClr>
                </a:solidFill>
                <a:latin typeface="微软雅黑" panose="020B0503020204020204" pitchFamily="34" charset="-122"/>
                <a:ea typeface="微软雅黑" panose="020B0503020204020204" pitchFamily="34" charset="-122"/>
              </a:rPr>
              <a:t>图表下载：</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b="0" kern="0" dirty="0">
                <a:solidFill>
                  <a:srgbClr val="EEECE1">
                    <a:lumMod val="25000"/>
                  </a:srgbClr>
                </a:solidFill>
                <a:latin typeface="微软雅黑" panose="020B0503020204020204" pitchFamily="34" charset="-122"/>
                <a:ea typeface="微软雅黑" panose="020B0503020204020204" pitchFamily="34" charset="-122"/>
              </a:rPr>
              <a:t>素材下载：</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rPr>
              <a:t> </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rPr>
              <a:t>            </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b="0" kern="0" dirty="0">
                <a:solidFill>
                  <a:srgbClr val="EEECE1">
                    <a:lumMod val="25000"/>
                  </a:srgbClr>
                </a:solidFill>
                <a:latin typeface="微软雅黑" panose="020B0503020204020204" pitchFamily="34" charset="-122"/>
                <a:ea typeface="微软雅黑" panose="020B0503020204020204" pitchFamily="34" charset="-122"/>
              </a:rPr>
              <a:t>教程下载：</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kumimoji="0" lang="zh-CN" altLang="en-US" sz="1200" b="0" kern="0" dirty="0">
                <a:solidFill>
                  <a:srgbClr val="EEECE1">
                    <a:lumMod val="25000"/>
                  </a:srgbClr>
                </a:solidFill>
                <a:latin typeface="微软雅黑" panose="020B0503020204020204" pitchFamily="34" charset="-122"/>
                <a:ea typeface="微软雅黑" panose="020B0503020204020204" pitchFamily="34" charset="-122"/>
              </a:rPr>
              <a:t>字</a:t>
            </a:r>
            <a:r>
              <a:rPr kumimoji="0"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体下载：</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                       </a:t>
            </a:r>
            <a:r>
              <a:rPr kumimoji="0"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课件：</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869435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1" descr="C:\DOCUME~1\st\LOCALS~1\Temp\npo000609.tmp"/>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82800" y="684213"/>
            <a:ext cx="8001000" cy="547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图片 15" descr="C:\Documents and Settings\jxsz\桌面\输出向导-2.g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277103" y="3103563"/>
            <a:ext cx="2817813"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图片 16" descr="C:\Documents and Settings\jxsz\桌面\输出向导-1.gif"/>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05050" y="3927478"/>
            <a:ext cx="2400300" cy="223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2" descr="鳗龙"/>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279653" y="773113"/>
            <a:ext cx="7777163" cy="5302250"/>
          </a:xfrm>
          <a:prstGeom prst="rect">
            <a:avLst/>
          </a:prstGeom>
          <a:gradFill rotWithShape="1">
            <a:gsLst>
              <a:gs pos="0">
                <a:srgbClr val="FFCCCC"/>
              </a:gs>
              <a:gs pos="50000">
                <a:schemeClr val="bg1"/>
              </a:gs>
              <a:gs pos="100000">
                <a:srgbClr val="FFCCCC"/>
              </a:gs>
            </a:gsLst>
            <a:lin ang="5400000" scaled="1"/>
          </a:gradFill>
          <a:ln>
            <a:noFill/>
          </a:ln>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4" descr="鹦鹉嘴龙"/>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08216" y="695328"/>
            <a:ext cx="7775575" cy="54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文本框 5"/>
          <p:cNvSpPr txBox="1">
            <a:spLocks noChangeArrowheads="1"/>
          </p:cNvSpPr>
          <p:nvPr/>
        </p:nvSpPr>
        <p:spPr bwMode="auto">
          <a:xfrm>
            <a:off x="6400800" y="952503"/>
            <a:ext cx="2286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200" b="1">
                <a:solidFill>
                  <a:schemeClr val="tx1"/>
                </a:solidFill>
                <a:latin typeface="Arial" charset="0"/>
                <a:ea typeface="黑体" pitchFamily="49" charset="-122"/>
              </a:defRPr>
            </a:lvl1pPr>
            <a:lvl2pPr marL="742950" indent="-285750">
              <a:defRPr kumimoji="1" sz="2200" b="1">
                <a:solidFill>
                  <a:schemeClr val="tx1"/>
                </a:solidFill>
                <a:latin typeface="Arial" charset="0"/>
                <a:ea typeface="黑体" pitchFamily="49" charset="-122"/>
              </a:defRPr>
            </a:lvl2pPr>
            <a:lvl3pPr marL="1143000" indent="-228600">
              <a:defRPr kumimoji="1" sz="2200" b="1">
                <a:solidFill>
                  <a:schemeClr val="tx1"/>
                </a:solidFill>
                <a:latin typeface="Arial" charset="0"/>
                <a:ea typeface="黑体" pitchFamily="49" charset="-122"/>
              </a:defRPr>
            </a:lvl3pPr>
            <a:lvl4pPr marL="1600200" indent="-228600">
              <a:defRPr kumimoji="1" sz="2200" b="1">
                <a:solidFill>
                  <a:schemeClr val="tx1"/>
                </a:solidFill>
                <a:latin typeface="Arial" charset="0"/>
                <a:ea typeface="黑体" pitchFamily="49" charset="-122"/>
              </a:defRPr>
            </a:lvl4pPr>
            <a:lvl5pPr marL="2057400" indent="-228600">
              <a:defRPr kumimoji="1" sz="2200" b="1">
                <a:solidFill>
                  <a:schemeClr val="tx1"/>
                </a:solidFill>
                <a:latin typeface="Arial" charset="0"/>
                <a:ea typeface="黑体" pitchFamily="49" charset="-122"/>
              </a:defRPr>
            </a:lvl5pPr>
            <a:lvl6pPr marL="2514600" indent="-228600" eaLnBrk="0" fontAlgn="base" hangingPunct="0">
              <a:spcBef>
                <a:spcPct val="0"/>
              </a:spcBef>
              <a:spcAft>
                <a:spcPct val="0"/>
              </a:spcAft>
              <a:defRPr kumimoji="1" sz="2200" b="1">
                <a:solidFill>
                  <a:schemeClr val="tx1"/>
                </a:solidFill>
                <a:latin typeface="Arial" charset="0"/>
                <a:ea typeface="黑体" pitchFamily="49" charset="-122"/>
              </a:defRPr>
            </a:lvl6pPr>
            <a:lvl7pPr marL="2971800" indent="-228600" eaLnBrk="0" fontAlgn="base" hangingPunct="0">
              <a:spcBef>
                <a:spcPct val="0"/>
              </a:spcBef>
              <a:spcAft>
                <a:spcPct val="0"/>
              </a:spcAft>
              <a:defRPr kumimoji="1" sz="2200" b="1">
                <a:solidFill>
                  <a:schemeClr val="tx1"/>
                </a:solidFill>
                <a:latin typeface="Arial" charset="0"/>
                <a:ea typeface="黑体" pitchFamily="49" charset="-122"/>
              </a:defRPr>
            </a:lvl7pPr>
            <a:lvl8pPr marL="3429000" indent="-228600" eaLnBrk="0" fontAlgn="base" hangingPunct="0">
              <a:spcBef>
                <a:spcPct val="0"/>
              </a:spcBef>
              <a:spcAft>
                <a:spcPct val="0"/>
              </a:spcAft>
              <a:defRPr kumimoji="1" sz="2200" b="1">
                <a:solidFill>
                  <a:schemeClr val="tx1"/>
                </a:solidFill>
                <a:latin typeface="Arial" charset="0"/>
                <a:ea typeface="黑体" pitchFamily="49" charset="-122"/>
              </a:defRPr>
            </a:lvl8pPr>
            <a:lvl9pPr marL="3886200" indent="-228600" eaLnBrk="0" fontAlgn="base" hangingPunct="0">
              <a:spcBef>
                <a:spcPct val="0"/>
              </a:spcBef>
              <a:spcAft>
                <a:spcPct val="0"/>
              </a:spcAft>
              <a:defRPr kumimoji="1" sz="2200" b="1">
                <a:solidFill>
                  <a:schemeClr val="tx1"/>
                </a:solidFill>
                <a:latin typeface="Arial" charset="0"/>
                <a:ea typeface="黑体" pitchFamily="49" charset="-122"/>
              </a:defRPr>
            </a:lvl9pPr>
          </a:lstStyle>
          <a:p>
            <a:pPr algn="dist" eaLnBrk="1" hangingPunct="1">
              <a:spcBef>
                <a:spcPct val="50000"/>
              </a:spcBef>
            </a:pPr>
            <a:r>
              <a:rPr lang="zh-CN" altLang="en-US" sz="2800">
                <a:solidFill>
                  <a:srgbClr val="FF0000"/>
                </a:solidFill>
                <a:latin typeface="Times New Roman" pitchFamily="18" charset="0"/>
                <a:ea typeface="宋体" charset="-122"/>
              </a:rPr>
              <a:t>鹦鹉嘴龙</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1026" descr="梁龙"/>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89175" y="681041"/>
            <a:ext cx="7837488" cy="551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文本框 1027"/>
          <p:cNvSpPr txBox="1">
            <a:spLocks noChangeArrowheads="1"/>
          </p:cNvSpPr>
          <p:nvPr/>
        </p:nvSpPr>
        <p:spPr bwMode="auto">
          <a:xfrm>
            <a:off x="2264530" y="765175"/>
            <a:ext cx="677108" cy="1181100"/>
          </a:xfrm>
          <a:prstGeom prst="rect">
            <a:avLst/>
          </a:prstGeom>
          <a:gradFill rotWithShape="1">
            <a:gsLst>
              <a:gs pos="0">
                <a:srgbClr val="FFCCFF"/>
              </a:gs>
              <a:gs pos="50000">
                <a:schemeClr val="bg1"/>
              </a:gs>
              <a:gs pos="100000">
                <a:srgbClr val="FFCCFF"/>
              </a:gs>
            </a:gsLst>
            <a:lin ang="5400000" scaled="1"/>
          </a:gradFill>
          <a:ln>
            <a:noFill/>
          </a:ln>
          <a:effectLst/>
          <a:extLst/>
        </p:spPr>
        <p:txBody>
          <a:bodyPr vert="eaVert">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eaLnBrk="1" hangingPunct="1">
              <a:spcBef>
                <a:spcPct val="50000"/>
              </a:spcBef>
              <a:defRPr/>
            </a:pPr>
            <a:r>
              <a:rPr lang="zh-CN" altLang="en-US" sz="3200">
                <a:solidFill>
                  <a:srgbClr val="0000FF"/>
                </a:solidFill>
                <a:latin typeface="Times New Roman" panose="02020603050405020304" pitchFamily="18" charset="0"/>
                <a:ea typeface="华文行楷" panose="02010800040101010101" pitchFamily="2" charset="-122"/>
              </a:rPr>
              <a:t>梁  龙</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6" descr="图片2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49525" y="701675"/>
            <a:ext cx="7405688" cy="545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文本框 3"/>
          <p:cNvSpPr txBox="1">
            <a:spLocks noChangeArrowheads="1"/>
          </p:cNvSpPr>
          <p:nvPr/>
        </p:nvSpPr>
        <p:spPr bwMode="auto">
          <a:xfrm>
            <a:off x="2640013" y="784225"/>
            <a:ext cx="1828800" cy="579438"/>
          </a:xfrm>
          <a:prstGeom prst="rect">
            <a:avLst/>
          </a:prstGeom>
          <a:gradFill rotWithShape="1">
            <a:gsLst>
              <a:gs pos="0">
                <a:srgbClr val="FFCCFF"/>
              </a:gs>
              <a:gs pos="50000">
                <a:schemeClr val="bg1"/>
              </a:gs>
              <a:gs pos="100000">
                <a:srgbClr val="FFCCFF"/>
              </a:gs>
            </a:gsLst>
            <a:lin ang="5400000" scaled="1"/>
          </a:gradFill>
          <a:ln>
            <a:noFill/>
          </a:ln>
          <a:effectLs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eaLnBrk="1" hangingPunct="1">
              <a:spcBef>
                <a:spcPct val="50000"/>
              </a:spcBef>
              <a:defRPr/>
            </a:pPr>
            <a:r>
              <a:rPr lang="zh-CN" altLang="en-US" sz="3200">
                <a:solidFill>
                  <a:srgbClr val="0000FF"/>
                </a:solidFill>
                <a:latin typeface="Times New Roman" panose="02020603050405020304" pitchFamily="18" charset="0"/>
                <a:ea typeface="华文行楷" panose="02010800040101010101" pitchFamily="2" charset="-122"/>
              </a:rPr>
              <a:t>鸭嘴龙</a:t>
            </a: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2|4.5"/>
</p:tagLst>
</file>

<file path=ppt/tags/tag2.xml><?xml version="1.0" encoding="utf-8"?>
<p:tagLst xmlns:a="http://schemas.openxmlformats.org/drawingml/2006/main" xmlns:r="http://schemas.openxmlformats.org/officeDocument/2006/relationships" xmlns:p="http://schemas.openxmlformats.org/presentationml/2006/main">
  <p:tag name="TIMING" val="|0.7"/>
</p:tagLst>
</file>

<file path=ppt/tags/tag3.xml><?xml version="1.0" encoding="utf-8"?>
<p:tagLst xmlns:a="http://schemas.openxmlformats.org/drawingml/2006/main" xmlns:r="http://schemas.openxmlformats.org/officeDocument/2006/relationships" xmlns:p="http://schemas.openxmlformats.org/presentationml/2006/main">
  <p:tag name="TIMING" val="|0.7"/>
</p:tagLst>
</file>

<file path=ppt/theme/theme1.xml><?xml version="1.0" encoding="utf-8"?>
<a:theme xmlns:a="http://schemas.openxmlformats.org/drawingml/2006/main" name="第一PPT模板网-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25037</TotalTime>
  <Words>2368</Words>
  <Application>Microsoft Office PowerPoint</Application>
  <PresentationFormat>宽屏</PresentationFormat>
  <Paragraphs>192</Paragraphs>
  <Slides>47</Slides>
  <Notes>2</Notes>
  <HiddenSlides>0</HiddenSlides>
  <MMClips>0</MMClips>
  <ScaleCrop>false</ScaleCrop>
  <HeadingPairs>
    <vt:vector size="8" baseType="variant">
      <vt:variant>
        <vt:lpstr>已用的字体</vt:lpstr>
      </vt:variant>
      <vt:variant>
        <vt:i4>12</vt:i4>
      </vt:variant>
      <vt:variant>
        <vt:lpstr>主题</vt:lpstr>
      </vt:variant>
      <vt:variant>
        <vt:i4>2</vt:i4>
      </vt:variant>
      <vt:variant>
        <vt:lpstr>嵌入 OLE 服务器</vt:lpstr>
      </vt:variant>
      <vt:variant>
        <vt:i4>1</vt:i4>
      </vt:variant>
      <vt:variant>
        <vt:lpstr>幻灯片标题</vt:lpstr>
      </vt:variant>
      <vt:variant>
        <vt:i4>47</vt:i4>
      </vt:variant>
    </vt:vector>
  </HeadingPairs>
  <TitlesOfParts>
    <vt:vector size="62" baseType="lpstr">
      <vt:lpstr>Meiryo</vt:lpstr>
      <vt:lpstr>方正黑体简体</vt:lpstr>
      <vt:lpstr>黑体</vt:lpstr>
      <vt:lpstr>华文行楷</vt:lpstr>
      <vt:lpstr>楷体_GB2312</vt:lpstr>
      <vt:lpstr>宋体</vt:lpstr>
      <vt:lpstr>微软雅黑</vt:lpstr>
      <vt:lpstr>Arial</vt:lpstr>
      <vt:lpstr>Calibri</vt:lpstr>
      <vt:lpstr>Calibri Light</vt:lpstr>
      <vt:lpstr>Times New Roman</vt:lpstr>
      <vt:lpstr>Wingdings</vt:lpstr>
      <vt:lpstr>第一PPT模板网-WWW.1PPT.COM</vt:lpstr>
      <vt:lpstr>Office Theme</vt:lpstr>
      <vt:lpstr>Photo Editor 照片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3</cp:revision>
  <dcterms:created xsi:type="dcterms:W3CDTF">2005-06-14T09:55:06Z</dcterms:created>
  <dcterms:modified xsi:type="dcterms:W3CDTF">2022-01-13T11:29:07Z</dcterms:modified>
</cp:coreProperties>
</file>