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0" r:id="rId1"/>
    <p:sldMasterId id="2147483757" r:id="rId2"/>
  </p:sldMasterIdLst>
  <p:notesMasterIdLst>
    <p:notesMasterId r:id="rId25"/>
  </p:notesMasterIdLst>
  <p:sldIdLst>
    <p:sldId id="445" r:id="rId3"/>
    <p:sldId id="446" r:id="rId4"/>
    <p:sldId id="447" r:id="rId5"/>
    <p:sldId id="448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66" r:id="rId24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itchFamily="34" charset="0"/>
        <a:ea typeface="宋体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itchFamily="34" charset="0"/>
        <a:ea typeface="宋体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itchFamily="34" charset="0"/>
        <a:ea typeface="宋体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itchFamily="34" charset="0"/>
        <a:ea typeface="宋体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7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sz="1200"/>
          </a:p>
        </p:txBody>
      </p:sp>
      <p:sp>
        <p:nvSpPr>
          <p:cNvPr id="14339" name="日期占位符 2"/>
          <p:cNvSpPr>
            <a:spLocks noGrp="1"/>
          </p:cNvSpPr>
          <p:nvPr>
            <p:ph type="dt" idx="4294967295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41E2A657-EE55-48DF-A119-ED15AF6C7B51}" type="datetime1">
              <a:rPr lang="zh-CN" altLang="en-US" sz="1200"/>
              <a:t>2022/1/12</a:t>
            </a:fld>
            <a:endParaRPr lang="zh-CN" altLang="en-US" sz="1200"/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4341" name="备注占位符 4"/>
          <p:cNvSpPr>
            <a:spLocks noGrp="1"/>
          </p:cNvSpPr>
          <p:nvPr>
            <p:ph type="body" sz="quarter" idx="4294967295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/>
            <a:r>
              <a:t>单击此处编辑母版文本样式</a:t>
            </a:r>
          </a:p>
          <a:p>
            <a:pPr marL="457200" lvl="1" indent="0" defTabSz="914400"/>
            <a:r>
              <a:t>第二级</a:t>
            </a:r>
          </a:p>
          <a:p>
            <a:pPr marL="914400" lvl="2" indent="0" defTabSz="914400"/>
            <a:r>
              <a:t>第三级</a:t>
            </a:r>
          </a:p>
          <a:p>
            <a:pPr marL="1371600" lvl="3" indent="0" defTabSz="914400"/>
            <a:r>
              <a:t>第四级</a:t>
            </a:r>
          </a:p>
          <a:p>
            <a:pPr marL="1828800" lvl="4" indent="0" defTabSz="914400"/>
            <a:r>
              <a:t>第五级</a:t>
            </a:r>
          </a:p>
        </p:txBody>
      </p:sp>
      <p:sp>
        <p:nvSpPr>
          <p:cNvPr id="14342" name="页脚占位符 5"/>
          <p:cNvSpPr>
            <a:spLocks noGrp="1"/>
          </p:cNvSpPr>
          <p:nvPr>
            <p:ph type="ftr" sz="quarter" idx="4294967295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 sz="1200"/>
          </a:p>
        </p:txBody>
      </p:sp>
      <p:sp>
        <p:nvSpPr>
          <p:cNvPr id="14343" name="灯片编号占位符 6"/>
          <p:cNvSpPr>
            <a:spLocks noGrp="1"/>
          </p:cNvSpPr>
          <p:nvPr>
            <p:ph type="sldNum" sz="quarter" idx="429496729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EF57A4BC-1920-4C1F-92C4-B824E558D202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27389532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/>
            <a:fld id="{EF57A4BC-1920-4C1F-92C4-B824E558D202}" type="slidenum">
              <a:rPr lang="zh-CN" altLang="en-US" sz="1200" smtClean="0"/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8124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65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effectLst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sp>
        <p:nvSpPr>
          <p:cNvPr id="2052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B261E0EB-0796-4B81-9990-491BFDA17D57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053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054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4AD3A5A0-0860-4E4C-B4A8-54704D92613F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>
                <a:effectLst/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2292" name="日期占位符 2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20EFD195-AA50-48A1-8AC1-6F36A88A9C41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2293" name="页脚占位符 3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2294" name="灯片编号占位符 4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5895B77F-52CE-4647-AC78-F3F4658BAB39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istrator\Desktop\21春点训封面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637"/>
            <a:ext cx="9180513" cy="516413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317" name="日期占位符 1"/>
          <p:cNvSpPr>
            <a:spLocks noGrp="1"/>
          </p:cNvSpPr>
          <p:nvPr>
            <p:ph type="dt" sz="half" idx="10"/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3EA1463E-DD30-4835-B5AB-614FCDA796B6}" type="datetime1">
              <a:rPr lang="zh-CN" altLang="en-US" sz="1200">
                <a:solidFill>
                  <a:srgbClr val="898989"/>
                </a:solidFill>
              </a:rPr>
              <a:t>2022/1/12</a:t>
            </a:fld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3318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1200">
              <a:solidFill>
                <a:srgbClr val="898989"/>
              </a:solidFill>
            </a:endParaRPr>
          </a:p>
        </p:txBody>
      </p:sp>
      <p:sp>
        <p:nvSpPr>
          <p:cNvPr id="1331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39555843-0D15-4C20-97FF-AFAED02BF3B8}" type="slidenum">
              <a:rPr lang="zh-CN" altLang="en-US" sz="700">
                <a:solidFill>
                  <a:srgbClr val="898989"/>
                </a:solidFill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6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91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73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1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48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17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21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1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 fontAlgn="auto"/>
            <a:r>
              <a:rPr lang="zh-CN" altLang="en-US" sz="1350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100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E678676C-8246-4B61-AFC0-18AFF4504FFC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101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102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2F9CC835-93CB-4ED8-B3CC-D07FCCF49EAF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67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74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9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z="1050"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z="1050"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defRPr sz="1200" u="none" strike="noStrike" kern="1200" cap="none" spc="150" normalizeH="0" baseline="0">
                <a:latin typeface="Arial" pitchFamily="34" charset="0"/>
                <a:ea typeface="微软雅黑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sz="1200" u="none" strike="noStrike" kern="1200" cap="none" spc="150" normalizeH="0" baseline="0">
                <a:latin typeface="Arial" pitchFamily="34" charset="0"/>
                <a:ea typeface="微软雅黑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sz="1200" u="none" strike="noStrike" kern="1200" cap="none" spc="150" normalizeH="0" baseline="0">
                <a:latin typeface="Arial" pitchFamily="34" charset="0"/>
                <a:ea typeface="微软雅黑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sz="1050" u="none" strike="noStrike" kern="1200" cap="none" spc="150" normalizeH="0" baseline="0">
                <a:latin typeface="Arial" pitchFamily="34" charset="0"/>
                <a:ea typeface="微软雅黑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latin typeface="Arial" pitchFamily="34" charset="0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124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4E42DFE4-3265-4EAB-801E-77B943A17B22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125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126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281DEF57-3F89-44F6-B440-3E5F57D2531C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1" u="none" strike="noStrike" kern="1200" cap="none" spc="200" normalizeH="0" baseline="0">
                <a:uFillTx/>
                <a:latin typeface="Arial" pitchFamily="34" charset="0"/>
                <a:ea typeface="微软雅黑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z="1050"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z="1050"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1500" b="1" i="0" u="none" strike="noStrike" kern="1200" cap="none" spc="20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z="1050"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z="1050"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6148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1AF0C621-D8B0-4201-BA5B-8A55A5B81DE9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6149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6150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7B2B020E-7C61-4F40-AD61-6DC8D3E2F2F1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7172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529E10B2-EBF6-4D3F-A963-92B629BCD5D4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173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174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9F13D891-1411-4918-8716-9054D76F81BB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5E16FF44-54AA-4FE6-9FC0-F4D8AA43B888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197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198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D7DAFBFC-0560-4A33-A420-3B5518A1F63A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kumimoji="0" lang="zh-CN" altLang="en-US" sz="1200" b="0" i="0" u="none" strike="noStrike" kern="1200" cap="none" spc="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None/>
              <a:defRPr kumimoji="0" lang="zh-CN" altLang="en-US" sz="1200" b="0" i="0" u="none" strike="noStrike" kern="1200" cap="none" spc="150" normalizeH="0" baseline="0" noProof="1"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itchFamily="34" charset="0"/>
              <a:buNone/>
              <a:tabLst>
                <a:tab pos="1609725" algn="l"/>
              </a:tabLst>
              <a:defRPr u="none" strike="noStrike" kern="1200" cap="none" spc="150" normalizeH="0">
                <a:uFillTx/>
                <a:latin typeface="Arial" pitchFamily="34" charset="0"/>
                <a:ea typeface="微软雅黑" pitchFamily="34" charset="-122"/>
              </a:defRPr>
            </a:lvl2pPr>
            <a:lvl3pPr eaLnBrk="1" fontAlgn="auto" latinLnBrk="0" hangingPunct="1">
              <a:buFont typeface="Arial" pitchFamily="34" charset="0"/>
              <a:buChar char="●"/>
              <a:defRPr u="none" strike="noStrike" kern="1200" cap="none" spc="150" normalizeH="0">
                <a:uFillTx/>
                <a:latin typeface="Arial" pitchFamily="34" charset="0"/>
                <a:ea typeface="微软雅黑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itchFamily="34" charset="0"/>
                <a:ea typeface="微软雅黑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itchFamily="34" charset="0"/>
                <a:ea typeface="微软雅黑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9220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AA28B3FA-2D59-4BFD-B785-FD76B09ED4BA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9221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9222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C241FDD6-0A5C-4D44-A518-344B1703D239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100" b="1" i="0" u="none" strike="noStrike" kern="1200" cap="none" spc="300" normalizeH="0" baseline="0" noProof="1"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 fontAlgn="auto"/>
            <a:r>
              <a:rPr lang="zh-CN" altLang="en-US" sz="1350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24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8B19F031-971A-44E2-A486-ABA7DF83AE7B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24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24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5BAFA7E0-E918-4881-A151-B96B4AE7C4A3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 fontAlgn="auto"/>
            <a:r>
              <a:rPr lang="zh-CN" altLang="en-US" sz="1350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z="1050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z="105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1268" name="日期占位符 2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BBBD1F53-E58E-4638-9B6A-E8EAD06FC853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269" name="页脚占位符 3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270" name="灯片编号占位符 4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BEC84E19-14D2-4073-994F-CCBB039B022F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  <p:custDataLst>
              <p:tags r:id="rId14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0170" tIns="46990" rIns="90170" bIns="46990" anchor="ctr" anchorCtr="0"/>
          <a:lstStyle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700" b="1" u="none" strike="noStrike" kern="1200" cap="none" spc="300" normalizeH="0" baseline="0">
                <a:solidFill>
                  <a:srgbClr val="262626"/>
                </a:solidFill>
                <a:uFillTx/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4294967295"/>
            <p:custDataLst>
              <p:tags r:id="rId15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 anchor="t" anchorCtr="0"/>
          <a:lstStyle>
            <a:lvl1pPr marL="1714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●"/>
              <a:defRPr lang="zh-CN" altLang="en-US" sz="13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●"/>
              <a:tabLst>
                <a:tab pos="1206500" algn="l"/>
                <a:tab pos="1207135" algn="l"/>
              </a:tabLst>
              <a:defRPr lang="zh-CN" altLang="en-US"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●"/>
              <a:tabLst>
                <a:tab pos="1206500" algn="l"/>
              </a:tabLst>
              <a:defRPr lang="zh-CN" altLang="en-US"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charset="0"/>
              <a:buChar char=""/>
              <a:tabLst>
                <a:tab pos="1206500" algn="l"/>
              </a:tabLst>
              <a:defRPr lang="zh-CN" altLang="en-US"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>
                <a:tab pos="1206500" algn="l"/>
              </a:tabLst>
              <a:defRPr lang="zh-CN" altLang="en-US"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/>
            <a:r>
              <a:t>单击此处编辑母版文本样式</a:t>
            </a:r>
          </a:p>
          <a:p>
            <a:pPr marL="514350" lvl="1" indent="-171450"/>
            <a:r>
              <a:t>第二级</a:t>
            </a:r>
          </a:p>
          <a:p>
            <a:pPr marL="857250" lvl="2" indent="-171450"/>
            <a:r>
              <a:t>第三级</a:t>
            </a:r>
          </a:p>
          <a:p>
            <a:pPr marL="1200150" lvl="3" indent="-171450"/>
            <a:r>
              <a:t>第四级</a:t>
            </a:r>
          </a:p>
          <a:p>
            <a:pPr marL="1543050" lvl="4" indent="-171450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4294967295"/>
            <p:custDataLst>
              <p:tags r:id="rId16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fld id="{2511641A-73E0-4145-805F-DEFDCDBCE336}" type="datetime1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2022/1/12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4294967295"/>
            <p:custDataLst>
              <p:tags r:id="rId17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294967295"/>
            <p:custDataLst>
              <p:tags r:id="rId18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750" b="0" i="0" u="none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r"/>
            <a:fld id="{64CE0475-E205-48E2-A008-68224CF94D6B}" type="slidenum">
              <a:rPr lang="zh-CN" altLang="en-US" sz="700">
                <a:solidFill>
                  <a:srgbClr val="898989"/>
                </a:solidFill>
                <a:latin typeface="Arial" pitchFamily="34" charset="0"/>
                <a:ea typeface="微软雅黑" pitchFamily="34" charset="-122"/>
              </a:rPr>
              <a:t>‹#›</a:t>
            </a:fld>
            <a:endParaRPr lang="zh-CN" altLang="en-US" sz="700">
              <a:solidFill>
                <a:srgbClr val="89898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8" r:id="rId2"/>
    <p:sldLayoutId id="2147483740" r:id="rId3"/>
    <p:sldLayoutId id="2147483742" r:id="rId4"/>
    <p:sldLayoutId id="2147483744" r:id="rId5"/>
    <p:sldLayoutId id="2147483746" r:id="rId6"/>
    <p:sldLayoutId id="2147483748" r:id="rId7"/>
    <p:sldLayoutId id="2147483750" r:id="rId8"/>
    <p:sldLayoutId id="2147483752" r:id="rId9"/>
    <p:sldLayoutId id="2147483754" r:id="rId10"/>
    <p:sldLayoutId id="2147483756" r:id="rId11"/>
  </p:sldLayoutIdLst>
  <p:transition/>
  <p:txStyles>
    <p:titleStyle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700" b="1" u="none" strike="noStrike" kern="1200" cap="none" spc="300" normalizeH="0" baseline="0">
          <a:solidFill>
            <a:srgbClr val="262626"/>
          </a:solidFill>
          <a:uFillTx/>
          <a:latin typeface="Arial" pitchFamily="34" charset="0"/>
          <a:ea typeface="微软雅黑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itchFamily="34" charset="0"/>
        <a:buChar char="●"/>
        <a:tabLst>
          <a:tab pos="1206500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itchFamily="34" charset="0"/>
        <a:buChar char="●"/>
        <a:tabLst>
          <a:tab pos="1206500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charset="0"/>
        <a:buChar char=""/>
        <a:tabLst>
          <a:tab pos="1206500" algn="l"/>
        </a:tabLst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itchFamily="34" charset="0"/>
        <a:buChar char="•"/>
        <a:tabLst>
          <a:tab pos="1206500" algn="l"/>
        </a:tabLst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2022/1/12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036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4"/>
          <p:cNvSpPr/>
          <p:nvPr/>
        </p:nvSpPr>
        <p:spPr>
          <a:xfrm>
            <a:off x="755650" y="699542"/>
            <a:ext cx="7704138" cy="2031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>
              <a:lnSpc>
                <a:spcPct val="150000"/>
              </a:lnSpc>
            </a:pP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写作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4800" b="1" dirty="0" smtClean="0">
                <a:latin typeface="微软雅黑" pitchFamily="34" charset="-122"/>
                <a:ea typeface="微软雅黑" pitchFamily="34" charset="-122"/>
              </a:rPr>
              <a:t>学</a:t>
            </a:r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习仿写</a:t>
            </a:r>
          </a:p>
        </p:txBody>
      </p:sp>
      <p:sp>
        <p:nvSpPr>
          <p:cNvPr id="3" name="矩形 2"/>
          <p:cNvSpPr/>
          <p:nvPr/>
        </p:nvSpPr>
        <p:spPr>
          <a:xfrm>
            <a:off x="4076963" y="4011910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4"/>
          <p:cNvSpPr/>
          <p:nvPr/>
        </p:nvSpPr>
        <p:spPr>
          <a:xfrm>
            <a:off x="609600" y="484188"/>
            <a:ext cx="151130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444500" lvl="0" indent="-444500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例文引路</a:t>
            </a:r>
          </a:p>
        </p:txBody>
      </p:sp>
      <p:sp>
        <p:nvSpPr>
          <p:cNvPr id="24578" name="矩形 5"/>
          <p:cNvSpPr/>
          <p:nvPr/>
        </p:nvSpPr>
        <p:spPr>
          <a:xfrm>
            <a:off x="287338" y="1101725"/>
            <a:ext cx="45720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 algn="ctr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流年匆匆，母爱相随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579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矩形 8"/>
          <p:cNvSpPr/>
          <p:nvPr/>
        </p:nvSpPr>
        <p:spPr>
          <a:xfrm>
            <a:off x="4932363" y="554038"/>
            <a:ext cx="3992562" cy="1308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10000"/>
              </a:lnSpc>
            </a:pPr>
            <a:r>
              <a:rPr lang="zh-CN" altLang="zh-CN" sz="2400" b="1">
                <a:latin typeface="Calibri" pitchFamily="34" charset="0"/>
                <a:ea typeface="宋体" pitchFamily="2" charset="-122"/>
              </a:rPr>
              <a:t>【</a:t>
            </a:r>
            <a:r>
              <a:rPr lang="zh-CN" altLang="zh-CN" sz="2400" b="1">
                <a:latin typeface="黑体" pitchFamily="49" charset="-122"/>
                <a:ea typeface="黑体" pitchFamily="49" charset="-122"/>
              </a:rPr>
              <a:t>旁批</a:t>
            </a:r>
            <a:r>
              <a:rPr lang="zh-CN" altLang="zh-CN" sz="2400" b="1">
                <a:latin typeface="Calibri" pitchFamily="34" charset="0"/>
                <a:ea typeface="宋体" pitchFamily="2" charset="-122"/>
              </a:rPr>
              <a:t>】</a:t>
            </a:r>
          </a:p>
          <a:p>
            <a:pPr lvl="0">
              <a:lnSpc>
                <a:spcPct val="110000"/>
              </a:lnSpc>
            </a:pPr>
            <a:r>
              <a:rPr lang="en-US" altLang="zh-CN" sz="2400" b="1">
                <a:latin typeface="仿宋" pitchFamily="49" charset="-122"/>
                <a:ea typeface="仿宋" pitchFamily="49" charset="-122"/>
              </a:rPr>
              <a:t>①</a:t>
            </a: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写法角度：开门见山，开篇点题。</a:t>
            </a:r>
          </a:p>
        </p:txBody>
      </p:sp>
      <p:sp>
        <p:nvSpPr>
          <p:cNvPr id="24581" name="矩形 10"/>
          <p:cNvSpPr/>
          <p:nvPr/>
        </p:nvSpPr>
        <p:spPr>
          <a:xfrm>
            <a:off x="215900" y="1563688"/>
            <a:ext cx="4572000" cy="3414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algn="just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天空依旧蔚蓝，远山依旧爽朗。踏着羊肠小道，按捺不住满溢的思念之情，我加快了脚步</a:t>
            </a:r>
            <a:r>
              <a:rPr lang="en-US" altLang="zh-CN" sz="24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哦，我日夜思念的慈母，一定在焦急地倚门而望</a:t>
            </a:r>
            <a:r>
              <a:rPr lang="en-US" altLang="zh-CN" sz="24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en-US" altLang="zh-CN" sz="2400" b="1" baseline="30000">
                <a:latin typeface="宋体" pitchFamily="2" charset="-122"/>
                <a:ea typeface="楷体_GB2312" pitchFamily="49" charset="-122"/>
              </a:rPr>
              <a:t>①</a:t>
            </a:r>
            <a:endParaRPr lang="zh-CN" altLang="zh-CN" sz="2400" b="1">
              <a:latin typeface="宋体" pitchFamily="2" charset="-122"/>
              <a:ea typeface="宋体" pitchFamily="2" charset="-122"/>
            </a:endParaRPr>
          </a:p>
          <a:p>
            <a:pPr marL="0" lvl="0" indent="627062" algn="just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母爱，又怎么会只在短暂的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  <p:pic>
        <p:nvPicPr>
          <p:cNvPr id="24582" name="Picture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650875"/>
            <a:ext cx="430213" cy="455613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1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2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分别后凸显，当记忆的涓涓细流静静淌过，我发现，原来它一直与我相随。</a:t>
            </a:r>
            <a:endParaRPr lang="zh-CN" altLang="zh-CN" sz="2400" b="1">
              <a:latin typeface="宋体" pitchFamily="2" charset="-122"/>
              <a:ea typeface="宋体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小时候，母亲是那温馨的小屋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 baseline="30000">
                <a:latin typeface="宋体" pitchFamily="2" charset="-122"/>
                <a:ea typeface="楷体_GB2312" pitchFamily="49" charset="-122"/>
              </a:rPr>
              <a:t>②</a:t>
            </a:r>
          </a:p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我静静地坐在小屋内，小脑袋不时向窗外探望着。每天的此时，妈妈总会神奇地出现。脚步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  <p:sp>
        <p:nvSpPr>
          <p:cNvPr id="25603" name="矩形 10"/>
          <p:cNvSpPr/>
          <p:nvPr/>
        </p:nvSpPr>
        <p:spPr>
          <a:xfrm>
            <a:off x="4932363" y="554038"/>
            <a:ext cx="3992562" cy="903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1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②内容角度：开启第一个回忆片段，以“小时候”领起。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625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6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声！我惊喜地跑到门前。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吱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>
                <a:latin typeface="宋体" pitchFamily="2" charset="-122"/>
              </a:rPr>
              <a:t>”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门被轻轻推开，门外是那熟悉的身影。虽然夜色已深，我却感觉到那身影带着光亮，带着温暖。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我回来喽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>
                <a:latin typeface="宋体" pitchFamily="2" charset="-122"/>
              </a:rPr>
              <a:t>”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妈妈快步向我走来，微笑着，轻轻蹲下，紧紧搂住我。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肚子饿了没？</a:t>
            </a:r>
            <a:r>
              <a:rPr lang="en-US" altLang="zh-CN" sz="2400" b="1">
                <a:latin typeface="宋体" pitchFamily="2" charset="-122"/>
              </a:rPr>
              <a:t>”“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冷不冷？</a:t>
            </a:r>
            <a:r>
              <a:rPr lang="en-US" altLang="zh-CN" sz="2400" b="1">
                <a:latin typeface="宋体" pitchFamily="2" charset="-122"/>
              </a:rPr>
              <a:t>”“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一个人在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49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0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家想妈妈吗？</a:t>
            </a:r>
            <a:r>
              <a:rPr lang="en-US" altLang="zh-CN" sz="2400" b="1">
                <a:latin typeface="宋体" pitchFamily="2" charset="-122"/>
              </a:rPr>
              <a:t>”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妈妈的双眸中充满无尽的担忧与心疼。</a:t>
            </a:r>
            <a:endParaRPr lang="en-US" altLang="zh-CN" sz="2400" b="1">
              <a:latin typeface="Times New Roman" pitchFamily="18" charset="0"/>
              <a:ea typeface="楷体_GB2312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温馨的小屋内，无尽的母爱在荡漾。</a:t>
            </a:r>
            <a:endParaRPr lang="zh-CN" altLang="zh-CN" sz="2400" b="1">
              <a:latin typeface="宋体" pitchFamily="2" charset="-122"/>
              <a:ea typeface="宋体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后来啊，母爱是那双拭泪的手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 baseline="30000">
                <a:latin typeface="宋体" pitchFamily="2" charset="-122"/>
                <a:ea typeface="楷体_GB2312" pitchFamily="49" charset="-122"/>
              </a:rPr>
              <a:t>③</a:t>
            </a:r>
            <a:endParaRPr lang="zh-CN" altLang="zh-CN" sz="2400" b="1">
              <a:latin typeface="宋体" pitchFamily="2" charset="-122"/>
              <a:ea typeface="宋体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我拒绝一切光亮，关掉所有的灯，独自忍受着考试失利的</a:t>
            </a: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心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  <p:sp>
        <p:nvSpPr>
          <p:cNvPr id="27651" name="矩形 3"/>
          <p:cNvSpPr/>
          <p:nvPr/>
        </p:nvSpPr>
        <p:spPr>
          <a:xfrm>
            <a:off x="4932363" y="554038"/>
            <a:ext cx="3992562" cy="1308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1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③内容角度：小结第一个回忆，提炼升华。以“后来啊”引出第二个片段。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3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4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痛</a:t>
            </a:r>
            <a:r>
              <a:rPr lang="en-US" altLang="zh-CN" sz="24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啪</a:t>
            </a:r>
            <a:r>
              <a:rPr lang="en-US" altLang="zh-CN" sz="2400" b="1">
                <a:latin typeface="宋体" pitchFamily="2" charset="-122"/>
              </a:rPr>
              <a:t>”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，灯光照亮了眼前的试卷，我又一次看到了那刺目的分数。于是，我再也无法忍受，放声大哭。泪眼蒙</a:t>
            </a:r>
            <a:r>
              <a:rPr lang="zh-CN" altLang="zh-CN" sz="2400" b="1">
                <a:latin typeface="宋体" pitchFamily="2" charset="-122"/>
                <a:ea typeface="宋体" pitchFamily="2" charset="-122"/>
              </a:rPr>
              <a:t>眬</a:t>
            </a:r>
            <a:r>
              <a:rPr lang="zh-CN" altLang="zh-CN" sz="2400" b="1">
                <a:latin typeface="宋体" pitchFamily="2" charset="-122"/>
                <a:ea typeface="楷体_GB2312" pitchFamily="49" charset="-122"/>
              </a:rPr>
              <a:t>中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，妈妈的身影悄然走近，伴我而坐。抬头，妈妈的眼眸中分明满含着疼惜</a:t>
            </a:r>
            <a:r>
              <a:rPr lang="en-US" altLang="zh-CN" sz="24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妈妈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>
                <a:latin typeface="宋体" pitchFamily="2" charset="-122"/>
              </a:rPr>
              <a:t>”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我更加伤心。突然，一双散发着母爱温馨的手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697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98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慢慢伸向我，瞬间，我的脸好温暖。妈妈的手指轻轻在我的眼角滑过，带走那已变凉的泪水，带来了那满是鼓励的话语：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从头再来，哭泣不属于你，要赢得微笑，妈妈相信你！</a:t>
            </a:r>
            <a:r>
              <a:rPr lang="en-US" altLang="zh-CN" sz="2400" b="1">
                <a:latin typeface="宋体" pitchFamily="2" charset="-122"/>
              </a:rPr>
              <a:t>”</a:t>
            </a:r>
          </a:p>
          <a:p>
            <a:pPr lvl="0" algn="just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那双手，总在黯淡的日子里为我擦亮心情</a:t>
            </a: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。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21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2" name="矩形 10"/>
          <p:cNvSpPr/>
          <p:nvPr/>
        </p:nvSpPr>
        <p:spPr>
          <a:xfrm>
            <a:off x="215900" y="411163"/>
            <a:ext cx="4572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而现在，母爱是那幸福的叮咛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——</a:t>
            </a:r>
            <a:r>
              <a:rPr lang="en-US" altLang="zh-CN" sz="2400" b="1" baseline="30000">
                <a:latin typeface="宋体" pitchFamily="2" charset="-122"/>
                <a:ea typeface="楷体_GB2312" pitchFamily="49" charset="-122"/>
              </a:rPr>
              <a:t>④</a:t>
            </a:r>
            <a:endParaRPr lang="zh-CN" altLang="zh-CN" sz="2400" b="1">
              <a:latin typeface="宋体" pitchFamily="2" charset="-122"/>
              <a:ea typeface="宋体" pitchFamily="2" charset="-122"/>
            </a:endParaRPr>
          </a:p>
          <a:p>
            <a:pPr marL="0" lvl="0" indent="627062">
              <a:lnSpc>
                <a:spcPct val="150000"/>
              </a:lnSpc>
            </a:pP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吃完早餐，妈妈早已为我拿好了书包，在清晨的阳光中，微笑着送我。阳光下，她的笑容闪耀着金色的光辉，我被幸福触动着。</a:t>
            </a:r>
            <a:r>
              <a:rPr lang="en-US" altLang="zh-CN" sz="2400" b="1">
                <a:latin typeface="宋体" pitchFamily="2" charset="-122"/>
              </a:rPr>
              <a:t>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到转弯处要小心啊！</a:t>
            </a:r>
            <a:r>
              <a:rPr lang="en-US" altLang="zh-CN" sz="2400" b="1">
                <a:latin typeface="宋体" pitchFamily="2" charset="-122"/>
              </a:rPr>
              <a:t>”“</a:t>
            </a:r>
            <a:r>
              <a:rPr lang="zh-CN" altLang="zh-CN" sz="2400" b="1">
                <a:latin typeface="Times New Roman" pitchFamily="18" charset="0"/>
                <a:ea typeface="楷体_GB2312" pitchFamily="49" charset="-122"/>
              </a:rPr>
              <a:t>放学早点儿回来吃饭</a:t>
            </a:r>
            <a:endParaRPr lang="zh-CN" altLang="zh-CN" sz="2400" b="1">
              <a:latin typeface="宋体" pitchFamily="2" charset="-122"/>
              <a:ea typeface="Courier New" pitchFamily="49" charset="0"/>
            </a:endParaRPr>
          </a:p>
        </p:txBody>
      </p:sp>
      <p:sp>
        <p:nvSpPr>
          <p:cNvPr id="30723" name="矩形 3"/>
          <p:cNvSpPr/>
          <p:nvPr/>
        </p:nvSpPr>
        <p:spPr>
          <a:xfrm>
            <a:off x="4932363" y="554038"/>
            <a:ext cx="3992562" cy="903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1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④内容角度：以“而现在”引出第三个场景，过渡自然。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745" name="直接连接符 7"/>
          <p:cNvCxnSpPr/>
          <p:nvPr/>
        </p:nvCxnSpPr>
        <p:spPr>
          <a:xfrm flipH="1">
            <a:off x="4859338" y="423863"/>
            <a:ext cx="0" cy="4421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6" name="矩形 10"/>
          <p:cNvSpPr/>
          <p:nvPr/>
        </p:nvSpPr>
        <p:spPr>
          <a:xfrm>
            <a:off x="107950" y="539750"/>
            <a:ext cx="4751388" cy="4338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zh-CN" sz="2300" b="1">
                <a:latin typeface="Times New Roman" pitchFamily="18" charset="0"/>
                <a:ea typeface="楷体_GB2312" pitchFamily="49" charset="-122"/>
              </a:rPr>
              <a:t>啊！</a:t>
            </a:r>
            <a:r>
              <a:rPr lang="en-US" altLang="zh-CN" sz="2300" b="1">
                <a:latin typeface="宋体" pitchFamily="2" charset="-122"/>
              </a:rPr>
              <a:t>”</a:t>
            </a:r>
            <a:r>
              <a:rPr lang="en-US" altLang="zh-CN" sz="23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zh-CN" altLang="zh-CN" sz="2300" b="1">
                <a:latin typeface="Times New Roman" pitchFamily="18" charset="0"/>
                <a:ea typeface="楷体_GB2312" pitchFamily="49" charset="-122"/>
              </a:rPr>
              <a:t>于是，我带着阳光般的幸福，奔向学校</a:t>
            </a:r>
            <a:r>
              <a:rPr lang="en-US" altLang="zh-CN" sz="2300" b="1">
                <a:latin typeface="宋体" pitchFamily="2" charset="-122"/>
                <a:ea typeface="Times New Roman" pitchFamily="18" charset="0"/>
              </a:rPr>
              <a:t>……</a:t>
            </a:r>
            <a:endParaRPr lang="zh-CN" altLang="zh-CN" sz="2300" b="1">
              <a:latin typeface="宋体" pitchFamily="2" charset="-122"/>
              <a:ea typeface="宋体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300" b="1">
                <a:latin typeface="Times New Roman" pitchFamily="18" charset="0"/>
                <a:ea typeface="楷体_GB2312" pitchFamily="49" charset="-122"/>
              </a:rPr>
              <a:t>时光点滴逝去，母爱如泉涌来！</a:t>
            </a:r>
            <a:endParaRPr lang="zh-CN" altLang="zh-CN" sz="2300" b="1">
              <a:latin typeface="宋体" pitchFamily="2" charset="-122"/>
              <a:ea typeface="宋体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300" b="1">
                <a:latin typeface="Times New Roman" pitchFamily="18" charset="0"/>
                <a:ea typeface="楷体_GB2312" pitchFamily="49" charset="-122"/>
              </a:rPr>
              <a:t>思绪从记忆中回到现实，猛然发现，我离家更近了！离母亲更近了！我不由得加快了脚步，想一下子飞到家中，依偎着母亲，继续让那爱包围着我，永随着我</a:t>
            </a:r>
            <a:r>
              <a:rPr lang="en-US" altLang="zh-CN" sz="2300" b="1">
                <a:latin typeface="宋体" pitchFamily="2" charset="-122"/>
                <a:ea typeface="Times New Roman" pitchFamily="18" charset="0"/>
              </a:rPr>
              <a:t>……</a:t>
            </a:r>
            <a:r>
              <a:rPr lang="en-US" altLang="zh-CN" sz="2300" b="1" baseline="30000">
                <a:latin typeface="宋体" pitchFamily="2" charset="-122"/>
                <a:ea typeface="楷体_GB2312" pitchFamily="49" charset="-122"/>
              </a:rPr>
              <a:t>⑤</a:t>
            </a:r>
            <a:endParaRPr lang="zh-CN" altLang="zh-CN" sz="2300" b="1">
              <a:latin typeface="宋体" pitchFamily="2" charset="-122"/>
              <a:ea typeface="Courier New" pitchFamily="49" charset="0"/>
            </a:endParaRPr>
          </a:p>
        </p:txBody>
      </p:sp>
      <p:sp>
        <p:nvSpPr>
          <p:cNvPr id="31747" name="矩形 3"/>
          <p:cNvSpPr/>
          <p:nvPr/>
        </p:nvSpPr>
        <p:spPr>
          <a:xfrm>
            <a:off x="4932363" y="554038"/>
            <a:ext cx="3992562" cy="903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1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⑤写法角度：收束全文，照应标题，升华主题。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1"/>
          <p:cNvSpPr>
            <a:spLocks noChangeArrowheads="1"/>
          </p:cNvSpPr>
          <p:nvPr/>
        </p:nvSpPr>
        <p:spPr bwMode="auto">
          <a:xfrm>
            <a:off x="395288" y="423863"/>
            <a:ext cx="82804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2300">
              <a:lnSpc>
                <a:spcPct val="150000"/>
              </a:lnSpc>
            </a:pPr>
            <a:r>
              <a:rPr lang="zh-CN" altLang="zh-CN" sz="2400" b="1" spc="0">
                <a:latin typeface="黑体" pitchFamily="49" charset="-122"/>
                <a:ea typeface="黑体" pitchFamily="49" charset="-122"/>
              </a:rPr>
              <a:t>名师点评：</a:t>
            </a:r>
            <a:r>
              <a:rPr lang="zh-CN" altLang="en-US" sz="2400" b="1" spc="0">
                <a:latin typeface="微软雅黑" pitchFamily="34" charset="-122"/>
                <a:ea typeface="微软雅黑" pitchFamily="34" charset="-122"/>
              </a:rPr>
              <a:t>巧化名诗领片段，镜头聚焦著华章。作者为我们截取了三幅像电影镜头一样的简单小巧、温情弥漫的画面：“小屋守望，母爱荡漾”“痛哭流涕，母亲拭泪”“离别之际，叮咛不断”。特别值得一提的是，作者化用了余光中先生的</a:t>
            </a:r>
            <a:r>
              <a:rPr lang="en-US" altLang="zh-CN" sz="2400" b="1" spc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b="1" spc="0">
                <a:latin typeface="微软雅黑" pitchFamily="34" charset="-122"/>
                <a:ea typeface="微软雅黑" pitchFamily="34" charset="-122"/>
              </a:rPr>
              <a:t>乡愁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诗中的三个经典句子“小时候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……”“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后来啊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……”“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而现在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……”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领起下文，完美和谐地将几个再平常不过的生活片段连接起来，线索清晰，洋溢着浓浓的流年匆匆之感叹、母爱相随之幸福。</a:t>
            </a:r>
            <a:endParaRPr lang="zh-CN" altLang="zh-CN" sz="24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矩形 14"/>
          <p:cNvSpPr/>
          <p:nvPr/>
        </p:nvSpPr>
        <p:spPr>
          <a:xfrm>
            <a:off x="1044575" y="700088"/>
            <a:ext cx="151130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444500" lvl="0" indent="-444500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写作实践</a:t>
            </a:r>
          </a:p>
        </p:txBody>
      </p:sp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969963" y="1336675"/>
            <a:ext cx="74898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7380">
              <a:lnSpc>
                <a:spcPct val="150000"/>
              </a:lnSpc>
            </a:pPr>
            <a:r>
              <a:rPr lang="zh-CN" altLang="en-US" sz="2400" b="1" spc="0" dirty="0">
                <a:latin typeface="微软雅黑" pitchFamily="34" charset="-122"/>
                <a:ea typeface="微软雅黑" pitchFamily="34" charset="-122"/>
              </a:rPr>
              <a:t>朱自清的</a:t>
            </a:r>
            <a:r>
              <a:rPr lang="en-US" altLang="zh-CN" sz="2400" b="1" spc="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b="1" spc="0" dirty="0">
                <a:latin typeface="微软雅黑" pitchFamily="34" charset="-122"/>
                <a:ea typeface="微软雅黑" pitchFamily="34" charset="-122"/>
              </a:rPr>
              <a:t>春</a:t>
            </a:r>
            <a:r>
              <a:rPr lang="en-US" altLang="zh-CN" sz="2400" b="1" spc="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b="1" spc="0" dirty="0">
                <a:latin typeface="微软雅黑" pitchFamily="34" charset="-122"/>
                <a:ea typeface="微软雅黑" pitchFamily="34" charset="-122"/>
              </a:rPr>
              <a:t>语言生动优美，历来为人们所称赞。请你展开丰富的联想与想象，运用比喻、拟人、排比、反复等修辞手法，仿写其中的某个片段。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795" name="Picture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739775"/>
            <a:ext cx="576262" cy="608013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4"/>
          <p:cNvSpPr>
            <a:spLocks noChangeArrowheads="1"/>
          </p:cNvSpPr>
          <p:nvPr/>
        </p:nvSpPr>
        <p:spPr bwMode="auto">
          <a:xfrm>
            <a:off x="900113" y="642938"/>
            <a:ext cx="15113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444500" marR="0" lvl="0" indent="-444500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BFBFBF"/>
                </a:solidFill>
                <a:latin typeface="微软雅黑" pitchFamily="34" charset="-122"/>
                <a:ea typeface="微软雅黑" pitchFamily="34" charset="-122"/>
              </a:rPr>
              <a:t>写作点拨</a:t>
            </a:r>
            <a:endParaRPr lang="zh-CN" altLang="en-US" sz="2400" b="1" dirty="0">
              <a:solidFill>
                <a:srgbClr val="BFBFB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6" name="矩形 14"/>
          <p:cNvSpPr/>
          <p:nvPr/>
        </p:nvSpPr>
        <p:spPr>
          <a:xfrm>
            <a:off x="539750" y="1347788"/>
            <a:ext cx="8064500" cy="23066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仿写，就是模仿某些文章的立意、布局、表现手法等来写文章。仿写是提高写作水平的有效方法。想要写出好的仿写作品，“勤读多写，注重积累”是基础，“一课一练，持之以恒”是关键。具体可以从以下两个方面入手：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  <p:pic>
        <p:nvPicPr>
          <p:cNvPr id="16387" name="Picture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C7ECFB"/>
              </a:clrFrom>
              <a:clrTo>
                <a:srgbClr val="C7E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63" y="666750"/>
            <a:ext cx="574675" cy="609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" name="文本框 1"/>
          <p:cNvSpPr txBox="1"/>
          <p:nvPr/>
        </p:nvSpPr>
        <p:spPr>
          <a:xfrm>
            <a:off x="3491880" y="267494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1"/>
          <p:cNvSpPr/>
          <p:nvPr/>
        </p:nvSpPr>
        <p:spPr>
          <a:xfrm>
            <a:off x="468313" y="771525"/>
            <a:ext cx="8351838" cy="1752600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zh-CN" altLang="zh-CN" sz="2400" b="1" spc="0" dirty="0">
                <a:solidFill>
                  <a:srgbClr val="7F7F7F"/>
                </a:solidFill>
                <a:latin typeface="Times New Roman" pitchFamily="18" charset="0"/>
                <a:ea typeface="宋体" pitchFamily="2" charset="-122"/>
              </a:rPr>
              <a:t>思路点拨：</a:t>
            </a:r>
            <a:r>
              <a:rPr lang="en-US" altLang="zh-CN" sz="2400" b="1" spc="0" dirty="0">
                <a:solidFill>
                  <a:srgbClr val="FF6600"/>
                </a:solidFill>
                <a:latin typeface="Times New Roman" pitchFamily="18" charset="0"/>
              </a:rPr>
              <a:t>1.</a:t>
            </a:r>
            <a:r>
              <a:rPr lang="zh-CN" altLang="en-US" sz="2400" b="1" spc="0" dirty="0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找出所选片段中运用的修辞手法，分析作者是如何运用这些修辞手法的。</a:t>
            </a:r>
            <a:r>
              <a:rPr lang="en-US" altLang="zh-CN" sz="2400" b="1" spc="0" dirty="0">
                <a:solidFill>
                  <a:srgbClr val="FF6600"/>
                </a:solidFill>
                <a:latin typeface="Times New Roman" pitchFamily="18" charset="0"/>
              </a:rPr>
              <a:t>2.</a:t>
            </a:r>
            <a:r>
              <a:rPr lang="zh-CN" altLang="en-US" sz="2400" b="1" spc="0" dirty="0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找出作者描写“春”时所写到的相关景物或事物，分析这些景物或事物之间的联系。</a:t>
            </a:r>
            <a:endParaRPr lang="zh-CN" altLang="en-US" sz="2400" b="1" dirty="0">
              <a:solidFill>
                <a:srgbClr val="FF66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/>
          <p:nvPr/>
        </p:nvSpPr>
        <p:spPr>
          <a:xfrm>
            <a:off x="250825" y="555625"/>
            <a:ext cx="8424863" cy="3968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altLang="zh-CN" sz="2400" b="1">
              <a:latin typeface="Times New Roman" pitchFamily="18" charset="0"/>
              <a:ea typeface="Times New Roman" pitchFamily="18" charset="0"/>
            </a:endParaRPr>
          </a:p>
        </p:txBody>
      </p:sp>
      <p:sp>
        <p:nvSpPr>
          <p:cNvPr id="35842" name="矩形 3"/>
          <p:cNvSpPr>
            <a:spLocks noChangeArrowheads="1"/>
          </p:cNvSpPr>
          <p:nvPr/>
        </p:nvSpPr>
        <p:spPr bwMode="auto">
          <a:xfrm>
            <a:off x="2051050" y="598488"/>
            <a:ext cx="47736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/>
            <a:r>
              <a:rPr lang="zh-CN" altLang="en-US" sz="2400" b="1" spc="0" dirty="0">
                <a:solidFill>
                  <a:srgbClr val="7F7F7F"/>
                </a:solidFill>
                <a:latin typeface="Calibri" pitchFamily="34" charset="0"/>
                <a:ea typeface="宋体" pitchFamily="2" charset="-122"/>
              </a:rPr>
              <a:t>示例：</a:t>
            </a: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仿写</a:t>
            </a:r>
            <a:r>
              <a:rPr lang="en-US" altLang="zh-CN" sz="2400" b="1" spc="0" dirty="0">
                <a:solidFill>
                  <a:srgbClr val="C00000"/>
                </a:solidFill>
                <a:latin typeface="Calibri" pitchFamily="34" charset="0"/>
              </a:rPr>
              <a:t>《</a:t>
            </a: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春</a:t>
            </a:r>
            <a:r>
              <a:rPr lang="en-US" altLang="zh-CN" sz="2400" b="1" spc="0" dirty="0">
                <a:solidFill>
                  <a:srgbClr val="C00000"/>
                </a:solidFill>
                <a:latin typeface="Calibri" pitchFamily="34" charset="0"/>
              </a:rPr>
              <a:t>》</a:t>
            </a: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的开头或结尾。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5843" name="矩形 4"/>
          <p:cNvSpPr>
            <a:spLocks noChangeArrowheads="1"/>
          </p:cNvSpPr>
          <p:nvPr/>
        </p:nvSpPr>
        <p:spPr bwMode="auto">
          <a:xfrm>
            <a:off x="179388" y="1100138"/>
            <a:ext cx="8856663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42925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盼望着，盼望着，随着成群大雁的南飞，秋天的脚步近了。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  <a:p>
            <a:pPr marL="0" marR="0" lvl="0" indent="542925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一切都充满着祥和，洋溢着丰收的喜悦，柿子熟了，高粱红了，天气凉爽起来了。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  <a:p>
            <a:pPr marL="0" marR="0" lvl="0" indent="627380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秋天像刚睡醒的巨狮，抖落一身萧瑟，它奔跑着。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  <a:p>
            <a:pPr marL="0" marR="0" lvl="0" indent="0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秋天像花季的少女，微笑着走来，清澈、明媚。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  <a:p>
            <a:pPr marL="0" marR="0" lvl="0" indent="627380">
              <a:lnSpc>
                <a:spcPct val="150000"/>
              </a:lnSpc>
            </a:pPr>
            <a:r>
              <a:rPr lang="zh-CN" altLang="en-US" sz="2400" b="1" spc="0" dirty="0">
                <a:solidFill>
                  <a:srgbClr val="C00000"/>
                </a:solidFill>
                <a:latin typeface="Calibri" pitchFamily="34" charset="0"/>
                <a:ea typeface="宋体" pitchFamily="2" charset="-122"/>
              </a:rPr>
              <a:t>秋天像强壮的青年，用胳膊撑起一片蓝天，为我们开辟新路。</a:t>
            </a:r>
            <a:endParaRPr lang="zh-CN" altLang="en-US" sz="2400" b="1" dirty="0">
              <a:solidFill>
                <a:srgbClr val="C00000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3584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960100" y="11620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1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"/>
          <p:cNvSpPr>
            <a:spLocks noChangeArrowheads="1"/>
          </p:cNvSpPr>
          <p:nvPr/>
        </p:nvSpPr>
        <p:spPr bwMode="auto">
          <a:xfrm>
            <a:off x="395288" y="555625"/>
            <a:ext cx="82804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 spc="0" dirty="0">
                <a:latin typeface="Times New Roman" pitchFamily="18" charset="0"/>
              </a:rPr>
              <a:t>1. 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模仿结构。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marL="361950" marR="0" lvl="0" indent="532130">
              <a:lnSpc>
                <a:spcPct val="150000"/>
              </a:lnSpc>
            </a:pP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如</a:t>
            </a:r>
            <a:r>
              <a:rPr lang="en-US" altLang="zh-CN" sz="2400" b="1" spc="0" dirty="0">
                <a:latin typeface="Times New Roman" pitchFamily="18" charset="0"/>
              </a:rPr>
              <a:t>《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背影</a:t>
            </a:r>
            <a:r>
              <a:rPr lang="en-US" altLang="zh-CN" sz="2400" b="1" spc="0" dirty="0">
                <a:latin typeface="Times New Roman" pitchFamily="18" charset="0"/>
              </a:rPr>
              <a:t>》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的详略安排。</a:t>
            </a:r>
            <a:r>
              <a:rPr lang="en-US" altLang="zh-CN" sz="2400" b="1" spc="0" dirty="0">
                <a:latin typeface="Times New Roman" pitchFamily="18" charset="0"/>
              </a:rPr>
              <a:t>《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背影</a:t>
            </a:r>
            <a:r>
              <a:rPr lang="en-US" altLang="zh-CN" sz="2400" b="1" spc="0" dirty="0">
                <a:latin typeface="Times New Roman" pitchFamily="18" charset="0"/>
              </a:rPr>
              <a:t>》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中最精彩动人之处，莫过于望父买橘那一部分了，父亲无私的爱，尽在这里呈现。所以作者用了主要的篇幅，对父亲的外貌、动作进行详细描写，让我们真切地感受到了一个父亲对儿子的真情。而略写部分，作者也不是随意安置的。如“那年冬天，祖母死了，父亲的差使也交卸了，正是祸不单行的日子”，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/>
          <p:nvPr/>
        </p:nvSpPr>
        <p:spPr>
          <a:xfrm>
            <a:off x="539750" y="631825"/>
            <a:ext cx="8280400" cy="3968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寥寥数语，一个复杂的背景清晰地呈现在我们的眼前，同时，文章悲凉深沉的气氛也就此展开。我们构思文章，也要紧紧抓住关键情节进行详细描写；而略写部分，则注重用简略的语言让文章情节更连贯，思路更清晰。再如</a:t>
            </a:r>
            <a:r>
              <a:rPr lang="en-US" altLang="zh-CN" sz="2400" b="1" dirty="0">
                <a:latin typeface="Times New Roman" pitchFamily="18" charset="0"/>
              </a:rPr>
              <a:t>《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苏州园林</a:t>
            </a:r>
            <a:r>
              <a:rPr lang="en-US" altLang="zh-CN" sz="2400" b="1" dirty="0">
                <a:latin typeface="Times New Roman" pitchFamily="18" charset="0"/>
              </a:rPr>
              <a:t>》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，这是一篇非常规范的说明文，文章先从游览者的角度总说苏州园林的特点，然后从亭台轩榭的布局、假山池沼的配合、花草树木的映衬、近景远景的层次四个主要方面以及每一个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1"/>
          <p:cNvSpPr/>
          <p:nvPr/>
        </p:nvSpPr>
        <p:spPr>
          <a:xfrm>
            <a:off x="539750" y="631825"/>
            <a:ext cx="8280400" cy="2306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角落的构图美、门窗的图案美、建筑的色彩美三个细微方面来具体说明这个特点，最后总述。总分总的结构非常清晰明了。我们在写说明文的时候运用这种结构，会使文章结构严谨，层次清晰。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1"/>
          <p:cNvSpPr>
            <a:spLocks noChangeArrowheads="1"/>
          </p:cNvSpPr>
          <p:nvPr/>
        </p:nvSpPr>
        <p:spPr bwMode="auto">
          <a:xfrm>
            <a:off x="468313" y="555625"/>
            <a:ext cx="82804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 spc="0" dirty="0">
                <a:latin typeface="Times New Roman" pitchFamily="18" charset="0"/>
              </a:rPr>
              <a:t>2. 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模仿技巧。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marL="361950" marR="0" lvl="0" indent="532130">
              <a:lnSpc>
                <a:spcPct val="150000"/>
              </a:lnSpc>
            </a:pP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如</a:t>
            </a:r>
            <a:r>
              <a:rPr lang="en-US" altLang="zh-CN" sz="2400" b="1" spc="0" dirty="0">
                <a:latin typeface="Times New Roman" pitchFamily="18" charset="0"/>
              </a:rPr>
              <a:t>《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安塞腰鼓</a:t>
            </a:r>
            <a:r>
              <a:rPr lang="en-US" altLang="zh-CN" sz="2400" b="1" spc="0" dirty="0">
                <a:latin typeface="Times New Roman" pitchFamily="18" charset="0"/>
              </a:rPr>
              <a:t>》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中“骤雨一样，是急促的鼓点；旋风一样，是飞扬的流苏；乱蛙一样，是蹦跳的脚步；火花一样，是闪射的瞳仁；斗虎一样，是强健的风姿”一句，运用了比喻的修辞手法，将喻体放在本体前面，突出喻体，渲染了安塞腰鼓的“野性”。我们在写作中也常会用到比喻的修辞手法，不妨试着模仿，表达效果会很不一样。再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"/>
          <p:cNvSpPr/>
          <p:nvPr/>
        </p:nvSpPr>
        <p:spPr>
          <a:xfrm>
            <a:off x="395288" y="555625"/>
            <a:ext cx="8280400" cy="2306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如茨威格的</a:t>
            </a:r>
            <a:r>
              <a:rPr lang="en-US" altLang="zh-CN" sz="2400" b="1" dirty="0">
                <a:latin typeface="Times New Roman" pitchFamily="18" charset="0"/>
              </a:rPr>
              <a:t>《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列夫</a:t>
            </a: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•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托尔斯泰</a:t>
            </a:r>
            <a:r>
              <a:rPr lang="en-US" altLang="zh-CN" sz="2400" b="1" dirty="0">
                <a:latin typeface="Times New Roman" pitchFamily="18" charset="0"/>
              </a:rPr>
              <a:t>》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一文，作者先写托尔斯泰平庸甚至丑陋的外表，再赞叹他的非凡之处，欲扬先抑，让人对托尔斯泰的印象更为深刻。这样不同寻常的写法，也可以适当模仿。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1"/>
          <p:cNvSpPr>
            <a:spLocks noChangeArrowheads="1"/>
          </p:cNvSpPr>
          <p:nvPr/>
        </p:nvSpPr>
        <p:spPr bwMode="auto">
          <a:xfrm>
            <a:off x="395288" y="423863"/>
            <a:ext cx="82804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7380">
              <a:lnSpc>
                <a:spcPct val="150000"/>
              </a:lnSpc>
            </a:pP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需要注意的是：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marL="361950" marR="0" lvl="0" indent="-361950">
              <a:lnSpc>
                <a:spcPct val="150000"/>
              </a:lnSpc>
            </a:pPr>
            <a:r>
              <a:rPr lang="en-US" altLang="zh-CN" sz="2400" b="1" spc="0" dirty="0">
                <a:latin typeface="Times New Roman" pitchFamily="18" charset="0"/>
              </a:rPr>
              <a:t>1. 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仿写主要是仿写例文的写作结构、顺序或方法，绝不能照抄内容，也不能改头换面，文章的题材要自己重新选择。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marL="361950" marR="0" lvl="0" indent="-361950">
              <a:lnSpc>
                <a:spcPct val="150000"/>
              </a:lnSpc>
            </a:pPr>
            <a:r>
              <a:rPr lang="en-US" altLang="zh-CN" sz="2400" b="1" spc="0" dirty="0">
                <a:latin typeface="Times New Roman" pitchFamily="18" charset="0"/>
              </a:rPr>
              <a:t>2. 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仿写前要认真研读例文，理解内容，总结例文的写作结构和方法，然后再仿照例文考虑自己的选材、布局和表达。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marL="361950" marR="0" lvl="0" indent="-361950">
              <a:lnSpc>
                <a:spcPct val="150000"/>
              </a:lnSpc>
            </a:pPr>
            <a:r>
              <a:rPr lang="en-US" altLang="zh-CN" sz="2400" b="1" spc="0" dirty="0">
                <a:latin typeface="Times New Roman" pitchFamily="18" charset="0"/>
              </a:rPr>
              <a:t>3. </a:t>
            </a:r>
            <a:r>
              <a:rPr lang="zh-CN" altLang="en-US" sz="2400" b="1" spc="0" dirty="0">
                <a:latin typeface="Times New Roman" pitchFamily="18" charset="0"/>
                <a:ea typeface="宋体" pitchFamily="2" charset="-122"/>
              </a:rPr>
              <a:t>仿写的题材必须是自己熟悉的，千万不能生搬硬套。要在叙述顺序或表现手法上符合例文的样子，其他的方面可以大胆创新，不受约束。</a:t>
            </a:r>
            <a:endParaRPr lang="en-US" altLang="zh-CN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1"/>
          <p:cNvSpPr/>
          <p:nvPr/>
        </p:nvSpPr>
        <p:spPr>
          <a:xfrm>
            <a:off x="468313" y="671513"/>
            <a:ext cx="8280400" cy="1752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361950" lvl="0" indent="627062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总之，要以范文为例，在读懂文章的基础上，把目光从书本引向生活，寻找自己的影子，由易及难，由浅入深，循序渐进，有效地完成从仿写到创造的过程。 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58c032be-6ca6-4c9d-b3f1-fa152d9de6e4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1722</Words>
  <Application>Microsoft Office PowerPoint</Application>
  <PresentationFormat>全屏显示(16:9)</PresentationFormat>
  <Paragraphs>66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Meiryo</vt:lpstr>
      <vt:lpstr>仿宋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Courier New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cp:lastPrinted>2020-12-31T11:37:54Z</cp:lastPrinted>
  <dcterms:created xsi:type="dcterms:W3CDTF">2020-12-31T11:37:54Z</dcterms:created>
  <dcterms:modified xsi:type="dcterms:W3CDTF">2022-01-12T09:58:41Z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