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16"/>
  </p:notesMasterIdLst>
  <p:sldIdLst>
    <p:sldId id="281" r:id="rId3"/>
    <p:sldId id="257" r:id="rId4"/>
    <p:sldId id="258" r:id="rId5"/>
    <p:sldId id="270" r:id="rId6"/>
    <p:sldId id="259" r:id="rId7"/>
    <p:sldId id="295" r:id="rId8"/>
    <p:sldId id="294" r:id="rId9"/>
    <p:sldId id="269" r:id="rId10"/>
    <p:sldId id="260" r:id="rId11"/>
    <p:sldId id="296" r:id="rId12"/>
    <p:sldId id="297" r:id="rId13"/>
    <p:sldId id="302" r:id="rId14"/>
    <p:sldId id="303" r:id="rId1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8C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 smtClean="0"/>
            </a:lvl1pPr>
          </a:lstStyle>
          <a:p>
            <a:pPr>
              <a:defRPr/>
            </a:pPr>
            <a:fld id="{2EB2FC5D-87D3-492F-A888-D09D21F4C251}" type="datetimeFigureOut">
              <a:rPr lang="zh-CN" altLang="en-US"/>
              <a:pPr>
                <a:defRPr/>
              </a:pPr>
              <a:t>2022/1/12</a:t>
            </a:fld>
            <a:endParaRPr lang="zh-CN" altLang="en-US"/>
          </a:p>
        </p:txBody>
      </p:sp>
      <p:sp>
        <p:nvSpPr>
          <p:cNvPr id="102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/>
            </a:lvl1pPr>
          </a:lstStyle>
          <a:p>
            <a:fld id="{E8C0DF2F-12CD-41F4-9F2B-747F859E3F36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690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0DF2F-12CD-41F4-9F2B-747F859E3F36}" type="slidenum">
              <a:rPr lang="en-US" altLang="zh-CN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72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0DF2F-12CD-41F4-9F2B-747F859E3F36}" type="slidenum">
              <a:rPr lang="en-US" altLang="zh-CN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355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229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4236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23221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5476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572000" y="113159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140551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41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4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25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24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518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36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352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91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59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45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826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62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57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4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21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83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2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95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5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359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244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724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7494"/>
            <a:ext cx="5068168" cy="4532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1"/>
          <p:cNvSpPr txBox="1">
            <a:spLocks noChangeArrowheads="1"/>
          </p:cNvSpPr>
          <p:nvPr/>
        </p:nvSpPr>
        <p:spPr bwMode="auto">
          <a:xfrm>
            <a:off x="502068" y="843558"/>
            <a:ext cx="4524375" cy="227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latin typeface="宋体" pitchFamily="2" charset="-122"/>
              </a:rPr>
              <a:t>口语交际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7200" b="1" dirty="0" smtClean="0">
                <a:latin typeface="微软雅黑" pitchFamily="34" charset="-122"/>
                <a:ea typeface="微软雅黑" pitchFamily="34" charset="-122"/>
              </a:rPr>
              <a:t>应 对</a:t>
            </a:r>
            <a:endParaRPr lang="zh-CN" altLang="en-US" sz="7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3743727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4"/>
          <p:cNvSpPr>
            <a:spLocks noGrp="1"/>
          </p:cNvSpPr>
          <p:nvPr>
            <p:ph idx="4294967295"/>
          </p:nvPr>
        </p:nvSpPr>
        <p:spPr>
          <a:xfrm>
            <a:off x="467544" y="627534"/>
            <a:ext cx="8229600" cy="3394472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 smtClean="0">
                <a:sym typeface="+mn-ea"/>
              </a:rPr>
              <a:t>  </a:t>
            </a:r>
            <a:r>
              <a:rPr lang="en-US" altLang="zh-CN" sz="2000" b="1" dirty="0" smtClean="0">
                <a:sym typeface="+mn-ea"/>
              </a:rPr>
              <a:t>    </a:t>
            </a:r>
            <a:r>
              <a:rPr lang="en-US" altLang="zh-CN" sz="2000" b="1" dirty="0" smtClean="0">
                <a:latin typeface="楷体" charset="-122"/>
                <a:ea typeface="楷体" charset="-122"/>
                <a:sym typeface="+mn-ea"/>
              </a:rPr>
              <a:t> </a:t>
            </a:r>
            <a:r>
              <a:rPr lang="en-US" altLang="zh-CN" sz="2000" b="1" dirty="0" smtClean="0">
                <a:latin typeface="+mn-ea"/>
                <a:sym typeface="+mn-ea"/>
              </a:rPr>
              <a:t>2.</a:t>
            </a:r>
            <a:r>
              <a:rPr lang="zh-CN" altLang="en-US" sz="2000" b="1" dirty="0" smtClean="0">
                <a:latin typeface="+mn-ea"/>
                <a:sym typeface="+mn-ea"/>
              </a:rPr>
              <a:t>根据语境，在横线上补写一段话，以说服妈妈同意晓宇跟航航交往。要求语言连贯、得体，100字左右。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b="1" dirty="0" smtClean="0">
                <a:latin typeface="楷体" charset="-122"/>
                <a:ea typeface="楷体" charset="-122"/>
                <a:sym typeface="+mn-ea"/>
              </a:rPr>
              <a:t>    </a:t>
            </a:r>
            <a:r>
              <a:rPr lang="zh-CN" altLang="en-US" sz="2000" dirty="0" smtClean="0">
                <a:latin typeface="+mn-ea"/>
                <a:sym typeface="+mn-ea"/>
              </a:rPr>
              <a:t>妈妈：“晓宇，不要再跟班上的航航来往了，他成绩还不如你;你要跟成绩好的人多交往，那样对你学习有帮助。”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+mn-ea"/>
                <a:sym typeface="+mn-ea"/>
              </a:rPr>
              <a:t>    晓宇：“</a:t>
            </a:r>
            <a:r>
              <a:rPr lang="en-US" altLang="zh-CN" sz="2000" dirty="0" smtClean="0">
                <a:latin typeface="+mn-ea"/>
                <a:sym typeface="+mn-ea"/>
              </a:rPr>
              <a:t>_____________________________________</a:t>
            </a:r>
            <a:r>
              <a:rPr lang="zh-CN" altLang="en-US" sz="2000" dirty="0" smtClean="0">
                <a:latin typeface="+mn-ea"/>
                <a:sym typeface="+mn-ea"/>
              </a:rPr>
              <a:t>。”</a:t>
            </a: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   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 </a:t>
            </a:r>
            <a:r>
              <a:rPr lang="zh-CN" altLang="en-US" sz="2000" dirty="0" smtClean="0">
                <a:solidFill>
                  <a:srgbClr val="C00000"/>
                </a:solidFill>
                <a:latin typeface="楷体" charset="-122"/>
                <a:ea typeface="楷体" charset="-122"/>
                <a:sym typeface="+mn-ea"/>
              </a:rPr>
              <a:t>答案示例：妈妈，我和航航是志趣相投、无话不谈的好朋友．除了成绩不如我，他有很多方面值得我学习。我不会因为与航航的交往耽误学习，平时会更多地向老师同学请教，更加努力地提高成绩。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charRg st="148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charRg st="148" end="2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4"/>
          <p:cNvSpPr>
            <a:spLocks noGrp="1"/>
          </p:cNvSpPr>
          <p:nvPr>
            <p:ph idx="4294967295"/>
          </p:nvPr>
        </p:nvSpPr>
        <p:spPr>
          <a:xfrm>
            <a:off x="457200" y="775097"/>
            <a:ext cx="8229600" cy="3394472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 smtClean="0">
                <a:sym typeface="+mn-ea"/>
              </a:rPr>
              <a:t>  </a:t>
            </a:r>
            <a:r>
              <a:rPr lang="en-US" altLang="zh-CN" sz="2000" b="1" dirty="0" smtClean="0">
                <a:sym typeface="+mn-ea"/>
              </a:rPr>
              <a:t>    </a:t>
            </a:r>
            <a:r>
              <a:rPr lang="en-US" altLang="zh-CN" sz="2000" b="1" dirty="0" smtClean="0">
                <a:latin typeface="+mj-ea"/>
                <a:ea typeface="+mj-ea"/>
                <a:sym typeface="+mn-ea"/>
              </a:rPr>
              <a:t> </a:t>
            </a:r>
            <a:r>
              <a:rPr lang="en-US" sz="2000" b="1" dirty="0" smtClean="0">
                <a:latin typeface="+mj-ea"/>
                <a:ea typeface="+mj-ea"/>
                <a:sym typeface="+mn-ea"/>
              </a:rPr>
              <a:t>3</a:t>
            </a:r>
            <a:r>
              <a:rPr sz="2000" b="1" dirty="0" smtClean="0">
                <a:latin typeface="+mj-ea"/>
                <a:ea typeface="+mj-ea"/>
                <a:sym typeface="+mn-ea"/>
              </a:rPr>
              <a:t>．阅读下面的文字，按要求作答。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sz="2000" b="1" dirty="0" smtClean="0">
                <a:latin typeface="楷体" charset="-122"/>
                <a:ea typeface="楷体" charset="-122"/>
                <a:sym typeface="+mn-ea"/>
              </a:rPr>
              <a:t>    </a:t>
            </a:r>
            <a:r>
              <a:rPr sz="2000" dirty="0" smtClean="0">
                <a:latin typeface="楷体" charset="-122"/>
                <a:ea typeface="楷体" charset="-122"/>
                <a:sym typeface="+mn-ea"/>
              </a:rPr>
              <a:t>一天，市民易先生看到一个小孩掉进池塘，不善游泳的他来不及脱衣服，就纵身跃进池塘将小孩救了上来。孩子平安无事，而当筋疲力尽的易先生被别人拖上岸时，孩子的妈妈却已经带着孩子离开了，连声“谢谢”都没说。易先生对此感到有些伤心。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sz="2000" b="1" dirty="0" smtClean="0">
                <a:latin typeface="楷体" charset="-122"/>
                <a:ea typeface="楷体" charset="-122"/>
                <a:sym typeface="+mn-ea"/>
              </a:rPr>
              <a:t>    </a:t>
            </a:r>
            <a:r>
              <a:rPr sz="2000" dirty="0" smtClean="0">
                <a:latin typeface="+mn-ea"/>
                <a:sym typeface="+mn-ea"/>
              </a:rPr>
              <a:t>如果见到这位妈妈，你会这样对她说：</a:t>
            </a:r>
            <a:r>
              <a:rPr lang="en-US" sz="2000" dirty="0" smtClean="0">
                <a:latin typeface="+mn-ea"/>
                <a:sym typeface="+mn-ea"/>
              </a:rPr>
              <a:t>“</a:t>
            </a:r>
            <a:r>
              <a:rPr sz="2000" dirty="0" smtClean="0">
                <a:latin typeface="+mn-ea"/>
                <a:sym typeface="+mn-ea"/>
              </a:rPr>
              <a:t>阿姨</a:t>
            </a:r>
            <a:r>
              <a:rPr lang="zh-CN" sz="2000" dirty="0" smtClean="0">
                <a:latin typeface="+mn-ea"/>
                <a:sym typeface="+mn-ea"/>
              </a:rPr>
              <a:t>，</a:t>
            </a:r>
            <a:r>
              <a:rPr lang="en-US" altLang="zh-CN" sz="2000" dirty="0" smtClean="0">
                <a:latin typeface="+mn-ea"/>
                <a:sym typeface="+mn-ea"/>
              </a:rPr>
              <a:t>——————————————————————————</a:t>
            </a:r>
            <a:r>
              <a:rPr lang="zh-CN" altLang="en-US" sz="2000" dirty="0" smtClean="0">
                <a:latin typeface="+mn-ea"/>
                <a:sym typeface="+mn-ea"/>
              </a:rPr>
              <a:t>。</a:t>
            </a:r>
            <a:r>
              <a:rPr lang="en-US" altLang="zh-CN" sz="2000" dirty="0" smtClean="0">
                <a:latin typeface="+mn-ea"/>
                <a:sym typeface="+mn-ea"/>
              </a:rPr>
              <a:t>”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 smtClean="0">
                <a:solidFill>
                  <a:srgbClr val="C00000"/>
                </a:solidFill>
                <a:latin typeface="+mn-ea"/>
                <a:sym typeface="+mn-ea"/>
              </a:rPr>
              <a:t>    </a:t>
            </a:r>
            <a:r>
              <a:rPr lang="zh-CN" altLang="en-US" sz="2000" dirty="0" smtClean="0">
                <a:solidFill>
                  <a:srgbClr val="C00000"/>
                </a:solidFill>
                <a:latin typeface="楷体" charset="-122"/>
                <a:ea typeface="楷体" charset="-122"/>
                <a:sym typeface="+mn-ea"/>
              </a:rPr>
              <a:t>答案示例：你要保证它像其他乘客一样不把脚放在座位上。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文本框 8"/>
          <p:cNvSpPr txBox="1">
            <a:spLocks noChangeArrowheads="1"/>
          </p:cNvSpPr>
          <p:nvPr/>
        </p:nvSpPr>
        <p:spPr bwMode="auto">
          <a:xfrm>
            <a:off x="1259632" y="1203598"/>
            <a:ext cx="433387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srgbClr val="162477"/>
                </a:solidFill>
                <a:latin typeface="方正小标宋_GBK" charset="-122"/>
                <a:ea typeface="方正小标宋_GBK" charset="-122"/>
              </a:rPr>
              <a:t>谢谢</a:t>
            </a:r>
            <a:r>
              <a:rPr lang="zh-CN" altLang="en-US" sz="6600" b="1" dirty="0">
                <a:solidFill>
                  <a:srgbClr val="5B8C25"/>
                </a:solidFill>
                <a:latin typeface="方正小标宋_GBK" charset="-122"/>
                <a:ea typeface="方正小标宋_GBK" charset="-122"/>
              </a:rPr>
              <a:t>观看</a:t>
            </a:r>
          </a:p>
        </p:txBody>
      </p:sp>
      <p:sp>
        <p:nvSpPr>
          <p:cNvPr id="11" name="直角三角形 10"/>
          <p:cNvSpPr/>
          <p:nvPr/>
        </p:nvSpPr>
        <p:spPr>
          <a:xfrm rot="16200000">
            <a:off x="2361010" y="-1597422"/>
            <a:ext cx="4636294" cy="8640763"/>
          </a:xfrm>
          <a:prstGeom prst="rtTriangle">
            <a:avLst/>
          </a:prstGeom>
          <a:solidFill>
            <a:srgbClr val="0070C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66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内容占位符 2"/>
          <p:cNvSpPr>
            <a:spLocks noGrp="1" noChangeArrowheads="1"/>
          </p:cNvSpPr>
          <p:nvPr>
            <p:ph idx="4294967295"/>
          </p:nvPr>
        </p:nvSpPr>
        <p:spPr bwMode="auto">
          <a:xfrm>
            <a:off x="446089" y="1635646"/>
            <a:ext cx="8229600" cy="33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en-US" altLang="zh-CN" sz="2000" dirty="0" smtClean="0">
                <a:latin typeface="宋体" pitchFamily="2" charset="-122"/>
              </a:rPr>
              <a:t>    </a:t>
            </a:r>
            <a:r>
              <a:rPr lang="zh-CN" altLang="en-US" sz="2000" dirty="0" smtClean="0">
                <a:latin typeface="宋体" pitchFamily="2" charset="-122"/>
              </a:rPr>
              <a:t>1.通过有序地观察，能依据设计的意图，联系生活实际想出办法，并乐于与同学使用普通话进行完整、清晰的交流；</a:t>
            </a: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zh-CN" altLang="en-US" sz="2000" dirty="0" smtClean="0">
                <a:latin typeface="宋体" pitchFamily="2" charset="-122"/>
              </a:rPr>
              <a:t>    2.通过本次口语交际，培育参与者合理想象，完整讲述个人意见的能力，培养认真倾听和乐于表达、善于交流的好习惯；</a:t>
            </a:r>
          </a:p>
          <a:p>
            <a:pPr marL="0" indent="0" eaLnBrk="1" hangingPunct="1">
              <a:lnSpc>
                <a:spcPct val="140000"/>
              </a:lnSpc>
              <a:buFontTx/>
              <a:buNone/>
            </a:pPr>
            <a:r>
              <a:rPr lang="zh-CN" altLang="en-US" sz="2000" dirty="0" smtClean="0">
                <a:latin typeface="宋体" pitchFamily="2" charset="-122"/>
              </a:rPr>
              <a:t>    3.在发展语言的同时，使参与者树立自我保护的意识，初步学会基本的自我保护、互动交流的方法，懂得礼貌待人、有序应对。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46088" y="808435"/>
            <a:ext cx="2679700" cy="49172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3076" name="文本框 9"/>
          <p:cNvSpPr txBox="1">
            <a:spLocks noChangeArrowheads="1"/>
          </p:cNvSpPr>
          <p:nvPr/>
        </p:nvSpPr>
        <p:spPr bwMode="auto">
          <a:xfrm>
            <a:off x="1174751" y="841772"/>
            <a:ext cx="1920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学习目标</a:t>
            </a:r>
          </a:p>
        </p:txBody>
      </p:sp>
      <p:pic>
        <p:nvPicPr>
          <p:cNvPr id="3077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89" y="808435"/>
            <a:ext cx="655637" cy="49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283968" y="62753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2"/>
          <p:cNvSpPr>
            <a:spLocks noGrp="1" noChangeArrowheads="1"/>
          </p:cNvSpPr>
          <p:nvPr>
            <p:ph idx="4294967295"/>
          </p:nvPr>
        </p:nvSpPr>
        <p:spPr bwMode="auto">
          <a:xfrm>
            <a:off x="446089" y="1471613"/>
            <a:ext cx="8066087" cy="293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smtClean="0">
                <a:latin typeface="宋体" pitchFamily="2" charset="-122"/>
              </a:rPr>
              <a:t>  </a:t>
            </a:r>
            <a:r>
              <a:rPr lang="zh-CN" altLang="en-US" sz="2000" dirty="0" smtClean="0">
                <a:latin typeface="宋体" pitchFamily="2" charset="-122"/>
              </a:rPr>
              <a:t>应对就是对别人所说的话语做出回应，或对别人提出的问题给予解答。广义的应对包括所有的聊天、问答、讨论等，这里则主要指面对别人的调侃、质疑、诘问、刁难时随机应变的话语能力。那么，怎样才能做到随机应变、巧妙应对呢？</a:t>
            </a: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 smtClean="0">
                <a:latin typeface="宋体" pitchFamily="2" charset="-122"/>
              </a:rPr>
              <a:t>    首先要准确理解对方的意图，把握对方的主要观点，因此，认真倾听对方的话语就显得至为重要。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46088" y="808435"/>
            <a:ext cx="2679700" cy="49172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4100" name="文本框 9"/>
          <p:cNvSpPr txBox="1">
            <a:spLocks noChangeArrowheads="1"/>
          </p:cNvSpPr>
          <p:nvPr/>
        </p:nvSpPr>
        <p:spPr bwMode="auto">
          <a:xfrm>
            <a:off x="1174751" y="841772"/>
            <a:ext cx="1920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交际指导</a:t>
            </a:r>
          </a:p>
        </p:txBody>
      </p:sp>
      <p:pic>
        <p:nvPicPr>
          <p:cNvPr id="4101" name="内容占位符 1" descr="名师辅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88" y="748904"/>
            <a:ext cx="728662" cy="60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2"/>
          <p:cNvSpPr>
            <a:spLocks noGrp="1" noChangeArrowheads="1"/>
          </p:cNvSpPr>
          <p:nvPr>
            <p:ph idx="4294967295"/>
          </p:nvPr>
        </p:nvSpPr>
        <p:spPr bwMode="auto">
          <a:xfrm>
            <a:off x="539552" y="699542"/>
            <a:ext cx="80327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dirty="0" smtClean="0"/>
              <a:t>      </a:t>
            </a:r>
            <a:r>
              <a:rPr lang="zh-CN" altLang="en-US" sz="2000" dirty="0" smtClean="0"/>
              <a:t>其次，准确判断对方的态度，是善意的玩笑、提问，还是恶意的讥讽、挑衅？对方的态度不同，应对的方式也应有所不同。如果是善意的玩笑，就要报以善意的幽默、自嘲；如果相反，可以选择恰当的方式，积极应对，不给对方以可乘之机。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 smtClean="0"/>
              <a:t>      再次，要掌握一定的应对技巧。特别是面对一些特殊场合，如国际间交往、答记者问或其他正式场合的交流等，或是遇到一些故意的刁难，就要注意采用一定的应对技巧。常用的应对技巧有自嘲、归谬、巧换概念、针锋相对、转换话题等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446088" y="753666"/>
            <a:ext cx="2679700" cy="49172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6147" name="文本框 9"/>
          <p:cNvSpPr txBox="1">
            <a:spLocks noChangeArrowheads="1"/>
          </p:cNvSpPr>
          <p:nvPr/>
        </p:nvSpPr>
        <p:spPr bwMode="auto">
          <a:xfrm>
            <a:off x="1174751" y="787004"/>
            <a:ext cx="1920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交际示例</a:t>
            </a:r>
          </a:p>
        </p:txBody>
      </p:sp>
      <p:pic>
        <p:nvPicPr>
          <p:cNvPr id="6148" name="内容占位符 1" descr="交流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13" y="626269"/>
            <a:ext cx="969962" cy="72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693739" y="1419622"/>
            <a:ext cx="7754937" cy="3385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b="1" dirty="0">
                <a:latin typeface="宋体" pitchFamily="2" charset="-122"/>
              </a:rPr>
              <a:t>一、阅读下边的应对案例，简要说明这些名人采用了什么应对技巧。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  1.孔融十岁的时候就表现出超乎寻常的聪明才智，得到人们的赞许。有一个叫陈韪的官员却当众不以为然地说：“小时了了（聪明），大未必佳。”孔融立即回应道：“想君小时，必当了了。”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以子之矛攻子之</a:t>
            </a:r>
            <a:r>
              <a:rPr lang="zh-CN" altLang="en-US" sz="2400" dirty="0" smtClean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盾</a:t>
            </a:r>
            <a:endParaRPr lang="zh-CN" altLang="zh-CN" sz="24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461963" y="555526"/>
            <a:ext cx="8343900" cy="425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000" b="1" dirty="0">
                <a:latin typeface="宋体" pitchFamily="2" charset="-122"/>
              </a:rPr>
              <a:t>   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.一名英国女士非常喜欢钱钟书的小说《围城》，于是打电话给钱钟书请求见面。钱钟书对她说：“假如你吃了个鸡蛋觉得不错，何必认识那下蛋的母鸡呢？”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   谦虚、自嘲</a:t>
            </a:r>
          </a:p>
          <a:p>
            <a:pPr eaLnBrk="1" hangingPunct="1">
              <a:lnSpc>
                <a:spcPts val="4000"/>
              </a:lnSpc>
            </a:pPr>
            <a:r>
              <a:rPr lang="zh-CN" altLang="en-US" sz="2000" dirty="0">
                <a:latin typeface="楷体_GB2312" charset="-122"/>
                <a:ea typeface="楷体_GB2312" charset="-122"/>
              </a:rPr>
              <a:t>   3.一个年轻的画家拜访德国著名的画家阿道夫•门采尔，向他诉苦说：“我真不明白，为什么我画一幅画只用一会儿工夫，可卖出去要整整一年。”“请倒过来试试吧，”门采尔认真地说，“要是你花一年的工夫去画它，那么只用一天就准能卖掉它。”</a:t>
            </a:r>
          </a:p>
          <a:p>
            <a:pPr eaLnBrk="1" hangingPunct="1">
              <a:lnSpc>
                <a:spcPts val="4000"/>
              </a:lnSpc>
            </a:pPr>
            <a:r>
              <a:rPr lang="zh-CN" altLang="en-US" sz="2000" dirty="0">
                <a:latin typeface="楷体_GB2312" charset="-122"/>
                <a:ea typeface="楷体_GB2312" charset="-122"/>
              </a:rPr>
              <a:t>   </a:t>
            </a:r>
            <a:r>
              <a:rPr lang="zh-CN" altLang="en-US" sz="2000" dirty="0">
                <a:solidFill>
                  <a:srgbClr val="C00000"/>
                </a:solidFill>
                <a:latin typeface="楷体_GB2312" charset="-122"/>
                <a:ea typeface="楷体_GB2312" charset="-122"/>
              </a:rPr>
              <a:t>偷换概念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2"/>
          <p:cNvSpPr txBox="1">
            <a:spLocks noChangeArrowheads="1"/>
          </p:cNvSpPr>
          <p:nvPr/>
        </p:nvSpPr>
        <p:spPr bwMode="auto">
          <a:xfrm>
            <a:off x="481014" y="627534"/>
            <a:ext cx="7754937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400" b="1" dirty="0">
                <a:latin typeface="宋体" pitchFamily="2" charset="-122"/>
              </a:rPr>
              <a:t>二、晏子使楚的外交智慧</a:t>
            </a:r>
          </a:p>
          <a:p>
            <a:pPr eaLnBrk="1" hangingPunct="1">
              <a:lnSpc>
                <a:spcPts val="4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 晏子出使楚国。楚王想尽办法羞辱晏子。知道晏子身材矮小，他就在大门的旁边开一个五尺高的小洞请晏子进去。晏子不进去，说：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出使到狗国的人从狗洞进去，今天我出使到楚国来，不应该从这个洞进去。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迎接宾客的人只好带晏子改从大门进去。</a:t>
            </a:r>
          </a:p>
        </p:txBody>
      </p:sp>
      <p:pic>
        <p:nvPicPr>
          <p:cNvPr id="8195" name="图片 2" descr="WP`NN}R5W[YJEX9EZW[NH4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462" y="3363838"/>
            <a:ext cx="3157538" cy="172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 txBox="1">
            <a:spLocks noChangeArrowheads="1"/>
          </p:cNvSpPr>
          <p:nvPr/>
        </p:nvSpPr>
        <p:spPr bwMode="auto">
          <a:xfrm>
            <a:off x="636589" y="411510"/>
            <a:ext cx="7869237" cy="463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latin typeface="楷体_GB2312" charset="-122"/>
                <a:ea typeface="楷体_GB2312" charset="-122"/>
                <a:sym typeface="宋体" pitchFamily="2" charset="-122"/>
              </a:rPr>
              <a:t>    </a:t>
            </a: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晏子拜见楚王。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    楚王说：</a:t>
            </a:r>
            <a:r>
              <a:rPr lang="en-US" altLang="zh-CN" sz="2000" dirty="0">
                <a:latin typeface="楷体_GB2312" charset="-122"/>
                <a:ea typeface="楷体_GB2312" charset="-122"/>
                <a:sym typeface="宋体" pitchFamily="2" charset="-122"/>
              </a:rPr>
              <a:t>“</a:t>
            </a: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齐国没有人吗?竟派您做使臣。</a:t>
            </a:r>
            <a:r>
              <a:rPr lang="en-US" altLang="zh-CN" sz="2000" dirty="0">
                <a:latin typeface="楷体_GB2312" charset="-122"/>
                <a:ea typeface="楷体_GB2312" charset="-122"/>
                <a:sym typeface="宋体" pitchFamily="2" charset="-122"/>
              </a:rPr>
              <a:t>”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latin typeface="楷体_GB2312" charset="-122"/>
                <a:ea typeface="楷体_GB2312" charset="-122"/>
                <a:sym typeface="宋体" pitchFamily="2" charset="-122"/>
              </a:rPr>
              <a:t>    </a:t>
            </a: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晏子回答说：“齐国首都临淄有七千多户人家，展开衣袖可以遮天蔽日，挥洒汗水就像天下雨一样，人挨着人，肩并着肩，脚尖碰着脚跟，怎么能说齐国没有人呢？”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    楚王说：“既然这样，为什么派你这样一个人来做使臣呢？”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楷体_GB2312" charset="-122"/>
                <a:ea typeface="楷体_GB2312" charset="-122"/>
                <a:sym typeface="宋体" pitchFamily="2" charset="-122"/>
              </a:rPr>
              <a:t>    晏子回答说：“齐国派遣使臣，各有各的出使对象，有德有才的使者被派遣出使有德有才的君主那儿，无德无才的使者被派遣出使有德有才的君主所在的国家，我是最无能的人，所以就只好委屈下出使楚国了。”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4"/>
          <p:cNvSpPr>
            <a:spLocks noGrp="1"/>
          </p:cNvSpPr>
          <p:nvPr>
            <p:ph idx="4294967295"/>
          </p:nvPr>
        </p:nvSpPr>
        <p:spPr>
          <a:xfrm>
            <a:off x="446088" y="1563638"/>
            <a:ext cx="8229600" cy="3394472"/>
          </a:xfrm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en-US" altLang="zh-CN" sz="2000" dirty="0" smtClean="0">
                <a:sym typeface="+mn-ea"/>
              </a:rPr>
              <a:t>  </a:t>
            </a:r>
            <a:r>
              <a:rPr lang="en-US" altLang="zh-CN" sz="2000" b="1" dirty="0" smtClean="0">
                <a:sym typeface="+mn-ea"/>
              </a:rPr>
              <a:t>    </a:t>
            </a:r>
            <a:r>
              <a:rPr lang="en-US" altLang="zh-CN" sz="2000" b="1" dirty="0" smtClean="0">
                <a:latin typeface="楷体" charset="-122"/>
                <a:ea typeface="楷体" charset="-122"/>
                <a:sym typeface="+mn-ea"/>
              </a:rPr>
              <a:t> </a:t>
            </a:r>
            <a:r>
              <a:rPr lang="en-US" altLang="zh-CN" sz="2000" b="1" dirty="0" smtClean="0">
                <a:latin typeface="+mn-ea"/>
                <a:sym typeface="+mn-ea"/>
              </a:rPr>
              <a:t>1.</a:t>
            </a:r>
            <a:r>
              <a:rPr lang="zh-CN" altLang="en-US" sz="2000" b="1" dirty="0" smtClean="0">
                <a:latin typeface="+mn-ea"/>
                <a:sym typeface="+mn-ea"/>
              </a:rPr>
              <a:t>阅读下面这这组对话，请以孩子的口吻对父亲进行劝说。要求表达合理、得体，80字以内。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“哇!又超了一辆‘宝马’!真带劲!”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“爸!这里限速50!”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“啥关系!没警察。这段路我熟，没测速的。放心吧!”</a:t>
            </a:r>
          </a:p>
          <a:p>
            <a:pPr marL="0" indent="0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000" dirty="0" smtClean="0">
                <a:latin typeface="楷体" charset="-122"/>
                <a:ea typeface="楷体" charset="-122"/>
                <a:sym typeface="+mn-ea"/>
              </a:rPr>
              <a:t>    </a:t>
            </a:r>
            <a:r>
              <a:rPr lang="zh-CN" altLang="en-US" sz="2000" dirty="0" smtClean="0">
                <a:solidFill>
                  <a:srgbClr val="C00000"/>
                </a:solidFill>
                <a:latin typeface="楷体" charset="-122"/>
                <a:ea typeface="楷体" charset="-122"/>
                <a:sym typeface="+mn-ea"/>
              </a:rPr>
              <a:t>答案示例：老爸，照你这么说，你们不监督，老师不督促，我学习上也可以糊弄了呗，你觉得这样做榜样好吗?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46088" y="808435"/>
            <a:ext cx="2679700" cy="49172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10244" name="文本框 9"/>
          <p:cNvSpPr txBox="1">
            <a:spLocks noChangeArrowheads="1"/>
          </p:cNvSpPr>
          <p:nvPr/>
        </p:nvSpPr>
        <p:spPr bwMode="auto">
          <a:xfrm>
            <a:off x="1174751" y="841772"/>
            <a:ext cx="1920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162477"/>
                </a:solidFill>
                <a:latin typeface="黑体" pitchFamily="49" charset="-122"/>
                <a:ea typeface="黑体" pitchFamily="49" charset="-122"/>
              </a:rPr>
              <a:t>针对训练</a:t>
            </a:r>
          </a:p>
        </p:txBody>
      </p:sp>
      <p:pic>
        <p:nvPicPr>
          <p:cNvPr id="10245" name="内容占位符 3" descr="练习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89" y="807244"/>
            <a:ext cx="657225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1225</Words>
  <Application>Microsoft Office PowerPoint</Application>
  <PresentationFormat>全屏显示(16:9)</PresentationFormat>
  <Paragraphs>55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Meiryo</vt:lpstr>
      <vt:lpstr>方正小标宋_GBK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53</cp:revision>
  <dcterms:created xsi:type="dcterms:W3CDTF">2018-02-05T08:28:46Z</dcterms:created>
  <dcterms:modified xsi:type="dcterms:W3CDTF">2022-01-12T11:24:07Z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