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</p:sldMasterIdLst>
  <p:notesMasterIdLst>
    <p:notesMasterId r:id="rId29"/>
  </p:notesMasterIdLst>
  <p:sldIdLst>
    <p:sldId id="260" r:id="rId5"/>
    <p:sldId id="288" r:id="rId6"/>
    <p:sldId id="289" r:id="rId7"/>
    <p:sldId id="290" r:id="rId8"/>
    <p:sldId id="291" r:id="rId9"/>
    <p:sldId id="292" r:id="rId10"/>
    <p:sldId id="293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D"/>
    <a:srgbClr val="F892BE"/>
    <a:srgbClr val="520000"/>
    <a:srgbClr val="004C78"/>
    <a:srgbClr val="00639F"/>
    <a:srgbClr val="026EAC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32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2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3B7A686A-CA18-4273-AE11-7A32A6F5E694}" type="datetimeFigureOut">
              <a:rPr lang="zh-CN" altLang="en-US"/>
              <a:pPr/>
              <a:t>2022/1/11</a:t>
            </a:fld>
            <a:endParaRPr lang="zh-CN" altLang="en-US"/>
          </a:p>
        </p:txBody>
      </p:sp>
      <p:sp>
        <p:nvSpPr>
          <p:cNvPr id="1434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A81560-CA83-4CA2-95FD-9BAACD9D18D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328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81560-CA83-4CA2-95FD-9BAACD9D18D2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843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04375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865439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763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4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523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275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240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24085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57443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953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064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0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243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44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83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987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64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8188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2529613" y="1419654"/>
            <a:ext cx="4392613" cy="792162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zh-CN" altLang="en-US" sz="6000" b="1" dirty="0">
                <a:solidFill>
                  <a:srgbClr val="520000"/>
                </a:solidFill>
                <a:latin typeface="+mn-lt"/>
                <a:ea typeface="+mn-ea"/>
                <a:cs typeface="+mn-ea"/>
                <a:sym typeface="+mn-lt"/>
              </a:rPr>
              <a:t>灯   笼 </a:t>
            </a:r>
            <a:r>
              <a:rPr lang="zh-CN" altLang="en-US" sz="3600" b="1" dirty="0">
                <a:solidFill>
                  <a:srgbClr val="52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083876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95513" y="2139950"/>
            <a:ext cx="5761037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第二部分（</a:t>
            </a: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3-10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）抒写“我”关于灯笼的一些回忆，        说明灯笼的意义重大。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195513" y="1492250"/>
            <a:ext cx="51704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第一部分（</a:t>
            </a: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1-2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）叙写小时候喜欢火、光的情景。</a:t>
            </a:r>
          </a:p>
        </p:txBody>
      </p:sp>
      <p:grpSp>
        <p:nvGrpSpPr>
          <p:cNvPr id="16387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6388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89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0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1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脉络梳理</a:t>
            </a:r>
          </a:p>
        </p:txBody>
      </p:sp>
      <p:pic>
        <p:nvPicPr>
          <p:cNvPr id="16392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124075" y="3148013"/>
            <a:ext cx="5327650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第三部分（</a:t>
            </a: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11-12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）抒写作者的爱国情怀。</a:t>
            </a:r>
          </a:p>
        </p:txBody>
      </p:sp>
      <p:pic>
        <p:nvPicPr>
          <p:cNvPr id="16394" name="图片 4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419225"/>
            <a:ext cx="4603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图片 45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2284413"/>
            <a:ext cx="4603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图片 46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3148013"/>
            <a:ext cx="4603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" name="直接连接符 17"/>
          <p:cNvCxnSpPr>
            <a:cxnSpLocks noChangeShapeType="1"/>
          </p:cNvCxnSpPr>
          <p:nvPr/>
        </p:nvCxnSpPr>
        <p:spPr bwMode="auto">
          <a:xfrm flipH="1">
            <a:off x="1692275" y="1995488"/>
            <a:ext cx="5832475" cy="0"/>
          </a:xfrm>
          <a:prstGeom prst="line">
            <a:avLst/>
          </a:prstGeom>
          <a:noFill/>
          <a:ln w="22225">
            <a:solidFill>
              <a:srgbClr val="A6A6A6">
                <a:alpha val="67841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直接连接符 17"/>
          <p:cNvCxnSpPr>
            <a:cxnSpLocks noChangeShapeType="1"/>
          </p:cNvCxnSpPr>
          <p:nvPr/>
        </p:nvCxnSpPr>
        <p:spPr bwMode="auto">
          <a:xfrm flipH="1">
            <a:off x="1692275" y="3003550"/>
            <a:ext cx="5832475" cy="0"/>
          </a:xfrm>
          <a:prstGeom prst="line">
            <a:avLst/>
          </a:prstGeom>
          <a:noFill/>
          <a:ln w="22225">
            <a:solidFill>
              <a:srgbClr val="A6A6A6">
                <a:alpha val="67841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63219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124075" y="1563688"/>
            <a:ext cx="453548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、挑着灯笼接祖父。</a:t>
            </a:r>
            <a:endParaRPr lang="en-US" altLang="zh-CN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、接过母亲递给的灯笼上下灯学。</a:t>
            </a:r>
            <a:endParaRPr lang="en-US" altLang="zh-CN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3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、乡俗还愿时，村口红灯高照。</a:t>
            </a:r>
            <a:endParaRPr lang="en-US" altLang="zh-CN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、跟着龙灯跑半夜，伴着小灯入眠。</a:t>
            </a:r>
            <a:endParaRPr lang="en-US" altLang="zh-CN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、族姊远嫁，宅第红灯高挂。</a:t>
            </a:r>
            <a:endParaRPr lang="en-US" altLang="zh-CN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6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、在纱灯上描红。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051050" y="1131888"/>
            <a:ext cx="44783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阅读</a:t>
            </a:r>
            <a:r>
              <a:rPr lang="en-US" altLang="zh-CN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3-9</a:t>
            </a:r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段，作者写了关于灯笼的哪些事？</a:t>
            </a:r>
          </a:p>
        </p:txBody>
      </p:sp>
      <p:grpSp>
        <p:nvGrpSpPr>
          <p:cNvPr id="17411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7412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3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4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15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重点讲解</a:t>
            </a:r>
          </a:p>
        </p:txBody>
      </p:sp>
      <p:pic>
        <p:nvPicPr>
          <p:cNvPr id="17416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7" name="Group 2"/>
          <p:cNvGrpSpPr>
            <a:grpSpLocks/>
          </p:cNvGrpSpPr>
          <p:nvPr/>
        </p:nvGrpSpPr>
        <p:grpSpPr bwMode="auto">
          <a:xfrm>
            <a:off x="1042988" y="987425"/>
            <a:ext cx="6915150" cy="3600450"/>
            <a:chOff x="267" y="936"/>
            <a:chExt cx="5331" cy="2222"/>
          </a:xfrm>
        </p:grpSpPr>
        <p:sp>
          <p:nvSpPr>
            <p:cNvPr id="17418" name="Line 3"/>
            <p:cNvSpPr>
              <a:spLocks noChangeShapeType="1"/>
            </p:cNvSpPr>
            <p:nvPr/>
          </p:nvSpPr>
          <p:spPr bwMode="auto">
            <a:xfrm>
              <a:off x="5277" y="1148"/>
              <a:ext cx="0" cy="1798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419" name="Line 4"/>
            <p:cNvSpPr>
              <a:spLocks noChangeShapeType="1"/>
            </p:cNvSpPr>
            <p:nvPr/>
          </p:nvSpPr>
          <p:spPr bwMode="auto">
            <a:xfrm>
              <a:off x="589" y="1148"/>
              <a:ext cx="0" cy="1798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7420" name="Group 5"/>
            <p:cNvGrpSpPr>
              <a:grpSpLocks/>
            </p:cNvGrpSpPr>
            <p:nvPr/>
          </p:nvGrpSpPr>
          <p:grpSpPr bwMode="auto">
            <a:xfrm>
              <a:off x="267" y="936"/>
              <a:ext cx="640" cy="317"/>
              <a:chOff x="975" y="1117"/>
              <a:chExt cx="453" cy="227"/>
            </a:xfrm>
          </p:grpSpPr>
          <p:sp>
            <p:nvSpPr>
              <p:cNvPr id="17421" name="AutoShape 6"/>
              <p:cNvSpPr>
                <a:spLocks noChangeArrowheads="1"/>
              </p:cNvSpPr>
              <p:nvPr/>
            </p:nvSpPr>
            <p:spPr bwMode="auto">
              <a:xfrm>
                <a:off x="975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prstClr val="black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422" name="AutoShape 7"/>
              <p:cNvSpPr>
                <a:spLocks noChangeArrowheads="1"/>
              </p:cNvSpPr>
              <p:nvPr/>
            </p:nvSpPr>
            <p:spPr bwMode="auto">
              <a:xfrm>
                <a:off x="1111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8BB4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prstClr val="black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423" name="AutoShape 8"/>
              <p:cNvSpPr>
                <a:spLocks noChangeArrowheads="1"/>
              </p:cNvSpPr>
              <p:nvPr/>
            </p:nvSpPr>
            <p:spPr bwMode="auto">
              <a:xfrm>
                <a:off x="1247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B8D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prstClr val="black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17424" name="Group 9"/>
            <p:cNvGrpSpPr>
              <a:grpSpLocks/>
            </p:cNvGrpSpPr>
            <p:nvPr/>
          </p:nvGrpSpPr>
          <p:grpSpPr bwMode="auto">
            <a:xfrm rot="10800000">
              <a:off x="4958" y="2841"/>
              <a:ext cx="640" cy="317"/>
              <a:chOff x="975" y="1117"/>
              <a:chExt cx="453" cy="227"/>
            </a:xfrm>
          </p:grpSpPr>
          <p:sp>
            <p:nvSpPr>
              <p:cNvPr id="17425" name="AutoShape 10"/>
              <p:cNvSpPr>
                <a:spLocks noChangeArrowheads="1"/>
              </p:cNvSpPr>
              <p:nvPr/>
            </p:nvSpPr>
            <p:spPr bwMode="auto">
              <a:xfrm>
                <a:off x="975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prstClr val="black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426" name="AutoShape 11"/>
              <p:cNvSpPr>
                <a:spLocks noChangeArrowheads="1"/>
              </p:cNvSpPr>
              <p:nvPr/>
            </p:nvSpPr>
            <p:spPr bwMode="auto">
              <a:xfrm>
                <a:off x="1111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8BB4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prstClr val="black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7427" name="AutoShape 12"/>
              <p:cNvSpPr>
                <a:spLocks noChangeArrowheads="1"/>
              </p:cNvSpPr>
              <p:nvPr/>
            </p:nvSpPr>
            <p:spPr bwMode="auto">
              <a:xfrm>
                <a:off x="1247" y="1117"/>
                <a:ext cx="181" cy="227"/>
              </a:xfrm>
              <a:prstGeom prst="moon">
                <a:avLst>
                  <a:gd name="adj" fmla="val 50000"/>
                </a:avLst>
              </a:prstGeom>
              <a:solidFill>
                <a:srgbClr val="B8D1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>
                  <a:solidFill>
                    <a:prstClr val="black"/>
                  </a:solidFill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7428" name="Line 13"/>
            <p:cNvSpPr>
              <a:spLocks noChangeShapeType="1"/>
            </p:cNvSpPr>
            <p:nvPr/>
          </p:nvSpPr>
          <p:spPr bwMode="auto">
            <a:xfrm flipV="1">
              <a:off x="4488" y="1158"/>
              <a:ext cx="777" cy="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7429" name="Line 14"/>
            <p:cNvSpPr>
              <a:spLocks noChangeShapeType="1"/>
            </p:cNvSpPr>
            <p:nvPr/>
          </p:nvSpPr>
          <p:spPr bwMode="auto">
            <a:xfrm>
              <a:off x="589" y="2946"/>
              <a:ext cx="4367" cy="0"/>
            </a:xfrm>
            <a:prstGeom prst="line">
              <a:avLst/>
            </a:prstGeom>
            <a:noFill/>
            <a:ln w="28575">
              <a:solidFill>
                <a:srgbClr val="339966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cxnSp>
        <p:nvCxnSpPr>
          <p:cNvPr id="33" name="直接连接符 17"/>
          <p:cNvCxnSpPr>
            <a:cxnSpLocks noChangeShapeType="1"/>
          </p:cNvCxnSpPr>
          <p:nvPr/>
        </p:nvCxnSpPr>
        <p:spPr bwMode="auto">
          <a:xfrm>
            <a:off x="6659563" y="1492250"/>
            <a:ext cx="0" cy="2592388"/>
          </a:xfrm>
          <a:prstGeom prst="line">
            <a:avLst/>
          </a:prstGeom>
          <a:noFill/>
          <a:ln w="22225">
            <a:solidFill>
              <a:srgbClr val="A6A6A6">
                <a:alpha val="67841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椭圆 17"/>
          <p:cNvSpPr>
            <a:spLocks noChangeArrowheads="1"/>
          </p:cNvSpPr>
          <p:nvPr/>
        </p:nvSpPr>
        <p:spPr bwMode="auto">
          <a:xfrm>
            <a:off x="6300788" y="2066925"/>
            <a:ext cx="695325" cy="479425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9" name="椭圆 17"/>
          <p:cNvSpPr>
            <a:spLocks noChangeArrowheads="1"/>
          </p:cNvSpPr>
          <p:nvPr/>
        </p:nvSpPr>
        <p:spPr bwMode="auto">
          <a:xfrm>
            <a:off x="6300788" y="2932113"/>
            <a:ext cx="695325" cy="479425"/>
          </a:xfrm>
          <a:prstGeom prst="ellipse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en-US" sz="1400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17433" name="TextBox 39"/>
          <p:cNvSpPr txBox="1">
            <a:spLocks noChangeArrowheads="1"/>
          </p:cNvSpPr>
          <p:nvPr/>
        </p:nvSpPr>
        <p:spPr bwMode="auto">
          <a:xfrm>
            <a:off x="6443663" y="2139950"/>
            <a:ext cx="3603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灯</a:t>
            </a:r>
          </a:p>
        </p:txBody>
      </p:sp>
      <p:sp>
        <p:nvSpPr>
          <p:cNvPr id="17434" name="TextBox 40"/>
          <p:cNvSpPr txBox="1">
            <a:spLocks noChangeArrowheads="1"/>
          </p:cNvSpPr>
          <p:nvPr/>
        </p:nvSpPr>
        <p:spPr bwMode="auto">
          <a:xfrm>
            <a:off x="6443663" y="3003550"/>
            <a:ext cx="360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+mn-lt"/>
              </a:rPr>
              <a:t>笼</a:t>
            </a:r>
          </a:p>
        </p:txBody>
      </p:sp>
    </p:spTree>
    <p:extLst>
      <p:ext uri="{BB962C8B-B14F-4D97-AF65-F5344CB8AC3E}">
        <p14:creationId xmlns:p14="http://schemas.microsoft.com/office/powerpoint/2010/main" val="306869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37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8434" name="Picture 3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5" name="Picture 4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6" name="Picture 5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7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重点讲解</a:t>
            </a:r>
          </a:p>
        </p:txBody>
      </p:sp>
      <p:pic>
        <p:nvPicPr>
          <p:cNvPr id="18438" name="Picture 6" descr="image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流程图: 多文档 15"/>
          <p:cNvSpPr/>
          <p:nvPr/>
        </p:nvSpPr>
        <p:spPr>
          <a:xfrm>
            <a:off x="1258888" y="1131888"/>
            <a:ext cx="3097212" cy="3168650"/>
          </a:xfrm>
          <a:prstGeom prst="flowChartMultidocumen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331913" y="1347788"/>
            <a:ext cx="28797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 阅读最后两段，体会</a:t>
            </a: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“</a:t>
            </a:r>
            <a:r>
              <a:rPr lang="zh-CN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唉，壮，于今灯笼又不够了。应该数火把，数探海灯，数燎原的一把烈火！</a:t>
            </a: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”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这句话寄寓了作者怎样的情感？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4643438" y="1131888"/>
            <a:ext cx="3168650" cy="3095625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859338" y="1276350"/>
            <a:ext cx="288131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虚写追慕古代名将的业绩，是为后面的直抒胸臆做铺垫：愿为灯笼下的马前卒。</a:t>
            </a:r>
            <a:endParaRPr lang="en-US" altLang="zh-CN" sz="1600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这几句借灯笼表达自己浓烈的爱国主义情怀，表达悲壮  激越的家国情怀，表现出自己要同时代共呼吸的担当精神。</a:t>
            </a:r>
          </a:p>
        </p:txBody>
      </p:sp>
    </p:spTree>
    <p:extLst>
      <p:ext uri="{BB962C8B-B14F-4D97-AF65-F5344CB8AC3E}">
        <p14:creationId xmlns:p14="http://schemas.microsoft.com/office/powerpoint/2010/main" val="2364036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40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9458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59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0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1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重点讲解</a:t>
            </a:r>
          </a:p>
        </p:txBody>
      </p:sp>
      <p:pic>
        <p:nvPicPr>
          <p:cNvPr id="19462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84213" y="700088"/>
            <a:ext cx="4608512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 </a:t>
            </a:r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“灯笼”被作者寄寓了何种意义呢？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851275" y="1276350"/>
            <a:ext cx="2160588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</a:t>
            </a: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有文化上的：在纱灯上描红，爱的是那份雅致；对宫灯的想象，体验的是深长的历史况味。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116013" y="1347788"/>
            <a:ext cx="2376487" cy="244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7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</a:t>
            </a:r>
            <a:r>
              <a:rPr lang="zh-CN" altLang="zh-CN" sz="17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挑着灯笼，迎回祖父，长幼情笃；接过纱灯，上下灯学，母子情深；跟着龙灯跑个半夜，伴着小灯入梦，绽放着飞扬的青春；</a:t>
            </a:r>
            <a:endParaRPr lang="zh-CN" altLang="en-US" sz="170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227763" y="1276350"/>
            <a:ext cx="22320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引述历史上保家卫国的名将，表达自己做“灯笼下的马前卒”的誓愿，是悲壮激越的家国情怀</a:t>
            </a: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。</a:t>
            </a:r>
          </a:p>
        </p:txBody>
      </p:sp>
      <p:cxnSp>
        <p:nvCxnSpPr>
          <p:cNvPr id="19" name="直接连接符 17"/>
          <p:cNvCxnSpPr>
            <a:cxnSpLocks noChangeShapeType="1"/>
          </p:cNvCxnSpPr>
          <p:nvPr/>
        </p:nvCxnSpPr>
        <p:spPr bwMode="auto">
          <a:xfrm>
            <a:off x="3708400" y="1492250"/>
            <a:ext cx="0" cy="2159000"/>
          </a:xfrm>
          <a:prstGeom prst="line">
            <a:avLst/>
          </a:prstGeom>
          <a:noFill/>
          <a:ln w="22225">
            <a:solidFill>
              <a:srgbClr val="A6A6A6">
                <a:alpha val="67841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连接符 17"/>
          <p:cNvCxnSpPr>
            <a:cxnSpLocks noChangeShapeType="1"/>
          </p:cNvCxnSpPr>
          <p:nvPr/>
        </p:nvCxnSpPr>
        <p:spPr bwMode="auto">
          <a:xfrm>
            <a:off x="6011863" y="1419225"/>
            <a:ext cx="0" cy="2160588"/>
          </a:xfrm>
          <a:prstGeom prst="line">
            <a:avLst/>
          </a:prstGeom>
          <a:noFill/>
          <a:ln w="22225">
            <a:solidFill>
              <a:srgbClr val="A6A6A6">
                <a:alpha val="67841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1692275" y="4084638"/>
            <a:ext cx="158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怀念童年亲情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4067175" y="4084638"/>
            <a:ext cx="158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感受文化历史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372225" y="4084638"/>
            <a:ext cx="1584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抒发爱国激情</a:t>
            </a:r>
          </a:p>
        </p:txBody>
      </p:sp>
      <p:cxnSp>
        <p:nvCxnSpPr>
          <p:cNvPr id="26" name="直接箭头连接符 25"/>
          <p:cNvCxnSpPr/>
          <p:nvPr/>
        </p:nvCxnSpPr>
        <p:spPr>
          <a:xfrm>
            <a:off x="3419475" y="4300538"/>
            <a:ext cx="4318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5795963" y="4300538"/>
            <a:ext cx="4318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图片 27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000" flipH="1">
            <a:off x="5021263" y="431800"/>
            <a:ext cx="77152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20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097" grpId="0"/>
      <p:bldP spid="16" grpId="0"/>
      <p:bldP spid="18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20482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3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4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5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重点讲解</a:t>
            </a:r>
          </a:p>
        </p:txBody>
      </p:sp>
      <p:pic>
        <p:nvPicPr>
          <p:cNvPr id="20486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051050" y="1492250"/>
            <a:ext cx="1728788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 往昔经历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051050" y="2355850"/>
            <a:ext cx="2160588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 乡情民俗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627313" y="3292475"/>
            <a:ext cx="1657350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诗词典故</a:t>
            </a:r>
          </a:p>
        </p:txBody>
      </p: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692275" y="1419225"/>
            <a:ext cx="2374900" cy="581025"/>
            <a:chOff x="2656683" y="1989020"/>
            <a:chExt cx="2561563" cy="849466"/>
          </a:xfrm>
        </p:grpSpPr>
        <p:sp>
          <p:nvSpPr>
            <p:cNvPr id="24" name="任意多边形 23"/>
            <p:cNvSpPr/>
            <p:nvPr/>
          </p:nvSpPr>
          <p:spPr>
            <a:xfrm>
              <a:off x="3178927" y="2012229"/>
              <a:ext cx="2039319" cy="826257"/>
            </a:xfrm>
            <a:custGeom>
              <a:avLst/>
              <a:gdLst>
                <a:gd name="connsiteX0" fmla="*/ 173660 w 4009922"/>
                <a:gd name="connsiteY0" fmla="*/ 53464 h 850589"/>
                <a:gd name="connsiteX1" fmla="*/ 173660 w 4009922"/>
                <a:gd name="connsiteY1" fmla="*/ 797124 h 850589"/>
                <a:gd name="connsiteX2" fmla="*/ 3529010 w 4009922"/>
                <a:gd name="connsiteY2" fmla="*/ 797124 h 850589"/>
                <a:gd name="connsiteX3" fmla="*/ 3953660 w 4009922"/>
                <a:gd name="connsiteY3" fmla="*/ 456982 h 850589"/>
                <a:gd name="connsiteX4" fmla="*/ 3953660 w 4009922"/>
                <a:gd name="connsiteY4" fmla="*/ 393607 h 850589"/>
                <a:gd name="connsiteX5" fmla="*/ 3529010 w 4009922"/>
                <a:gd name="connsiteY5" fmla="*/ 53464 h 850589"/>
                <a:gd name="connsiteX6" fmla="*/ 0 w 4009922"/>
                <a:gd name="connsiteY6" fmla="*/ 0 h 850589"/>
                <a:gd name="connsiteX7" fmla="*/ 3559442 w 4009922"/>
                <a:gd name="connsiteY7" fmla="*/ 0 h 850589"/>
                <a:gd name="connsiteX8" fmla="*/ 4009922 w 4009922"/>
                <a:gd name="connsiteY8" fmla="*/ 389051 h 850589"/>
                <a:gd name="connsiteX9" fmla="*/ 4009922 w 4009922"/>
                <a:gd name="connsiteY9" fmla="*/ 461539 h 850589"/>
                <a:gd name="connsiteX10" fmla="*/ 3559442 w 4009922"/>
                <a:gd name="connsiteY10" fmla="*/ 850589 h 850589"/>
                <a:gd name="connsiteX11" fmla="*/ 0 w 4009922"/>
                <a:gd name="connsiteY11" fmla="*/ 850589 h 850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09922" h="850589">
                  <a:moveTo>
                    <a:pt x="173660" y="53464"/>
                  </a:moveTo>
                  <a:lnTo>
                    <a:pt x="173660" y="797124"/>
                  </a:lnTo>
                  <a:lnTo>
                    <a:pt x="3529010" y="797124"/>
                  </a:lnTo>
                  <a:cubicBezTo>
                    <a:pt x="3763537" y="797124"/>
                    <a:pt x="3953660" y="644837"/>
                    <a:pt x="3953660" y="456982"/>
                  </a:cubicBezTo>
                  <a:lnTo>
                    <a:pt x="3953660" y="393607"/>
                  </a:lnTo>
                  <a:cubicBezTo>
                    <a:pt x="3953660" y="205751"/>
                    <a:pt x="3763537" y="53464"/>
                    <a:pt x="3529010" y="53464"/>
                  </a:cubicBezTo>
                  <a:close/>
                  <a:moveTo>
                    <a:pt x="0" y="0"/>
                  </a:moveTo>
                  <a:lnTo>
                    <a:pt x="3559442" y="0"/>
                  </a:lnTo>
                  <a:cubicBezTo>
                    <a:pt x="3808235" y="0"/>
                    <a:pt x="4009922" y="174184"/>
                    <a:pt x="4009922" y="389051"/>
                  </a:cubicBezTo>
                  <a:lnTo>
                    <a:pt x="4009922" y="461539"/>
                  </a:lnTo>
                  <a:cubicBezTo>
                    <a:pt x="4009922" y="676405"/>
                    <a:pt x="3808235" y="850589"/>
                    <a:pt x="3559442" y="850589"/>
                  </a:cubicBezTo>
                  <a:lnTo>
                    <a:pt x="0" y="850589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6000" tIns="0" rIns="0" bIns="288000" anchor="ctr"/>
            <a:lstStyle/>
            <a:p>
              <a:pPr fontAlgn="auto">
                <a:defRPr/>
              </a:pPr>
              <a:endParaRPr lang="zh-CN" altLang="en-US" sz="2400" noProof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20492" name="组合 31"/>
            <p:cNvGrpSpPr>
              <a:grpSpLocks/>
            </p:cNvGrpSpPr>
            <p:nvPr/>
          </p:nvGrpSpPr>
          <p:grpSpPr bwMode="auto">
            <a:xfrm>
              <a:off x="2656683" y="1989020"/>
              <a:ext cx="634199" cy="849466"/>
              <a:chOff x="2656683" y="1989020"/>
              <a:chExt cx="634199" cy="849466"/>
            </a:xfrm>
          </p:grpSpPr>
          <p:grpSp>
            <p:nvGrpSpPr>
              <p:cNvPr id="20493" name="组合 8"/>
              <p:cNvGrpSpPr>
                <a:grpSpLocks/>
              </p:cNvGrpSpPr>
              <p:nvPr/>
            </p:nvGrpSpPr>
            <p:grpSpPr bwMode="auto">
              <a:xfrm rot="5400000">
                <a:off x="3078157" y="2065330"/>
                <a:ext cx="77788" cy="347663"/>
                <a:chOff x="1378219" y="929859"/>
                <a:chExt cx="177416" cy="553851"/>
              </a:xfrm>
            </p:grpSpPr>
            <p:sp>
              <p:nvSpPr>
                <p:cNvPr id="36" name="椭圆 35"/>
                <p:cNvSpPr/>
                <p:nvPr/>
              </p:nvSpPr>
              <p:spPr>
                <a:xfrm rot="4460462">
                  <a:off x="1380827" y="1271904"/>
                  <a:ext cx="174578" cy="1799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noProof="1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椭圆 36"/>
                <p:cNvSpPr/>
                <p:nvPr/>
              </p:nvSpPr>
              <p:spPr>
                <a:xfrm rot="4460462">
                  <a:off x="1394466" y="881832"/>
                  <a:ext cx="147300" cy="1799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noProof="1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0496" name="组合 11"/>
                <p:cNvGrpSpPr>
                  <a:grpSpLocks/>
                </p:cNvGrpSpPr>
                <p:nvPr/>
              </p:nvGrpSpPr>
              <p:grpSpPr bwMode="auto">
                <a:xfrm rot="5441149">
                  <a:off x="1224808" y="1132562"/>
                  <a:ext cx="481266" cy="136527"/>
                  <a:chOff x="4345372" y="2103010"/>
                  <a:chExt cx="433994" cy="112935"/>
                </a:xfrm>
              </p:grpSpPr>
              <p:sp>
                <p:nvSpPr>
                  <p:cNvPr id="39" name="椭圆 38"/>
                  <p:cNvSpPr/>
                  <p:nvPr/>
                </p:nvSpPr>
                <p:spPr>
                  <a:xfrm>
                    <a:off x="4683477" y="2103010"/>
                    <a:ext cx="95889" cy="107636"/>
                  </a:xfrm>
                  <a:prstGeom prst="ellipse">
                    <a:avLst/>
                  </a:prstGeom>
                  <a:gradFill flip="none" rotWithShape="1">
                    <a:gsLst>
                      <a:gs pos="51000">
                        <a:schemeClr val="tx1">
                          <a:lumMod val="65000"/>
                          <a:lumOff val="35000"/>
                        </a:schemeClr>
                      </a:gs>
                      <a:gs pos="20000">
                        <a:schemeClr val="bg1">
                          <a:lumMod val="50000"/>
                        </a:schemeClr>
                      </a:gs>
                      <a:gs pos="86000">
                        <a:schemeClr val="bg1">
                          <a:lumMod val="65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0" name="椭圆 39"/>
                  <p:cNvSpPr/>
                  <p:nvPr/>
                </p:nvSpPr>
                <p:spPr>
                  <a:xfrm>
                    <a:off x="4345372" y="2108309"/>
                    <a:ext cx="95889" cy="107636"/>
                  </a:xfrm>
                  <a:prstGeom prst="ellipse">
                    <a:avLst/>
                  </a:prstGeom>
                  <a:gradFill flip="none" rotWithShape="1">
                    <a:gsLst>
                      <a:gs pos="51000">
                        <a:schemeClr val="tx1">
                          <a:lumMod val="65000"/>
                          <a:lumOff val="35000"/>
                        </a:schemeClr>
                      </a:gs>
                      <a:gs pos="20000">
                        <a:schemeClr val="bg1">
                          <a:lumMod val="50000"/>
                        </a:schemeClr>
                      </a:gs>
                      <a:gs pos="86000">
                        <a:schemeClr val="bg1">
                          <a:lumMod val="65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1" name="矩形 40"/>
                  <p:cNvSpPr/>
                  <p:nvPr/>
                </p:nvSpPr>
                <p:spPr>
                  <a:xfrm>
                    <a:off x="4365830" y="2144493"/>
                    <a:ext cx="359137" cy="70060"/>
                  </a:xfrm>
                  <a:prstGeom prst="rect">
                    <a:avLst/>
                  </a:prstGeom>
                  <a:gradFill flip="none" rotWithShape="1">
                    <a:gsLst>
                      <a:gs pos="57000">
                        <a:schemeClr val="bg1">
                          <a:lumMod val="85000"/>
                        </a:schemeClr>
                      </a:gs>
                      <a:gs pos="9000">
                        <a:schemeClr val="tx1">
                          <a:lumMod val="85000"/>
                          <a:lumOff val="1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20500" name="组合 33"/>
              <p:cNvGrpSpPr>
                <a:grpSpLocks/>
              </p:cNvGrpSpPr>
              <p:nvPr/>
            </p:nvGrpSpPr>
            <p:grpSpPr bwMode="auto">
              <a:xfrm>
                <a:off x="2656683" y="1989020"/>
                <a:ext cx="626261" cy="849466"/>
                <a:chOff x="2656683" y="1989020"/>
                <a:chExt cx="626261" cy="849466"/>
              </a:xfrm>
            </p:grpSpPr>
            <p:sp>
              <p:nvSpPr>
                <p:cNvPr id="28" name="矩形 4"/>
                <p:cNvSpPr/>
                <p:nvPr/>
              </p:nvSpPr>
              <p:spPr>
                <a:xfrm>
                  <a:off x="2656683" y="1989020"/>
                  <a:ext cx="267115" cy="849466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/>
                  <a:r>
                    <a:rPr lang="zh-CN" altLang="en-US" sz="3200" b="1" noProof="1">
                      <a:solidFill>
                        <a:srgbClr val="FFFFFF"/>
                      </a:solidFill>
                      <a:cs typeface="+mn-ea"/>
                      <a:sym typeface="+mn-lt"/>
                    </a:rPr>
                    <a:t> </a:t>
                  </a:r>
                </a:p>
              </p:txBody>
            </p:sp>
            <p:grpSp>
              <p:nvGrpSpPr>
                <p:cNvPr id="20502" name="组合 35"/>
                <p:cNvGrpSpPr>
                  <a:grpSpLocks/>
                </p:cNvGrpSpPr>
                <p:nvPr/>
              </p:nvGrpSpPr>
              <p:grpSpPr bwMode="auto">
                <a:xfrm rot="5400000">
                  <a:off x="3068630" y="2462207"/>
                  <a:ext cx="79375" cy="349250"/>
                  <a:chOff x="1378219" y="929859"/>
                  <a:chExt cx="177416" cy="553851"/>
                </a:xfrm>
              </p:grpSpPr>
              <p:sp>
                <p:nvSpPr>
                  <p:cNvPr id="30" name="椭圆 29"/>
                  <p:cNvSpPr/>
                  <p:nvPr/>
                </p:nvSpPr>
                <p:spPr>
                  <a:xfrm rot="4460462">
                    <a:off x="1378079" y="1312099"/>
                    <a:ext cx="176501" cy="1763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" name="椭圆 30"/>
                  <p:cNvSpPr/>
                  <p:nvPr/>
                </p:nvSpPr>
                <p:spPr>
                  <a:xfrm rot="4460462">
                    <a:off x="1394372" y="918368"/>
                    <a:ext cx="143914" cy="1763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grpSp>
                <p:nvGrpSpPr>
                  <p:cNvPr id="20505" name="组合 38"/>
                  <p:cNvGrpSpPr>
                    <a:grpSpLocks/>
                  </p:cNvGrpSpPr>
                  <p:nvPr/>
                </p:nvGrpSpPr>
                <p:grpSpPr bwMode="auto">
                  <a:xfrm rot="5441149">
                    <a:off x="1224808" y="1132562"/>
                    <a:ext cx="481266" cy="136527"/>
                    <a:chOff x="4345372" y="2103010"/>
                    <a:chExt cx="433994" cy="112935"/>
                  </a:xfrm>
                </p:grpSpPr>
                <p:sp>
                  <p:nvSpPr>
                    <p:cNvPr id="33" name="椭圆 32"/>
                    <p:cNvSpPr/>
                    <p:nvPr/>
                  </p:nvSpPr>
                  <p:spPr>
                    <a:xfrm>
                      <a:off x="4683477" y="2103010"/>
                      <a:ext cx="95889" cy="107636"/>
                    </a:xfrm>
                    <a:prstGeom prst="ellipse">
                      <a:avLst/>
                    </a:prstGeom>
                    <a:gradFill flip="none" rotWithShape="1">
                      <a:gsLst>
                        <a:gs pos="51000">
                          <a:schemeClr val="tx1">
                            <a:lumMod val="65000"/>
                            <a:lumOff val="35000"/>
                          </a:schemeClr>
                        </a:gs>
                        <a:gs pos="20000">
                          <a:schemeClr val="bg1">
                            <a:lumMod val="50000"/>
                          </a:schemeClr>
                        </a:gs>
                        <a:gs pos="86000">
                          <a:schemeClr val="bg1">
                            <a:lumMod val="6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defRPr/>
                      </a:pPr>
                      <a:endParaRPr lang="zh-CN" altLang="en-US" noProof="1">
                        <a:solidFill>
                          <a:prstClr val="white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34" name="椭圆 33"/>
                    <p:cNvSpPr/>
                    <p:nvPr/>
                  </p:nvSpPr>
                  <p:spPr>
                    <a:xfrm>
                      <a:off x="4345372" y="2108309"/>
                      <a:ext cx="95889" cy="107636"/>
                    </a:xfrm>
                    <a:prstGeom prst="ellipse">
                      <a:avLst/>
                    </a:prstGeom>
                    <a:gradFill flip="none" rotWithShape="1">
                      <a:gsLst>
                        <a:gs pos="51000">
                          <a:schemeClr val="tx1">
                            <a:lumMod val="65000"/>
                            <a:lumOff val="35000"/>
                          </a:schemeClr>
                        </a:gs>
                        <a:gs pos="20000">
                          <a:schemeClr val="bg1">
                            <a:lumMod val="50000"/>
                          </a:schemeClr>
                        </a:gs>
                        <a:gs pos="86000">
                          <a:schemeClr val="bg1">
                            <a:lumMod val="6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defRPr/>
                      </a:pPr>
                      <a:endParaRPr lang="zh-CN" altLang="en-US" noProof="1">
                        <a:solidFill>
                          <a:prstClr val="white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35" name="矩形 34"/>
                    <p:cNvSpPr/>
                    <p:nvPr/>
                  </p:nvSpPr>
                  <p:spPr>
                    <a:xfrm>
                      <a:off x="4425511" y="2179324"/>
                      <a:ext cx="357506" cy="68660"/>
                    </a:xfrm>
                    <a:prstGeom prst="rect">
                      <a:avLst/>
                    </a:prstGeom>
                    <a:gradFill flip="none" rotWithShape="1">
                      <a:gsLst>
                        <a:gs pos="57000">
                          <a:schemeClr val="bg1">
                            <a:lumMod val="85000"/>
                          </a:schemeClr>
                        </a:gs>
                        <a:gs pos="9000">
                          <a:schemeClr val="tx1">
                            <a:lumMod val="85000"/>
                            <a:lumOff val="1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path path="rect">
                        <a:fillToRect t="100000" r="100000"/>
                      </a:path>
                      <a:tileRect l="-100000" b="-100000"/>
                    </a:gradFill>
                    <a:ln w="25400" cap="flat" cmpd="sng" algn="ctr">
                      <a:noFill/>
                      <a:prstDash val="solid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defRPr/>
                      </a:pPr>
                      <a:endParaRPr lang="zh-CN" altLang="en-US" noProof="1">
                        <a:solidFill>
                          <a:prstClr val="white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692275" y="2355850"/>
            <a:ext cx="2374900" cy="581025"/>
            <a:chOff x="2656683" y="1989020"/>
            <a:chExt cx="2561563" cy="849466"/>
          </a:xfrm>
        </p:grpSpPr>
        <p:sp>
          <p:nvSpPr>
            <p:cNvPr id="43" name="任意多边形 42"/>
            <p:cNvSpPr/>
            <p:nvPr/>
          </p:nvSpPr>
          <p:spPr>
            <a:xfrm>
              <a:off x="3178927" y="2012229"/>
              <a:ext cx="2039319" cy="826257"/>
            </a:xfrm>
            <a:custGeom>
              <a:avLst/>
              <a:gdLst>
                <a:gd name="connsiteX0" fmla="*/ 173660 w 4009922"/>
                <a:gd name="connsiteY0" fmla="*/ 53464 h 850589"/>
                <a:gd name="connsiteX1" fmla="*/ 173660 w 4009922"/>
                <a:gd name="connsiteY1" fmla="*/ 797124 h 850589"/>
                <a:gd name="connsiteX2" fmla="*/ 3529010 w 4009922"/>
                <a:gd name="connsiteY2" fmla="*/ 797124 h 850589"/>
                <a:gd name="connsiteX3" fmla="*/ 3953660 w 4009922"/>
                <a:gd name="connsiteY3" fmla="*/ 456982 h 850589"/>
                <a:gd name="connsiteX4" fmla="*/ 3953660 w 4009922"/>
                <a:gd name="connsiteY4" fmla="*/ 393607 h 850589"/>
                <a:gd name="connsiteX5" fmla="*/ 3529010 w 4009922"/>
                <a:gd name="connsiteY5" fmla="*/ 53464 h 850589"/>
                <a:gd name="connsiteX6" fmla="*/ 0 w 4009922"/>
                <a:gd name="connsiteY6" fmla="*/ 0 h 850589"/>
                <a:gd name="connsiteX7" fmla="*/ 3559442 w 4009922"/>
                <a:gd name="connsiteY7" fmla="*/ 0 h 850589"/>
                <a:gd name="connsiteX8" fmla="*/ 4009922 w 4009922"/>
                <a:gd name="connsiteY8" fmla="*/ 389051 h 850589"/>
                <a:gd name="connsiteX9" fmla="*/ 4009922 w 4009922"/>
                <a:gd name="connsiteY9" fmla="*/ 461539 h 850589"/>
                <a:gd name="connsiteX10" fmla="*/ 3559442 w 4009922"/>
                <a:gd name="connsiteY10" fmla="*/ 850589 h 850589"/>
                <a:gd name="connsiteX11" fmla="*/ 0 w 4009922"/>
                <a:gd name="connsiteY11" fmla="*/ 850589 h 850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09922" h="850589">
                  <a:moveTo>
                    <a:pt x="173660" y="53464"/>
                  </a:moveTo>
                  <a:lnTo>
                    <a:pt x="173660" y="797124"/>
                  </a:lnTo>
                  <a:lnTo>
                    <a:pt x="3529010" y="797124"/>
                  </a:lnTo>
                  <a:cubicBezTo>
                    <a:pt x="3763537" y="797124"/>
                    <a:pt x="3953660" y="644837"/>
                    <a:pt x="3953660" y="456982"/>
                  </a:cubicBezTo>
                  <a:lnTo>
                    <a:pt x="3953660" y="393607"/>
                  </a:lnTo>
                  <a:cubicBezTo>
                    <a:pt x="3953660" y="205751"/>
                    <a:pt x="3763537" y="53464"/>
                    <a:pt x="3529010" y="53464"/>
                  </a:cubicBezTo>
                  <a:close/>
                  <a:moveTo>
                    <a:pt x="0" y="0"/>
                  </a:moveTo>
                  <a:lnTo>
                    <a:pt x="3559442" y="0"/>
                  </a:lnTo>
                  <a:cubicBezTo>
                    <a:pt x="3808235" y="0"/>
                    <a:pt x="4009922" y="174184"/>
                    <a:pt x="4009922" y="389051"/>
                  </a:cubicBezTo>
                  <a:lnTo>
                    <a:pt x="4009922" y="461539"/>
                  </a:lnTo>
                  <a:cubicBezTo>
                    <a:pt x="4009922" y="676405"/>
                    <a:pt x="3808235" y="850589"/>
                    <a:pt x="3559442" y="850589"/>
                  </a:cubicBezTo>
                  <a:lnTo>
                    <a:pt x="0" y="850589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6000" tIns="0" rIns="0" bIns="288000" anchor="ctr"/>
            <a:lstStyle/>
            <a:p>
              <a:pPr fontAlgn="auto">
                <a:defRPr/>
              </a:pPr>
              <a:endParaRPr lang="zh-CN" altLang="en-US" sz="2400" noProof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20511" name="组合 31"/>
            <p:cNvGrpSpPr>
              <a:grpSpLocks/>
            </p:cNvGrpSpPr>
            <p:nvPr/>
          </p:nvGrpSpPr>
          <p:grpSpPr bwMode="auto">
            <a:xfrm>
              <a:off x="2656683" y="1989020"/>
              <a:ext cx="634199" cy="849466"/>
              <a:chOff x="2656683" y="1989020"/>
              <a:chExt cx="634199" cy="849466"/>
            </a:xfrm>
          </p:grpSpPr>
          <p:grpSp>
            <p:nvGrpSpPr>
              <p:cNvPr id="20512" name="组合 8"/>
              <p:cNvGrpSpPr>
                <a:grpSpLocks/>
              </p:cNvGrpSpPr>
              <p:nvPr/>
            </p:nvGrpSpPr>
            <p:grpSpPr bwMode="auto">
              <a:xfrm rot="5400000">
                <a:off x="3078157" y="2065330"/>
                <a:ext cx="77788" cy="347663"/>
                <a:chOff x="1378219" y="929859"/>
                <a:chExt cx="177416" cy="553851"/>
              </a:xfrm>
            </p:grpSpPr>
            <p:sp>
              <p:nvSpPr>
                <p:cNvPr id="55" name="椭圆 54"/>
                <p:cNvSpPr/>
                <p:nvPr/>
              </p:nvSpPr>
              <p:spPr>
                <a:xfrm rot="4460462">
                  <a:off x="1380827" y="1271904"/>
                  <a:ext cx="174578" cy="1799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noProof="1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 rot="4460462">
                  <a:off x="1394466" y="881832"/>
                  <a:ext cx="147300" cy="1799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noProof="1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0515" name="组合 11"/>
                <p:cNvGrpSpPr>
                  <a:grpSpLocks/>
                </p:cNvGrpSpPr>
                <p:nvPr/>
              </p:nvGrpSpPr>
              <p:grpSpPr bwMode="auto">
                <a:xfrm rot="5441149">
                  <a:off x="1224808" y="1132562"/>
                  <a:ext cx="481266" cy="136527"/>
                  <a:chOff x="4345372" y="2103010"/>
                  <a:chExt cx="433994" cy="112935"/>
                </a:xfrm>
              </p:grpSpPr>
              <p:sp>
                <p:nvSpPr>
                  <p:cNvPr id="58" name="椭圆 57"/>
                  <p:cNvSpPr/>
                  <p:nvPr/>
                </p:nvSpPr>
                <p:spPr>
                  <a:xfrm>
                    <a:off x="4683477" y="2103010"/>
                    <a:ext cx="95889" cy="107636"/>
                  </a:xfrm>
                  <a:prstGeom prst="ellipse">
                    <a:avLst/>
                  </a:prstGeom>
                  <a:gradFill flip="none" rotWithShape="1">
                    <a:gsLst>
                      <a:gs pos="51000">
                        <a:schemeClr val="tx1">
                          <a:lumMod val="65000"/>
                          <a:lumOff val="35000"/>
                        </a:schemeClr>
                      </a:gs>
                      <a:gs pos="20000">
                        <a:schemeClr val="bg1">
                          <a:lumMod val="50000"/>
                        </a:schemeClr>
                      </a:gs>
                      <a:gs pos="86000">
                        <a:schemeClr val="bg1">
                          <a:lumMod val="65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椭圆 58"/>
                  <p:cNvSpPr/>
                  <p:nvPr/>
                </p:nvSpPr>
                <p:spPr>
                  <a:xfrm>
                    <a:off x="4345372" y="2108309"/>
                    <a:ext cx="95889" cy="107636"/>
                  </a:xfrm>
                  <a:prstGeom prst="ellipse">
                    <a:avLst/>
                  </a:prstGeom>
                  <a:gradFill flip="none" rotWithShape="1">
                    <a:gsLst>
                      <a:gs pos="51000">
                        <a:schemeClr val="tx1">
                          <a:lumMod val="65000"/>
                          <a:lumOff val="35000"/>
                        </a:schemeClr>
                      </a:gs>
                      <a:gs pos="20000">
                        <a:schemeClr val="bg1">
                          <a:lumMod val="50000"/>
                        </a:schemeClr>
                      </a:gs>
                      <a:gs pos="86000">
                        <a:schemeClr val="bg1">
                          <a:lumMod val="65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矩形 59"/>
                  <p:cNvSpPr/>
                  <p:nvPr/>
                </p:nvSpPr>
                <p:spPr>
                  <a:xfrm>
                    <a:off x="4365830" y="2144493"/>
                    <a:ext cx="359137" cy="70060"/>
                  </a:xfrm>
                  <a:prstGeom prst="rect">
                    <a:avLst/>
                  </a:prstGeom>
                  <a:gradFill flip="none" rotWithShape="1">
                    <a:gsLst>
                      <a:gs pos="57000">
                        <a:schemeClr val="bg1">
                          <a:lumMod val="85000"/>
                        </a:schemeClr>
                      </a:gs>
                      <a:gs pos="9000">
                        <a:schemeClr val="tx1">
                          <a:lumMod val="85000"/>
                          <a:lumOff val="1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20519" name="组合 33"/>
              <p:cNvGrpSpPr>
                <a:grpSpLocks/>
              </p:cNvGrpSpPr>
              <p:nvPr/>
            </p:nvGrpSpPr>
            <p:grpSpPr bwMode="auto">
              <a:xfrm>
                <a:off x="2656683" y="1989020"/>
                <a:ext cx="626261" cy="849466"/>
                <a:chOff x="2656683" y="1989020"/>
                <a:chExt cx="626261" cy="849466"/>
              </a:xfrm>
            </p:grpSpPr>
            <p:sp>
              <p:nvSpPr>
                <p:cNvPr id="47" name="矩形 4"/>
                <p:cNvSpPr/>
                <p:nvPr/>
              </p:nvSpPr>
              <p:spPr>
                <a:xfrm>
                  <a:off x="2656683" y="1989020"/>
                  <a:ext cx="267115" cy="849466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/>
                  <a:r>
                    <a:rPr lang="zh-CN" altLang="en-US" sz="3200" b="1" noProof="1">
                      <a:solidFill>
                        <a:srgbClr val="FFFFFF"/>
                      </a:solidFill>
                      <a:cs typeface="+mn-ea"/>
                      <a:sym typeface="+mn-lt"/>
                    </a:rPr>
                    <a:t> </a:t>
                  </a:r>
                </a:p>
              </p:txBody>
            </p:sp>
            <p:grpSp>
              <p:nvGrpSpPr>
                <p:cNvPr id="20521" name="组合 35"/>
                <p:cNvGrpSpPr>
                  <a:grpSpLocks/>
                </p:cNvGrpSpPr>
                <p:nvPr/>
              </p:nvGrpSpPr>
              <p:grpSpPr bwMode="auto">
                <a:xfrm rot="5400000">
                  <a:off x="3068630" y="2462207"/>
                  <a:ext cx="79375" cy="349250"/>
                  <a:chOff x="1378219" y="929859"/>
                  <a:chExt cx="177416" cy="553851"/>
                </a:xfrm>
              </p:grpSpPr>
              <p:sp>
                <p:nvSpPr>
                  <p:cNvPr id="49" name="椭圆 48"/>
                  <p:cNvSpPr/>
                  <p:nvPr/>
                </p:nvSpPr>
                <p:spPr>
                  <a:xfrm rot="4460462">
                    <a:off x="1378079" y="1312099"/>
                    <a:ext cx="176501" cy="1763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椭圆 49"/>
                  <p:cNvSpPr/>
                  <p:nvPr/>
                </p:nvSpPr>
                <p:spPr>
                  <a:xfrm rot="4460462">
                    <a:off x="1394372" y="918368"/>
                    <a:ext cx="143914" cy="1763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grpSp>
                <p:nvGrpSpPr>
                  <p:cNvPr id="20524" name="组合 38"/>
                  <p:cNvGrpSpPr>
                    <a:grpSpLocks/>
                  </p:cNvGrpSpPr>
                  <p:nvPr/>
                </p:nvGrpSpPr>
                <p:grpSpPr bwMode="auto">
                  <a:xfrm rot="5441149">
                    <a:off x="1224808" y="1132562"/>
                    <a:ext cx="481266" cy="136527"/>
                    <a:chOff x="4345372" y="2103010"/>
                    <a:chExt cx="433994" cy="112935"/>
                  </a:xfrm>
                </p:grpSpPr>
                <p:sp>
                  <p:nvSpPr>
                    <p:cNvPr id="52" name="椭圆 51"/>
                    <p:cNvSpPr/>
                    <p:nvPr/>
                  </p:nvSpPr>
                  <p:spPr>
                    <a:xfrm>
                      <a:off x="4683477" y="2103010"/>
                      <a:ext cx="95889" cy="107636"/>
                    </a:xfrm>
                    <a:prstGeom prst="ellipse">
                      <a:avLst/>
                    </a:prstGeom>
                    <a:gradFill flip="none" rotWithShape="1">
                      <a:gsLst>
                        <a:gs pos="51000">
                          <a:schemeClr val="tx1">
                            <a:lumMod val="65000"/>
                            <a:lumOff val="35000"/>
                          </a:schemeClr>
                        </a:gs>
                        <a:gs pos="20000">
                          <a:schemeClr val="bg1">
                            <a:lumMod val="50000"/>
                          </a:schemeClr>
                        </a:gs>
                        <a:gs pos="86000">
                          <a:schemeClr val="bg1">
                            <a:lumMod val="6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defRPr/>
                      </a:pPr>
                      <a:endParaRPr lang="zh-CN" altLang="en-US" noProof="1">
                        <a:solidFill>
                          <a:prstClr val="white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53" name="椭圆 52"/>
                    <p:cNvSpPr/>
                    <p:nvPr/>
                  </p:nvSpPr>
                  <p:spPr>
                    <a:xfrm>
                      <a:off x="4345372" y="2108309"/>
                      <a:ext cx="95889" cy="107636"/>
                    </a:xfrm>
                    <a:prstGeom prst="ellipse">
                      <a:avLst/>
                    </a:prstGeom>
                    <a:gradFill flip="none" rotWithShape="1">
                      <a:gsLst>
                        <a:gs pos="51000">
                          <a:schemeClr val="tx1">
                            <a:lumMod val="65000"/>
                            <a:lumOff val="35000"/>
                          </a:schemeClr>
                        </a:gs>
                        <a:gs pos="20000">
                          <a:schemeClr val="bg1">
                            <a:lumMod val="50000"/>
                          </a:schemeClr>
                        </a:gs>
                        <a:gs pos="86000">
                          <a:schemeClr val="bg1">
                            <a:lumMod val="6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defRPr/>
                      </a:pPr>
                      <a:endParaRPr lang="zh-CN" altLang="en-US" noProof="1">
                        <a:solidFill>
                          <a:prstClr val="white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54" name="矩形 53"/>
                    <p:cNvSpPr/>
                    <p:nvPr/>
                  </p:nvSpPr>
                  <p:spPr>
                    <a:xfrm>
                      <a:off x="4425511" y="2179324"/>
                      <a:ext cx="357506" cy="68660"/>
                    </a:xfrm>
                    <a:prstGeom prst="rect">
                      <a:avLst/>
                    </a:prstGeom>
                    <a:gradFill flip="none" rotWithShape="1">
                      <a:gsLst>
                        <a:gs pos="57000">
                          <a:schemeClr val="bg1">
                            <a:lumMod val="85000"/>
                          </a:schemeClr>
                        </a:gs>
                        <a:gs pos="9000">
                          <a:schemeClr val="tx1">
                            <a:lumMod val="85000"/>
                            <a:lumOff val="1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path path="rect">
                        <a:fillToRect t="100000" r="100000"/>
                      </a:path>
                      <a:tileRect l="-100000" b="-100000"/>
                    </a:gradFill>
                    <a:ln w="25400" cap="flat" cmpd="sng" algn="ctr">
                      <a:noFill/>
                      <a:prstDash val="solid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defRPr/>
                      </a:pPr>
                      <a:endParaRPr lang="zh-CN" altLang="en-US" noProof="1">
                        <a:solidFill>
                          <a:prstClr val="white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1692275" y="3292475"/>
            <a:ext cx="2374900" cy="581025"/>
            <a:chOff x="2656683" y="1989020"/>
            <a:chExt cx="2561563" cy="849466"/>
          </a:xfrm>
        </p:grpSpPr>
        <p:sp>
          <p:nvSpPr>
            <p:cNvPr id="62" name="任意多边形 61"/>
            <p:cNvSpPr/>
            <p:nvPr/>
          </p:nvSpPr>
          <p:spPr>
            <a:xfrm>
              <a:off x="3178927" y="2012229"/>
              <a:ext cx="2039319" cy="826257"/>
            </a:xfrm>
            <a:custGeom>
              <a:avLst/>
              <a:gdLst>
                <a:gd name="connsiteX0" fmla="*/ 173660 w 4009922"/>
                <a:gd name="connsiteY0" fmla="*/ 53464 h 850589"/>
                <a:gd name="connsiteX1" fmla="*/ 173660 w 4009922"/>
                <a:gd name="connsiteY1" fmla="*/ 797124 h 850589"/>
                <a:gd name="connsiteX2" fmla="*/ 3529010 w 4009922"/>
                <a:gd name="connsiteY2" fmla="*/ 797124 h 850589"/>
                <a:gd name="connsiteX3" fmla="*/ 3953660 w 4009922"/>
                <a:gd name="connsiteY3" fmla="*/ 456982 h 850589"/>
                <a:gd name="connsiteX4" fmla="*/ 3953660 w 4009922"/>
                <a:gd name="connsiteY4" fmla="*/ 393607 h 850589"/>
                <a:gd name="connsiteX5" fmla="*/ 3529010 w 4009922"/>
                <a:gd name="connsiteY5" fmla="*/ 53464 h 850589"/>
                <a:gd name="connsiteX6" fmla="*/ 0 w 4009922"/>
                <a:gd name="connsiteY6" fmla="*/ 0 h 850589"/>
                <a:gd name="connsiteX7" fmla="*/ 3559442 w 4009922"/>
                <a:gd name="connsiteY7" fmla="*/ 0 h 850589"/>
                <a:gd name="connsiteX8" fmla="*/ 4009922 w 4009922"/>
                <a:gd name="connsiteY8" fmla="*/ 389051 h 850589"/>
                <a:gd name="connsiteX9" fmla="*/ 4009922 w 4009922"/>
                <a:gd name="connsiteY9" fmla="*/ 461539 h 850589"/>
                <a:gd name="connsiteX10" fmla="*/ 3559442 w 4009922"/>
                <a:gd name="connsiteY10" fmla="*/ 850589 h 850589"/>
                <a:gd name="connsiteX11" fmla="*/ 0 w 4009922"/>
                <a:gd name="connsiteY11" fmla="*/ 850589 h 850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09922" h="850589">
                  <a:moveTo>
                    <a:pt x="173660" y="53464"/>
                  </a:moveTo>
                  <a:lnTo>
                    <a:pt x="173660" y="797124"/>
                  </a:lnTo>
                  <a:lnTo>
                    <a:pt x="3529010" y="797124"/>
                  </a:lnTo>
                  <a:cubicBezTo>
                    <a:pt x="3763537" y="797124"/>
                    <a:pt x="3953660" y="644837"/>
                    <a:pt x="3953660" y="456982"/>
                  </a:cubicBezTo>
                  <a:lnTo>
                    <a:pt x="3953660" y="393607"/>
                  </a:lnTo>
                  <a:cubicBezTo>
                    <a:pt x="3953660" y="205751"/>
                    <a:pt x="3763537" y="53464"/>
                    <a:pt x="3529010" y="53464"/>
                  </a:cubicBezTo>
                  <a:close/>
                  <a:moveTo>
                    <a:pt x="0" y="0"/>
                  </a:moveTo>
                  <a:lnTo>
                    <a:pt x="3559442" y="0"/>
                  </a:lnTo>
                  <a:cubicBezTo>
                    <a:pt x="3808235" y="0"/>
                    <a:pt x="4009922" y="174184"/>
                    <a:pt x="4009922" y="389051"/>
                  </a:cubicBezTo>
                  <a:lnTo>
                    <a:pt x="4009922" y="461539"/>
                  </a:lnTo>
                  <a:cubicBezTo>
                    <a:pt x="4009922" y="676405"/>
                    <a:pt x="3808235" y="850589"/>
                    <a:pt x="3559442" y="850589"/>
                  </a:cubicBezTo>
                  <a:lnTo>
                    <a:pt x="0" y="850589"/>
                  </a:lnTo>
                  <a:close/>
                </a:path>
              </a:pathLst>
            </a:custGeom>
            <a:solidFill>
              <a:srgbClr val="00B050"/>
            </a:solidFill>
            <a:ln w="25400" cap="flat" cmpd="sng" algn="ctr">
              <a:solidFill>
                <a:srgbClr val="00B0F0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36000" tIns="0" rIns="0" bIns="288000" anchor="ctr"/>
            <a:lstStyle/>
            <a:p>
              <a:pPr fontAlgn="auto">
                <a:defRPr/>
              </a:pPr>
              <a:endParaRPr lang="zh-CN" altLang="en-US" sz="2400" noProof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20530" name="组合 31"/>
            <p:cNvGrpSpPr>
              <a:grpSpLocks/>
            </p:cNvGrpSpPr>
            <p:nvPr/>
          </p:nvGrpSpPr>
          <p:grpSpPr bwMode="auto">
            <a:xfrm>
              <a:off x="2656683" y="1989020"/>
              <a:ext cx="634199" cy="849466"/>
              <a:chOff x="2656683" y="1989020"/>
              <a:chExt cx="634199" cy="849466"/>
            </a:xfrm>
          </p:grpSpPr>
          <p:grpSp>
            <p:nvGrpSpPr>
              <p:cNvPr id="20531" name="组合 8"/>
              <p:cNvGrpSpPr>
                <a:grpSpLocks/>
              </p:cNvGrpSpPr>
              <p:nvPr/>
            </p:nvGrpSpPr>
            <p:grpSpPr bwMode="auto">
              <a:xfrm rot="5400000">
                <a:off x="3078157" y="2065330"/>
                <a:ext cx="77788" cy="347663"/>
                <a:chOff x="1378219" y="929859"/>
                <a:chExt cx="177416" cy="553851"/>
              </a:xfrm>
            </p:grpSpPr>
            <p:sp>
              <p:nvSpPr>
                <p:cNvPr id="74" name="椭圆 73"/>
                <p:cNvSpPr/>
                <p:nvPr/>
              </p:nvSpPr>
              <p:spPr>
                <a:xfrm rot="4460462">
                  <a:off x="1380827" y="1271904"/>
                  <a:ext cx="174578" cy="1799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noProof="1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 rot="4460462">
                  <a:off x="1394466" y="881832"/>
                  <a:ext cx="147300" cy="1799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defRPr/>
                  </a:pPr>
                  <a:endParaRPr lang="zh-CN" altLang="en-US" noProof="1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0534" name="组合 11"/>
                <p:cNvGrpSpPr>
                  <a:grpSpLocks/>
                </p:cNvGrpSpPr>
                <p:nvPr/>
              </p:nvGrpSpPr>
              <p:grpSpPr bwMode="auto">
                <a:xfrm rot="5441149">
                  <a:off x="1224808" y="1132562"/>
                  <a:ext cx="481266" cy="136527"/>
                  <a:chOff x="4345372" y="2103010"/>
                  <a:chExt cx="433994" cy="112935"/>
                </a:xfrm>
              </p:grpSpPr>
              <p:sp>
                <p:nvSpPr>
                  <p:cNvPr id="77" name="椭圆 76"/>
                  <p:cNvSpPr/>
                  <p:nvPr/>
                </p:nvSpPr>
                <p:spPr>
                  <a:xfrm>
                    <a:off x="4683477" y="2103010"/>
                    <a:ext cx="95889" cy="107636"/>
                  </a:xfrm>
                  <a:prstGeom prst="ellipse">
                    <a:avLst/>
                  </a:prstGeom>
                  <a:gradFill flip="none" rotWithShape="1">
                    <a:gsLst>
                      <a:gs pos="51000">
                        <a:schemeClr val="tx1">
                          <a:lumMod val="65000"/>
                          <a:lumOff val="35000"/>
                        </a:schemeClr>
                      </a:gs>
                      <a:gs pos="20000">
                        <a:schemeClr val="bg1">
                          <a:lumMod val="50000"/>
                        </a:schemeClr>
                      </a:gs>
                      <a:gs pos="86000">
                        <a:schemeClr val="bg1">
                          <a:lumMod val="65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8" name="椭圆 77"/>
                  <p:cNvSpPr/>
                  <p:nvPr/>
                </p:nvSpPr>
                <p:spPr>
                  <a:xfrm>
                    <a:off x="4345372" y="2108309"/>
                    <a:ext cx="95889" cy="107636"/>
                  </a:xfrm>
                  <a:prstGeom prst="ellipse">
                    <a:avLst/>
                  </a:prstGeom>
                  <a:gradFill flip="none" rotWithShape="1">
                    <a:gsLst>
                      <a:gs pos="51000">
                        <a:schemeClr val="tx1">
                          <a:lumMod val="65000"/>
                          <a:lumOff val="35000"/>
                        </a:schemeClr>
                      </a:gs>
                      <a:gs pos="20000">
                        <a:schemeClr val="bg1">
                          <a:lumMod val="50000"/>
                        </a:schemeClr>
                      </a:gs>
                      <a:gs pos="86000">
                        <a:schemeClr val="bg1">
                          <a:lumMod val="65000"/>
                        </a:schemeClr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9" name="矩形 78"/>
                  <p:cNvSpPr/>
                  <p:nvPr/>
                </p:nvSpPr>
                <p:spPr>
                  <a:xfrm>
                    <a:off x="4365830" y="2144493"/>
                    <a:ext cx="359137" cy="70060"/>
                  </a:xfrm>
                  <a:prstGeom prst="rect">
                    <a:avLst/>
                  </a:prstGeom>
                  <a:gradFill flip="none" rotWithShape="1">
                    <a:gsLst>
                      <a:gs pos="57000">
                        <a:schemeClr val="bg1">
                          <a:lumMod val="85000"/>
                        </a:schemeClr>
                      </a:gs>
                      <a:gs pos="9000">
                        <a:schemeClr val="tx1">
                          <a:lumMod val="85000"/>
                          <a:lumOff val="15000"/>
                        </a:schemeClr>
                      </a:gs>
                      <a:gs pos="98000">
                        <a:schemeClr val="tx1">
                          <a:lumMod val="85000"/>
                          <a:lumOff val="15000"/>
                        </a:schemeClr>
                      </a:gs>
                    </a:gsLst>
                    <a:path path="rect">
                      <a:fillToRect t="100000" r="100000"/>
                    </a:path>
                    <a:tileRect l="-100000" b="-10000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20538" name="组合 33"/>
              <p:cNvGrpSpPr>
                <a:grpSpLocks/>
              </p:cNvGrpSpPr>
              <p:nvPr/>
            </p:nvGrpSpPr>
            <p:grpSpPr bwMode="auto">
              <a:xfrm>
                <a:off x="2656683" y="1989020"/>
                <a:ext cx="626261" cy="849466"/>
                <a:chOff x="2656683" y="1989020"/>
                <a:chExt cx="626261" cy="849466"/>
              </a:xfrm>
            </p:grpSpPr>
            <p:sp>
              <p:nvSpPr>
                <p:cNvPr id="66" name="矩形 4"/>
                <p:cNvSpPr/>
                <p:nvPr/>
              </p:nvSpPr>
              <p:spPr>
                <a:xfrm>
                  <a:off x="2656683" y="1989020"/>
                  <a:ext cx="267115" cy="849466"/>
                </a:xfrm>
                <a:prstGeom prst="rect">
                  <a:avLst/>
                </a:prstGeom>
                <a:solidFill>
                  <a:srgbClr val="00B0F0"/>
                </a:solidFill>
                <a:ln w="25400" cap="flat" cmpd="sng" algn="ctr">
                  <a:noFill/>
                  <a:prstDash val="solid"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/>
                  <a:r>
                    <a:rPr lang="zh-CN" altLang="en-US" sz="3200" b="1" noProof="1">
                      <a:solidFill>
                        <a:srgbClr val="FFFFFF"/>
                      </a:solidFill>
                      <a:cs typeface="+mn-ea"/>
                      <a:sym typeface="+mn-lt"/>
                    </a:rPr>
                    <a:t> </a:t>
                  </a:r>
                </a:p>
              </p:txBody>
            </p:sp>
            <p:grpSp>
              <p:nvGrpSpPr>
                <p:cNvPr id="20540" name="组合 35"/>
                <p:cNvGrpSpPr>
                  <a:grpSpLocks/>
                </p:cNvGrpSpPr>
                <p:nvPr/>
              </p:nvGrpSpPr>
              <p:grpSpPr bwMode="auto">
                <a:xfrm rot="5400000">
                  <a:off x="3068630" y="2462207"/>
                  <a:ext cx="79375" cy="349250"/>
                  <a:chOff x="1378219" y="929859"/>
                  <a:chExt cx="177416" cy="553851"/>
                </a:xfrm>
              </p:grpSpPr>
              <p:sp>
                <p:nvSpPr>
                  <p:cNvPr id="68" name="椭圆 67"/>
                  <p:cNvSpPr/>
                  <p:nvPr/>
                </p:nvSpPr>
                <p:spPr>
                  <a:xfrm rot="4460462">
                    <a:off x="1378079" y="1312099"/>
                    <a:ext cx="176501" cy="1763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9" name="椭圆 68"/>
                  <p:cNvSpPr/>
                  <p:nvPr/>
                </p:nvSpPr>
                <p:spPr>
                  <a:xfrm rot="4460462">
                    <a:off x="1394372" y="918368"/>
                    <a:ext cx="143914" cy="176380"/>
                  </a:xfrm>
                  <a:prstGeom prst="ellips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defRPr/>
                    </a:pPr>
                    <a:endParaRPr lang="zh-CN" altLang="en-US" noProof="1">
                      <a:solidFill>
                        <a:prstClr val="white"/>
                      </a:solidFill>
                      <a:cs typeface="+mn-ea"/>
                      <a:sym typeface="+mn-lt"/>
                    </a:endParaRPr>
                  </a:p>
                </p:txBody>
              </p:sp>
              <p:grpSp>
                <p:nvGrpSpPr>
                  <p:cNvPr id="20543" name="组合 38"/>
                  <p:cNvGrpSpPr>
                    <a:grpSpLocks/>
                  </p:cNvGrpSpPr>
                  <p:nvPr/>
                </p:nvGrpSpPr>
                <p:grpSpPr bwMode="auto">
                  <a:xfrm rot="5441149">
                    <a:off x="1224808" y="1132562"/>
                    <a:ext cx="481266" cy="136527"/>
                    <a:chOff x="4345372" y="2103010"/>
                    <a:chExt cx="433994" cy="112935"/>
                  </a:xfrm>
                </p:grpSpPr>
                <p:sp>
                  <p:nvSpPr>
                    <p:cNvPr id="71" name="椭圆 70"/>
                    <p:cNvSpPr/>
                    <p:nvPr/>
                  </p:nvSpPr>
                  <p:spPr>
                    <a:xfrm>
                      <a:off x="4683477" y="2103010"/>
                      <a:ext cx="95889" cy="107636"/>
                    </a:xfrm>
                    <a:prstGeom prst="ellipse">
                      <a:avLst/>
                    </a:prstGeom>
                    <a:gradFill flip="none" rotWithShape="1">
                      <a:gsLst>
                        <a:gs pos="51000">
                          <a:schemeClr val="tx1">
                            <a:lumMod val="65000"/>
                            <a:lumOff val="35000"/>
                          </a:schemeClr>
                        </a:gs>
                        <a:gs pos="20000">
                          <a:schemeClr val="bg1">
                            <a:lumMod val="50000"/>
                          </a:schemeClr>
                        </a:gs>
                        <a:gs pos="86000">
                          <a:schemeClr val="bg1">
                            <a:lumMod val="6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defRPr/>
                      </a:pPr>
                      <a:endParaRPr lang="zh-CN" altLang="en-US" noProof="1">
                        <a:solidFill>
                          <a:prstClr val="white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72" name="椭圆 71"/>
                    <p:cNvSpPr/>
                    <p:nvPr/>
                  </p:nvSpPr>
                  <p:spPr>
                    <a:xfrm>
                      <a:off x="4345372" y="2108309"/>
                      <a:ext cx="95889" cy="107636"/>
                    </a:xfrm>
                    <a:prstGeom prst="ellipse">
                      <a:avLst/>
                    </a:prstGeom>
                    <a:gradFill flip="none" rotWithShape="1">
                      <a:gsLst>
                        <a:gs pos="51000">
                          <a:schemeClr val="tx1">
                            <a:lumMod val="65000"/>
                            <a:lumOff val="35000"/>
                          </a:schemeClr>
                        </a:gs>
                        <a:gs pos="20000">
                          <a:schemeClr val="bg1">
                            <a:lumMod val="50000"/>
                          </a:schemeClr>
                        </a:gs>
                        <a:gs pos="86000">
                          <a:schemeClr val="bg1">
                            <a:lumMod val="6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  <a:ln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defRPr/>
                      </a:pPr>
                      <a:endParaRPr lang="zh-CN" altLang="en-US" noProof="1">
                        <a:solidFill>
                          <a:prstClr val="white"/>
                        </a:solidFill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73" name="矩形 72"/>
                    <p:cNvSpPr/>
                    <p:nvPr/>
                  </p:nvSpPr>
                  <p:spPr>
                    <a:xfrm>
                      <a:off x="4425511" y="2179324"/>
                      <a:ext cx="357506" cy="68660"/>
                    </a:xfrm>
                    <a:prstGeom prst="rect">
                      <a:avLst/>
                    </a:prstGeom>
                    <a:gradFill flip="none" rotWithShape="1">
                      <a:gsLst>
                        <a:gs pos="57000">
                          <a:schemeClr val="bg1">
                            <a:lumMod val="85000"/>
                          </a:schemeClr>
                        </a:gs>
                        <a:gs pos="9000">
                          <a:schemeClr val="tx1">
                            <a:lumMod val="85000"/>
                            <a:lumOff val="15000"/>
                          </a:schemeClr>
                        </a:gs>
                        <a:gs pos="98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path path="rect">
                        <a:fillToRect t="100000" r="100000"/>
                      </a:path>
                      <a:tileRect l="-100000" b="-100000"/>
                    </a:gradFill>
                    <a:ln w="25400" cap="flat" cmpd="sng" algn="ctr">
                      <a:noFill/>
                      <a:prstDash val="solid"/>
                    </a:ln>
                    <a:effectLst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defRPr/>
                      </a:pPr>
                      <a:endParaRPr lang="zh-CN" altLang="en-US" noProof="1">
                        <a:solidFill>
                          <a:prstClr val="white"/>
                        </a:solidFill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</p:grpSp>
      </p:grpSp>
      <p:cxnSp>
        <p:nvCxnSpPr>
          <p:cNvPr id="80" name="直接连接符 17"/>
          <p:cNvCxnSpPr>
            <a:cxnSpLocks noChangeShapeType="1"/>
          </p:cNvCxnSpPr>
          <p:nvPr/>
        </p:nvCxnSpPr>
        <p:spPr bwMode="auto">
          <a:xfrm>
            <a:off x="1835150" y="1131888"/>
            <a:ext cx="0" cy="3024187"/>
          </a:xfrm>
          <a:prstGeom prst="line">
            <a:avLst/>
          </a:prstGeom>
          <a:noFill/>
          <a:ln w="22225">
            <a:solidFill>
              <a:srgbClr val="A6A6A6">
                <a:alpha val="67841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2771775" y="915988"/>
            <a:ext cx="1368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形散</a:t>
            </a: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5364163" y="987425"/>
            <a:ext cx="1368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神聚</a:t>
            </a:r>
          </a:p>
        </p:txBody>
      </p:sp>
      <p:grpSp>
        <p:nvGrpSpPr>
          <p:cNvPr id="87" name="Group 15"/>
          <p:cNvGrpSpPr>
            <a:grpSpLocks/>
          </p:cNvGrpSpPr>
          <p:nvPr/>
        </p:nvGrpSpPr>
        <p:grpSpPr bwMode="auto">
          <a:xfrm>
            <a:off x="5148263" y="1419225"/>
            <a:ext cx="1871662" cy="2520950"/>
            <a:chOff x="2276" y="1405"/>
            <a:chExt cx="1894" cy="2364"/>
          </a:xfrm>
        </p:grpSpPr>
        <p:sp>
          <p:nvSpPr>
            <p:cNvPr id="20551" name="AutoShape 16"/>
            <p:cNvSpPr>
              <a:spLocks noChangeArrowheads="1"/>
            </p:cNvSpPr>
            <p:nvPr/>
          </p:nvSpPr>
          <p:spPr bwMode="auto">
            <a:xfrm>
              <a:off x="2276" y="1405"/>
              <a:ext cx="1894" cy="2364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558ED5"/>
                </a:gs>
                <a:gs pos="100000">
                  <a:srgbClr val="52762D"/>
                </a:gs>
              </a:gsLst>
              <a:lin ang="27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 sz="24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0552" name="AutoShape 17"/>
            <p:cNvSpPr>
              <a:spLocks noChangeArrowheads="1"/>
            </p:cNvSpPr>
            <p:nvPr/>
          </p:nvSpPr>
          <p:spPr bwMode="auto">
            <a:xfrm>
              <a:off x="2302" y="1466"/>
              <a:ext cx="1845" cy="2236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n-US" altLang="zh-CN" sz="2400">
                  <a:solidFill>
                    <a:prstClr val="black"/>
                  </a:solidFill>
                  <a:latin typeface="微软雅黑"/>
                  <a:ea typeface="微软雅黑"/>
                  <a:cs typeface="+mn-ea"/>
                  <a:sym typeface="+mn-lt"/>
                </a:rPr>
                <a:t> </a:t>
              </a:r>
              <a:endParaRPr lang="zh-CN" altLang="en-US" sz="24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90" name="Rectangle 1"/>
          <p:cNvSpPr>
            <a:spLocks noChangeArrowheads="1"/>
          </p:cNvSpPr>
          <p:nvPr/>
        </p:nvSpPr>
        <p:spPr bwMode="auto">
          <a:xfrm>
            <a:off x="5435600" y="1779588"/>
            <a:ext cx="136842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16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追忆童年，追忆历史，抒写家国情怀。</a:t>
            </a:r>
          </a:p>
        </p:txBody>
      </p:sp>
    </p:spTree>
    <p:extLst>
      <p:ext uri="{BB962C8B-B14F-4D97-AF65-F5344CB8AC3E}">
        <p14:creationId xmlns:p14="http://schemas.microsoft.com/office/powerpoint/2010/main" val="2872308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83" grpId="0"/>
      <p:bldP spid="84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39975" y="1492250"/>
            <a:ext cx="4103688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本文回忆了“我”关于灯笼的一些记忆，从文化层面及个人情感层面抒写了灯笼对于他乃至民族的重要意义。表达了“我”希望有更强大的力量，来抗击敌人，保家卫国的爱国情怀。</a:t>
            </a:r>
            <a:endParaRPr lang="en-US" altLang="zh-CN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  <a:endParaRPr lang="zh-CN" altLang="en-US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21506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21507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8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9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10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思想情感</a:t>
            </a:r>
          </a:p>
        </p:txBody>
      </p:sp>
      <p:pic>
        <p:nvPicPr>
          <p:cNvPr id="21511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圆角矩形 31"/>
          <p:cNvSpPr/>
          <p:nvPr/>
        </p:nvSpPr>
        <p:spPr>
          <a:xfrm>
            <a:off x="1835150" y="1276350"/>
            <a:ext cx="5113338" cy="2808288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215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3219450"/>
            <a:ext cx="103822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355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22530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1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2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3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问题探究</a:t>
            </a:r>
          </a:p>
        </p:txBody>
      </p:sp>
      <p:pic>
        <p:nvPicPr>
          <p:cNvPr id="2253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图片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1058863"/>
            <a:ext cx="58324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2339975" y="1851025"/>
            <a:ext cx="4319588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请同学思考：作者为什么以“灯笼”作为本文的题目呢？</a:t>
            </a:r>
          </a:p>
        </p:txBody>
      </p:sp>
    </p:spTree>
    <p:extLst>
      <p:ext uri="{BB962C8B-B14F-4D97-AF65-F5344CB8AC3E}">
        <p14:creationId xmlns:p14="http://schemas.microsoft.com/office/powerpoint/2010/main" val="675866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2500313"/>
            <a:ext cx="5256212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276350"/>
            <a:ext cx="5184775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700338" y="1419225"/>
            <a:ext cx="3671887" cy="735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体会文章叙事、写景、抒情融为</a:t>
            </a:r>
            <a:endParaRPr lang="en-US" altLang="zh-CN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一体的写作手法。</a:t>
            </a:r>
          </a:p>
        </p:txBody>
      </p:sp>
      <p:grpSp>
        <p:nvGrpSpPr>
          <p:cNvPr id="16386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6387" name="Picture 3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88" name="Picture 4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89" name="Picture 5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0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学习目标</a:t>
            </a:r>
          </a:p>
        </p:txBody>
      </p:sp>
      <p:pic>
        <p:nvPicPr>
          <p:cNvPr id="16391" name="Picture 6" descr="image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627313" y="2716213"/>
            <a:ext cx="4681537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掌握首尾呼应的写作方法。</a:t>
            </a:r>
          </a:p>
        </p:txBody>
      </p:sp>
      <p:sp>
        <p:nvSpPr>
          <p:cNvPr id="30" name="任意多边形 29"/>
          <p:cNvSpPr>
            <a:spLocks noChangeArrowheads="1"/>
          </p:cNvSpPr>
          <p:nvPr/>
        </p:nvSpPr>
        <p:spPr bwMode="auto">
          <a:xfrm>
            <a:off x="2124075" y="1492250"/>
            <a:ext cx="360363" cy="371475"/>
          </a:xfrm>
          <a:custGeom>
            <a:avLst/>
            <a:gdLst>
              <a:gd name="T0" fmla="*/ 0 w 696310"/>
              <a:gd name="T1" fmla="*/ 0 h 696310"/>
              <a:gd name="T2" fmla="*/ 237762 w 696310"/>
              <a:gd name="T3" fmla="*/ 0 h 696310"/>
              <a:gd name="T4" fmla="*/ 237762 w 696310"/>
              <a:gd name="T5" fmla="*/ 126376 h 696310"/>
              <a:gd name="T6" fmla="*/ 360040 w 696310"/>
              <a:gd name="T7" fmla="*/ 126376 h 696310"/>
              <a:gd name="T8" fmla="*/ 360040 w 696310"/>
              <a:gd name="T9" fmla="*/ 372108 h 696310"/>
              <a:gd name="T10" fmla="*/ 0 w 696310"/>
              <a:gd name="T11" fmla="*/ 372108 h 6963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6310"/>
              <a:gd name="T19" fmla="*/ 0 h 696310"/>
              <a:gd name="T20" fmla="*/ 696310 w 696310"/>
              <a:gd name="T21" fmla="*/ 696310 h 6963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rgbClr val="E779A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80000" rIns="0" bIns="0" anchor="ctr"/>
          <a:lstStyle/>
          <a:p>
            <a:pPr algn="ctr"/>
            <a:r>
              <a:rPr lang="en-US" altLang="zh-CN" sz="200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rPr>
              <a:t>01</a:t>
            </a:r>
            <a:endParaRPr lang="zh-CN" altLang="en-US" sz="2000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 flipH="1">
            <a:off x="2339975" y="1492250"/>
            <a:ext cx="144463" cy="142875"/>
          </a:xfrm>
          <a:prstGeom prst="rect">
            <a:avLst/>
          </a:prstGeom>
          <a:solidFill>
            <a:srgbClr val="F5C9D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216000" rIns="180000" bIns="0" anchor="ctr"/>
          <a:lstStyle/>
          <a:p>
            <a:pPr algn="ctr"/>
            <a:endParaRPr lang="zh-CN" altLang="en-US" sz="400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4" name="任意多边形 33"/>
          <p:cNvSpPr>
            <a:spLocks noChangeArrowheads="1"/>
          </p:cNvSpPr>
          <p:nvPr/>
        </p:nvSpPr>
        <p:spPr bwMode="auto">
          <a:xfrm>
            <a:off x="2124075" y="2787650"/>
            <a:ext cx="360363" cy="404813"/>
          </a:xfrm>
          <a:custGeom>
            <a:avLst/>
            <a:gdLst>
              <a:gd name="T0" fmla="*/ 0 w 696310"/>
              <a:gd name="T1" fmla="*/ 0 h 696310"/>
              <a:gd name="T2" fmla="*/ 237762 w 696310"/>
              <a:gd name="T3" fmla="*/ 0 h 696310"/>
              <a:gd name="T4" fmla="*/ 237762 w 696310"/>
              <a:gd name="T5" fmla="*/ 137635 h 696310"/>
              <a:gd name="T6" fmla="*/ 360041 w 696310"/>
              <a:gd name="T7" fmla="*/ 137635 h 696310"/>
              <a:gd name="T8" fmla="*/ 360041 w 696310"/>
              <a:gd name="T9" fmla="*/ 405259 h 696310"/>
              <a:gd name="T10" fmla="*/ 0 w 696310"/>
              <a:gd name="T11" fmla="*/ 405259 h 6963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6310"/>
              <a:gd name="T19" fmla="*/ 0 h 696310"/>
              <a:gd name="T20" fmla="*/ 696310 w 696310"/>
              <a:gd name="T21" fmla="*/ 696310 h 6963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6310" h="696310">
                <a:moveTo>
                  <a:pt x="0" y="0"/>
                </a:moveTo>
                <a:lnTo>
                  <a:pt x="459827" y="0"/>
                </a:lnTo>
                <a:lnTo>
                  <a:pt x="459827" y="236483"/>
                </a:lnTo>
                <a:lnTo>
                  <a:pt x="696310" y="236483"/>
                </a:lnTo>
                <a:lnTo>
                  <a:pt x="696310" y="696310"/>
                </a:lnTo>
                <a:lnTo>
                  <a:pt x="0" y="696310"/>
                </a:lnTo>
                <a:close/>
              </a:path>
            </a:pathLst>
          </a:custGeom>
          <a:solidFill>
            <a:srgbClr val="FFC91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180000" rIns="0" bIns="0" anchor="ctr"/>
          <a:lstStyle/>
          <a:p>
            <a:pPr algn="ctr"/>
            <a:r>
              <a:rPr lang="en-US" altLang="zh-CN" sz="200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rPr>
              <a:t>02</a:t>
            </a:r>
            <a:endParaRPr lang="zh-CN" altLang="en-US" sz="2000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2339975" y="2787650"/>
            <a:ext cx="144463" cy="144463"/>
          </a:xfrm>
          <a:prstGeom prst="rect">
            <a:avLst/>
          </a:prstGeom>
          <a:solidFill>
            <a:srgbClr val="FFE9A5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216000" rIns="180000" bIns="0" anchor="ctr"/>
          <a:lstStyle/>
          <a:p>
            <a:pPr algn="ctr"/>
            <a:endParaRPr lang="zh-CN" altLang="en-US" sz="400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5782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30" grpId="0" animBg="1"/>
      <p:bldP spid="31" grpId="0" animBg="1"/>
      <p:bldP spid="34" grpId="0" animBg="1"/>
      <p:bldP spid="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7410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1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2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13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重点讲解</a:t>
            </a:r>
          </a:p>
        </p:txBody>
      </p:sp>
      <p:pic>
        <p:nvPicPr>
          <p:cNvPr id="1741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258888" y="1276350"/>
            <a:ext cx="6481762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阅读第</a:t>
            </a:r>
            <a:r>
              <a:rPr lang="en-US" altLang="zh-CN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段，思考作者主要运用了哪种表达方式来写的？该段在文中有什么作用？</a:t>
            </a:r>
          </a:p>
        </p:txBody>
      </p:sp>
      <p:grpSp>
        <p:nvGrpSpPr>
          <p:cNvPr id="27" name="Group 15"/>
          <p:cNvGrpSpPr/>
          <p:nvPr/>
        </p:nvGrpSpPr>
        <p:grpSpPr>
          <a:xfrm>
            <a:off x="1115616" y="2211710"/>
            <a:ext cx="6696744" cy="2304256"/>
            <a:chOff x="2276" y="1405"/>
            <a:chExt cx="1894" cy="2364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28" name="AutoShape 16"/>
            <p:cNvSpPr/>
            <p:nvPr/>
          </p:nvSpPr>
          <p:spPr>
            <a:xfrm>
              <a:off x="2276" y="1405"/>
              <a:ext cx="1894" cy="2364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pPr fontAlgn="auto"/>
              <a:endParaRPr lang="zh-CN" altLang="zh-CN" sz="2400" noProof="1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9" name="AutoShape 17"/>
            <p:cNvSpPr/>
            <p:nvPr/>
          </p:nvSpPr>
          <p:spPr>
            <a:xfrm>
              <a:off x="2301" y="1469"/>
              <a:ext cx="1845" cy="2236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</a:ln>
          </p:spPr>
          <p:txBody>
            <a:bodyPr wrap="none" anchor="ctr"/>
            <a:lstStyle/>
            <a:p>
              <a:pPr fontAlgn="auto"/>
              <a:r>
                <a:rPr lang="en-US" altLang="zh-CN" sz="2400" noProof="1">
                  <a:solidFill>
                    <a:prstClr val="black"/>
                  </a:solidFill>
                  <a:latin typeface="微软雅黑"/>
                  <a:ea typeface="微软雅黑"/>
                  <a:cs typeface="+mn-ea"/>
                  <a:sym typeface="+mn-lt"/>
                </a:rPr>
                <a:t> </a:t>
              </a:r>
            </a:p>
          </p:txBody>
        </p:sp>
      </p:grp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1331913" y="2355850"/>
            <a:ext cx="633571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、这段主要写了小时候喜欢火，喜欢光。主要的表达方式是记叙。</a:t>
            </a:r>
            <a:endParaRPr lang="en-US" altLang="zh-CN" sz="1600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 indent="266700">
              <a:lnSpc>
                <a:spcPct val="150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2</a:t>
            </a:r>
            <a:r>
              <a:rPr lang="zh-CN" altLang="en-US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、作用：</a:t>
            </a:r>
            <a:endParaRPr lang="en-US" altLang="zh-CN" sz="1600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内容：丰富文章内容，增添了情趣，避免叙述的呆板和结构的单调，引起读者的阅读兴趣。</a:t>
            </a:r>
            <a:endParaRPr lang="en-US" altLang="zh-CN" sz="1600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结构：引出下文，为下文叙述喜爱灯笼做铺垫。</a:t>
            </a: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0" y="1203325"/>
            <a:ext cx="3671888" cy="0"/>
          </a:xfrm>
          <a:prstGeom prst="line">
            <a:avLst/>
          </a:prstGeom>
          <a:noFill/>
          <a:ln w="22225" cap="flat" cmpd="sng" algn="ctr">
            <a:solidFill>
              <a:srgbClr val="4F81BD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95288" y="771525"/>
            <a:ext cx="6480175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</a:t>
            </a:r>
            <a:r>
              <a:rPr lang="zh-CN" altLang="en-US" b="1" dirty="0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综合运用多种表达方式</a:t>
            </a:r>
          </a:p>
        </p:txBody>
      </p:sp>
    </p:spTree>
    <p:extLst>
      <p:ext uri="{BB962C8B-B14F-4D97-AF65-F5344CB8AC3E}">
        <p14:creationId xmlns:p14="http://schemas.microsoft.com/office/powerpoint/2010/main" val="229630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0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8434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5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6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7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重点讲解</a:t>
            </a:r>
          </a:p>
        </p:txBody>
      </p:sp>
      <p:pic>
        <p:nvPicPr>
          <p:cNvPr id="18438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763713" y="915988"/>
            <a:ext cx="5545137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阅读第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2</a:t>
            </a: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段，思考：从哪些句子可以看出“我”对灯笼的喜爱？</a:t>
            </a:r>
          </a:p>
        </p:txBody>
      </p:sp>
      <p:sp>
        <p:nvSpPr>
          <p:cNvPr id="18" name="对角圆角矩形 28"/>
          <p:cNvSpPr/>
          <p:nvPr/>
        </p:nvSpPr>
        <p:spPr>
          <a:xfrm rot="21346829">
            <a:off x="1692275" y="1981200"/>
            <a:ext cx="5549900" cy="2165350"/>
          </a:xfrm>
          <a:prstGeom prst="round2DiagRect">
            <a:avLst>
              <a:gd name="adj1" fmla="val 12682"/>
              <a:gd name="adj2" fmla="val 0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defTabSz="685800" eaLnBrk="0" hangingPunct="0"/>
            <a:endParaRPr lang="zh-CN" altLang="en-US" sz="14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835150" y="2139950"/>
            <a:ext cx="52578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16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“连活活的太阳算着，一切亮光之中，我</a:t>
            </a:r>
            <a:r>
              <a:rPr lang="zh-CN" altLang="en-US" sz="1600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爱</a:t>
            </a:r>
            <a:r>
              <a:rPr lang="zh-CN" altLang="en-US" sz="160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皎洁的月华，如沸的繁星，同一支夜晚来挑着照路的灯笼。”将“灯笼”的光与“太阳”的光、“月华”“繁星”的光相提并论，强调了“我”对“灯笼”的情有独钟。（直抒胸臆）</a:t>
            </a:r>
          </a:p>
        </p:txBody>
      </p:sp>
      <p:pic>
        <p:nvPicPr>
          <p:cNvPr id="20" name="Picture 3" descr="C:\TDDOWNLOAD\penci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924050"/>
            <a:ext cx="431800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20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842963"/>
            <a:ext cx="6238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6680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851670"/>
            <a:ext cx="2448272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386" name="矩形 3"/>
          <p:cNvSpPr>
            <a:spLocks noChangeArrowheads="1"/>
          </p:cNvSpPr>
          <p:nvPr/>
        </p:nvSpPr>
        <p:spPr bwMode="auto">
          <a:xfrm>
            <a:off x="1042988" y="1708150"/>
            <a:ext cx="69850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       灯笼，又称灯彩，是一种古老的中国传统工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艺品。起源于</a:t>
            </a:r>
            <a:r>
              <a:rPr lang="en-US" altLang="zh-CN" sz="1600">
                <a:latin typeface="+mn-lt"/>
                <a:ea typeface="+mn-ea"/>
                <a:cs typeface="+mn-ea"/>
                <a:sym typeface="+mn-lt"/>
              </a:rPr>
              <a:t>2000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多年前的西汉时期，每年的农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历正月十五元宵节前后，人们都挂起象征团圆意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义的红灯笼，来营造一种喜庆的氛围。后来灯笼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就成了中国人喜庆的象征。</a:t>
            </a:r>
            <a:r>
              <a:rPr lang="zh-CN" altLang="zh-CN" sz="1600">
                <a:latin typeface="+mn-lt"/>
                <a:ea typeface="+mn-ea"/>
                <a:cs typeface="+mn-ea"/>
                <a:sym typeface="+mn-lt"/>
              </a:rPr>
              <a:t>红灯笼象征着阖家团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sz="1600">
                <a:latin typeface="+mn-lt"/>
                <a:ea typeface="+mn-ea"/>
                <a:cs typeface="+mn-ea"/>
                <a:sym typeface="+mn-lt"/>
              </a:rPr>
              <a:t>圆、事业兴旺、红红火火，象征着幸福、光明、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zh-CN" sz="1600">
                <a:latin typeface="+mn-lt"/>
                <a:ea typeface="+mn-ea"/>
                <a:cs typeface="+mn-ea"/>
                <a:sym typeface="+mn-lt"/>
              </a:rPr>
              <a:t>活力、圆满与富贵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。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altLang="zh-CN" sz="16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16387" name="矩形 6"/>
          <p:cNvSpPr>
            <a:spLocks noChangeArrowheads="1"/>
          </p:cNvSpPr>
          <p:nvPr/>
        </p:nvSpPr>
        <p:spPr bwMode="auto">
          <a:xfrm>
            <a:off x="1042988" y="1203325"/>
            <a:ext cx="4392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      中国人什么时候喜欢挂灯笼呢？</a:t>
            </a:r>
          </a:p>
        </p:txBody>
      </p:sp>
      <p:grpSp>
        <p:nvGrpSpPr>
          <p:cNvPr id="16388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6389" name="Picture 3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0" name="Picture 4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1" name="Picture 5" descr="image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2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情境导入</a:t>
            </a:r>
          </a:p>
        </p:txBody>
      </p:sp>
      <p:pic>
        <p:nvPicPr>
          <p:cNvPr id="16393" name="Picture 6" descr="image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156132" y="915612"/>
            <a:ext cx="144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DFDFD"/>
                </a:solidFill>
              </a:rPr>
              <a:t>https://www.ypppt.com/</a:t>
            </a:r>
            <a:endParaRPr lang="zh-CN" altLang="en-US" sz="900" dirty="0">
              <a:solidFill>
                <a:srgbClr val="FDFDFD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9458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59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0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1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重点讲解</a:t>
            </a:r>
          </a:p>
        </p:txBody>
      </p:sp>
      <p:pic>
        <p:nvPicPr>
          <p:cNvPr id="19462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692275" y="1203325"/>
            <a:ext cx="5543550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阅读第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3</a:t>
            </a: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段，思考：主要运用哪些表达方式？</a:t>
            </a:r>
          </a:p>
        </p:txBody>
      </p:sp>
      <p:pic>
        <p:nvPicPr>
          <p:cNvPr id="21" name="图片 20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1203325"/>
            <a:ext cx="6254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Freeform 6"/>
          <p:cNvSpPr/>
          <p:nvPr/>
        </p:nvSpPr>
        <p:spPr bwMode="auto">
          <a:xfrm>
            <a:off x="2123728" y="1923678"/>
            <a:ext cx="805815" cy="773301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fontAlgn="auto">
              <a:defRPr/>
            </a:pPr>
            <a:r>
              <a:rPr lang="en-US" sz="2800" kern="0" noProof="1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</a:p>
        </p:txBody>
      </p:sp>
      <p:sp>
        <p:nvSpPr>
          <p:cNvPr id="32" name="Freeform 7"/>
          <p:cNvSpPr/>
          <p:nvPr/>
        </p:nvSpPr>
        <p:spPr bwMode="auto">
          <a:xfrm>
            <a:off x="2915816" y="1923678"/>
            <a:ext cx="4576445" cy="773301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anchor="ctr" anchorCtr="1"/>
          <a:lstStyle/>
          <a:p>
            <a:pPr fontAlgn="auto">
              <a:lnSpc>
                <a:spcPct val="150000"/>
              </a:lnSpc>
              <a:defRPr/>
            </a:pPr>
            <a:r>
              <a:rPr lang="en-US" altLang="zh-CN" sz="1600" noProof="1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  <a:endParaRPr lang="en-US" b="1" kern="0" noProof="1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348038" y="2139950"/>
            <a:ext cx="38877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“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我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”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去接祖父</a:t>
            </a: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，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和祖父讲故事</a:t>
            </a: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。</a:t>
            </a:r>
            <a:endParaRPr lang="en-US" altLang="zh-CN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195810" y="1995488"/>
            <a:ext cx="46166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记叙</a:t>
            </a:r>
          </a:p>
        </p:txBody>
      </p:sp>
      <p:sp>
        <p:nvSpPr>
          <p:cNvPr id="35" name="Freeform 7"/>
          <p:cNvSpPr/>
          <p:nvPr/>
        </p:nvSpPr>
        <p:spPr bwMode="auto">
          <a:xfrm>
            <a:off x="2915816" y="3075806"/>
            <a:ext cx="4576445" cy="773301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anchor="ctr" anchorCtr="1"/>
          <a:lstStyle/>
          <a:p>
            <a:pPr fontAlgn="auto">
              <a:lnSpc>
                <a:spcPct val="150000"/>
              </a:lnSpc>
              <a:defRPr/>
            </a:pPr>
            <a:r>
              <a:rPr lang="en-US" altLang="zh-CN" sz="1600" noProof="1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  <a:endParaRPr lang="en-US" b="1" kern="0" noProof="1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6" name="Freeform 6"/>
          <p:cNvSpPr/>
          <p:nvPr/>
        </p:nvSpPr>
        <p:spPr bwMode="auto">
          <a:xfrm>
            <a:off x="2123728" y="3075806"/>
            <a:ext cx="805815" cy="773301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fontAlgn="auto">
              <a:defRPr/>
            </a:pPr>
            <a:r>
              <a:rPr lang="en-US" sz="2800" kern="0" noProof="1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</a:p>
        </p:txBody>
      </p:sp>
      <p:sp>
        <p:nvSpPr>
          <p:cNvPr id="37" name="Rectangle 1"/>
          <p:cNvSpPr>
            <a:spLocks noChangeArrowheads="1"/>
          </p:cNvSpPr>
          <p:nvPr/>
        </p:nvSpPr>
        <p:spPr bwMode="auto">
          <a:xfrm>
            <a:off x="3132138" y="3003703"/>
            <a:ext cx="4248150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“灯笼还在院子里亮着吗？那种熙熙然庭院的静穆，是一辈子思慕着的</a:t>
            </a: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。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”</a:t>
            </a:r>
            <a:endParaRPr lang="zh-CN" altLang="en-US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2195513" y="3076575"/>
            <a:ext cx="431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抒情</a:t>
            </a:r>
            <a:endParaRPr lang="zh-CN" altLang="en-US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9933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 bldLvl="0" animBg="1"/>
      <p:bldP spid="32" grpId="0" bldLvl="0" animBg="1"/>
      <p:bldP spid="33" grpId="0"/>
      <p:bldP spid="34" grpId="0"/>
      <p:bldP spid="35" grpId="0" bldLvl="0" animBg="1"/>
      <p:bldP spid="36" grpId="0" bldLvl="0" animBg="1"/>
      <p:bldP spid="37" grpId="0"/>
      <p:bldP spid="37" grpId="1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20482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3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4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5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重点讲解</a:t>
            </a:r>
          </a:p>
        </p:txBody>
      </p:sp>
      <p:pic>
        <p:nvPicPr>
          <p:cNvPr id="20486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692275" y="1203325"/>
            <a:ext cx="5543550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阅读第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11</a:t>
            </a: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段，思考：主要运用了哪些表达方式？</a:t>
            </a:r>
          </a:p>
        </p:txBody>
      </p:sp>
      <p:pic>
        <p:nvPicPr>
          <p:cNvPr id="21" name="图片 20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1203325"/>
            <a:ext cx="6254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Freeform 6"/>
          <p:cNvSpPr/>
          <p:nvPr/>
        </p:nvSpPr>
        <p:spPr bwMode="auto">
          <a:xfrm>
            <a:off x="2123728" y="1923678"/>
            <a:ext cx="805815" cy="773301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fontAlgn="auto">
              <a:defRPr/>
            </a:pPr>
            <a:r>
              <a:rPr lang="en-US" sz="2800" kern="0" noProof="1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</a:p>
        </p:txBody>
      </p:sp>
      <p:sp>
        <p:nvSpPr>
          <p:cNvPr id="32" name="Freeform 7"/>
          <p:cNvSpPr/>
          <p:nvPr/>
        </p:nvSpPr>
        <p:spPr bwMode="auto">
          <a:xfrm>
            <a:off x="2915816" y="1923678"/>
            <a:ext cx="4576445" cy="773301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anchor="ctr" anchorCtr="1"/>
          <a:lstStyle/>
          <a:p>
            <a:pPr fontAlgn="auto">
              <a:lnSpc>
                <a:spcPct val="150000"/>
              </a:lnSpc>
              <a:defRPr/>
            </a:pPr>
            <a:r>
              <a:rPr lang="en-US" altLang="zh-CN" sz="1600" noProof="1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  <a:endParaRPr lang="en-US" b="1" kern="0" noProof="1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3203575" y="1851025"/>
            <a:ext cx="4105275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最壮的是塞外点灯，吹角连营，夜深星阑时候，将军在挑灯看剑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……</a:t>
            </a:r>
            <a:endParaRPr lang="zh-CN" altLang="en-US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2195810" y="1995488"/>
            <a:ext cx="46166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/>
          <a:p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描写</a:t>
            </a:r>
          </a:p>
        </p:txBody>
      </p:sp>
      <p:sp>
        <p:nvSpPr>
          <p:cNvPr id="35" name="Freeform 7"/>
          <p:cNvSpPr/>
          <p:nvPr/>
        </p:nvSpPr>
        <p:spPr bwMode="auto">
          <a:xfrm>
            <a:off x="2915816" y="3075806"/>
            <a:ext cx="4576445" cy="773301"/>
          </a:xfrm>
          <a:custGeom>
            <a:avLst/>
            <a:gdLst/>
            <a:ahLst/>
            <a:cxnLst>
              <a:cxn ang="0">
                <a:pos x="803" y="0"/>
              </a:cxn>
              <a:cxn ang="0">
                <a:pos x="792" y="0"/>
              </a:cxn>
              <a:cxn ang="0">
                <a:pos x="644" y="0"/>
              </a:cxn>
              <a:cxn ang="0">
                <a:pos x="634" y="0"/>
              </a:cxn>
              <a:cxn ang="0">
                <a:pos x="494" y="0"/>
              </a:cxn>
              <a:cxn ang="0">
                <a:pos x="476" y="0"/>
              </a:cxn>
              <a:cxn ang="0">
                <a:pos x="331" y="0"/>
              </a:cxn>
              <a:cxn ang="0">
                <a:pos x="325" y="0"/>
              </a:cxn>
              <a:cxn ang="0">
                <a:pos x="169" y="0"/>
              </a:cxn>
              <a:cxn ang="0">
                <a:pos x="163" y="0"/>
              </a:cxn>
              <a:cxn ang="0">
                <a:pos x="0" y="0"/>
              </a:cxn>
              <a:cxn ang="0">
                <a:pos x="0" y="82"/>
              </a:cxn>
              <a:cxn ang="0">
                <a:pos x="6" y="79"/>
              </a:cxn>
              <a:cxn ang="0">
                <a:pos x="9" y="77"/>
              </a:cxn>
              <a:cxn ang="0">
                <a:pos x="31" y="69"/>
              </a:cxn>
              <a:cxn ang="0">
                <a:pos x="65" y="101"/>
              </a:cxn>
              <a:cxn ang="0">
                <a:pos x="31" y="133"/>
              </a:cxn>
              <a:cxn ang="0">
                <a:pos x="7" y="123"/>
              </a:cxn>
              <a:cxn ang="0">
                <a:pos x="0" y="120"/>
              </a:cxn>
              <a:cxn ang="0">
                <a:pos x="0" y="190"/>
              </a:cxn>
              <a:cxn ang="0">
                <a:pos x="163" y="190"/>
              </a:cxn>
              <a:cxn ang="0">
                <a:pos x="169" y="190"/>
              </a:cxn>
              <a:cxn ang="0">
                <a:pos x="325" y="190"/>
              </a:cxn>
              <a:cxn ang="0">
                <a:pos x="331" y="190"/>
              </a:cxn>
              <a:cxn ang="0">
                <a:pos x="476" y="190"/>
              </a:cxn>
              <a:cxn ang="0">
                <a:pos x="494" y="190"/>
              </a:cxn>
              <a:cxn ang="0">
                <a:pos x="634" y="190"/>
              </a:cxn>
              <a:cxn ang="0">
                <a:pos x="644" y="190"/>
              </a:cxn>
              <a:cxn ang="0">
                <a:pos x="792" y="190"/>
              </a:cxn>
              <a:cxn ang="0">
                <a:pos x="803" y="190"/>
              </a:cxn>
              <a:cxn ang="0">
                <a:pos x="965" y="190"/>
              </a:cxn>
              <a:cxn ang="0">
                <a:pos x="965" y="0"/>
              </a:cxn>
              <a:cxn ang="0">
                <a:pos x="803" y="0"/>
              </a:cxn>
            </a:cxnLst>
            <a:rect l="0" t="0" r="r" b="b"/>
            <a:pathLst>
              <a:path w="965" h="190">
                <a:moveTo>
                  <a:pt x="803" y="0"/>
                </a:moveTo>
                <a:cubicBezTo>
                  <a:pt x="792" y="0"/>
                  <a:pt x="792" y="0"/>
                  <a:pt x="792" y="0"/>
                </a:cubicBezTo>
                <a:cubicBezTo>
                  <a:pt x="644" y="0"/>
                  <a:pt x="644" y="0"/>
                  <a:pt x="644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494" y="0"/>
                  <a:pt x="494" y="0"/>
                  <a:pt x="494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25" y="0"/>
                  <a:pt x="325" y="0"/>
                  <a:pt x="325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2" y="81"/>
                  <a:pt x="4" y="81"/>
                  <a:pt x="6" y="79"/>
                </a:cubicBezTo>
                <a:cubicBezTo>
                  <a:pt x="7" y="78"/>
                  <a:pt x="8" y="78"/>
                  <a:pt x="9" y="77"/>
                </a:cubicBezTo>
                <a:cubicBezTo>
                  <a:pt x="15" y="72"/>
                  <a:pt x="22" y="69"/>
                  <a:pt x="31" y="69"/>
                </a:cubicBezTo>
                <a:cubicBezTo>
                  <a:pt x="50" y="69"/>
                  <a:pt x="65" y="83"/>
                  <a:pt x="65" y="101"/>
                </a:cubicBezTo>
                <a:cubicBezTo>
                  <a:pt x="65" y="118"/>
                  <a:pt x="50" y="133"/>
                  <a:pt x="31" y="133"/>
                </a:cubicBezTo>
                <a:cubicBezTo>
                  <a:pt x="21" y="133"/>
                  <a:pt x="9" y="125"/>
                  <a:pt x="7" y="123"/>
                </a:cubicBezTo>
                <a:cubicBezTo>
                  <a:pt x="5" y="122"/>
                  <a:pt x="3" y="121"/>
                  <a:pt x="0" y="120"/>
                </a:cubicBezTo>
                <a:cubicBezTo>
                  <a:pt x="0" y="190"/>
                  <a:pt x="0" y="190"/>
                  <a:pt x="0" y="190"/>
                </a:cubicBezTo>
                <a:cubicBezTo>
                  <a:pt x="163" y="190"/>
                  <a:pt x="163" y="190"/>
                  <a:pt x="163" y="190"/>
                </a:cubicBezTo>
                <a:cubicBezTo>
                  <a:pt x="169" y="190"/>
                  <a:pt x="169" y="190"/>
                  <a:pt x="169" y="190"/>
                </a:cubicBezTo>
                <a:cubicBezTo>
                  <a:pt x="325" y="190"/>
                  <a:pt x="325" y="190"/>
                  <a:pt x="325" y="190"/>
                </a:cubicBezTo>
                <a:cubicBezTo>
                  <a:pt x="331" y="190"/>
                  <a:pt x="331" y="190"/>
                  <a:pt x="331" y="190"/>
                </a:cubicBezTo>
                <a:cubicBezTo>
                  <a:pt x="476" y="190"/>
                  <a:pt x="476" y="190"/>
                  <a:pt x="476" y="190"/>
                </a:cubicBezTo>
                <a:cubicBezTo>
                  <a:pt x="494" y="190"/>
                  <a:pt x="494" y="190"/>
                  <a:pt x="494" y="190"/>
                </a:cubicBezTo>
                <a:cubicBezTo>
                  <a:pt x="634" y="190"/>
                  <a:pt x="634" y="190"/>
                  <a:pt x="634" y="190"/>
                </a:cubicBezTo>
                <a:cubicBezTo>
                  <a:pt x="644" y="190"/>
                  <a:pt x="644" y="190"/>
                  <a:pt x="644" y="190"/>
                </a:cubicBezTo>
                <a:cubicBezTo>
                  <a:pt x="792" y="190"/>
                  <a:pt x="792" y="190"/>
                  <a:pt x="792" y="190"/>
                </a:cubicBezTo>
                <a:cubicBezTo>
                  <a:pt x="803" y="190"/>
                  <a:pt x="803" y="190"/>
                  <a:pt x="803" y="190"/>
                </a:cubicBezTo>
                <a:cubicBezTo>
                  <a:pt x="965" y="190"/>
                  <a:pt x="965" y="190"/>
                  <a:pt x="965" y="190"/>
                </a:cubicBezTo>
                <a:cubicBezTo>
                  <a:pt x="965" y="0"/>
                  <a:pt x="965" y="0"/>
                  <a:pt x="965" y="0"/>
                </a:cubicBezTo>
                <a:lnTo>
                  <a:pt x="803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anchor="ctr" anchorCtr="1"/>
          <a:lstStyle/>
          <a:p>
            <a:pPr fontAlgn="auto">
              <a:lnSpc>
                <a:spcPct val="150000"/>
              </a:lnSpc>
              <a:defRPr/>
            </a:pPr>
            <a:r>
              <a:rPr lang="en-US" altLang="zh-CN" sz="1600" noProof="1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  <a:endParaRPr lang="en-US" b="1" kern="0" noProof="1">
              <a:solidFill>
                <a:srgbClr val="FFFFFF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6" name="Freeform 6"/>
          <p:cNvSpPr/>
          <p:nvPr/>
        </p:nvSpPr>
        <p:spPr bwMode="auto">
          <a:xfrm>
            <a:off x="2123728" y="3075806"/>
            <a:ext cx="805815" cy="773301"/>
          </a:xfrm>
          <a:custGeom>
            <a:avLst/>
            <a:gdLst/>
            <a:ahLst/>
            <a:cxnLst>
              <a:cxn ang="0">
                <a:pos x="211" y="73"/>
              </a:cxn>
              <a:cxn ang="0">
                <a:pos x="192" y="80"/>
              </a:cxn>
              <a:cxn ang="0">
                <a:pos x="189" y="82"/>
              </a:cxn>
              <a:cxn ang="0">
                <a:pos x="180" y="86"/>
              </a:cxn>
              <a:cxn ang="0">
                <a:pos x="172" y="85"/>
              </a:cxn>
              <a:cxn ang="0">
                <a:pos x="172" y="0"/>
              </a:cxn>
              <a:cxn ang="0">
                <a:pos x="0" y="0"/>
              </a:cxn>
              <a:cxn ang="0">
                <a:pos x="0" y="190"/>
              </a:cxn>
              <a:cxn ang="0">
                <a:pos x="172" y="190"/>
              </a:cxn>
              <a:cxn ang="0">
                <a:pos x="172" y="117"/>
              </a:cxn>
              <a:cxn ang="0">
                <a:pos x="179" y="116"/>
              </a:cxn>
              <a:cxn ang="0">
                <a:pos x="190" y="120"/>
              </a:cxn>
              <a:cxn ang="0">
                <a:pos x="211" y="128"/>
              </a:cxn>
              <a:cxn ang="0">
                <a:pos x="241" y="101"/>
              </a:cxn>
              <a:cxn ang="0">
                <a:pos x="211" y="73"/>
              </a:cxn>
            </a:cxnLst>
            <a:rect l="0" t="0" r="r" b="b"/>
            <a:pathLst>
              <a:path w="241" h="190">
                <a:moveTo>
                  <a:pt x="211" y="73"/>
                </a:moveTo>
                <a:cubicBezTo>
                  <a:pt x="204" y="73"/>
                  <a:pt x="197" y="76"/>
                  <a:pt x="192" y="80"/>
                </a:cubicBezTo>
                <a:cubicBezTo>
                  <a:pt x="191" y="81"/>
                  <a:pt x="190" y="82"/>
                  <a:pt x="189" y="82"/>
                </a:cubicBezTo>
                <a:cubicBezTo>
                  <a:pt x="187" y="84"/>
                  <a:pt x="183" y="86"/>
                  <a:pt x="180" y="86"/>
                </a:cubicBezTo>
                <a:cubicBezTo>
                  <a:pt x="176" y="86"/>
                  <a:pt x="174" y="86"/>
                  <a:pt x="172" y="85"/>
                </a:cubicBezTo>
                <a:cubicBezTo>
                  <a:pt x="172" y="0"/>
                  <a:pt x="172" y="0"/>
                  <a:pt x="1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0"/>
                  <a:pt x="0" y="190"/>
                  <a:pt x="0" y="190"/>
                </a:cubicBezTo>
                <a:cubicBezTo>
                  <a:pt x="172" y="190"/>
                  <a:pt x="172" y="190"/>
                  <a:pt x="172" y="190"/>
                </a:cubicBezTo>
                <a:cubicBezTo>
                  <a:pt x="172" y="117"/>
                  <a:pt x="172" y="117"/>
                  <a:pt x="172" y="117"/>
                </a:cubicBezTo>
                <a:cubicBezTo>
                  <a:pt x="175" y="116"/>
                  <a:pt x="176" y="116"/>
                  <a:pt x="179" y="116"/>
                </a:cubicBezTo>
                <a:cubicBezTo>
                  <a:pt x="183" y="116"/>
                  <a:pt x="188" y="118"/>
                  <a:pt x="190" y="120"/>
                </a:cubicBezTo>
                <a:cubicBezTo>
                  <a:pt x="192" y="122"/>
                  <a:pt x="202" y="128"/>
                  <a:pt x="211" y="128"/>
                </a:cubicBezTo>
                <a:cubicBezTo>
                  <a:pt x="228" y="128"/>
                  <a:pt x="241" y="116"/>
                  <a:pt x="241" y="101"/>
                </a:cubicBezTo>
                <a:cubicBezTo>
                  <a:pt x="241" y="86"/>
                  <a:pt x="228" y="73"/>
                  <a:pt x="211" y="73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noFill/>
            <a:round/>
          </a:ln>
          <a:effectLst>
            <a:reflection blurRad="6350" stA="19000" endPos="53000" dir="5400000" sy="-100000" algn="bl" rotWithShape="0"/>
          </a:effectLst>
        </p:spPr>
        <p:txBody>
          <a:bodyPr lIns="0" rIns="288000" anchor="ctr" anchorCtr="1"/>
          <a:lstStyle/>
          <a:p>
            <a:pPr fontAlgn="auto">
              <a:defRPr/>
            </a:pPr>
            <a:r>
              <a:rPr lang="en-US" sz="2800" kern="0" noProof="1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</a:p>
        </p:txBody>
      </p:sp>
      <p:sp>
        <p:nvSpPr>
          <p:cNvPr id="37" name="Rectangle 1"/>
          <p:cNvSpPr>
            <a:spLocks noChangeArrowheads="1"/>
          </p:cNvSpPr>
          <p:nvPr/>
        </p:nvSpPr>
        <p:spPr bwMode="auto">
          <a:xfrm>
            <a:off x="3203575" y="3003703"/>
            <a:ext cx="4248150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正萧萧班马鸣也，我愿就是那灯笼下的马前卒</a:t>
            </a: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。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</a:t>
            </a:r>
            <a:endParaRPr lang="zh-CN" altLang="en-US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2195513" y="3076575"/>
            <a:ext cx="431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抒情</a:t>
            </a:r>
            <a:endParaRPr lang="zh-CN" altLang="en-US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192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 bldLvl="0" animBg="1"/>
      <p:bldP spid="32" grpId="0" bldLvl="0" animBg="1"/>
      <p:bldP spid="34" grpId="0"/>
      <p:bldP spid="35" grpId="0" bldLvl="0" animBg="1"/>
      <p:bldP spid="36" grpId="0" bldLvl="0" animBg="1"/>
      <p:bldP spid="37" grpId="0"/>
      <p:bldP spid="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21506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7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8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09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重点讲解</a:t>
            </a:r>
          </a:p>
        </p:txBody>
      </p:sp>
      <p:pic>
        <p:nvPicPr>
          <p:cNvPr id="21510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476375" y="1347788"/>
            <a:ext cx="4895850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由小孩子喜欢</a:t>
            </a:r>
            <a:r>
              <a:rPr lang="zh-CN" altLang="zh-CN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火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，三家村的往事，既写出人们对光明的渴望，又自然引出下文对有关</a:t>
            </a:r>
            <a:r>
              <a:rPr lang="zh-CN" altLang="zh-CN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灯笼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往事的回忆；</a:t>
            </a:r>
            <a:endParaRPr lang="zh-CN" altLang="en-US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476375" y="2787650"/>
            <a:ext cx="4895850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由</a:t>
            </a:r>
            <a:r>
              <a:rPr lang="zh-CN" altLang="zh-CN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灯笼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联想到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“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燎原的一把烈</a:t>
            </a:r>
            <a:r>
              <a:rPr lang="zh-CN" altLang="zh-CN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火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”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，再用一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“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壮</a:t>
            </a:r>
            <a:r>
              <a:rPr lang="en-US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”</a:t>
            </a:r>
            <a:r>
              <a:rPr lang="zh-CN" altLang="zh-CN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字，再次升华中心，赞颂蓬勃发展的中国革命。</a:t>
            </a:r>
            <a:endParaRPr lang="zh-CN" altLang="en-US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0" y="1203325"/>
            <a:ext cx="3671888" cy="0"/>
          </a:xfrm>
          <a:prstGeom prst="line">
            <a:avLst/>
          </a:prstGeom>
          <a:noFill/>
          <a:ln w="22225" cap="flat" cmpd="sng" algn="ctr">
            <a:solidFill>
              <a:srgbClr val="4F81BD"/>
            </a:solidFill>
            <a:prstDash val="soli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07950" y="771525"/>
            <a:ext cx="6480175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</a:t>
            </a:r>
            <a:r>
              <a:rPr lang="zh-CN" altLang="en-US" b="1">
                <a:solidFill>
                  <a:srgbClr val="FF0000"/>
                </a:solidFill>
                <a:latin typeface="微软雅黑"/>
                <a:ea typeface="微软雅黑"/>
                <a:cs typeface="+mn-ea"/>
                <a:sym typeface="+mn-lt"/>
              </a:rPr>
              <a:t>首尾照应</a:t>
            </a:r>
          </a:p>
        </p:txBody>
      </p:sp>
      <p:sp>
        <p:nvSpPr>
          <p:cNvPr id="30" name="剪去对角的矩形 29"/>
          <p:cNvSpPr/>
          <p:nvPr/>
        </p:nvSpPr>
        <p:spPr>
          <a:xfrm>
            <a:off x="1476375" y="1347788"/>
            <a:ext cx="4824413" cy="1368425"/>
          </a:xfrm>
          <a:prstGeom prst="snip2Diag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1" name="剪去对角的矩形 30"/>
          <p:cNvSpPr/>
          <p:nvPr/>
        </p:nvSpPr>
        <p:spPr>
          <a:xfrm rot="10800000" flipV="1">
            <a:off x="1476375" y="2787650"/>
            <a:ext cx="4824413" cy="1368425"/>
          </a:xfrm>
          <a:prstGeom prst="snip2Diag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659563" y="1563688"/>
            <a:ext cx="1728787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第一二段</a:t>
            </a:r>
            <a:endParaRPr lang="en-US" altLang="zh-CN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火        灯笼</a:t>
            </a:r>
          </a:p>
        </p:txBody>
      </p:sp>
      <p:cxnSp>
        <p:nvCxnSpPr>
          <p:cNvPr id="35" name="直接箭头连接符 34"/>
          <p:cNvCxnSpPr/>
          <p:nvPr/>
        </p:nvCxnSpPr>
        <p:spPr>
          <a:xfrm>
            <a:off x="7092950" y="2211388"/>
            <a:ext cx="431800" cy="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659563" y="2787650"/>
            <a:ext cx="1728787" cy="874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最后一段</a:t>
            </a:r>
            <a:endParaRPr lang="en-US" altLang="zh-CN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灯笼       火</a:t>
            </a:r>
          </a:p>
        </p:txBody>
      </p:sp>
      <p:cxnSp>
        <p:nvCxnSpPr>
          <p:cNvPr id="38" name="直接箭头连接符 37"/>
          <p:cNvCxnSpPr/>
          <p:nvPr/>
        </p:nvCxnSpPr>
        <p:spPr>
          <a:xfrm>
            <a:off x="7380288" y="3435350"/>
            <a:ext cx="431800" cy="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71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7" grpId="0"/>
      <p:bldP spid="30" grpId="0" animBg="1"/>
      <p:bldP spid="31" grpId="0" animBg="1"/>
      <p:bldP spid="33" grpId="0"/>
      <p:bldP spid="3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22530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1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2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3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问题思考</a:t>
            </a:r>
          </a:p>
        </p:txBody>
      </p:sp>
      <p:pic>
        <p:nvPicPr>
          <p:cNvPr id="2253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图片 2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987425"/>
            <a:ext cx="583247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411413" y="1779588"/>
            <a:ext cx="4032250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    阅读全文思考：文中还有哪些地方使用了记叙、描写、抒情的表达方式？</a:t>
            </a:r>
          </a:p>
        </p:txBody>
      </p:sp>
    </p:spTree>
    <p:extLst>
      <p:ext uri="{BB962C8B-B14F-4D97-AF65-F5344CB8AC3E}">
        <p14:creationId xmlns:p14="http://schemas.microsoft.com/office/powerpoint/2010/main" val="104295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064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276350"/>
            <a:ext cx="7326312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71550" y="1450975"/>
            <a:ext cx="7129463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吴伯箫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(1906—1982)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，原名熙成，山东省莱芜人，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当代著名的散文家和教育家。于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1938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月投奔革命圣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地延安，进入中国人民抗日军政大学学习。曾担任边区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政府教育厅中等教育科科长。解放后任人民教育出版社副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社长兼总编辑。散文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南泥湾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一坛血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记一辆纺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  <a:p>
            <a:pPr indent="266700">
              <a:lnSpc>
                <a:spcPct val="150000"/>
              </a:lnSpc>
            </a:pP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车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菜园小记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》《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我没见过长城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等，作为范文收入在中学语文教材中。</a:t>
            </a:r>
          </a:p>
        </p:txBody>
      </p:sp>
      <p:pic>
        <p:nvPicPr>
          <p:cNvPr id="17410" name="Picture 3" descr="https://p1.ssl.qhmsg.com/dr/270_500_/t018297c1cf9a9e01bb.png?size=268x33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1492250"/>
            <a:ext cx="1471612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9750" y="2859088"/>
            <a:ext cx="10541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3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7414" name="Picture 3" descr="image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5" name="Picture 4" descr="image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6" name="Picture 5" descr="image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17" name="矩形 27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作者简介</a:t>
            </a:r>
          </a:p>
        </p:txBody>
      </p:sp>
      <p:pic>
        <p:nvPicPr>
          <p:cNvPr id="17418" name="Picture 6" descr="image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8434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5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6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7" name="TextBox 10"/>
          <p:cNvSpPr txBox="1">
            <a:spLocks noChangeArrowheads="1"/>
          </p:cNvSpPr>
          <p:nvPr/>
        </p:nvSpPr>
        <p:spPr bwMode="auto">
          <a:xfrm>
            <a:off x="3203575" y="484188"/>
            <a:ext cx="2520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8438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8288"/>
            <a:ext cx="2301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矩形 13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背景介绍</a:t>
            </a:r>
          </a:p>
        </p:txBody>
      </p:sp>
      <p:grpSp>
        <p:nvGrpSpPr>
          <p:cNvPr id="18440" name="组合 37"/>
          <p:cNvGrpSpPr>
            <a:grpSpLocks/>
          </p:cNvGrpSpPr>
          <p:nvPr/>
        </p:nvGrpSpPr>
        <p:grpSpPr bwMode="auto">
          <a:xfrm>
            <a:off x="1187450" y="1492250"/>
            <a:ext cx="1439863" cy="287338"/>
            <a:chOff x="229" y="4980"/>
            <a:chExt cx="4802" cy="2260"/>
          </a:xfrm>
        </p:grpSpPr>
        <p:sp>
          <p:nvSpPr>
            <p:cNvPr id="18" name="椭圆 4"/>
            <p:cNvSpPr/>
            <p:nvPr/>
          </p:nvSpPr>
          <p:spPr>
            <a:xfrm>
              <a:off x="1759" y="5117"/>
              <a:ext cx="1583" cy="2123"/>
            </a:xfrm>
            <a:custGeom>
              <a:avLst/>
              <a:gdLst/>
              <a:ahLst/>
              <a:cxnLst/>
              <a:rect l="l" t="t" r="r" b="b"/>
              <a:pathLst>
                <a:path w="959230" h="1283265">
                  <a:moveTo>
                    <a:pt x="144016" y="0"/>
                  </a:moveTo>
                  <a:lnTo>
                    <a:pt x="792088" y="0"/>
                  </a:lnTo>
                  <a:lnTo>
                    <a:pt x="792088" y="442510"/>
                  </a:lnTo>
                  <a:cubicBezTo>
                    <a:pt x="894990" y="528892"/>
                    <a:pt x="959230" y="658769"/>
                    <a:pt x="959230" y="803650"/>
                  </a:cubicBezTo>
                  <a:cubicBezTo>
                    <a:pt x="959230" y="1068534"/>
                    <a:pt x="744499" y="1283265"/>
                    <a:pt x="479615" y="1283265"/>
                  </a:cubicBezTo>
                  <a:cubicBezTo>
                    <a:pt x="214731" y="1283265"/>
                    <a:pt x="0" y="1068534"/>
                    <a:pt x="0" y="803650"/>
                  </a:cubicBezTo>
                  <a:cubicBezTo>
                    <a:pt x="0" y="669564"/>
                    <a:pt x="55024" y="548329"/>
                    <a:pt x="144016" y="46159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F9127"/>
                </a:gs>
                <a:gs pos="50000">
                  <a:srgbClr val="7CBF33"/>
                </a:gs>
                <a:gs pos="100000">
                  <a:srgbClr val="93D05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350" noProof="1"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flipV="1">
              <a:off x="229" y="4980"/>
              <a:ext cx="4802" cy="75"/>
            </a:xfrm>
            <a:prstGeom prst="rect">
              <a:avLst/>
            </a:prstGeom>
            <a:gradFill>
              <a:gsLst>
                <a:gs pos="49628">
                  <a:srgbClr val="93D051"/>
                </a:gs>
                <a:gs pos="2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350" noProof="1">
                <a:cs typeface="+mn-ea"/>
                <a:sym typeface="+mn-lt"/>
              </a:endParaRPr>
            </a:p>
          </p:txBody>
        </p:sp>
      </p:grpSp>
      <p:sp>
        <p:nvSpPr>
          <p:cNvPr id="18443" name="矩形 19"/>
          <p:cNvSpPr>
            <a:spLocks noChangeArrowheads="1"/>
          </p:cNvSpPr>
          <p:nvPr/>
        </p:nvSpPr>
        <p:spPr bwMode="auto">
          <a:xfrm>
            <a:off x="2484438" y="1419225"/>
            <a:ext cx="36718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1931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年日本侵略者在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沈阳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精心安排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并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发动了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九一八事变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。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16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444" name="组合 37"/>
          <p:cNvGrpSpPr>
            <a:grpSpLocks/>
          </p:cNvGrpSpPr>
          <p:nvPr/>
        </p:nvGrpSpPr>
        <p:grpSpPr bwMode="auto">
          <a:xfrm>
            <a:off x="1187450" y="2284413"/>
            <a:ext cx="1439863" cy="287337"/>
            <a:chOff x="229" y="4980"/>
            <a:chExt cx="4802" cy="2260"/>
          </a:xfrm>
        </p:grpSpPr>
        <p:sp>
          <p:nvSpPr>
            <p:cNvPr id="32" name="椭圆 4"/>
            <p:cNvSpPr/>
            <p:nvPr/>
          </p:nvSpPr>
          <p:spPr>
            <a:xfrm>
              <a:off x="1759" y="5117"/>
              <a:ext cx="1583" cy="2123"/>
            </a:xfrm>
            <a:custGeom>
              <a:avLst/>
              <a:gdLst/>
              <a:ahLst/>
              <a:cxnLst/>
              <a:rect l="l" t="t" r="r" b="b"/>
              <a:pathLst>
                <a:path w="959230" h="1283265">
                  <a:moveTo>
                    <a:pt x="144016" y="0"/>
                  </a:moveTo>
                  <a:lnTo>
                    <a:pt x="792088" y="0"/>
                  </a:lnTo>
                  <a:lnTo>
                    <a:pt x="792088" y="442510"/>
                  </a:lnTo>
                  <a:cubicBezTo>
                    <a:pt x="894990" y="528892"/>
                    <a:pt x="959230" y="658769"/>
                    <a:pt x="959230" y="803650"/>
                  </a:cubicBezTo>
                  <a:cubicBezTo>
                    <a:pt x="959230" y="1068534"/>
                    <a:pt x="744499" y="1283265"/>
                    <a:pt x="479615" y="1283265"/>
                  </a:cubicBezTo>
                  <a:cubicBezTo>
                    <a:pt x="214731" y="1283265"/>
                    <a:pt x="0" y="1068534"/>
                    <a:pt x="0" y="803650"/>
                  </a:cubicBezTo>
                  <a:cubicBezTo>
                    <a:pt x="0" y="669564"/>
                    <a:pt x="55024" y="548329"/>
                    <a:pt x="144016" y="46159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F9127"/>
                </a:gs>
                <a:gs pos="50000">
                  <a:srgbClr val="7CBF33"/>
                </a:gs>
                <a:gs pos="100000">
                  <a:srgbClr val="93D05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350" noProof="1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flipV="1">
              <a:off x="229" y="4980"/>
              <a:ext cx="4802" cy="75"/>
            </a:xfrm>
            <a:prstGeom prst="rect">
              <a:avLst/>
            </a:prstGeom>
            <a:gradFill>
              <a:gsLst>
                <a:gs pos="49628">
                  <a:srgbClr val="93D051"/>
                </a:gs>
                <a:gs pos="2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lang="zh-CN" altLang="en-US" sz="1350" noProof="1">
                <a:cs typeface="+mn-ea"/>
                <a:sym typeface="+mn-lt"/>
              </a:endParaRPr>
            </a:p>
          </p:txBody>
        </p:sp>
      </p:grpSp>
      <p:sp>
        <p:nvSpPr>
          <p:cNvPr id="18447" name="矩形 36"/>
          <p:cNvSpPr>
            <a:spLocks noChangeArrowheads="1"/>
          </p:cNvSpPr>
          <p:nvPr/>
        </p:nvSpPr>
        <p:spPr bwMode="auto">
          <a:xfrm>
            <a:off x="2555875" y="2211388"/>
            <a:ext cx="36734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600">
                <a:latin typeface="+mn-lt"/>
                <a:ea typeface="+mn-ea"/>
                <a:cs typeface="+mn-ea"/>
                <a:sym typeface="+mn-lt"/>
              </a:rPr>
              <a:t>国民党政府竟然采取</a:t>
            </a:r>
            <a:r>
              <a:rPr lang="en-US" altLang="zh-CN" sz="160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sz="1600">
                <a:latin typeface="+mn-lt"/>
                <a:ea typeface="+mn-ea"/>
                <a:cs typeface="+mn-ea"/>
                <a:sym typeface="+mn-lt"/>
              </a:rPr>
              <a:t>不抵抗</a:t>
            </a:r>
            <a:r>
              <a:rPr lang="en-US" altLang="zh-CN" sz="160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sz="1600">
                <a:latin typeface="+mn-lt"/>
                <a:ea typeface="+mn-ea"/>
                <a:cs typeface="+mn-ea"/>
                <a:sym typeface="+mn-lt"/>
              </a:rPr>
              <a:t>政策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18448" name="矩形 37"/>
          <p:cNvSpPr>
            <a:spLocks noChangeArrowheads="1"/>
          </p:cNvSpPr>
          <p:nvPr/>
        </p:nvSpPr>
        <p:spPr bwMode="auto">
          <a:xfrm>
            <a:off x="1042988" y="2859088"/>
            <a:ext cx="7200900" cy="7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       作者</a:t>
            </a:r>
            <a:r>
              <a:rPr lang="zh-CN" altLang="zh-CN" sz="1600">
                <a:latin typeface="+mn-lt"/>
                <a:ea typeface="+mn-ea"/>
                <a:cs typeface="+mn-ea"/>
                <a:sym typeface="+mn-lt"/>
              </a:rPr>
              <a:t>在从事教育工作的同时，坚持业余写作，舒解一腔积郁。他在这一时期的散文，常常回荡着爱国主义的激越旋律。</a:t>
            </a:r>
            <a:endParaRPr lang="zh-CN" altLang="en-US" sz="160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8449" name="Picture 2" descr="http://i0.sinaimg.cn/ent/v/m/2010-03-29/U2389P28T3D2912758F326DT201003291324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347788"/>
            <a:ext cx="1871663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9458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59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0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1" name="TextBox 10"/>
          <p:cNvSpPr txBox="1">
            <a:spLocks noChangeArrowheads="1"/>
          </p:cNvSpPr>
          <p:nvPr/>
        </p:nvSpPr>
        <p:spPr bwMode="auto">
          <a:xfrm>
            <a:off x="3203575" y="484188"/>
            <a:ext cx="2520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9462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8288"/>
            <a:ext cx="2301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矩形 13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文体知识</a:t>
            </a:r>
          </a:p>
        </p:txBody>
      </p:sp>
      <p:sp>
        <p:nvSpPr>
          <p:cNvPr id="19464" name="矩形 17"/>
          <p:cNvSpPr>
            <a:spLocks noChangeArrowheads="1"/>
          </p:cNvSpPr>
          <p:nvPr/>
        </p:nvSpPr>
        <p:spPr bwMode="auto">
          <a:xfrm>
            <a:off x="1258888" y="987425"/>
            <a:ext cx="6626225" cy="787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散文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： 常用来抒写作者的见闻和感受。它通过短小的篇幅，自由、灵活的手法，表达作者对人生和自然的感受或发现。</a:t>
            </a:r>
          </a:p>
        </p:txBody>
      </p:sp>
      <p:sp>
        <p:nvSpPr>
          <p:cNvPr id="21" name="圆角矩形 20"/>
          <p:cNvSpPr/>
          <p:nvPr/>
        </p:nvSpPr>
        <p:spPr bwMode="auto">
          <a:xfrm>
            <a:off x="1288440" y="1995487"/>
            <a:ext cx="6913562" cy="2232025"/>
          </a:xfrm>
          <a:prstGeom prst="roundRect">
            <a:avLst>
              <a:gd name="adj" fmla="val 7848"/>
            </a:avLst>
          </a:prstGeom>
          <a:solidFill>
            <a:sysClr val="window" lastClr="FFFFFF"/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lvl="2" algn="ctr" defTabSz="-635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noProof="1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22" name="TextBox 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635125"/>
            <a:ext cx="220027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矩形 23"/>
          <p:cNvSpPr>
            <a:spLocks noChangeArrowheads="1"/>
          </p:cNvSpPr>
          <p:nvPr/>
        </p:nvSpPr>
        <p:spPr bwMode="auto">
          <a:xfrm>
            <a:off x="1476375" y="2066925"/>
            <a:ext cx="66246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形散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：</a:t>
            </a:r>
            <a:endParaRPr lang="en-US" altLang="zh-CN" sz="1600" dirty="0">
              <a:latin typeface="+mn-lt"/>
              <a:ea typeface="+mn-ea"/>
              <a:cs typeface="+mn-ea"/>
              <a:sym typeface="+mn-lt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1600" dirty="0" smtClean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表达方式多样：以个人抒情为主，把抒情、叙述、议论熔为一炉；  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取材自由：写人，记事，绘景，状物； 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表现手法灵活多样：象征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衬托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对比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托物言志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1600" dirty="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小中见大</a:t>
            </a:r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等。</a:t>
            </a:r>
            <a:r>
              <a:rPr lang="zh-CN" altLang="zh-CN" sz="1600" dirty="0">
                <a:latin typeface="+mn-lt"/>
                <a:ea typeface="+mn-ea"/>
                <a:cs typeface="+mn-ea"/>
                <a:sym typeface="+mn-lt"/>
              </a:rPr>
              <a:t> </a:t>
            </a:r>
          </a:p>
        </p:txBody>
      </p:sp>
      <p:sp>
        <p:nvSpPr>
          <p:cNvPr id="19468" name="矩形 24"/>
          <p:cNvSpPr>
            <a:spLocks noChangeArrowheads="1"/>
          </p:cNvSpPr>
          <p:nvPr/>
        </p:nvSpPr>
        <p:spPr bwMode="auto">
          <a:xfrm>
            <a:off x="1476375" y="3651250"/>
            <a:ext cx="2235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zh-CN" sz="1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神聚</a:t>
            </a:r>
            <a:r>
              <a:rPr lang="zh-CN" altLang="zh-CN" sz="1600">
                <a:latin typeface="+mn-lt"/>
                <a:ea typeface="+mn-ea"/>
                <a:cs typeface="+mn-ea"/>
                <a:sym typeface="+mn-lt"/>
              </a:rPr>
              <a:t>：主题集中鲜明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19469" name="TextBox 25"/>
          <p:cNvSpPr txBox="1">
            <a:spLocks noChangeArrowheads="1"/>
          </p:cNvSpPr>
          <p:nvPr/>
        </p:nvSpPr>
        <p:spPr bwMode="auto">
          <a:xfrm>
            <a:off x="6659563" y="1708150"/>
            <a:ext cx="12255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形散神聚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20482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3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4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5" name="TextBox 10"/>
          <p:cNvSpPr txBox="1">
            <a:spLocks noChangeArrowheads="1"/>
          </p:cNvSpPr>
          <p:nvPr/>
        </p:nvSpPr>
        <p:spPr bwMode="auto">
          <a:xfrm>
            <a:off x="3203575" y="484188"/>
            <a:ext cx="2520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486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8288"/>
            <a:ext cx="2301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7" name="矩形 13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重点字词</a:t>
            </a:r>
          </a:p>
        </p:txBody>
      </p:sp>
      <p:sp>
        <p:nvSpPr>
          <p:cNvPr id="20488" name="矩形 37"/>
          <p:cNvSpPr>
            <a:spLocks noChangeArrowheads="1"/>
          </p:cNvSpPr>
          <p:nvPr/>
        </p:nvSpPr>
        <p:spPr bwMode="auto">
          <a:xfrm>
            <a:off x="3203575" y="1419225"/>
            <a:ext cx="4752975" cy="183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焚身      溺炕         神龛          犬吠       乡绅          争讼      斡旋         静穆           思慕        燎原                   熙熙然    褪色         怅惘           锵然          星阑</a:t>
            </a:r>
          </a:p>
        </p:txBody>
      </p:sp>
      <p:sp>
        <p:nvSpPr>
          <p:cNvPr id="20489" name="矩形 11"/>
          <p:cNvSpPr>
            <a:spLocks noChangeArrowheads="1"/>
          </p:cNvSpPr>
          <p:nvPr/>
        </p:nvSpPr>
        <p:spPr bwMode="auto">
          <a:xfrm>
            <a:off x="3203575" y="1276350"/>
            <a:ext cx="54727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fén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       </a:t>
            </a:r>
            <a:r>
              <a:rPr lang="en-US" altLang="zh-CN" dirty="0" err="1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nì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dirty="0" err="1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kān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fèi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shēn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90" name="TextBox 14"/>
          <p:cNvSpPr txBox="1">
            <a:spLocks noChangeArrowheads="1"/>
          </p:cNvSpPr>
          <p:nvPr/>
        </p:nvSpPr>
        <p:spPr bwMode="auto">
          <a:xfrm>
            <a:off x="3203575" y="1924050"/>
            <a:ext cx="53292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sòng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dirty="0" err="1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wò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    </a:t>
            </a:r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mù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mù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liáo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491" name="TextBox 15"/>
          <p:cNvSpPr txBox="1">
            <a:spLocks noChangeArrowheads="1"/>
          </p:cNvSpPr>
          <p:nvPr/>
        </p:nvSpPr>
        <p:spPr bwMode="auto">
          <a:xfrm>
            <a:off x="3203574" y="2571750"/>
            <a:ext cx="56887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xī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dirty="0" err="1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tuì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en-US" altLang="zh-CN" dirty="0" err="1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chàngwǎng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qiāng</a:t>
            </a:r>
            <a:r>
              <a:rPr lang="en-US" altLang="zh-CN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dirty="0" smtClean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altLang="zh-CN" dirty="0" err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lán</a:t>
            </a:r>
            <a:endParaRPr lang="zh-CN" altLang="en-US" dirty="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单圆角矩形 16"/>
          <p:cNvSpPr/>
          <p:nvPr/>
        </p:nvSpPr>
        <p:spPr>
          <a:xfrm>
            <a:off x="3059113" y="915988"/>
            <a:ext cx="4968875" cy="2808287"/>
          </a:xfrm>
          <a:prstGeom prst="snipRoundRect">
            <a:avLst/>
          </a:prstGeom>
          <a:noFill/>
          <a:ln w="158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cs typeface="+mn-ea"/>
              <a:sym typeface="+mn-lt"/>
            </a:endParaRPr>
          </a:p>
        </p:txBody>
      </p:sp>
      <p:pic>
        <p:nvPicPr>
          <p:cNvPr id="20493" name="图片 17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00113" y="2500313"/>
            <a:ext cx="865187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圆角矩形标注 18"/>
          <p:cNvSpPr/>
          <p:nvPr/>
        </p:nvSpPr>
        <p:spPr>
          <a:xfrm>
            <a:off x="1116013" y="1276350"/>
            <a:ext cx="1800225" cy="863600"/>
          </a:xfrm>
          <a:prstGeom prst="wedgeRoundRectCallout">
            <a:avLst>
              <a:gd name="adj1" fmla="val -26279"/>
              <a:gd name="adj2" fmla="val 106062"/>
              <a:gd name="adj3" fmla="val 16667"/>
            </a:avLst>
          </a:prstGeom>
          <a:noFill/>
          <a:ln w="190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20495" name="TextBox 19"/>
          <p:cNvSpPr txBox="1">
            <a:spLocks noChangeArrowheads="1"/>
          </p:cNvSpPr>
          <p:nvPr/>
        </p:nvSpPr>
        <p:spPr bwMode="auto">
          <a:xfrm>
            <a:off x="1116013" y="1419225"/>
            <a:ext cx="1871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latin typeface="+mn-lt"/>
                <a:ea typeface="+mn-ea"/>
                <a:cs typeface="+mn-ea"/>
                <a:sym typeface="+mn-lt"/>
              </a:rPr>
              <a:t>       注意这些字的读音。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21506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7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8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09" name="TextBox 10"/>
          <p:cNvSpPr txBox="1">
            <a:spLocks noChangeArrowheads="1"/>
          </p:cNvSpPr>
          <p:nvPr/>
        </p:nvSpPr>
        <p:spPr bwMode="auto">
          <a:xfrm>
            <a:off x="3203575" y="484188"/>
            <a:ext cx="2520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1510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8288"/>
            <a:ext cx="2301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矩形 13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重点字词</a:t>
            </a:r>
          </a:p>
        </p:txBody>
      </p:sp>
      <p:sp>
        <p:nvSpPr>
          <p:cNvPr id="24" name="对角圆角矩形 28"/>
          <p:cNvSpPr/>
          <p:nvPr/>
        </p:nvSpPr>
        <p:spPr>
          <a:xfrm rot="21346829">
            <a:off x="1497013" y="1219200"/>
            <a:ext cx="4806950" cy="2713038"/>
          </a:xfrm>
          <a:prstGeom prst="round2DiagRect">
            <a:avLst>
              <a:gd name="adj1" fmla="val 12682"/>
              <a:gd name="adj2" fmla="val 0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513" name="矩形 24"/>
          <p:cNvSpPr>
            <a:spLocks noChangeArrowheads="1"/>
          </p:cNvSpPr>
          <p:nvPr/>
        </p:nvSpPr>
        <p:spPr bwMode="auto">
          <a:xfrm>
            <a:off x="1979613" y="1347788"/>
            <a:ext cx="41052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争讼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： 因争论而诉讼。     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斡旋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：调节周旋。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静穆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：怀念，追慕。</a:t>
            </a: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思慕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：安静而严肃。</a:t>
            </a: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怅惘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：因失意而心事重重。</a:t>
            </a:r>
            <a:endParaRPr lang="en-US" altLang="zh-CN" sz="16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掌故</a:t>
            </a:r>
            <a:r>
              <a:rPr lang="zh-CN" altLang="en-US" sz="1600">
                <a:latin typeface="+mn-lt"/>
                <a:ea typeface="+mn-ea"/>
                <a:cs typeface="+mn-ea"/>
                <a:sym typeface="+mn-lt"/>
              </a:rPr>
              <a:t>：历史上的制度、文化沿革以及人物事    迹等。</a:t>
            </a:r>
          </a:p>
          <a:p>
            <a:pPr>
              <a:lnSpc>
                <a:spcPct val="150000"/>
              </a:lnSpc>
            </a:pPr>
            <a:endParaRPr lang="zh-CN" altLang="en-US" sz="160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1514" name="Picture 3" descr="C:\TDDOWNLOAD\penci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5067">
            <a:off x="1476375" y="1058863"/>
            <a:ext cx="5080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图片 26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1851025"/>
            <a:ext cx="129540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22530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1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2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3" name="TextBox 10"/>
          <p:cNvSpPr txBox="1">
            <a:spLocks noChangeArrowheads="1"/>
          </p:cNvSpPr>
          <p:nvPr/>
        </p:nvSpPr>
        <p:spPr bwMode="auto">
          <a:xfrm>
            <a:off x="3203575" y="484188"/>
            <a:ext cx="2520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2534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8288"/>
            <a:ext cx="23018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矩形 13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>
                <a:solidFill>
                  <a:srgbClr val="663300"/>
                </a:solidFill>
                <a:latin typeface="+mn-lt"/>
                <a:ea typeface="+mn-ea"/>
                <a:cs typeface="+mn-ea"/>
                <a:sym typeface="+mn-lt"/>
              </a:rPr>
              <a:t>重点字词</a:t>
            </a:r>
          </a:p>
        </p:txBody>
      </p:sp>
      <p:sp>
        <p:nvSpPr>
          <p:cNvPr id="22536" name="矩形 24"/>
          <p:cNvSpPr>
            <a:spLocks noChangeArrowheads="1"/>
          </p:cNvSpPr>
          <p:nvPr/>
        </p:nvSpPr>
        <p:spPr bwMode="auto">
          <a:xfrm>
            <a:off x="1331913" y="1203325"/>
            <a:ext cx="6696075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褪色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： 比喻某种情景、意识、本色等逐渐淡漠意志忘记。     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熙熙然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： 温和欢乐的样子。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马前卒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：比喻没有目的地为人奔走效力的人。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人情世故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：指为人处世的方法、道理和经验。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锵然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：形容金宝珠玉等声音清脆。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金吾不禁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：指元宵节开放夜禁，允许人们整夜观灯。</a:t>
            </a:r>
          </a:p>
          <a:p>
            <a:pPr>
              <a:lnSpc>
                <a:spcPct val="150000"/>
              </a:lnSpc>
            </a:pP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843213" y="1419225"/>
            <a:ext cx="4897437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 </a:t>
            </a: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体会“灯笼”的线索作用。</a:t>
            </a:r>
            <a:endParaRPr lang="zh-CN" altLang="en-US" sz="1600" dirty="0">
              <a:solidFill>
                <a:prstClr val="black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87675" y="2787650"/>
            <a:ext cx="3024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体会散文形散神聚的特点。</a:t>
            </a:r>
          </a:p>
        </p:txBody>
      </p:sp>
      <p:grpSp>
        <p:nvGrpSpPr>
          <p:cNvPr id="15363" name="Group 2"/>
          <p:cNvGrpSpPr>
            <a:grpSpLocks noChangeAspect="1"/>
          </p:cNvGrpSpPr>
          <p:nvPr/>
        </p:nvGrpSpPr>
        <p:grpSpPr bwMode="auto">
          <a:xfrm>
            <a:off x="0" y="555625"/>
            <a:ext cx="2520950" cy="71438"/>
            <a:chOff x="0" y="0"/>
            <a:chExt cx="13714" cy="105"/>
          </a:xfrm>
        </p:grpSpPr>
        <p:pic>
          <p:nvPicPr>
            <p:cNvPr id="15364" name="Picture 3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5" name="Picture 4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8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6" name="Picture 5" descr="image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" y="0"/>
              <a:ext cx="4658" cy="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7" name="矩形 12"/>
          <p:cNvSpPr>
            <a:spLocks noChangeArrowheads="1"/>
          </p:cNvSpPr>
          <p:nvPr/>
        </p:nvSpPr>
        <p:spPr bwMode="auto">
          <a:xfrm>
            <a:off x="539750" y="1952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663300"/>
                </a:solidFill>
                <a:latin typeface="微软雅黑"/>
                <a:ea typeface="微软雅黑"/>
                <a:cs typeface="+mn-ea"/>
                <a:sym typeface="+mn-lt"/>
              </a:rPr>
              <a:t>学习目标</a:t>
            </a:r>
          </a:p>
        </p:txBody>
      </p:sp>
      <p:pic>
        <p:nvPicPr>
          <p:cNvPr id="15368" name="Picture 6" descr="image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8288"/>
            <a:ext cx="22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916238" y="2066925"/>
            <a:ext cx="4679950" cy="45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微软雅黑"/>
                <a:ea typeface="微软雅黑"/>
                <a:cs typeface="+mn-ea"/>
                <a:sym typeface="+mn-lt"/>
              </a:rPr>
              <a:t>  领悟作者情感的升华。</a:t>
            </a:r>
          </a:p>
        </p:txBody>
      </p:sp>
      <p:cxnSp>
        <p:nvCxnSpPr>
          <p:cNvPr id="17" name="直接连接符 17"/>
          <p:cNvCxnSpPr>
            <a:cxnSpLocks noChangeShapeType="1"/>
          </p:cNvCxnSpPr>
          <p:nvPr/>
        </p:nvCxnSpPr>
        <p:spPr bwMode="auto">
          <a:xfrm>
            <a:off x="2195513" y="1492250"/>
            <a:ext cx="0" cy="2159000"/>
          </a:xfrm>
          <a:prstGeom prst="line">
            <a:avLst/>
          </a:prstGeom>
          <a:noFill/>
          <a:ln w="22225">
            <a:solidFill>
              <a:srgbClr val="A6A6A6">
                <a:alpha val="67841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组合 3"/>
          <p:cNvGrpSpPr>
            <a:grpSpLocks/>
          </p:cNvGrpSpPr>
          <p:nvPr/>
        </p:nvGrpSpPr>
        <p:grpSpPr bwMode="auto">
          <a:xfrm>
            <a:off x="2411413" y="1635125"/>
            <a:ext cx="193675" cy="192088"/>
            <a:chOff x="0" y="0"/>
            <a:chExt cx="342570" cy="342570"/>
          </a:xfrm>
        </p:grpSpPr>
        <p:sp>
          <p:nvSpPr>
            <p:cNvPr id="15372" name="椭圆 17"/>
            <p:cNvSpPr>
              <a:spLocks noChangeArrowheads="1"/>
            </p:cNvSpPr>
            <p:nvPr/>
          </p:nvSpPr>
          <p:spPr bwMode="auto">
            <a:xfrm>
              <a:off x="0" y="-980"/>
              <a:ext cx="342099" cy="34295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sz="140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373" name="等腰三角形 2"/>
            <p:cNvSpPr>
              <a:spLocks noChangeArrowheads="1"/>
            </p:cNvSpPr>
            <p:nvPr/>
          </p:nvSpPr>
          <p:spPr bwMode="auto">
            <a:xfrm rot="5400000">
              <a:off x="120187" y="113488"/>
              <a:ext cx="143955" cy="12248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sz="140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2411413" y="2284413"/>
            <a:ext cx="193675" cy="190500"/>
            <a:chOff x="0" y="0"/>
            <a:chExt cx="342570" cy="342570"/>
          </a:xfrm>
        </p:grpSpPr>
        <p:sp>
          <p:nvSpPr>
            <p:cNvPr id="15375" name="椭圆 17"/>
            <p:cNvSpPr>
              <a:spLocks noChangeArrowheads="1"/>
            </p:cNvSpPr>
            <p:nvPr/>
          </p:nvSpPr>
          <p:spPr bwMode="auto">
            <a:xfrm>
              <a:off x="0" y="-980"/>
              <a:ext cx="342099" cy="34295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sz="140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376" name="等腰三角形 2"/>
            <p:cNvSpPr>
              <a:spLocks noChangeArrowheads="1"/>
            </p:cNvSpPr>
            <p:nvPr/>
          </p:nvSpPr>
          <p:spPr bwMode="auto">
            <a:xfrm rot="5400000">
              <a:off x="120187" y="113488"/>
              <a:ext cx="143955" cy="12248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sz="140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6" name="组合 3"/>
          <p:cNvGrpSpPr>
            <a:grpSpLocks/>
          </p:cNvGrpSpPr>
          <p:nvPr/>
        </p:nvGrpSpPr>
        <p:grpSpPr bwMode="auto">
          <a:xfrm>
            <a:off x="2411413" y="2859088"/>
            <a:ext cx="193675" cy="192087"/>
            <a:chOff x="0" y="0"/>
            <a:chExt cx="342570" cy="342570"/>
          </a:xfrm>
        </p:grpSpPr>
        <p:sp>
          <p:nvSpPr>
            <p:cNvPr id="15378" name="椭圆 17"/>
            <p:cNvSpPr>
              <a:spLocks noChangeArrowheads="1"/>
            </p:cNvSpPr>
            <p:nvPr/>
          </p:nvSpPr>
          <p:spPr bwMode="auto">
            <a:xfrm>
              <a:off x="0" y="-980"/>
              <a:ext cx="342099" cy="34295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sz="140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5379" name="等腰三角形 2"/>
            <p:cNvSpPr>
              <a:spLocks noChangeArrowheads="1"/>
            </p:cNvSpPr>
            <p:nvPr/>
          </p:nvSpPr>
          <p:spPr bwMode="auto">
            <a:xfrm rot="5400000">
              <a:off x="120187" y="113488"/>
              <a:ext cx="143955" cy="12248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en-US" sz="1400">
                <a:solidFill>
                  <a:srgbClr val="FFFFFF"/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cxnSp>
        <p:nvCxnSpPr>
          <p:cNvPr id="29" name="直接连接符 17"/>
          <p:cNvCxnSpPr>
            <a:cxnSpLocks noChangeShapeType="1"/>
          </p:cNvCxnSpPr>
          <p:nvPr/>
        </p:nvCxnSpPr>
        <p:spPr bwMode="auto">
          <a:xfrm flipH="1">
            <a:off x="1619250" y="3292475"/>
            <a:ext cx="5113338" cy="0"/>
          </a:xfrm>
          <a:prstGeom prst="line">
            <a:avLst/>
          </a:prstGeom>
          <a:noFill/>
          <a:ln w="22225">
            <a:solidFill>
              <a:srgbClr val="A6A6A6">
                <a:alpha val="67841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74541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h1rrvye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qfel1qj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himtp4kw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Pages>0</Pages>
  <Words>1492</Words>
  <Characters>0</Characters>
  <Application>Microsoft Office PowerPoint</Application>
  <PresentationFormat>全屏显示(16:9)</PresentationFormat>
  <Lines>0</Lines>
  <Paragraphs>157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1_第一PPT模板网-WWW.1PPT.COM</vt:lpstr>
      <vt:lpstr>2_第一PPT模板网-WWW.1PPT.COM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154</cp:revision>
  <dcterms:created xsi:type="dcterms:W3CDTF">2018-03-07T03:06:24Z</dcterms:created>
  <dcterms:modified xsi:type="dcterms:W3CDTF">2022-01-11T08:32:56Z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