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页眉占位符 199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199683" name="日期占位符 199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 dirty="0"/>
            </a:lvl1pPr>
          </a:lstStyle>
          <a:p>
            <a:fld id="{BB962C8B-B14F-4D97-AF65-F5344CB8AC3E}" type="datetimeFigureOut">
              <a:rPr lang="zh-CN" altLang="en-US"/>
              <a:pPr/>
              <a:t>2022/1/11</a:t>
            </a:fld>
            <a:endParaRPr lang="zh-CN" altLang="en-US"/>
          </a:p>
        </p:txBody>
      </p:sp>
      <p:sp>
        <p:nvSpPr>
          <p:cNvPr id="2052" name="幻灯片图像占位符 199683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19968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9686" name="页脚占位符 199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199687" name="灯片编号占位符 199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64F1AC-4CD5-4907-93EE-0284417717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8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4F1AC-4CD5-4907-93EE-02844177173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011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4F1AC-4CD5-4907-93EE-02844177173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80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251C253-FC60-4D71-B6C9-7639B9090AA9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1747" name="文本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ln/>
        </p:spPr>
        <p:txBody>
          <a:bodyPr/>
          <a:lstStyle/>
          <a:p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832512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84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267744" y="149163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B34CA5-E25D-478C-8420-1764DE5B867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2531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F1E76-8A44-4F55-A582-736B99ADBC9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7406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02E65-624F-4DD9-B62A-A1B74F3B06A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0140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3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4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41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55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18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51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53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005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5CE527-F92A-4C93-85E7-4ED927EABA2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673134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83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15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1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A48F1E-AE8E-4C18-9303-81730FEFEDE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5771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E24A88-B38F-4B31-84AF-62FE8EBB617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5637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466B7-1EFC-43C6-8ACA-AA06D4A8F41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2533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B71AC-DDF0-456D-B397-D3018DE007E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363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BB9CE9-A081-4C49-8FC0-43945691187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13773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C5B70-615F-4DF7-BF8B-F58C62E7177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089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09EAF-6768-4163-A6CF-5CFFCA1B395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7163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E98905-991E-47B8-B641-5EE0B6705587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8839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file:///C:\Users\Administrator\Desktop\&#23433;&#22622;&#33136;&#40723;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5122"/>
          <p:cNvSpPr txBox="1"/>
          <p:nvPr/>
        </p:nvSpPr>
        <p:spPr>
          <a:xfrm>
            <a:off x="0" y="303606"/>
            <a:ext cx="91440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charset="-122"/>
                <a:ea typeface="华文楷体" charset="-122"/>
              </a:rPr>
              <a:t>语</a:t>
            </a:r>
            <a:r>
              <a:rPr lang="zh-CN" altLang="en-US" sz="28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charset="-122"/>
                <a:ea typeface="华文楷体" charset="-122"/>
              </a:rPr>
              <a:t>文  八年级下册  </a:t>
            </a:r>
            <a:r>
              <a:rPr lang="en-US" altLang="zh-CN" sz="2800" b="1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charset="-122"/>
                <a:ea typeface="华文楷体" charset="-122"/>
              </a:rPr>
              <a:t>RJ</a:t>
            </a:r>
            <a:endParaRPr lang="zh-CN" altLang="en-US" sz="2800" b="1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charset="-122"/>
              <a:ea typeface="华文楷体" charset="-122"/>
            </a:endParaRPr>
          </a:p>
        </p:txBody>
      </p:sp>
      <p:pic>
        <p:nvPicPr>
          <p:cNvPr id="4" name="图片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733" y="1851670"/>
            <a:ext cx="5688534" cy="267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068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安塞腰鼓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644213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2"/>
          <p:cNvSpPr txBox="1">
            <a:spLocks noChangeArrowheads="1"/>
          </p:cNvSpPr>
          <p:nvPr/>
        </p:nvSpPr>
        <p:spPr bwMode="auto">
          <a:xfrm>
            <a:off x="557214" y="1944291"/>
            <a:ext cx="8029575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安塞腰鼓的总体特征是什么？（用原文中的三个连续的词语回答。）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05075" y="3688556"/>
            <a:ext cx="4133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壮阔    豪放   火烈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具体感知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3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511175" y="916781"/>
            <a:ext cx="6858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说说安塞腰鼓给了你什么样的感受？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556125" y="1473994"/>
            <a:ext cx="3289300" cy="354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生命的强健刚劲</a:t>
            </a:r>
          </a:p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旺盛的生命力</a:t>
            </a:r>
          </a:p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强大的力量</a:t>
            </a:r>
          </a:p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气势宏大</a:t>
            </a:r>
          </a:p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itchFamily="2" charset="-122"/>
              </a:rPr>
              <a:t>气势磅礴</a:t>
            </a:r>
          </a:p>
          <a:p>
            <a:pPr>
              <a:lnSpc>
                <a:spcPct val="160000"/>
              </a:lnSpc>
            </a:pPr>
            <a:r>
              <a:rPr lang="zh-CN" altLang="zh-CN" sz="2400" b="1" dirty="0">
                <a:solidFill>
                  <a:srgbClr val="0000FF"/>
                </a:solidFill>
                <a:latin typeface="宋体" pitchFamily="2" charset="-122"/>
              </a:rPr>
              <a:t>……</a:t>
            </a:r>
            <a:endParaRPr lang="en-US" altLang="zh-CN" sz="2400" b="1" dirty="0">
              <a:latin typeface="宋体" pitchFamily="2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" y="1714500"/>
            <a:ext cx="3157538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93725" y="2018110"/>
            <a:ext cx="785495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）“他们的身后是一片高粱地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他们的神情沉稳而安静。”</a:t>
            </a:r>
          </a:p>
        </p:txBody>
      </p:sp>
      <p:sp>
        <p:nvSpPr>
          <p:cNvPr id="16386" name="文本框 1"/>
          <p:cNvSpPr txBox="1">
            <a:spLocks noChangeArrowheads="1"/>
          </p:cNvSpPr>
          <p:nvPr/>
        </p:nvSpPr>
        <p:spPr bwMode="auto">
          <a:xfrm>
            <a:off x="544513" y="658416"/>
            <a:ext cx="7954962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作者从不同侧面与角度展示了安塞腰鼓的美，请简要分析。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302125" y="3384947"/>
            <a:ext cx="4146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蓄势待发的后生美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55625" y="725091"/>
            <a:ext cx="7854950" cy="124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）“骤雨一样，是急促的鼓点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斗虎一样，是强健的风姿。”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330701" y="1970485"/>
            <a:ext cx="4079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火烈的舞蹈场面美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52450" y="2541985"/>
            <a:ext cx="7854950" cy="124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）“百十个腰鼓发出的沉重响声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只听见隆隆，隆隆，隆隆。”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5037138" y="3788569"/>
            <a:ext cx="3370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激越的鼓声美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55625" y="783432"/>
            <a:ext cx="7854950" cy="249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）“后生们的胳膊、腿、全身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大起大落地搏击着。”</a:t>
            </a: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“每一个舞姿都充满了力量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浓烈的艺术享受中，使人叹为观止。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”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983163" y="3343275"/>
            <a:ext cx="34274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变幻的舞姿美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2"/>
          <p:cNvSpPr txBox="1">
            <a:spLocks noChangeArrowheads="1"/>
          </p:cNvSpPr>
          <p:nvPr/>
        </p:nvSpPr>
        <p:spPr bwMode="auto">
          <a:xfrm>
            <a:off x="495300" y="716755"/>
            <a:ext cx="78533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找出文中感情最炽烈、音调最高亢的句子。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5626" y="1412081"/>
            <a:ext cx="7732713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9BBB59"/>
              </a:buClr>
              <a:buFont typeface="Wingdings" pitchFamily="2" charset="2"/>
              <a:buChar char=""/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好</a:t>
            </a:r>
            <a:r>
              <a:rPr lang="zh-CN" altLang="en-US" sz="2400" b="1">
                <a:latin typeface="宋体" pitchFamily="2" charset="-122"/>
              </a:rPr>
              <a:t>一个安塞腰鼓！</a:t>
            </a:r>
          </a:p>
          <a:p>
            <a:pPr>
              <a:spcBef>
                <a:spcPct val="50000"/>
              </a:spcBef>
              <a:buClr>
                <a:srgbClr val="9BBB59"/>
              </a:buClr>
              <a:buFont typeface="Wingdings" pitchFamily="2" charset="2"/>
              <a:buChar char=""/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好</a:t>
            </a:r>
            <a:r>
              <a:rPr lang="zh-CN" altLang="en-US" sz="2400" b="1">
                <a:latin typeface="宋体" pitchFamily="2" charset="-122"/>
              </a:rPr>
              <a:t>一个安塞腰鼓！</a:t>
            </a:r>
          </a:p>
          <a:p>
            <a:pPr>
              <a:spcBef>
                <a:spcPct val="50000"/>
              </a:spcBef>
              <a:buClr>
                <a:srgbClr val="9BBB59"/>
              </a:buClr>
              <a:buFont typeface="Wingdings" pitchFamily="2" charset="2"/>
              <a:buChar char=""/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好</a:t>
            </a:r>
            <a:r>
              <a:rPr lang="zh-CN" altLang="en-US" sz="2400" b="1">
                <a:latin typeface="宋体" pitchFamily="2" charset="-122"/>
              </a:rPr>
              <a:t>一个黄土高原！好一个安塞腰鼓！</a:t>
            </a:r>
          </a:p>
          <a:p>
            <a:pPr>
              <a:spcBef>
                <a:spcPct val="50000"/>
              </a:spcBef>
              <a:buClr>
                <a:srgbClr val="9BBB59"/>
              </a:buClr>
              <a:buFont typeface="Wingdings" pitchFamily="2" charset="2"/>
              <a:buChar char=""/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好</a:t>
            </a:r>
            <a:r>
              <a:rPr lang="zh-CN" altLang="en-US" sz="2400" b="1">
                <a:latin typeface="宋体" pitchFamily="2" charset="-122"/>
              </a:rPr>
              <a:t>一个痛快了山河、蓬勃了想象力的安塞腰鼓！</a:t>
            </a:r>
            <a:endParaRPr lang="zh-CN" altLang="en-US" sz="2400" b="1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1043608" y="4010258"/>
            <a:ext cx="6162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间隔反复四次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歌颂生命和力量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1039" y="2297906"/>
            <a:ext cx="8169275" cy="186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9BBB59"/>
              </a:buClr>
              <a:buFont typeface="Wingdings" pitchFamily="2" charset="2"/>
              <a:buNone/>
            </a:pPr>
            <a:r>
              <a:rPr lang="en-US" altLang="zh-CN" b="1" dirty="0">
                <a:latin typeface="宋体" pitchFamily="2" charset="-122"/>
              </a:rPr>
              <a:t>    </a:t>
            </a:r>
            <a:r>
              <a:rPr lang="zh-CN" altLang="en-US" sz="2000" b="1" dirty="0">
                <a:latin typeface="宋体" pitchFamily="2" charset="-122"/>
              </a:rPr>
              <a:t>腰鼓壮阔、豪放、火烈，它孕育于黄土高原，是粗犷充沛的原始生命力的宣泄，它奇伟磅礴、不加雕饰的风格与高原的雄浑、厚重、朴实相匹配。而江南秀润美丽，但粗犷厚重不足，承受不了这样粗犷的艺术形式。</a:t>
            </a:r>
          </a:p>
        </p:txBody>
      </p:sp>
      <p:sp>
        <p:nvSpPr>
          <p:cNvPr id="20482" name="文本框 2"/>
          <p:cNvSpPr txBox="1">
            <a:spLocks noChangeArrowheads="1"/>
          </p:cNvSpPr>
          <p:nvPr/>
        </p:nvSpPr>
        <p:spPr bwMode="auto">
          <a:xfrm>
            <a:off x="681039" y="1004888"/>
            <a:ext cx="7780337" cy="943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b="1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如何理解“多水的江南是易碎的玻璃，在那儿，打不得这样的腰鼓”？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2"/>
          <p:cNvSpPr txBox="1">
            <a:spLocks noChangeArrowheads="1"/>
          </p:cNvSpPr>
          <p:nvPr/>
        </p:nvSpPr>
        <p:spPr bwMode="auto">
          <a:xfrm>
            <a:off x="523875" y="1440656"/>
            <a:ext cx="795020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说说文章最后两句“简直像来到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一声渺远的鸡啼”的好处。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93739" y="3021806"/>
            <a:ext cx="7780337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9BBB59"/>
              </a:buClr>
              <a:buFont typeface="Wingdings" pitchFamily="2" charset="2"/>
              <a:buNone/>
            </a:pPr>
            <a:r>
              <a:rPr lang="en-US" altLang="zh-CN" sz="2000" b="1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以动衬静，衬托出鼓声停后，世界的寂静与高原的辽阔。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7526" y="2145506"/>
            <a:ext cx="786447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）“一锤起来就发狠了，忘情了，没命了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多么火烈的舞蹈哇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安塞腰鼓！”</a:t>
            </a:r>
          </a:p>
        </p:txBody>
      </p:sp>
      <p:sp>
        <p:nvSpPr>
          <p:cNvPr id="32769" name="文本框 1"/>
          <p:cNvSpPr txBox="1">
            <a:spLocks noChangeArrowheads="1"/>
          </p:cNvSpPr>
          <p:nvPr/>
        </p:nvSpPr>
        <p:spPr bwMode="auto">
          <a:xfrm>
            <a:off x="593726" y="1601392"/>
            <a:ext cx="6340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1.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找出文中优美的语句朗读并赏析。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593725" y="3454004"/>
            <a:ext cx="7854950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b="1" dirty="0">
                <a:latin typeface="宋体" pitchFamily="2" charset="-122"/>
              </a:rPr>
              <a:t>综合运用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排比、比喻、反复</a:t>
            </a:r>
            <a:r>
              <a:rPr lang="zh-CN" altLang="en-US" sz="2400" b="1" dirty="0">
                <a:latin typeface="宋体" pitchFamily="2" charset="-122"/>
              </a:rPr>
              <a:t>，形象具体地写出了舞蹈场面的壮美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突出了安塞腰鼓壮阔、豪放、火烈的特点。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品味语言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769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03264" y="583406"/>
            <a:ext cx="7737475" cy="242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百十个腰鼓发出的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只听见隆隆，隆隆，隆隆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。”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“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百十个腰鼓发出的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也是隆隆，隆隆，隆隆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。”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“隆隆隆隆的豪壮的抒情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隆隆隆隆的阵痛的发生和排解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……”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554039" y="3431381"/>
            <a:ext cx="8035925" cy="104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叠词、反复、排比，</a:t>
            </a:r>
            <a:r>
              <a:rPr lang="zh-CN" altLang="en-US" sz="2400" b="1" dirty="0">
                <a:latin typeface="宋体" pitchFamily="2" charset="-122"/>
              </a:rPr>
              <a:t>表现出“安塞腰鼓”气吞河山的场面和震撼人心的力量。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1"/>
          <p:cNvSpPr txBox="1">
            <a:spLocks noChangeArrowheads="1"/>
          </p:cNvSpPr>
          <p:nvPr/>
        </p:nvSpPr>
        <p:spPr bwMode="auto">
          <a:xfrm>
            <a:off x="742950" y="1419622"/>
            <a:ext cx="7881937" cy="291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</a:rPr>
              <a:t>有感情地朗读课文，把握文章基调，感受安塞腰鼓的恢宏气势</a:t>
            </a:r>
            <a:r>
              <a:rPr lang="zh-CN" altLang="en-US" sz="2400" b="1" dirty="0"/>
              <a:t>。</a:t>
            </a:r>
            <a:endParaRPr lang="zh-CN" altLang="en-US" sz="2400" b="1" dirty="0">
              <a:latin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</a:rPr>
              <a:t>理解文中短句的运用及多种修辞手法的作用</a:t>
            </a:r>
            <a:r>
              <a:rPr lang="zh-CN" altLang="en-US" sz="2400" b="1" dirty="0"/>
              <a:t>。</a:t>
            </a: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宋体" pitchFamily="2" charset="-122"/>
              </a:rPr>
              <a:t>3.</a:t>
            </a:r>
            <a:r>
              <a:rPr lang="zh-CN" altLang="en-US" sz="2400" b="1" dirty="0">
                <a:latin typeface="宋体" pitchFamily="2" charset="-122"/>
              </a:rPr>
              <a:t>激发对民族文化的热爱，做优秀的文化传承者。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67944" y="41151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55625" y="650082"/>
            <a:ext cx="7854950" cy="1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）“愈捶愈烈！形体成了沉重而又纷飞的思绪！”</a:t>
            </a: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“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愈捶愈烈！思绪中不存任何隐秘！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”</a:t>
            </a: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“愈捶愈烈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……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声，成了茫茫一片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……”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555626" y="3314700"/>
            <a:ext cx="8035925" cy="1049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反复、排比，</a:t>
            </a:r>
            <a:r>
              <a:rPr lang="zh-CN" altLang="en-US" sz="2400" b="1" dirty="0">
                <a:latin typeface="宋体" pitchFamily="2" charset="-122"/>
              </a:rPr>
              <a:t>文章语句铿锵，气势强劲，将安塞腰鼓所表现出的力与美推到极致。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90551" y="2170510"/>
            <a:ext cx="2714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）句内排比</a:t>
            </a:r>
          </a:p>
        </p:txBody>
      </p:sp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590550" y="817960"/>
            <a:ext cx="796290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2.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找出文中运用最多的修辞手法，举例说明这种手法对表达情感的作用。</a:t>
            </a: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815975" y="2732485"/>
            <a:ext cx="7512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latin typeface="宋体" pitchFamily="2" charset="-122"/>
              </a:rPr>
              <a:t>“</a:t>
            </a:r>
            <a:r>
              <a:rPr lang="zh-CN" altLang="en-US" sz="2400" b="1" dirty="0">
                <a:latin typeface="宋体" pitchFamily="2" charset="-122"/>
              </a:rPr>
              <a:t>一锤起来就发狠了，忘情了，没命了！”</a:t>
            </a:r>
            <a:endParaRPr lang="zh-CN" altLang="en-US" sz="2400" b="1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90551" y="3275410"/>
            <a:ext cx="51165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）句与句之间的排比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700089" y="3761185"/>
            <a:ext cx="7742237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    “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骤雨一样，是急促的鼓点</a:t>
            </a: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斗虎一样，是强健的风姿。”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79438" y="872728"/>
            <a:ext cx="51165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）段与段之间的排比</a:t>
            </a: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700089" y="1457325"/>
            <a:ext cx="7742237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  <a:sym typeface="宋体" pitchFamily="2" charset="-122"/>
              </a:rPr>
              <a:t>“</a:t>
            </a:r>
            <a:r>
              <a:rPr lang="zh-CN" altLang="en-US" sz="2400" b="1" dirty="0">
                <a:latin typeface="宋体" pitchFamily="2" charset="-122"/>
              </a:rPr>
              <a:t>使人想起：落日照大旗，马鸣风萧萧！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”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“使人想起：千里的雷声万里的闪！”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“使人想起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明晰了的大彻大悟！”</a:t>
            </a:r>
          </a:p>
        </p:txBody>
      </p:sp>
      <p:sp>
        <p:nvSpPr>
          <p:cNvPr id="94211" name="文本框 94210"/>
          <p:cNvSpPr txBox="1">
            <a:spLocks noChangeArrowheads="1"/>
          </p:cNvSpPr>
          <p:nvPr/>
        </p:nvSpPr>
        <p:spPr bwMode="auto">
          <a:xfrm>
            <a:off x="579438" y="3226594"/>
            <a:ext cx="7872412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使文章气势恢宏，语气连贯，节奏明快，语句铿锵，能表达出强烈的思想感情。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42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9588" y="1649017"/>
            <a:ext cx="3656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）铿锵的短句</a:t>
            </a: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509589" y="2300288"/>
            <a:ext cx="7932737" cy="140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 dirty="0">
                <a:latin typeface="宋体" pitchFamily="2" charset="-122"/>
              </a:rPr>
              <a:t>    </a:t>
            </a:r>
            <a:r>
              <a:rPr lang="zh-CN" altLang="en-US" sz="2000" b="1" dirty="0">
                <a:latin typeface="宋体" pitchFamily="2" charset="-122"/>
              </a:rPr>
              <a:t>课文多用短句来表现内容。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000" b="1" dirty="0">
                <a:latin typeface="宋体" pitchFamily="2" charset="-122"/>
              </a:rPr>
              <a:t>    如“一群茂腾腾的后生”，间接表现了年轻生命的热烈奔放；“忘情了，没命了”有力表现了生命沸腾、力量喷涌不可遏止的情景。</a:t>
            </a:r>
            <a:endParaRPr lang="zh-CN" altLang="en-US" sz="2000" b="1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写法探究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9588" y="1070373"/>
            <a:ext cx="3656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）多样的修辞</a:t>
            </a:r>
            <a:endParaRPr lang="zh-CN" altLang="en-US" sz="2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509589" y="1621631"/>
            <a:ext cx="7932737" cy="186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 dirty="0">
                <a:latin typeface="宋体" pitchFamily="2" charset="-122"/>
              </a:rPr>
              <a:t>    </a:t>
            </a:r>
            <a:r>
              <a:rPr lang="zh-CN" altLang="en-US" sz="2000" b="1" dirty="0">
                <a:latin typeface="宋体" pitchFamily="2" charset="-122"/>
              </a:rPr>
              <a:t>本文大量运用排比、比喻、反复等修辞手法，气势磅礴，酣畅淋漓、生动形象。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000" b="1" dirty="0">
                <a:latin typeface="宋体" pitchFamily="2" charset="-122"/>
              </a:rPr>
              <a:t>    如“使人想起</a:t>
            </a:r>
            <a:r>
              <a:rPr lang="en-US" altLang="zh-CN" sz="2000" b="1" dirty="0">
                <a:latin typeface="宋体" pitchFamily="2" charset="-122"/>
              </a:rPr>
              <a:t>……”“</a:t>
            </a:r>
            <a:r>
              <a:rPr lang="zh-CN" altLang="en-US" sz="2000" b="1" dirty="0">
                <a:latin typeface="宋体" pitchFamily="2" charset="-122"/>
              </a:rPr>
              <a:t>愈捶愈烈</a:t>
            </a:r>
            <a:r>
              <a:rPr lang="en-US" altLang="zh-CN" sz="2000" b="1" dirty="0">
                <a:latin typeface="宋体" pitchFamily="2" charset="-122"/>
              </a:rPr>
              <a:t>……”</a:t>
            </a:r>
            <a:r>
              <a:rPr lang="zh-CN" altLang="en-US" sz="2000" b="1" dirty="0">
                <a:latin typeface="宋体" pitchFamily="2" charset="-122"/>
              </a:rPr>
              <a:t>都是一连用三个排比段落，犹如江河一泻千里，不可遏止。</a:t>
            </a:r>
            <a:endParaRPr lang="zh-CN" altLang="en-US" sz="2000" b="1" dirty="0"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9588" y="1353742"/>
            <a:ext cx="3656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）疾猛的节奏</a:t>
            </a:r>
            <a:endParaRPr lang="zh-CN" altLang="en-US" sz="2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509589" y="1922860"/>
            <a:ext cx="7932737" cy="140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 dirty="0">
                <a:latin typeface="宋体" pitchFamily="2" charset="-122"/>
              </a:rPr>
              <a:t>    </a:t>
            </a:r>
            <a:r>
              <a:rPr lang="zh-CN" altLang="en-US" sz="2000" b="1" dirty="0">
                <a:latin typeface="宋体" pitchFamily="2" charset="-122"/>
              </a:rPr>
              <a:t>课文自始至终一直保持着快速的节奏。一个排比接一个排比，一个高潮接一个高潮，不让人有半点喘息的机会。快节奏使得内容表达得更热烈更激荡，充分表现了生命和力量喷薄而出的神韵。</a:t>
            </a:r>
            <a:endParaRPr lang="zh-CN" altLang="en-US" sz="2000" b="1" dirty="0"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33414" y="1978819"/>
            <a:ext cx="7877175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/>
              <a:t>       </a:t>
            </a:r>
            <a:r>
              <a:rPr lang="zh-CN" altLang="en-US" sz="2400" b="1" dirty="0"/>
              <a:t>本文通过一系列对安塞腰鼓赞美的语词，来表现对安塞腰鼓的赞美，同时赞美安塞腰鼓给人的激情和力量，赞美黄土高原，赞美强健有力充满希望的黄土地人民。</a:t>
            </a:r>
            <a:endParaRPr lang="zh-CN" altLang="en-US" sz="2400" b="1" dirty="0">
              <a:latin typeface="宋体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课堂小结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97001" y="1955006"/>
            <a:ext cx="2720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宋体" pitchFamily="2" charset="-122"/>
                <a:sym typeface="宋体" pitchFamily="2" charset="-122"/>
              </a:rPr>
              <a:t>打鼓前的安静</a:t>
            </a:r>
            <a:endParaRPr lang="zh-CN" altLang="en-US" sz="2800" b="1">
              <a:latin typeface="宋体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97000" y="2734866"/>
            <a:ext cx="24526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宋体" pitchFamily="2" charset="-122"/>
                <a:sym typeface="宋体" pitchFamily="2" charset="-122"/>
              </a:rPr>
              <a:t>隆隆的腰鼓</a:t>
            </a:r>
            <a:endParaRPr lang="zh-CN" altLang="en-US" sz="2800" b="1">
              <a:latin typeface="宋体" pitchFamily="2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395413" y="3511153"/>
            <a:ext cx="2722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宋体" pitchFamily="2" charset="-122"/>
                <a:sym typeface="宋体" pitchFamily="2" charset="-122"/>
              </a:rPr>
              <a:t>结束后的寂静</a:t>
            </a:r>
            <a:endParaRPr lang="zh-CN" altLang="en-US" sz="2800" b="1">
              <a:latin typeface="宋体" pitchFamily="2" charset="-122"/>
            </a:endParaRPr>
          </a:p>
        </p:txBody>
      </p:sp>
      <p:sp>
        <p:nvSpPr>
          <p:cNvPr id="15" name="左大括号 14"/>
          <p:cNvSpPr/>
          <p:nvPr/>
        </p:nvSpPr>
        <p:spPr bwMode="auto">
          <a:xfrm>
            <a:off x="1016419" y="2197601"/>
            <a:ext cx="360362" cy="1775222"/>
          </a:xfrm>
          <a:prstGeom prst="leftBrace">
            <a:avLst>
              <a:gd name="adj1" fmla="val 830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600" noProof="1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40226" y="2249091"/>
            <a:ext cx="2189163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铿锵的短句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多样的修辞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疾猛的节奏</a:t>
            </a:r>
          </a:p>
        </p:txBody>
      </p:sp>
      <p:sp>
        <p:nvSpPr>
          <p:cNvPr id="8" name="右大括号 7"/>
          <p:cNvSpPr/>
          <p:nvPr/>
        </p:nvSpPr>
        <p:spPr bwMode="auto">
          <a:xfrm>
            <a:off x="4000500" y="2168418"/>
            <a:ext cx="360363" cy="1763316"/>
          </a:xfrm>
          <a:prstGeom prst="rightBrace">
            <a:avLst>
              <a:gd name="adj1" fmla="val 8306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600" noProof="1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020272" y="2222196"/>
            <a:ext cx="148748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歌颂生命和力量，赞美黄土高原和人民</a:t>
            </a:r>
          </a:p>
        </p:txBody>
      </p:sp>
      <p:sp>
        <p:nvSpPr>
          <p:cNvPr id="10" name="右箭头 9"/>
          <p:cNvSpPr>
            <a:spLocks noChangeArrowheads="1"/>
          </p:cNvSpPr>
          <p:nvPr/>
        </p:nvSpPr>
        <p:spPr bwMode="auto">
          <a:xfrm>
            <a:off x="6435725" y="3334941"/>
            <a:ext cx="503238" cy="216694"/>
          </a:xfrm>
          <a:prstGeom prst="rightArrow">
            <a:avLst>
              <a:gd name="adj1" fmla="val 50000"/>
              <a:gd name="adj2" fmla="val 49834"/>
            </a:avLst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en-US" altLang="en-US" sz="1600"/>
          </a:p>
        </p:txBody>
      </p:sp>
      <p:sp>
        <p:nvSpPr>
          <p:cNvPr id="52225" name="文本框 2"/>
          <p:cNvSpPr txBox="1">
            <a:spLocks noChangeArrowheads="1"/>
          </p:cNvSpPr>
          <p:nvPr/>
        </p:nvSpPr>
        <p:spPr bwMode="auto">
          <a:xfrm>
            <a:off x="458788" y="2185988"/>
            <a:ext cx="5778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安塞腰鼓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板书设计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3" grpId="0"/>
      <p:bldP spid="15" grpId="0" bldLvl="0" animBg="1"/>
      <p:bldP spid="3" grpId="0"/>
      <p:bldP spid="8" grpId="0" bldLvl="0" animBg="1"/>
      <p:bldP spid="19" grpId="0"/>
      <p:bldP spid="10" grpId="0" animBg="1"/>
      <p:bldP spid="522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文本框 2"/>
          <p:cNvSpPr txBox="1">
            <a:spLocks noChangeArrowheads="1"/>
          </p:cNvSpPr>
          <p:nvPr/>
        </p:nvSpPr>
        <p:spPr bwMode="auto">
          <a:xfrm>
            <a:off x="625475" y="1612106"/>
            <a:ext cx="7893050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模仿课文写一段二三百字的文章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描述一个场面。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03648" y="2575322"/>
            <a:ext cx="507206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要求：多角度、多侧面观察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  多角度、多侧面联想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  适当运用排比句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式 </a:t>
            </a:r>
            <a:endParaRPr lang="zh-CN" altLang="en-US" sz="2400" b="1" dirty="0"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随堂练习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95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3"/>
          <p:cNvSpPr txBox="1">
            <a:spLocks noChangeArrowheads="1"/>
          </p:cNvSpPr>
          <p:nvPr/>
        </p:nvSpPr>
        <p:spPr bwMode="auto">
          <a:xfrm>
            <a:off x="498476" y="1578769"/>
            <a:ext cx="4811713" cy="277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刘成章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en-US" altLang="zh-CN" sz="2400" b="1" dirty="0">
                <a:latin typeface="宋体" pitchFamily="2" charset="-122"/>
              </a:rPr>
              <a:t>1937</a:t>
            </a:r>
            <a:r>
              <a:rPr lang="zh-CN" altLang="en-US" sz="2400" b="1" dirty="0">
                <a:latin typeface="宋体" pitchFamily="2" charset="-122"/>
              </a:rPr>
              <a:t>年生，陕西省延安市人。现任陕西省作家协会副主席、中国散文学会常务理事。已出版六本散文集，其中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羊想云彩</a:t>
            </a:r>
            <a:r>
              <a:rPr lang="en-US" altLang="zh-CN" sz="2400" b="1" dirty="0">
                <a:latin typeface="宋体" pitchFamily="2" charset="-122"/>
              </a:rPr>
              <a:t>》</a:t>
            </a:r>
            <a:r>
              <a:rPr lang="zh-CN" altLang="en-US" sz="2400" b="1" dirty="0">
                <a:latin typeface="宋体" pitchFamily="2" charset="-122"/>
              </a:rPr>
              <a:t>获首届鲁迅文学奖。</a:t>
            </a:r>
            <a:endParaRPr lang="zh-CN" altLang="zh-CN" sz="2400" b="1" dirty="0">
              <a:latin typeface="宋体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104" y="1004888"/>
            <a:ext cx="2962275" cy="3712369"/>
          </a:xfrm>
          <a:prstGeom prst="rect">
            <a:avLst/>
          </a:prstGeom>
          <a:effectLst>
            <a:outerShdw blurRad="190500" dist="127000" dir="54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走近作者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3"/>
          <p:cNvSpPr txBox="1">
            <a:spLocks noChangeArrowheads="1"/>
          </p:cNvSpPr>
          <p:nvPr/>
        </p:nvSpPr>
        <p:spPr bwMode="auto">
          <a:xfrm>
            <a:off x="1254125" y="1712119"/>
            <a:ext cx="1397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宋体" pitchFamily="2" charset="-122"/>
                <a:sym typeface="宋体" pitchFamily="2" charset="-122"/>
              </a:rPr>
              <a:t>腰 鼓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343150"/>
            <a:ext cx="540385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相关介绍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2"/>
          <p:cNvSpPr txBox="1">
            <a:spLocks noChangeArrowheads="1"/>
          </p:cNvSpPr>
          <p:nvPr/>
        </p:nvSpPr>
        <p:spPr bwMode="auto">
          <a:xfrm>
            <a:off x="396875" y="699542"/>
            <a:ext cx="8172450" cy="363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安塞腰鼓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陕西省的传统民俗舞蹈。表演可由几人或上千人一同进行，磅礴气势，精湛的表现力令人陶醉，被称为天下第一鼓。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  </a:t>
            </a:r>
            <a:r>
              <a:rPr lang="en-US" altLang="zh-CN" sz="2400" b="1" dirty="0">
                <a:latin typeface="宋体" pitchFamily="2" charset="-122"/>
              </a:rPr>
              <a:t>1996</a:t>
            </a:r>
            <a:r>
              <a:rPr lang="zh-CN" altLang="en-US" sz="2400" b="1" dirty="0">
                <a:latin typeface="宋体" pitchFamily="2" charset="-122"/>
              </a:rPr>
              <a:t>年，延安市安塞区被国家文化部命名为中国腰鼓之乡。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宋体" pitchFamily="2" charset="-122"/>
              </a:rPr>
              <a:t>    </a:t>
            </a:r>
            <a:r>
              <a:rPr lang="en-US" altLang="zh-CN" sz="2400" b="1" dirty="0">
                <a:latin typeface="宋体" pitchFamily="2" charset="-122"/>
              </a:rPr>
              <a:t>2006</a:t>
            </a:r>
            <a:r>
              <a:rPr lang="zh-CN" altLang="en-US" sz="2400" b="1" dirty="0">
                <a:latin typeface="宋体" pitchFamily="2" charset="-122"/>
              </a:rPr>
              <a:t>年</a:t>
            </a:r>
            <a:r>
              <a:rPr lang="en-US" altLang="zh-CN" sz="2400" b="1" dirty="0">
                <a:latin typeface="宋体" pitchFamily="2" charset="-122"/>
              </a:rPr>
              <a:t>5</a:t>
            </a:r>
            <a:r>
              <a:rPr lang="zh-CN" altLang="en-US" sz="2400" b="1" dirty="0">
                <a:latin typeface="宋体" pitchFamily="2" charset="-122"/>
              </a:rPr>
              <a:t>月</a:t>
            </a:r>
            <a:r>
              <a:rPr lang="en-US" altLang="zh-CN" sz="2400" b="1" dirty="0">
                <a:latin typeface="宋体" pitchFamily="2" charset="-122"/>
              </a:rPr>
              <a:t>20</a:t>
            </a:r>
            <a:r>
              <a:rPr lang="zh-CN" altLang="en-US" sz="2400" b="1" dirty="0">
                <a:latin typeface="宋体" pitchFamily="2" charset="-122"/>
              </a:rPr>
              <a:t>日，安塞腰鼓经国务院批准列入第一批国家级非物质文化遗产名录。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文本框 128001"/>
          <p:cNvSpPr txBox="1"/>
          <p:nvPr/>
        </p:nvSpPr>
        <p:spPr>
          <a:xfrm>
            <a:off x="983174" y="1635646"/>
            <a:ext cx="7305675" cy="31393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亢</a:t>
            </a:r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奋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  晦</a:t>
            </a:r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暗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  羁绊  </a:t>
            </a:r>
          </a:p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蓦</a:t>
            </a:r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然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  冗</a:t>
            </a:r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杂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  </a:t>
            </a:r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烧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灼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520374" y="1635646"/>
            <a:ext cx="16843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jī bàn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33974" y="2877467"/>
            <a:ext cx="700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mò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49824" y="1635646"/>
            <a:ext cx="12017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kàng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78760" y="1635646"/>
            <a:ext cx="908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huì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654935" y="2876277"/>
            <a:ext cx="1155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rǒng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972810" y="2876277"/>
            <a:ext cx="1144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宋体" pitchFamily="2" charset="-122"/>
              </a:rPr>
              <a:t>zhuó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字词积累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6" grpId="0"/>
      <p:bldP spid="5" grpId="0"/>
      <p:bldP spid="3" grpId="0"/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7"/>
          <p:cNvSpPr txBox="1">
            <a:spLocks noChangeArrowheads="1"/>
          </p:cNvSpPr>
          <p:nvPr/>
        </p:nvSpPr>
        <p:spPr bwMode="auto">
          <a:xfrm>
            <a:off x="722312" y="845344"/>
            <a:ext cx="7485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亢奋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极度兴奋</a:t>
            </a:r>
            <a:r>
              <a:rPr lang="zh-CN" altLang="en-US" sz="2400" b="1" dirty="0"/>
              <a:t>。</a:t>
            </a:r>
          </a:p>
        </p:txBody>
      </p:sp>
      <p:sp>
        <p:nvSpPr>
          <p:cNvPr id="5" name="文本框 7"/>
          <p:cNvSpPr txBox="1">
            <a:spLocks noChangeArrowheads="1"/>
          </p:cNvSpPr>
          <p:nvPr/>
        </p:nvSpPr>
        <p:spPr bwMode="auto">
          <a:xfrm>
            <a:off x="722312" y="1601391"/>
            <a:ext cx="7772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晦暗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昏暗。这里是迷惘、糊涂的意思</a:t>
            </a:r>
            <a:r>
              <a:rPr lang="zh-CN" altLang="en-US" sz="2400" b="1" dirty="0"/>
              <a:t>。</a:t>
            </a: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722312" y="2352675"/>
            <a:ext cx="7485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羁绊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缠住了不能脱身，束缚</a:t>
            </a:r>
            <a:r>
              <a:rPr lang="zh-CN" altLang="en-US" sz="2400" b="1" dirty="0">
                <a:solidFill>
                  <a:srgbClr val="000000"/>
                </a:solidFill>
                <a:sym typeface="宋体" pitchFamily="2" charset="-122"/>
              </a:rPr>
              <a:t>。</a:t>
            </a:r>
            <a:endParaRPr lang="zh-CN" altLang="en-US" sz="2400" b="1" dirty="0"/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722313" y="3102769"/>
            <a:ext cx="7705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烧灼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烧、烫，使受伤</a:t>
            </a:r>
            <a:r>
              <a:rPr lang="zh-CN" altLang="en-US" sz="2400" b="1" dirty="0">
                <a:solidFill>
                  <a:srgbClr val="000000"/>
                </a:solidFill>
                <a:sym typeface="宋体" pitchFamily="2" charset="-122"/>
              </a:rPr>
              <a:t>。</a:t>
            </a:r>
            <a:endParaRPr lang="zh-CN" altLang="en-US" sz="2400" b="1" dirty="0"/>
          </a:p>
        </p:txBody>
      </p:sp>
      <p:sp>
        <p:nvSpPr>
          <p:cNvPr id="2" name="文本框 7"/>
          <p:cNvSpPr txBox="1">
            <a:spLocks noChangeArrowheads="1"/>
          </p:cNvSpPr>
          <p:nvPr/>
        </p:nvSpPr>
        <p:spPr bwMode="auto">
          <a:xfrm>
            <a:off x="722313" y="3838575"/>
            <a:ext cx="7705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冗杂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 dirty="0">
                <a:latin typeface="宋体" pitchFamily="2" charset="-122"/>
              </a:rPr>
              <a:t>繁杂</a:t>
            </a:r>
            <a:r>
              <a:rPr lang="zh-CN" altLang="en-US" sz="2400" b="1" dirty="0">
                <a:sym typeface="宋体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5" grpId="0"/>
      <p:bldP spid="6" grpId="0"/>
      <p:bldP spid="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"/>
          <p:cNvSpPr txBox="1">
            <a:spLocks noChangeArrowheads="1"/>
          </p:cNvSpPr>
          <p:nvPr/>
        </p:nvSpPr>
        <p:spPr bwMode="auto">
          <a:xfrm>
            <a:off x="1377950" y="1553766"/>
            <a:ext cx="6389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阅读课文，划分层次，概括大意。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9400" y="2195513"/>
            <a:ext cx="6045200" cy="284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742950" y="814388"/>
            <a:ext cx="1811338" cy="381000"/>
          </a:xfrm>
          <a:prstGeom prst="roundRect">
            <a:avLst/>
          </a:prstGeom>
          <a:solidFill>
            <a:srgbClr val="FF6700"/>
          </a:solidFill>
          <a:ln>
            <a:solidFill>
              <a:srgbClr val="D4F78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方正粗圆简体" charset="-122"/>
                <a:ea typeface="方正粗圆简体" charset="-122"/>
              </a:rPr>
              <a:t>整体感知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96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38225" y="894160"/>
            <a:ext cx="6199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（一）</a:t>
            </a:r>
            <a:r>
              <a:rPr lang="en-US" altLang="zh-CN" sz="2400" b="1" dirty="0">
                <a:latin typeface="宋体" pitchFamily="2" charset="-122"/>
              </a:rPr>
              <a:t>1-4</a:t>
            </a:r>
            <a:r>
              <a:rPr lang="zh-CN" altLang="en-US" sz="2400" b="1" dirty="0">
                <a:latin typeface="宋体" pitchFamily="2" charset="-122"/>
              </a:rPr>
              <a:t>：打鼓前的安静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38225" y="1976438"/>
            <a:ext cx="24526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（二）</a:t>
            </a:r>
            <a:r>
              <a:rPr lang="en-US" altLang="zh-CN" sz="2400" b="1" dirty="0">
                <a:latin typeface="宋体" pitchFamily="2" charset="-122"/>
              </a:rPr>
              <a:t>5-27</a:t>
            </a:r>
            <a:r>
              <a:rPr lang="zh-CN" altLang="en-US" sz="2400" b="1" dirty="0">
                <a:latin typeface="宋体" pitchFamily="2" charset="-122"/>
              </a:rPr>
              <a:t>：隆隆的腰鼓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49725" y="1481137"/>
            <a:ext cx="373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itchFamily="2" charset="-122"/>
              </a:rPr>
              <a:t>5-13</a:t>
            </a:r>
            <a:r>
              <a:rPr lang="zh-CN" altLang="en-US" sz="2400" b="1" dirty="0">
                <a:latin typeface="宋体" pitchFamily="2" charset="-122"/>
              </a:rPr>
              <a:t>：宏伟的场面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49725" y="1976437"/>
            <a:ext cx="373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itchFamily="2" charset="-122"/>
              </a:rPr>
              <a:t>14-17</a:t>
            </a:r>
            <a:r>
              <a:rPr lang="zh-CN" altLang="en-US" sz="2400" b="1" dirty="0">
                <a:latin typeface="宋体" pitchFamily="2" charset="-122"/>
              </a:rPr>
              <a:t>：雄壮的响声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49725" y="2478881"/>
            <a:ext cx="373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itchFamily="2" charset="-122"/>
              </a:rPr>
              <a:t>18-22</a:t>
            </a:r>
            <a:r>
              <a:rPr lang="zh-CN" altLang="en-US" sz="2400" b="1" dirty="0">
                <a:latin typeface="宋体" pitchFamily="2" charset="-122"/>
              </a:rPr>
              <a:t>：击鼓的后生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149725" y="2964656"/>
            <a:ext cx="3733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itchFamily="2" charset="-122"/>
              </a:rPr>
              <a:t>23-27</a:t>
            </a:r>
            <a:r>
              <a:rPr lang="zh-CN" altLang="en-US" sz="2400" b="1" dirty="0">
                <a:latin typeface="宋体" pitchFamily="2" charset="-122"/>
              </a:rPr>
              <a:t>：奇丽的舞姿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38225" y="3724275"/>
            <a:ext cx="5213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宋体" pitchFamily="2" charset="-122"/>
              </a:rPr>
              <a:t>（三）</a:t>
            </a:r>
            <a:r>
              <a:rPr lang="en-US" altLang="zh-CN" sz="2400" b="1" dirty="0">
                <a:latin typeface="宋体" pitchFamily="2" charset="-122"/>
              </a:rPr>
              <a:t>28-30</a:t>
            </a:r>
            <a:r>
              <a:rPr lang="zh-CN" altLang="en-US" sz="2400" b="1" dirty="0">
                <a:latin typeface="宋体" pitchFamily="2" charset="-122"/>
              </a:rPr>
              <a:t>：结束后的寂静</a:t>
            </a:r>
          </a:p>
        </p:txBody>
      </p:sp>
      <p:sp>
        <p:nvSpPr>
          <p:cNvPr id="14" name="左大括号 13"/>
          <p:cNvSpPr/>
          <p:nvPr/>
        </p:nvSpPr>
        <p:spPr bwMode="auto">
          <a:xfrm>
            <a:off x="3556001" y="1591866"/>
            <a:ext cx="360363" cy="1675209"/>
          </a:xfrm>
          <a:prstGeom prst="leftBrace">
            <a:avLst>
              <a:gd name="adj1" fmla="val 832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400" noProof="1"/>
          </a:p>
        </p:txBody>
      </p:sp>
      <p:sp>
        <p:nvSpPr>
          <p:cNvPr id="15" name="左大括号 14"/>
          <p:cNvSpPr/>
          <p:nvPr/>
        </p:nvSpPr>
        <p:spPr bwMode="auto">
          <a:xfrm>
            <a:off x="677863" y="1062038"/>
            <a:ext cx="360362" cy="2962275"/>
          </a:xfrm>
          <a:prstGeom prst="leftBrace">
            <a:avLst>
              <a:gd name="adj1" fmla="val 832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400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4" grpId="0"/>
      <p:bldP spid="5" grpId="0"/>
      <p:bldP spid="6" grpId="0"/>
      <p:bldP spid="7" grpId="0"/>
      <p:bldP spid="13" grpId="0"/>
      <p:bldP spid="14" grpId="0" bldLvl="0" animBg="1"/>
      <p:bldP spid="15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Pages>0</Pages>
  <Words>1416</Words>
  <Characters>0</Characters>
  <Application>Microsoft Office PowerPoint</Application>
  <DocSecurity>0</DocSecurity>
  <PresentationFormat>全屏显示(16:9)</PresentationFormat>
  <Lines>0</Lines>
  <Paragraphs>128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Meiryo</vt:lpstr>
      <vt:lpstr>方正粗圆简体</vt:lpstr>
      <vt:lpstr>黑体</vt:lpstr>
      <vt:lpstr>华文楷体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57</cp:revision>
  <dcterms:created xsi:type="dcterms:W3CDTF">2017-03-15T04:23:48Z</dcterms:created>
  <dcterms:modified xsi:type="dcterms:W3CDTF">2022-01-11T08:09:59Z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