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4"/>
  </p:notesMasterIdLst>
  <p:handoutMasterIdLst>
    <p:handoutMasterId r:id="rId25"/>
  </p:handoutMasterIdLst>
  <p:sldIdLst>
    <p:sldId id="326" r:id="rId3"/>
    <p:sldId id="257" r:id="rId4"/>
    <p:sldId id="302" r:id="rId5"/>
    <p:sldId id="683" r:id="rId6"/>
    <p:sldId id="687" r:id="rId7"/>
    <p:sldId id="685" r:id="rId8"/>
    <p:sldId id="688" r:id="rId9"/>
    <p:sldId id="684" r:id="rId10"/>
    <p:sldId id="689" r:id="rId11"/>
    <p:sldId id="686" r:id="rId12"/>
    <p:sldId id="690" r:id="rId13"/>
    <p:sldId id="692" r:id="rId14"/>
    <p:sldId id="641" r:id="rId15"/>
    <p:sldId id="693" r:id="rId16"/>
    <p:sldId id="609" r:id="rId17"/>
    <p:sldId id="638" r:id="rId18"/>
    <p:sldId id="644" r:id="rId19"/>
    <p:sldId id="357" r:id="rId20"/>
    <p:sldId id="657" r:id="rId21"/>
    <p:sldId id="705" r:id="rId22"/>
    <p:sldId id="706" r:id="rId2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0">
          <p15:clr>
            <a:srgbClr val="A4A3A4"/>
          </p15:clr>
        </p15:guide>
        <p15:guide id="2" pos="315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FF8810"/>
    <a:srgbClr val="18469D"/>
    <a:srgbClr val="AEDEE0"/>
    <a:srgbClr val="F2CDD7"/>
    <a:srgbClr val="CAE3C8"/>
    <a:srgbClr val="FFD966"/>
    <a:srgbClr val="F35D80"/>
    <a:srgbClr val="2E75B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84" y="120"/>
      </p:cViewPr>
      <p:guideLst>
        <p:guide orient="horz" pos="2220"/>
        <p:guide pos="31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852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AF039-AB69-4C4E-B352-C973400BBE8E}" type="datetimeFigureOut">
              <a:rPr lang="zh-CN" altLang="en-US" smtClean="0"/>
              <a:t>2022/1/10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5803-944E-4CCB-A36B-5BBC78F81D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93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35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2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284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624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298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184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E5803-944E-4CCB-A36B-5BBC78F81D1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5870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0386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3035142"/>
            <a:ext cx="3509963" cy="2108359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 userDrawn="1"/>
        </p:nvSpPr>
        <p:spPr>
          <a:xfrm>
            <a:off x="5634037" y="0"/>
            <a:ext cx="3509963" cy="2135029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27" name="图片 1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3721" y="4504646"/>
            <a:ext cx="749296" cy="547901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84773"/>
            <a:ext cx="9144000" cy="4967764"/>
          </a:xfrm>
          <a:prstGeom prst="rect">
            <a:avLst/>
          </a:prstGeom>
          <a:solidFill>
            <a:srgbClr val="FBFB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78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22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5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47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30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013"/>
          <a:stretch>
            <a:fillRect/>
          </a:stretch>
        </p:blipFill>
        <p:spPr>
          <a:xfrm>
            <a:off x="5608510" y="335613"/>
            <a:ext cx="830298" cy="228949"/>
          </a:xfrm>
          <a:custGeom>
            <a:avLst/>
            <a:gdLst>
              <a:gd name="connsiteX0" fmla="*/ 631798 w 2176363"/>
              <a:gd name="connsiteY0" fmla="*/ 0 h 600117"/>
              <a:gd name="connsiteX1" fmla="*/ 882170 w 2176363"/>
              <a:gd name="connsiteY1" fmla="*/ 304800 h 600117"/>
              <a:gd name="connsiteX2" fmla="*/ 1143427 w 2176363"/>
              <a:gd name="connsiteY2" fmla="*/ 304800 h 600117"/>
              <a:gd name="connsiteX3" fmla="*/ 1535313 w 2176363"/>
              <a:gd name="connsiteY3" fmla="*/ 141514 h 600117"/>
              <a:gd name="connsiteX4" fmla="*/ 2176363 w 2176363"/>
              <a:gd name="connsiteY4" fmla="*/ 485960 h 600117"/>
              <a:gd name="connsiteX5" fmla="*/ 2176363 w 2176363"/>
              <a:gd name="connsiteY5" fmla="*/ 600117 h 600117"/>
              <a:gd name="connsiteX6" fmla="*/ 0 w 2176363"/>
              <a:gd name="connsiteY6" fmla="*/ 600117 h 600117"/>
              <a:gd name="connsiteX7" fmla="*/ 0 w 2176363"/>
              <a:gd name="connsiteY7" fmla="*/ 76840 h 60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6363" h="600117">
                <a:moveTo>
                  <a:pt x="631798" y="0"/>
                </a:moveTo>
                <a:lnTo>
                  <a:pt x="882170" y="304800"/>
                </a:lnTo>
                <a:lnTo>
                  <a:pt x="1143427" y="304800"/>
                </a:lnTo>
                <a:lnTo>
                  <a:pt x="1535313" y="141514"/>
                </a:lnTo>
                <a:lnTo>
                  <a:pt x="2176363" y="485960"/>
                </a:lnTo>
                <a:lnTo>
                  <a:pt x="2176363" y="600117"/>
                </a:lnTo>
                <a:lnTo>
                  <a:pt x="0" y="600117"/>
                </a:lnTo>
                <a:lnTo>
                  <a:pt x="0" y="76840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013"/>
          <a:stretch>
            <a:fillRect/>
          </a:stretch>
        </p:blipFill>
        <p:spPr>
          <a:xfrm>
            <a:off x="7236424" y="159359"/>
            <a:ext cx="1632272" cy="450088"/>
          </a:xfrm>
          <a:custGeom>
            <a:avLst/>
            <a:gdLst>
              <a:gd name="connsiteX0" fmla="*/ 631798 w 2176363"/>
              <a:gd name="connsiteY0" fmla="*/ 0 h 600117"/>
              <a:gd name="connsiteX1" fmla="*/ 882170 w 2176363"/>
              <a:gd name="connsiteY1" fmla="*/ 304800 h 600117"/>
              <a:gd name="connsiteX2" fmla="*/ 1143427 w 2176363"/>
              <a:gd name="connsiteY2" fmla="*/ 304800 h 600117"/>
              <a:gd name="connsiteX3" fmla="*/ 1535313 w 2176363"/>
              <a:gd name="connsiteY3" fmla="*/ 141514 h 600117"/>
              <a:gd name="connsiteX4" fmla="*/ 2176363 w 2176363"/>
              <a:gd name="connsiteY4" fmla="*/ 485960 h 600117"/>
              <a:gd name="connsiteX5" fmla="*/ 2176363 w 2176363"/>
              <a:gd name="connsiteY5" fmla="*/ 600117 h 600117"/>
              <a:gd name="connsiteX6" fmla="*/ 0 w 2176363"/>
              <a:gd name="connsiteY6" fmla="*/ 600117 h 600117"/>
              <a:gd name="connsiteX7" fmla="*/ 0 w 2176363"/>
              <a:gd name="connsiteY7" fmla="*/ 76840 h 600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76363" h="600117">
                <a:moveTo>
                  <a:pt x="631798" y="0"/>
                </a:moveTo>
                <a:lnTo>
                  <a:pt x="882170" y="304800"/>
                </a:lnTo>
                <a:lnTo>
                  <a:pt x="1143427" y="304800"/>
                </a:lnTo>
                <a:lnTo>
                  <a:pt x="1535313" y="141514"/>
                </a:lnTo>
                <a:lnTo>
                  <a:pt x="2176363" y="485960"/>
                </a:lnTo>
                <a:lnTo>
                  <a:pt x="2176363" y="600117"/>
                </a:lnTo>
                <a:lnTo>
                  <a:pt x="0" y="600117"/>
                </a:lnTo>
                <a:lnTo>
                  <a:pt x="0" y="76840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2120265"/>
            <a:ext cx="3484721" cy="3032760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5628799" y="0"/>
            <a:ext cx="3515201" cy="3140869"/>
          </a:xfrm>
          <a:prstGeom prst="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1" y="113824"/>
            <a:ext cx="9144476" cy="4930616"/>
          </a:xfrm>
          <a:prstGeom prst="rect">
            <a:avLst/>
          </a:prstGeom>
          <a:solidFill>
            <a:srgbClr val="FBFBF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56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9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154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23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10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276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0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817155" y="2514637"/>
            <a:ext cx="5508739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第</a:t>
            </a:r>
            <a:r>
              <a:rPr lang="en-US" altLang="zh-CN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2</a:t>
            </a:r>
            <a:r>
              <a:rPr lang="zh-CN" altLang="en-US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</a:rPr>
              <a:t>课时</a:t>
            </a:r>
            <a:endParaRPr lang="en-US" altLang="zh-CN" sz="18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638691" y="1637586"/>
            <a:ext cx="5866619" cy="722527"/>
          </a:xfrm>
          <a:prstGeom prst="roundRect">
            <a:avLst>
              <a:gd name="adj" fmla="val 50000"/>
            </a:avLst>
          </a:prstGeom>
          <a:solidFill>
            <a:srgbClr val="BDD7EE"/>
          </a:solidFill>
          <a:ln w="28575"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36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社戏</a:t>
            </a:r>
          </a:p>
        </p:txBody>
      </p:sp>
      <p:sp>
        <p:nvSpPr>
          <p:cNvPr id="3" name="矩形 2"/>
          <p:cNvSpPr/>
          <p:nvPr/>
        </p:nvSpPr>
        <p:spPr>
          <a:xfrm>
            <a:off x="34282" y="118582"/>
            <a:ext cx="306558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部编版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语文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· 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八年级（下）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256471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75849" y="884396"/>
            <a:ext cx="6702743" cy="1176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六一公公夸自己的豆好：“我的豆种是粒粒挑选过的。”</a:t>
            </a:r>
          </a:p>
        </p:txBody>
      </p:sp>
      <p:sp>
        <p:nvSpPr>
          <p:cNvPr id="52" name="椭圆 51"/>
          <p:cNvSpPr/>
          <p:nvPr/>
        </p:nvSpPr>
        <p:spPr>
          <a:xfrm>
            <a:off x="605790" y="955357"/>
            <a:ext cx="470059" cy="471488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3247549" y="2115026"/>
            <a:ext cx="1241108" cy="5095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好强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13949" y="2901792"/>
            <a:ext cx="4707731" cy="6224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六一公公送豆给母亲和“我”吃。</a:t>
            </a:r>
          </a:p>
        </p:txBody>
      </p:sp>
      <p:sp>
        <p:nvSpPr>
          <p:cNvPr id="39" name="椭圆 38"/>
          <p:cNvSpPr/>
          <p:nvPr/>
        </p:nvSpPr>
        <p:spPr>
          <a:xfrm>
            <a:off x="634365" y="3044667"/>
            <a:ext cx="479584" cy="479584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2705576" y="3749040"/>
            <a:ext cx="2908935" cy="47815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淳朴、好客、热诚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2" grpId="0" bldLvl="0" animBg="1"/>
      <p:bldP spid="13" grpId="0" bldLvl="0" animBg="1"/>
      <p:bldP spid="4" grpId="0" bldLvl="0" animBg="1"/>
      <p:bldP spid="39" grpId="0" bldLvl="0" animBg="1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444818" y="562928"/>
            <a:ext cx="8050530" cy="548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3.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文中阿发有着怎样的性格特点？结合文章内容分析一下。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2" name="矩形 1"/>
          <p:cNvSpPr/>
          <p:nvPr/>
        </p:nvSpPr>
        <p:spPr>
          <a:xfrm>
            <a:off x="716756" y="1224916"/>
            <a:ext cx="7516178" cy="1730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我们也都跳上岸。阿发一面跳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一面说道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“且慢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让我来看一看罢。”他于是往来的摸了一回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直起身来说道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“偷我们的罢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我们的大得多呢。”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91064" y="3213735"/>
            <a:ext cx="7361873" cy="11394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阿发摸豆的行为和主张偷自家豆的答话，表现了他的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淳朴、无私和敦厚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kumimoji="1"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pic>
        <p:nvPicPr>
          <p:cNvPr id="22" name="图片 21" descr="1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222" y="95251"/>
            <a:ext cx="4080034" cy="1010126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463767" y="381477"/>
            <a:ext cx="2752249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品味文章重点词句</a:t>
            </a:r>
          </a:p>
        </p:txBody>
      </p:sp>
      <p:sp>
        <p:nvSpPr>
          <p:cNvPr id="8" name="椭圆 7"/>
          <p:cNvSpPr/>
          <p:nvPr/>
        </p:nvSpPr>
        <p:spPr>
          <a:xfrm>
            <a:off x="7194233" y="1550671"/>
            <a:ext cx="402431" cy="40814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4799171" y="1532097"/>
            <a:ext cx="624840" cy="44529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2616518" y="1513046"/>
            <a:ext cx="662464" cy="44577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006917" y="1550671"/>
            <a:ext cx="397193" cy="40814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910864" y="1105377"/>
            <a:ext cx="369094" cy="38909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64369" y="2664619"/>
            <a:ext cx="1507331" cy="11715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点、嗑、退后、上前、架</a:t>
            </a:r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虚尾箭头 10"/>
          <p:cNvSpPr/>
          <p:nvPr/>
        </p:nvSpPr>
        <p:spPr>
          <a:xfrm>
            <a:off x="2265998" y="3184207"/>
            <a:ext cx="340995" cy="246698"/>
          </a:xfrm>
          <a:prstGeom prst="striped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720341" y="2664619"/>
            <a:ext cx="2490311" cy="120157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显示了他们熟练的划船技能和勤劳能干的品格</a:t>
            </a:r>
            <a:endParaRPr kumimoji="1"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3" name="虚尾箭头 12"/>
          <p:cNvSpPr/>
          <p:nvPr/>
        </p:nvSpPr>
        <p:spPr>
          <a:xfrm>
            <a:off x="5350193" y="3208496"/>
            <a:ext cx="340995" cy="246698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5853589" y="2683669"/>
            <a:ext cx="2877503" cy="11830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折射出他们去看社戏时的愉悦心情</a:t>
            </a:r>
            <a:endParaRPr kumimoji="1"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cxnSp>
        <p:nvCxnSpPr>
          <p:cNvPr id="19" name="曲线连接符 18"/>
          <p:cNvCxnSpPr/>
          <p:nvPr/>
        </p:nvCxnSpPr>
        <p:spPr>
          <a:xfrm rot="5400000" flipV="1">
            <a:off x="1046798" y="3877628"/>
            <a:ext cx="386239" cy="302895"/>
          </a:xfrm>
          <a:prstGeom prst="curvedConnector3">
            <a:avLst>
              <a:gd name="adj1" fmla="val 50000"/>
            </a:avLst>
          </a:prstGeom>
          <a:ln w="28575">
            <a:tailEnd type="arrow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59606" y="4222433"/>
            <a:ext cx="3861435" cy="7148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sz="2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将少年们划船时的动作以及合作划船的情状描写得很详细</a:t>
            </a:r>
            <a:endParaRPr kumimoji="1" lang="zh-CN" altLang="en-US" sz="21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流程图: 合并 8"/>
          <p:cNvSpPr/>
          <p:nvPr/>
        </p:nvSpPr>
        <p:spPr>
          <a:xfrm rot="19440000">
            <a:off x="1316355" y="4105751"/>
            <a:ext cx="170974" cy="150495"/>
          </a:xfrm>
          <a:prstGeom prst="flowChartMerg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423387" y="1000602"/>
            <a:ext cx="8085296" cy="150828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母亲送出来吩咐“要小心”的时候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我们已经点开船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在桥石上一磕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退后几尺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即又上前出了桥。于是架起两支橹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一支两人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一里一换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6" grpId="0" bldLvl="0" animBg="1"/>
      <p:bldP spid="4" grpId="0" bldLvl="0" animBg="1"/>
      <p:bldP spid="3" grpId="0" bldLvl="0" animBg="1"/>
      <p:bldP spid="5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21" grpId="0"/>
      <p:bldP spid="9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5" name="矩形 14"/>
          <p:cNvSpPr/>
          <p:nvPr/>
        </p:nvSpPr>
        <p:spPr>
          <a:xfrm>
            <a:off x="784384" y="928688"/>
            <a:ext cx="7446169" cy="10282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两岸的豆麦和河底的水草所发散出来的清香,夹杂在水气中扑面的吹来；月色便朦胧在这水气里。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91064" y="2863692"/>
            <a:ext cx="7361873" cy="1671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从嗅觉、触觉、视觉的角度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描写两岸景象和月色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描绘出一幅</a:t>
            </a:r>
            <a:r>
              <a:rPr kumimoji="1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江南水乡的月夜美景图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充满诗情画意。一个“扑”字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暗示了船行之快。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8" name="线形标注 1(带强调线) 17"/>
          <p:cNvSpPr/>
          <p:nvPr/>
        </p:nvSpPr>
        <p:spPr>
          <a:xfrm>
            <a:off x="6956108" y="2027873"/>
            <a:ext cx="1131570" cy="397669"/>
          </a:xfrm>
          <a:prstGeom prst="accentCallout1">
            <a:avLst>
              <a:gd name="adj1" fmla="val 45988"/>
              <a:gd name="adj2" fmla="val -5387"/>
              <a:gd name="adj3" fmla="val -147185"/>
              <a:gd name="adj4" fmla="val -29545"/>
            </a:avLst>
          </a:prstGeom>
          <a:solidFill>
            <a:srgbClr val="FFD800"/>
          </a:solidFill>
          <a:ln w="19050">
            <a:solidFill>
              <a:srgbClr val="FFD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kumimoji="1"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嗅觉</a:t>
            </a:r>
          </a:p>
        </p:txBody>
      </p:sp>
      <p:cxnSp>
        <p:nvCxnSpPr>
          <p:cNvPr id="2" name="直接连接符 1"/>
          <p:cNvCxnSpPr/>
          <p:nvPr/>
        </p:nvCxnSpPr>
        <p:spPr>
          <a:xfrm>
            <a:off x="6431280" y="1443990"/>
            <a:ext cx="550545" cy="953"/>
          </a:xfrm>
          <a:prstGeom prst="line">
            <a:avLst/>
          </a:prstGeom>
          <a:ln w="28575">
            <a:solidFill>
              <a:srgbClr val="FFD8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线形标注 1(带强调线) 2"/>
          <p:cNvSpPr/>
          <p:nvPr/>
        </p:nvSpPr>
        <p:spPr>
          <a:xfrm>
            <a:off x="5126831" y="2093119"/>
            <a:ext cx="1131570" cy="397669"/>
          </a:xfrm>
          <a:prstGeom prst="accentCallout1">
            <a:avLst>
              <a:gd name="adj1" fmla="val 45988"/>
              <a:gd name="adj2" fmla="val -5387"/>
              <a:gd name="adj3" fmla="val -50419"/>
              <a:gd name="adj4" fmla="val -20833"/>
            </a:avLst>
          </a:prstGeom>
          <a:solidFill>
            <a:srgbClr val="F4B2B2"/>
          </a:solidFill>
          <a:ln w="28575" cap="sq">
            <a:solidFill>
              <a:srgbClr val="F4B2B2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kumimoji="1"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视觉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624864" y="1874520"/>
            <a:ext cx="550545" cy="953"/>
          </a:xfrm>
          <a:prstGeom prst="line">
            <a:avLst/>
          </a:prstGeom>
          <a:ln w="28575" cap="sq">
            <a:solidFill>
              <a:srgbClr val="F4B2B2"/>
            </a:solidFill>
            <a:bevel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1874044" y="1865472"/>
            <a:ext cx="542925" cy="9049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324100" y="1956912"/>
            <a:ext cx="837724" cy="437673"/>
          </a:xfrm>
          <a:prstGeom prst="accentCallout1">
            <a:avLst>
              <a:gd name="adj1" fmla="val 56782"/>
              <a:gd name="adj2" fmla="val -5329"/>
              <a:gd name="adj3" fmla="val -18507"/>
              <a:gd name="adj4" fmla="val -20859"/>
            </a:avLst>
          </a:prstGeom>
          <a:solidFill>
            <a:srgbClr val="CAE3C8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触觉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8" grpId="0" bldLvl="0" animBg="1"/>
      <p:bldP spid="3" grpId="0" bldLvl="0" animBg="1"/>
      <p:bldP spid="1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98684" y="772954"/>
            <a:ext cx="1864519" cy="350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72000" y="772954"/>
            <a:ext cx="681038" cy="350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39792" y="1259205"/>
            <a:ext cx="359569" cy="350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51372" y="1259205"/>
            <a:ext cx="2460784" cy="3500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484823" y="586163"/>
            <a:ext cx="7974806" cy="1159394"/>
          </a:xfrm>
          <a:prstGeom prst="roundRect">
            <a:avLst>
              <a:gd name="adj" fmla="val 1931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lIns="68580" tIns="34290" rIns="68580" bIns="34290" anchor="ctr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30000"/>
              </a:lnSpc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3.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淡黑的起伏的连山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仿佛是踊跃的铁的兽脊似的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都远远地向船尾跑去了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但我却还以为船慢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664369" y="1745456"/>
            <a:ext cx="7983855" cy="3188019"/>
          </a:xfrm>
          <a:prstGeom prst="roundRect">
            <a:avLst>
              <a:gd name="adj" fmla="val 9690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kumimoji="1" sz="2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运用比喻的修辞手法，将“连山”比作“兽脊”，从视觉角度写出了儿童眼里月色朦胧时连山的形态。“淡黑的”写出夜间山峦的颜色，与“铁”的颜色相似。“起伏”写出山连着山且高低不平的形态。“踊跃”在这里是跳跃的意思，使得静态的山呈现出动态，写出了在行船上看山这一特定的情景。一个“跑”字，照应了第</a:t>
            </a:r>
            <a:r>
              <a:rPr kumimoji="1" sz="21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kumimoji="1" sz="21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段的“飞”字，从侧面写出了行船速度之快。“但我却还以为船慢”表现出“我”盼望看社戏的迫切心情。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  <p:bldP spid="1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05815" y="2352676"/>
            <a:ext cx="7361873" cy="16618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kumimoji="1" sz="2400" dirty="0">
                <a:sym typeface="+mn-ea"/>
              </a:rPr>
              <a:t>写“我”的陶醉之感。“沉静”表明“那声音”使“我”急切的心情平静下来，“自失”和“弥散”则生动地表现了“我”的沉醉之态。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1970" y="708183"/>
            <a:ext cx="8100060" cy="139731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那声音大概是横笛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宛转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悠扬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使我的心也沉静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然而又自失起来</a:t>
            </a: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觉得要和他弥散在含着豆麦蕴藻之香的夜气里。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90074" y="729615"/>
            <a:ext cx="7963853" cy="154590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回望戏台在灯火光中，却又如初来未到时候一般，又漂渺得像一座仙山楼阁，满被红霞罩着了。吹到耳边来的又是横笛，很悠扬；我疑心老旦已经进去了，但也不好意思说再回去看。</a:t>
            </a:r>
          </a:p>
        </p:txBody>
      </p:sp>
      <p:sp>
        <p:nvSpPr>
          <p:cNvPr id="8" name="线形标注 1(带强调线) 7"/>
          <p:cNvSpPr/>
          <p:nvPr/>
        </p:nvSpPr>
        <p:spPr>
          <a:xfrm>
            <a:off x="2968943" y="331947"/>
            <a:ext cx="1131570" cy="397669"/>
          </a:xfrm>
          <a:prstGeom prst="accentCallout1">
            <a:avLst>
              <a:gd name="adj1" fmla="val 45988"/>
              <a:gd name="adj2" fmla="val -5387"/>
              <a:gd name="adj3" fmla="val 275688"/>
              <a:gd name="adj4" fmla="val -14983"/>
            </a:avLst>
          </a:prstGeom>
          <a:solidFill>
            <a:srgbClr val="F4B2B2"/>
          </a:solidFill>
          <a:ln w="28575" cap="sq">
            <a:solidFill>
              <a:srgbClr val="F4B2B2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r>
              <a:rPr kumimoji="1"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视觉</a:t>
            </a: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1336358" y="1447324"/>
            <a:ext cx="4470559" cy="9525"/>
          </a:xfrm>
          <a:prstGeom prst="line">
            <a:avLst/>
          </a:prstGeom>
          <a:ln w="28575" cap="sq">
            <a:solidFill>
              <a:srgbClr val="F4B2B2"/>
            </a:solidFill>
            <a:bevel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686277" y="1836896"/>
            <a:ext cx="2134076" cy="5715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2722245" y="1956912"/>
            <a:ext cx="837724" cy="437673"/>
          </a:xfrm>
          <a:prstGeom prst="accentCallout1">
            <a:avLst>
              <a:gd name="adj1" fmla="val 56782"/>
              <a:gd name="adj2" fmla="val -5329"/>
              <a:gd name="adj3" fmla="val -27094"/>
              <a:gd name="adj4" fmla="val -140648"/>
            </a:avLst>
          </a:prstGeom>
          <a:solidFill>
            <a:srgbClr val="CAE3C8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听觉</a:t>
            </a:r>
          </a:p>
        </p:txBody>
      </p:sp>
      <p:sp>
        <p:nvSpPr>
          <p:cNvPr id="17" name="矩形 16"/>
          <p:cNvSpPr/>
          <p:nvPr/>
        </p:nvSpPr>
        <p:spPr>
          <a:xfrm>
            <a:off x="681514" y="2508885"/>
            <a:ext cx="7771448" cy="11734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kumimoji="1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把灯火光中的戏台比作被红霞罩着的仙山楼阁，从视觉角度突出月光下、灯火光中的戏台的朦胧美，同来时看到的“仙境”相照应。“回望”一词，表现出“我”的不舍之情。</a:t>
            </a:r>
            <a:endParaRPr kumimoji="1" lang="zh-CN" altLang="en-US" sz="21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86276" y="3778091"/>
            <a:ext cx="7771448" cy="11734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l"/>
            <a:r>
              <a:rPr kumimoji="1" sz="21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“又是横笛，很悠扬”从听觉角度暗写“我”的不舍。“疑心”和“不好意思”既表现了“我”对社戏的留恋之情，又非常符合儿童的心理。</a:t>
            </a:r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6152198" y="1451134"/>
            <a:ext cx="2130266" cy="12859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9" grpId="0" bldLvl="0" animBg="1"/>
      <p:bldP spid="17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5" name="矩形 14"/>
          <p:cNvSpPr/>
          <p:nvPr/>
        </p:nvSpPr>
        <p:spPr>
          <a:xfrm>
            <a:off x="682466" y="614363"/>
            <a:ext cx="7621905" cy="102822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6.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那航船</a:t>
            </a:r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就像一条大白鱼背着一群孩子在浪花里蹿，连夜渔的几个老渔父，也停了艇子看着喝采起来。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03910" y="1923098"/>
            <a:ext cx="3998119" cy="22014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>
                <a:lumMod val="75000"/>
              </a:schemeClr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比喻，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将航船比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作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在浪花里蹿的大白鱼，形象地写出了小伙伴们划船本领之高、船行速度之快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5972175" y="1564005"/>
            <a:ext cx="593408" cy="6668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5643086" y="2294097"/>
            <a:ext cx="2141220" cy="1508283"/>
          </a:xfrm>
          <a:prstGeom prst="accentCallout1">
            <a:avLst>
              <a:gd name="adj1" fmla="val 1858"/>
              <a:gd name="adj2" fmla="val -3676"/>
              <a:gd name="adj3" fmla="val -47710"/>
              <a:gd name="adj4" fmla="val 33607"/>
            </a:avLst>
          </a:prstGeom>
          <a:solidFill>
            <a:srgbClr val="CAE3C8"/>
          </a:solidFill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lIns="68580" tIns="34290" rIns="68580" bIns="34290" numCol="1" spcCol="0" rtlCol="0" fromWordArt="0" anchor="ctr" anchorCtr="0" forceAA="0" compatLnSpc="1">
            <a:spAutoFit/>
          </a:bodyPr>
          <a:lstStyle/>
          <a:p>
            <a:pPr lvl="0" algn="l" fontAlgn="auto">
              <a:lnSpc>
                <a:spcPct val="130000"/>
              </a:lnSpc>
              <a:buClrTx/>
              <a:buSzTx/>
              <a:buFontTx/>
            </a:pPr>
            <a:r>
              <a:rPr lang="zh-CN" altLang="en-US"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从侧面表现了小伙伴们划船本领的高超。</a:t>
            </a:r>
          </a:p>
        </p:txBody>
      </p:sp>
      <p:sp>
        <p:nvSpPr>
          <p:cNvPr id="17" name="矩形 16"/>
          <p:cNvSpPr/>
          <p:nvPr/>
        </p:nvSpPr>
        <p:spPr>
          <a:xfrm>
            <a:off x="992505" y="617220"/>
            <a:ext cx="6893243" cy="10295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sz="2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那航船</a:t>
            </a:r>
            <a:r>
              <a:rPr kumimoji="1" lang="zh-CN" altLang="en-US" sz="2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</a:t>
            </a:r>
            <a:r>
              <a:rPr kumimoji="1" sz="24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就像一条大白鱼背着一群孩子在浪花里蹿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9" grpId="0" bldLvl="0" animBg="1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18637" y="684372"/>
            <a:ext cx="8497729" cy="394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对下列各句修辞方法的判断不正确的一项是（　　）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A.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因为我在这里不但得到优待，又可以免念“秩秩斯干幽幽南山”了。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（借代）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B.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夹着潺潺的船头激水的声音，在左右都是碧绿的豆麦田地的河流中，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飞一般径向赵庄前进了。（夸张）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C.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回望戏台在灯火光中，却又如初来未到时候一般，又漂渺得像一座仙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山楼阁，满被红霞罩着了。（比喻）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D.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那航船，就像一条大白鱼背着一群孩子在浪花里蹿。（拟人） 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跟踪检测</a:t>
            </a:r>
          </a:p>
        </p:txBody>
      </p:sp>
      <p:sp>
        <p:nvSpPr>
          <p:cNvPr id="3" name="椭圆 2"/>
          <p:cNvSpPr/>
          <p:nvPr/>
        </p:nvSpPr>
        <p:spPr>
          <a:xfrm>
            <a:off x="4286" y="4530566"/>
            <a:ext cx="514350" cy="514350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/>
          </a:p>
        </p:txBody>
      </p:sp>
      <p:sp>
        <p:nvSpPr>
          <p:cNvPr id="8" name="文本框 7">
            <a:hlinkClick r:id="rId2" action="ppaction://hlinksldjump"/>
          </p:cNvPr>
          <p:cNvSpPr txBox="1"/>
          <p:nvPr/>
        </p:nvSpPr>
        <p:spPr>
          <a:xfrm>
            <a:off x="-38100" y="4631056"/>
            <a:ext cx="603370" cy="34624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6158865" y="852487"/>
            <a:ext cx="51720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sz="210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en-US" altLang="en-US" sz="210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77100" y="4584859"/>
            <a:ext cx="115776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+mn-ea"/>
                <a:cs typeface="Times New Roman" panose="02020603050405020304" pitchFamily="18" charset="0"/>
              </a:rPr>
              <a:t>比喻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0073" y="486251"/>
            <a:ext cx="7984331" cy="4431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阅读课文《社戏》“</a:t>
            </a:r>
            <a:r>
              <a:rPr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月还没有落，仿佛看戏也并不很久似的……不如及早睡的好，各自回去了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”，完成题目。</a:t>
            </a: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（1）“</a:t>
            </a:r>
            <a:r>
              <a:rPr sz="21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那航船，就像一条大白鱼背着一群孩子在浪花里蹿，连夜渔的几个老渔父，也停了艇子看着喝采起来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”一句在表达上有什么妙处？</a:t>
            </a:r>
          </a:p>
          <a:p>
            <a:pPr>
              <a:lnSpc>
                <a:spcPct val="150000"/>
              </a:lnSpc>
            </a:pPr>
            <a:endParaRPr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endParaRPr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（2）选文中能表现出阿发憨厚无私的句子是：</a:t>
            </a: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___________________________________________________________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跟踪检测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181101" y="3042762"/>
            <a:ext cx="6782276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运用比喻的修辞手法及侧面（间接）描写，表明船行驶之快，突出孩子们驾船技术之高。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84459" y="4430554"/>
            <a:ext cx="381000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偷我们的罢，我们的大得多呢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4387" y="1204913"/>
            <a:ext cx="7534751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1.学习通过人物的语言、行动等来刻画人物形象的手法。（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2.品味本文的景物描写。（</a:t>
            </a:r>
            <a:r>
              <a:rPr lang="zh-CN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重点</a:t>
            </a:r>
            <a:r>
              <a:rPr lang="zh-CN" altLang="zh-CN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80073" y="486252"/>
            <a:ext cx="7984331" cy="1522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（3）从选文中双喜的所言所思，可以看出他是一个</a:t>
            </a:r>
            <a:r>
              <a:rPr 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______________</a:t>
            </a: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 ____________</a:t>
            </a:r>
            <a:r>
              <a:rPr sz="2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的少年。</a:t>
            </a:r>
          </a:p>
          <a:p>
            <a:pPr>
              <a:lnSpc>
                <a:spcPct val="150000"/>
              </a:lnSpc>
            </a:pPr>
            <a:endParaRPr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跟踪检测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384459" y="1063942"/>
            <a:ext cx="153114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考虑周到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17983" y="591979"/>
            <a:ext cx="1470660" cy="39147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1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反应灵敏、</a:t>
            </a:r>
            <a:endParaRPr lang="en-US" altLang="en-US" sz="21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74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204335" y="1072039"/>
            <a:ext cx="4310539" cy="339232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通过上节课的学习，我们已经初步了解了课文内容，那么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社戏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中哪个人物给你留下了深刻的印象？哪个景物描写最吸引你？让我们再次走进课文，细细品味。</a:t>
            </a:r>
            <a:endParaRPr kumimoji="1"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学情回顾</a:t>
            </a:r>
          </a:p>
        </p:txBody>
      </p:sp>
      <p:pic>
        <p:nvPicPr>
          <p:cNvPr id="5" name="图片 4" descr="tim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2459" y="802006"/>
            <a:ext cx="3324701" cy="3581876"/>
          </a:xfrm>
          <a:prstGeom prst="round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78558" y="373769"/>
            <a:ext cx="16218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BFBFB"/>
                </a:solidFill>
              </a:rPr>
              <a:t>https://www.ypppt.com/</a:t>
            </a:r>
            <a:endParaRPr lang="zh-CN" altLang="en-US" sz="9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2" name="矩形 1"/>
          <p:cNvSpPr/>
          <p:nvPr/>
        </p:nvSpPr>
        <p:spPr>
          <a:xfrm>
            <a:off x="477679" y="1027748"/>
            <a:ext cx="8050530" cy="548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1.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结合双喜的言行分析其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形象</a:t>
            </a:r>
            <a:r>
              <a:rPr kumimoji="1" sz="2400" dirty="0" err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特点</a:t>
            </a:r>
            <a:r>
              <a:rPr kumimoji="1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92029" y="1782128"/>
            <a:ext cx="7872989" cy="4385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当“我”因为没船不能去看社戏时，双喜大悟似的提议。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463766" y="2362677"/>
            <a:ext cx="1061085" cy="49863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聪明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74408" y="3030379"/>
            <a:ext cx="7563609" cy="4385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当外祖母担心一同去的都是孩子时，双喜大声打包票。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3251359" y="3659982"/>
            <a:ext cx="1485900" cy="80438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反应灵敏考虑周到</a:t>
            </a:r>
          </a:p>
        </p:txBody>
      </p:sp>
      <p:sp>
        <p:nvSpPr>
          <p:cNvPr id="20" name="椭圆 19"/>
          <p:cNvSpPr/>
          <p:nvPr/>
        </p:nvSpPr>
        <p:spPr>
          <a:xfrm>
            <a:off x="530543" y="1782128"/>
            <a:ext cx="461486" cy="462915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21" name="椭圆 20"/>
          <p:cNvSpPr/>
          <p:nvPr/>
        </p:nvSpPr>
        <p:spPr>
          <a:xfrm>
            <a:off x="530543" y="3021330"/>
            <a:ext cx="461010" cy="462439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</a:p>
        </p:txBody>
      </p:sp>
      <p:pic>
        <p:nvPicPr>
          <p:cNvPr id="22" name="图片 21" descr="1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2224" y="90488"/>
            <a:ext cx="3559969" cy="1010126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463766" y="381477"/>
            <a:ext cx="2080260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分析人物形象</a:t>
            </a:r>
          </a:p>
        </p:txBody>
      </p:sp>
      <p:sp>
        <p:nvSpPr>
          <p:cNvPr id="4" name="椭圆 3"/>
          <p:cNvSpPr/>
          <p:nvPr/>
        </p:nvSpPr>
        <p:spPr>
          <a:xfrm>
            <a:off x="-8573" y="4543425"/>
            <a:ext cx="514350" cy="514350"/>
          </a:xfrm>
          <a:prstGeom prst="ellipse">
            <a:avLst/>
          </a:prstGeom>
          <a:solidFill>
            <a:srgbClr val="E04236"/>
          </a:solidFill>
          <a:ln>
            <a:noFill/>
          </a:ln>
          <a:effectLst>
            <a:innerShdw blurRad="63500" dist="88900" dir="5400000">
              <a:prstClr val="black">
                <a:alpha val="40000"/>
              </a:prstClr>
            </a:innerShdw>
          </a:effectLst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>
            <a:flatTx/>
          </a:bodyPr>
          <a:lstStyle/>
          <a:p>
            <a:pPr algn="ctr"/>
            <a:endParaRPr lang="zh-CN" altLang="en-US"/>
          </a:p>
        </p:txBody>
      </p:sp>
      <p:sp>
        <p:nvSpPr>
          <p:cNvPr id="6" name="文本框 5">
            <a:hlinkClick r:id="rId3" action="ppaction://hlinksldjump"/>
          </p:cNvPr>
          <p:cNvSpPr txBox="1"/>
          <p:nvPr/>
        </p:nvSpPr>
        <p:spPr>
          <a:xfrm>
            <a:off x="-50959" y="4643914"/>
            <a:ext cx="603370" cy="34624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返回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  <p:bldP spid="16" grpId="0" bldLvl="0" animBg="1"/>
      <p:bldP spid="17" grpId="0" bldLvl="0" animBg="1"/>
      <p:bldP spid="20" grpId="0" bldLvl="0" animBg="1"/>
      <p:bldP spid="21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097757" y="946309"/>
            <a:ext cx="6016712" cy="4385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看戏时双喜分析铁头老生不翻筋斗的原因。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2910841" y="1546861"/>
            <a:ext cx="2054066" cy="5033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聪明、细心</a:t>
            </a:r>
          </a:p>
        </p:txBody>
      </p:sp>
      <p:sp>
        <p:nvSpPr>
          <p:cNvPr id="52" name="椭圆 51"/>
          <p:cNvSpPr/>
          <p:nvPr/>
        </p:nvSpPr>
        <p:spPr>
          <a:xfrm>
            <a:off x="654368" y="921544"/>
            <a:ext cx="461010" cy="462439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115378" y="2382678"/>
            <a:ext cx="7312819" cy="1176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①归航偷豆时征求豆主人阿发的意见。</a:t>
            </a:r>
          </a:p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②双喜以为再多偷，倘给阿发的娘知道是要哭骂的。</a:t>
            </a:r>
          </a:p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③吃完豆，双喜所虑的是用了八公公船上的盐和柴。</a:t>
            </a:r>
          </a:p>
        </p:txBody>
      </p:sp>
      <p:sp>
        <p:nvSpPr>
          <p:cNvPr id="39" name="椭圆 38"/>
          <p:cNvSpPr/>
          <p:nvPr/>
        </p:nvSpPr>
        <p:spPr>
          <a:xfrm>
            <a:off x="613887" y="2827021"/>
            <a:ext cx="501491" cy="501491"/>
          </a:xfrm>
          <a:prstGeom prst="ellipse">
            <a:avLst/>
          </a:prstGeom>
          <a:solidFill>
            <a:schemeClr val="accent4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3056097" y="3754755"/>
            <a:ext cx="2190274" cy="5019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考虑事情周到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52" grpId="0" bldLvl="0" animBg="1"/>
      <p:bldP spid="4" grpId="0" bldLvl="0" animBg="1"/>
      <p:bldP spid="39" grpId="0" bldLvl="0" animBg="1"/>
      <p:bldP spid="9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49" name="椭圆 48"/>
          <p:cNvSpPr/>
          <p:nvPr/>
        </p:nvSpPr>
        <p:spPr>
          <a:xfrm>
            <a:off x="489585" y="1104424"/>
            <a:ext cx="470535" cy="471964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60597" y="982980"/>
            <a:ext cx="7400449" cy="80724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双喜送“我”回到家，“都回来了！那里会错。我原说过写包票的！”。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15353" y="2748439"/>
            <a:ext cx="3851054" cy="4385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双喜回答六一公公的问话。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124200" y="1849755"/>
            <a:ext cx="2189798" cy="54959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做事有始有终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3218022" y="3321367"/>
            <a:ext cx="1509236" cy="5095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反应灵敏</a:t>
            </a:r>
          </a:p>
        </p:txBody>
      </p:sp>
      <p:sp>
        <p:nvSpPr>
          <p:cNvPr id="52" name="椭圆 51"/>
          <p:cNvSpPr/>
          <p:nvPr/>
        </p:nvSpPr>
        <p:spPr>
          <a:xfrm>
            <a:off x="456724" y="2717483"/>
            <a:ext cx="451485" cy="452914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bldLvl="0" animBg="1"/>
      <p:bldP spid="9" grpId="0" bldLvl="0" animBg="1"/>
      <p:bldP spid="10" grpId="0" bldLvl="0" animBg="1"/>
      <p:bldP spid="11" grpId="0" bldLvl="0" animBg="1"/>
      <p:bldP spid="13" grpId="0" bldLvl="0" animBg="1"/>
      <p:bldP spid="5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87743" y="1353503"/>
            <a:ext cx="6968966" cy="228457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</a:rPr>
              <a:t>小结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双喜：聪明、能干，善解人意，富有同情心，而且反应灵敏，考虑周到，办事果断，充满自信，又有组织才能和号召力，是孩子们中的领袖。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15" name="矩形 14"/>
          <p:cNvSpPr/>
          <p:nvPr/>
        </p:nvSpPr>
        <p:spPr>
          <a:xfrm>
            <a:off x="444818" y="562928"/>
            <a:ext cx="8050530" cy="54816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9525" indent="6668">
              <a:lnSpc>
                <a:spcPct val="130000"/>
              </a:lnSpc>
            </a:pPr>
            <a:r>
              <a:rPr kumimoji="1" 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2.六一公公是怎样的一个老人？你是从哪些地方看出来的？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005841" y="1418749"/>
            <a:ext cx="7111841" cy="1730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“双喜，你们这班小鬼，昨天偷了我的豆了罢？又不肯好好的摘，踏坏了不少。”知道孩子们偷豆却不苛责，重在责备他们踏坏了豆。</a:t>
            </a:r>
            <a:endParaRPr lang="zh-CN" altLang="zh-CN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30067" y="1858804"/>
            <a:ext cx="475774" cy="477203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044190" y="3430429"/>
            <a:ext cx="2152650" cy="89487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善良、宽厚、爱惜劳动果实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4" grpId="0" bldLvl="0" animBg="1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38100" y="96679"/>
            <a:ext cx="1350645" cy="401955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36195" y="97156"/>
            <a:ext cx="1348264" cy="389096"/>
          </a:xfrm>
          <a:prstGeom prst="roundRect">
            <a:avLst/>
          </a:prstGeom>
          <a:solidFill>
            <a:srgbClr val="BDD7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1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精读课文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09174" y="1165861"/>
            <a:ext cx="7479983" cy="173021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“六一公公看见我，便停了楫，笑道，‘请客？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这是应该的。’”还问“迅哥儿，昨天的戏可好么？”“豆可中吃呢？”</a:t>
            </a:r>
          </a:p>
        </p:txBody>
      </p:sp>
      <p:sp>
        <p:nvSpPr>
          <p:cNvPr id="16" name="椭圆 15"/>
          <p:cNvSpPr/>
          <p:nvPr/>
        </p:nvSpPr>
        <p:spPr>
          <a:xfrm>
            <a:off x="530066" y="1686878"/>
            <a:ext cx="479108" cy="480536"/>
          </a:xfrm>
          <a:prstGeom prst="ellipse">
            <a:avLst/>
          </a:prstGeom>
          <a:solidFill>
            <a:schemeClr val="accent2"/>
          </a:soli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233737" y="3237072"/>
            <a:ext cx="1886903" cy="4643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l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淳朴、好客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6" grpId="0" bldLvl="0" animBg="1"/>
      <p:bldP spid="11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1144</Words>
  <Application>Microsoft Office PowerPoint</Application>
  <PresentationFormat>全屏显示(16:9)</PresentationFormat>
  <Paragraphs>140</Paragraphs>
  <Slides>21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409</cp:revision>
  <dcterms:created xsi:type="dcterms:W3CDTF">2020-07-06T14:41:00Z</dcterms:created>
  <dcterms:modified xsi:type="dcterms:W3CDTF">2022-01-10T05:51:34Z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