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57" r:id="rId4"/>
    <p:sldId id="281" r:id="rId5"/>
    <p:sldId id="282" r:id="rId6"/>
    <p:sldId id="283" r:id="rId7"/>
    <p:sldId id="285" r:id="rId8"/>
    <p:sldId id="294" r:id="rId9"/>
    <p:sldId id="286" r:id="rId10"/>
    <p:sldId id="288" r:id="rId11"/>
    <p:sldId id="289" r:id="rId12"/>
    <p:sldId id="290" r:id="rId13"/>
    <p:sldId id="291" r:id="rId14"/>
    <p:sldId id="292" r:id="rId15"/>
    <p:sldId id="293" r:id="rId16"/>
    <p:sldId id="295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42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17B4B584-418D-4904-8183-059BEE37D132}" type="datetimeFigureOut">
              <a:rPr lang="zh-CN" altLang="en-US" smtClean="0"/>
              <a:t>2022/1/8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A1D7AD7C-E309-40C3-BF45-49AA34B445AC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4914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310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523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091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891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37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842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923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15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733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166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653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58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622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7AD7C-E309-40C3-BF45-49AA34B445A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1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6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8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4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6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81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4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0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0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1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4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32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1" y="1"/>
            <a:ext cx="1597307" cy="577211"/>
          </a:xfrm>
          <a:custGeom>
            <a:avLst/>
            <a:gdLst>
              <a:gd name="connsiteX0" fmla="*/ 0 w 5476898"/>
              <a:gd name="connsiteY0" fmla="*/ 0 h 1979159"/>
              <a:gd name="connsiteX1" fmla="*/ 5476898 w 5476898"/>
              <a:gd name="connsiteY1" fmla="*/ 0 h 1979159"/>
              <a:gd name="connsiteX2" fmla="*/ 5439695 w 5476898"/>
              <a:gd name="connsiteY2" fmla="*/ 47276 h 1979159"/>
              <a:gd name="connsiteX3" fmla="*/ 3125165 w 5476898"/>
              <a:gd name="connsiteY3" fmla="*/ 1944547 h 1979159"/>
              <a:gd name="connsiteX4" fmla="*/ 186262 w 5476898"/>
              <a:gd name="connsiteY4" fmla="*/ 1200587 h 1979159"/>
              <a:gd name="connsiteX5" fmla="*/ 0 w 5476898"/>
              <a:gd name="connsiteY5" fmla="*/ 1133810 h 197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6898" h="1979159">
                <a:moveTo>
                  <a:pt x="0" y="0"/>
                </a:moveTo>
                <a:lnTo>
                  <a:pt x="5476898" y="0"/>
                </a:lnTo>
                <a:lnTo>
                  <a:pt x="5439695" y="47276"/>
                </a:lnTo>
                <a:cubicBezTo>
                  <a:pt x="4734649" y="933555"/>
                  <a:pt x="4009664" y="1743678"/>
                  <a:pt x="3125165" y="1944547"/>
                </a:cubicBezTo>
                <a:cubicBezTo>
                  <a:pt x="2303845" y="2131069"/>
                  <a:pt x="1035520" y="1517822"/>
                  <a:pt x="186262" y="1200587"/>
                </a:cubicBezTo>
                <a:lnTo>
                  <a:pt x="0" y="11338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0" y="3619982"/>
            <a:ext cx="9144000" cy="1454069"/>
          </a:xfrm>
          <a:custGeom>
            <a:avLst/>
            <a:gdLst>
              <a:gd name="connsiteX0" fmla="*/ 2523281 w 12192000"/>
              <a:gd name="connsiteY0" fmla="*/ 1411 h 3051340"/>
              <a:gd name="connsiteX1" fmla="*/ 10486663 w 12192000"/>
              <a:gd name="connsiteY1" fmla="*/ 2455244 h 3051340"/>
              <a:gd name="connsiteX2" fmla="*/ 12128963 w 12192000"/>
              <a:gd name="connsiteY2" fmla="*/ 2623644 h 3051340"/>
              <a:gd name="connsiteX3" fmla="*/ 12192000 w 12192000"/>
              <a:gd name="connsiteY3" fmla="*/ 2622410 h 3051340"/>
              <a:gd name="connsiteX4" fmla="*/ 12192000 w 12192000"/>
              <a:gd name="connsiteY4" fmla="*/ 3051340 h 3051340"/>
              <a:gd name="connsiteX5" fmla="*/ 0 w 12192000"/>
              <a:gd name="connsiteY5" fmla="*/ 3051340 h 3051340"/>
              <a:gd name="connsiteX6" fmla="*/ 0 w 12192000"/>
              <a:gd name="connsiteY6" fmla="*/ 1278751 h 3051340"/>
              <a:gd name="connsiteX7" fmla="*/ 128975 w 12192000"/>
              <a:gd name="connsiteY7" fmla="*/ 1128733 h 3051340"/>
              <a:gd name="connsiteX8" fmla="*/ 2523281 w 12192000"/>
              <a:gd name="connsiteY8" fmla="*/ 1411 h 30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51340">
                <a:moveTo>
                  <a:pt x="2523281" y="1411"/>
                </a:moveTo>
                <a:cubicBezTo>
                  <a:pt x="4444679" y="-62250"/>
                  <a:pt x="8503534" y="2046272"/>
                  <a:pt x="10486663" y="2455244"/>
                </a:cubicBezTo>
                <a:cubicBezTo>
                  <a:pt x="11106391" y="2583048"/>
                  <a:pt x="11650763" y="2624758"/>
                  <a:pt x="12128963" y="2623644"/>
                </a:cubicBezTo>
                <a:lnTo>
                  <a:pt x="12192000" y="2622410"/>
                </a:lnTo>
                <a:lnTo>
                  <a:pt x="12192000" y="3051340"/>
                </a:lnTo>
                <a:lnTo>
                  <a:pt x="0" y="3051340"/>
                </a:lnTo>
                <a:lnTo>
                  <a:pt x="0" y="1278751"/>
                </a:lnTo>
                <a:lnTo>
                  <a:pt x="128975" y="1128733"/>
                </a:lnTo>
                <a:cubicBezTo>
                  <a:pt x="709628" y="491448"/>
                  <a:pt x="1442495" y="37221"/>
                  <a:pt x="2523281" y="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1" y="3689431"/>
            <a:ext cx="9144000" cy="1454069"/>
          </a:xfrm>
          <a:custGeom>
            <a:avLst/>
            <a:gdLst>
              <a:gd name="connsiteX0" fmla="*/ 2523281 w 12192000"/>
              <a:gd name="connsiteY0" fmla="*/ 1411 h 3051340"/>
              <a:gd name="connsiteX1" fmla="*/ 10486663 w 12192000"/>
              <a:gd name="connsiteY1" fmla="*/ 2455244 h 3051340"/>
              <a:gd name="connsiteX2" fmla="*/ 12128963 w 12192000"/>
              <a:gd name="connsiteY2" fmla="*/ 2623644 h 3051340"/>
              <a:gd name="connsiteX3" fmla="*/ 12192000 w 12192000"/>
              <a:gd name="connsiteY3" fmla="*/ 2622410 h 3051340"/>
              <a:gd name="connsiteX4" fmla="*/ 12192000 w 12192000"/>
              <a:gd name="connsiteY4" fmla="*/ 3051340 h 3051340"/>
              <a:gd name="connsiteX5" fmla="*/ 0 w 12192000"/>
              <a:gd name="connsiteY5" fmla="*/ 3051340 h 3051340"/>
              <a:gd name="connsiteX6" fmla="*/ 0 w 12192000"/>
              <a:gd name="connsiteY6" fmla="*/ 1278751 h 3051340"/>
              <a:gd name="connsiteX7" fmla="*/ 128975 w 12192000"/>
              <a:gd name="connsiteY7" fmla="*/ 1128733 h 3051340"/>
              <a:gd name="connsiteX8" fmla="*/ 2523281 w 12192000"/>
              <a:gd name="connsiteY8" fmla="*/ 1411 h 30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51340">
                <a:moveTo>
                  <a:pt x="2523281" y="1411"/>
                </a:moveTo>
                <a:cubicBezTo>
                  <a:pt x="4444679" y="-62250"/>
                  <a:pt x="8503534" y="2046272"/>
                  <a:pt x="10486663" y="2455244"/>
                </a:cubicBezTo>
                <a:cubicBezTo>
                  <a:pt x="11106391" y="2583048"/>
                  <a:pt x="11650763" y="2624758"/>
                  <a:pt x="12128963" y="2623644"/>
                </a:cubicBezTo>
                <a:lnTo>
                  <a:pt x="12192000" y="2622410"/>
                </a:lnTo>
                <a:lnTo>
                  <a:pt x="12192000" y="3051340"/>
                </a:lnTo>
                <a:lnTo>
                  <a:pt x="0" y="3051340"/>
                </a:lnTo>
                <a:lnTo>
                  <a:pt x="0" y="1278751"/>
                </a:lnTo>
                <a:lnTo>
                  <a:pt x="128975" y="1128733"/>
                </a:lnTo>
                <a:cubicBezTo>
                  <a:pt x="709628" y="491448"/>
                  <a:pt x="1442495" y="37221"/>
                  <a:pt x="2523281" y="1411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任意多边形: 形状 16"/>
          <p:cNvSpPr/>
          <p:nvPr/>
        </p:nvSpPr>
        <p:spPr>
          <a:xfrm>
            <a:off x="0" y="1"/>
            <a:ext cx="1500682" cy="542294"/>
          </a:xfrm>
          <a:custGeom>
            <a:avLst/>
            <a:gdLst>
              <a:gd name="connsiteX0" fmla="*/ 0 w 5476898"/>
              <a:gd name="connsiteY0" fmla="*/ 0 h 1979159"/>
              <a:gd name="connsiteX1" fmla="*/ 5476898 w 5476898"/>
              <a:gd name="connsiteY1" fmla="*/ 0 h 1979159"/>
              <a:gd name="connsiteX2" fmla="*/ 5439695 w 5476898"/>
              <a:gd name="connsiteY2" fmla="*/ 47276 h 1979159"/>
              <a:gd name="connsiteX3" fmla="*/ 3125165 w 5476898"/>
              <a:gd name="connsiteY3" fmla="*/ 1944547 h 1979159"/>
              <a:gd name="connsiteX4" fmla="*/ 186262 w 5476898"/>
              <a:gd name="connsiteY4" fmla="*/ 1200587 h 1979159"/>
              <a:gd name="connsiteX5" fmla="*/ 0 w 5476898"/>
              <a:gd name="connsiteY5" fmla="*/ 1133810 h 197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6898" h="1979159">
                <a:moveTo>
                  <a:pt x="0" y="0"/>
                </a:moveTo>
                <a:lnTo>
                  <a:pt x="5476898" y="0"/>
                </a:lnTo>
                <a:lnTo>
                  <a:pt x="5439695" y="47276"/>
                </a:lnTo>
                <a:cubicBezTo>
                  <a:pt x="4734649" y="933555"/>
                  <a:pt x="4009664" y="1743678"/>
                  <a:pt x="3125165" y="1944547"/>
                </a:cubicBezTo>
                <a:cubicBezTo>
                  <a:pt x="2303845" y="2131069"/>
                  <a:pt x="1035520" y="1517822"/>
                  <a:pt x="186262" y="1200587"/>
                </a:cubicBezTo>
                <a:lnTo>
                  <a:pt x="0" y="113381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10334" y="347240"/>
            <a:ext cx="335618" cy="8917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06455" y="1943848"/>
            <a:ext cx="3467663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4100" b="1" i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4100" b="1" i="1" dirty="0">
                <a:latin typeface="微软雅黑"/>
                <a:ea typeface="微软雅黑"/>
                <a:sym typeface="微软雅黑"/>
              </a:rPr>
              <a:t>雁门太守行</a:t>
            </a:r>
            <a:r>
              <a:rPr lang="en-US" altLang="zh-CN" sz="4100" b="1" i="1" dirty="0">
                <a:latin typeface="微软雅黑"/>
                <a:ea typeface="微软雅黑"/>
                <a:sym typeface="微软雅黑"/>
              </a:rPr>
              <a:t>》</a:t>
            </a: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097439" y="1804954"/>
            <a:ext cx="2647708" cy="0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rgbClr val="7030A0">
                    <a:alpha val="0"/>
                  </a:srgbClr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raduation-hat_2473"/>
          <p:cNvSpPr>
            <a:spLocks noChangeAspect="1"/>
          </p:cNvSpPr>
          <p:nvPr/>
        </p:nvSpPr>
        <p:spPr bwMode="auto">
          <a:xfrm>
            <a:off x="3996877" y="1356146"/>
            <a:ext cx="487631" cy="301231"/>
          </a:xfrm>
          <a:custGeom>
            <a:avLst/>
            <a:gdLst>
              <a:gd name="connsiteX0" fmla="*/ 543428 w 576238"/>
              <a:gd name="connsiteY0" fmla="*/ 274208 h 355968"/>
              <a:gd name="connsiteX1" fmla="*/ 543428 w 576238"/>
              <a:gd name="connsiteY1" fmla="*/ 338693 h 355968"/>
              <a:gd name="connsiteX2" fmla="*/ 541442 w 576238"/>
              <a:gd name="connsiteY2" fmla="*/ 343653 h 355968"/>
              <a:gd name="connsiteX3" fmla="*/ 535484 w 576238"/>
              <a:gd name="connsiteY3" fmla="*/ 345637 h 355968"/>
              <a:gd name="connsiteX4" fmla="*/ 517608 w 576238"/>
              <a:gd name="connsiteY4" fmla="*/ 354566 h 355968"/>
              <a:gd name="connsiteX5" fmla="*/ 512643 w 576238"/>
              <a:gd name="connsiteY5" fmla="*/ 355558 h 355968"/>
              <a:gd name="connsiteX6" fmla="*/ 509663 w 576238"/>
              <a:gd name="connsiteY6" fmla="*/ 350598 h 355968"/>
              <a:gd name="connsiteX7" fmla="*/ 514629 w 576238"/>
              <a:gd name="connsiteY7" fmla="*/ 277184 h 355968"/>
              <a:gd name="connsiteX8" fmla="*/ 543428 w 576238"/>
              <a:gd name="connsiteY8" fmla="*/ 274208 h 355968"/>
              <a:gd name="connsiteX9" fmla="*/ 288119 w 576238"/>
              <a:gd name="connsiteY9" fmla="*/ 251378 h 355968"/>
              <a:gd name="connsiteX10" fmla="*/ 126176 w 576238"/>
              <a:gd name="connsiteY10" fmla="*/ 274185 h 355968"/>
              <a:gd name="connsiteX11" fmla="*/ 288119 w 576238"/>
              <a:gd name="connsiteY11" fmla="*/ 296001 h 355968"/>
              <a:gd name="connsiteX12" fmla="*/ 450062 w 576238"/>
              <a:gd name="connsiteY12" fmla="*/ 274185 h 355968"/>
              <a:gd name="connsiteX13" fmla="*/ 288119 w 576238"/>
              <a:gd name="connsiteY13" fmla="*/ 251378 h 355968"/>
              <a:gd name="connsiteX14" fmla="*/ 288119 w 576238"/>
              <a:gd name="connsiteY14" fmla="*/ 126432 h 355968"/>
              <a:gd name="connsiteX15" fmla="*/ 111273 w 576238"/>
              <a:gd name="connsiteY15" fmla="*/ 178989 h 355968"/>
              <a:gd name="connsiteX16" fmla="*/ 111273 w 576238"/>
              <a:gd name="connsiteY16" fmla="*/ 190888 h 355968"/>
              <a:gd name="connsiteX17" fmla="*/ 288119 w 576238"/>
              <a:gd name="connsiteY17" fmla="*/ 144282 h 355968"/>
              <a:gd name="connsiteX18" fmla="*/ 464964 w 576238"/>
              <a:gd name="connsiteY18" fmla="*/ 190888 h 355968"/>
              <a:gd name="connsiteX19" fmla="*/ 464964 w 576238"/>
              <a:gd name="connsiteY19" fmla="*/ 178989 h 355968"/>
              <a:gd name="connsiteX20" fmla="*/ 288119 w 576238"/>
              <a:gd name="connsiteY20" fmla="*/ 126432 h 355968"/>
              <a:gd name="connsiteX21" fmla="*/ 288119 w 576238"/>
              <a:gd name="connsiteY21" fmla="*/ 0 h 355968"/>
              <a:gd name="connsiteX22" fmla="*/ 306002 w 576238"/>
              <a:gd name="connsiteY22" fmla="*/ 4462 h 355968"/>
              <a:gd name="connsiteX23" fmla="*/ 569284 w 576238"/>
              <a:gd name="connsiteY23" fmla="*/ 144282 h 355968"/>
              <a:gd name="connsiteX24" fmla="*/ 576238 w 576238"/>
              <a:gd name="connsiteY24" fmla="*/ 155190 h 355968"/>
              <a:gd name="connsiteX25" fmla="*/ 569284 w 576238"/>
              <a:gd name="connsiteY25" fmla="*/ 166098 h 355968"/>
              <a:gd name="connsiteX26" fmla="*/ 533517 w 576238"/>
              <a:gd name="connsiteY26" fmla="*/ 185930 h 355968"/>
              <a:gd name="connsiteX27" fmla="*/ 533517 w 576238"/>
              <a:gd name="connsiteY27" fmla="*/ 243445 h 355968"/>
              <a:gd name="connsiteX28" fmla="*/ 543452 w 576238"/>
              <a:gd name="connsiteY28" fmla="*/ 258319 h 355968"/>
              <a:gd name="connsiteX29" fmla="*/ 527556 w 576238"/>
              <a:gd name="connsiteY29" fmla="*/ 274185 h 355968"/>
              <a:gd name="connsiteX30" fmla="*/ 511660 w 576238"/>
              <a:gd name="connsiteY30" fmla="*/ 258319 h 355968"/>
              <a:gd name="connsiteX31" fmla="*/ 521595 w 576238"/>
              <a:gd name="connsiteY31" fmla="*/ 243445 h 355968"/>
              <a:gd name="connsiteX32" fmla="*/ 521595 w 576238"/>
              <a:gd name="connsiteY32" fmla="*/ 192872 h 355968"/>
              <a:gd name="connsiteX33" fmla="*/ 470925 w 576238"/>
              <a:gd name="connsiteY33" fmla="*/ 223612 h 355968"/>
              <a:gd name="connsiteX34" fmla="*/ 470925 w 576238"/>
              <a:gd name="connsiteY34" fmla="*/ 274185 h 355968"/>
              <a:gd name="connsiteX35" fmla="*/ 288119 w 576238"/>
              <a:gd name="connsiteY35" fmla="*/ 309884 h 355968"/>
              <a:gd name="connsiteX36" fmla="*/ 106306 w 576238"/>
              <a:gd name="connsiteY36" fmla="*/ 274185 h 355968"/>
              <a:gd name="connsiteX37" fmla="*/ 105312 w 576238"/>
              <a:gd name="connsiteY37" fmla="*/ 223612 h 355968"/>
              <a:gd name="connsiteX38" fmla="*/ 5961 w 576238"/>
              <a:gd name="connsiteY38" fmla="*/ 166098 h 355968"/>
              <a:gd name="connsiteX39" fmla="*/ 0 w 576238"/>
              <a:gd name="connsiteY39" fmla="*/ 155190 h 355968"/>
              <a:gd name="connsiteX40" fmla="*/ 6954 w 576238"/>
              <a:gd name="connsiteY40" fmla="*/ 144282 h 355968"/>
              <a:gd name="connsiteX41" fmla="*/ 270236 w 576238"/>
              <a:gd name="connsiteY41" fmla="*/ 4462 h 355968"/>
              <a:gd name="connsiteX42" fmla="*/ 288119 w 576238"/>
              <a:gd name="connsiteY42" fmla="*/ 0 h 35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76238" h="355968">
                <a:moveTo>
                  <a:pt x="543428" y="274208"/>
                </a:moveTo>
                <a:lnTo>
                  <a:pt x="543428" y="338693"/>
                </a:lnTo>
                <a:cubicBezTo>
                  <a:pt x="543428" y="340677"/>
                  <a:pt x="542435" y="341669"/>
                  <a:pt x="541442" y="343653"/>
                </a:cubicBezTo>
                <a:cubicBezTo>
                  <a:pt x="539456" y="344645"/>
                  <a:pt x="537470" y="345637"/>
                  <a:pt x="535484" y="345637"/>
                </a:cubicBezTo>
                <a:cubicBezTo>
                  <a:pt x="531511" y="345637"/>
                  <a:pt x="524560" y="347621"/>
                  <a:pt x="517608" y="354566"/>
                </a:cubicBezTo>
                <a:cubicBezTo>
                  <a:pt x="516615" y="355558"/>
                  <a:pt x="513636" y="356550"/>
                  <a:pt x="512643" y="355558"/>
                </a:cubicBezTo>
                <a:cubicBezTo>
                  <a:pt x="510656" y="354566"/>
                  <a:pt x="509663" y="352582"/>
                  <a:pt x="509663" y="350598"/>
                </a:cubicBezTo>
                <a:lnTo>
                  <a:pt x="514629" y="277184"/>
                </a:lnTo>
                <a:cubicBezTo>
                  <a:pt x="514629" y="277184"/>
                  <a:pt x="530518" y="288097"/>
                  <a:pt x="543428" y="274208"/>
                </a:cubicBezTo>
                <a:close/>
                <a:moveTo>
                  <a:pt x="288119" y="251378"/>
                </a:moveTo>
                <a:cubicBezTo>
                  <a:pt x="198703" y="251378"/>
                  <a:pt x="126176" y="261294"/>
                  <a:pt x="126176" y="274185"/>
                </a:cubicBezTo>
                <a:cubicBezTo>
                  <a:pt x="126176" y="286085"/>
                  <a:pt x="198703" y="296001"/>
                  <a:pt x="288119" y="296001"/>
                </a:cubicBezTo>
                <a:cubicBezTo>
                  <a:pt x="377535" y="296001"/>
                  <a:pt x="450062" y="286085"/>
                  <a:pt x="450062" y="274185"/>
                </a:cubicBezTo>
                <a:cubicBezTo>
                  <a:pt x="450062" y="261294"/>
                  <a:pt x="377535" y="251378"/>
                  <a:pt x="288119" y="251378"/>
                </a:cubicBezTo>
                <a:close/>
                <a:moveTo>
                  <a:pt x="288119" y="126432"/>
                </a:moveTo>
                <a:cubicBezTo>
                  <a:pt x="146046" y="126432"/>
                  <a:pt x="111273" y="178989"/>
                  <a:pt x="111273" y="178989"/>
                </a:cubicBezTo>
                <a:lnTo>
                  <a:pt x="111273" y="190888"/>
                </a:lnTo>
                <a:cubicBezTo>
                  <a:pt x="123195" y="177997"/>
                  <a:pt x="165917" y="144282"/>
                  <a:pt x="288119" y="144282"/>
                </a:cubicBezTo>
                <a:cubicBezTo>
                  <a:pt x="410321" y="144282"/>
                  <a:pt x="453042" y="177997"/>
                  <a:pt x="464964" y="190888"/>
                </a:cubicBezTo>
                <a:lnTo>
                  <a:pt x="464964" y="178989"/>
                </a:lnTo>
                <a:cubicBezTo>
                  <a:pt x="464964" y="178989"/>
                  <a:pt x="430191" y="126432"/>
                  <a:pt x="288119" y="126432"/>
                </a:cubicBezTo>
                <a:close/>
                <a:moveTo>
                  <a:pt x="288119" y="0"/>
                </a:moveTo>
                <a:cubicBezTo>
                  <a:pt x="294328" y="0"/>
                  <a:pt x="300538" y="1487"/>
                  <a:pt x="306002" y="4462"/>
                </a:cubicBezTo>
                <a:lnTo>
                  <a:pt x="569284" y="144282"/>
                </a:lnTo>
                <a:cubicBezTo>
                  <a:pt x="573258" y="146265"/>
                  <a:pt x="576238" y="150231"/>
                  <a:pt x="576238" y="155190"/>
                </a:cubicBezTo>
                <a:cubicBezTo>
                  <a:pt x="576238" y="160148"/>
                  <a:pt x="573258" y="164114"/>
                  <a:pt x="569284" y="166098"/>
                </a:cubicBezTo>
                <a:lnTo>
                  <a:pt x="533517" y="185930"/>
                </a:lnTo>
                <a:lnTo>
                  <a:pt x="533517" y="243445"/>
                </a:lnTo>
                <a:cubicBezTo>
                  <a:pt x="539478" y="245428"/>
                  <a:pt x="543452" y="251378"/>
                  <a:pt x="543452" y="258319"/>
                </a:cubicBezTo>
                <a:cubicBezTo>
                  <a:pt x="543452" y="266252"/>
                  <a:pt x="536498" y="274185"/>
                  <a:pt x="527556" y="274185"/>
                </a:cubicBezTo>
                <a:cubicBezTo>
                  <a:pt x="519608" y="274185"/>
                  <a:pt x="511660" y="266252"/>
                  <a:pt x="511660" y="258319"/>
                </a:cubicBezTo>
                <a:cubicBezTo>
                  <a:pt x="511660" y="251378"/>
                  <a:pt x="515634" y="245428"/>
                  <a:pt x="521595" y="243445"/>
                </a:cubicBezTo>
                <a:lnTo>
                  <a:pt x="521595" y="192872"/>
                </a:lnTo>
                <a:lnTo>
                  <a:pt x="470925" y="223612"/>
                </a:lnTo>
                <a:cubicBezTo>
                  <a:pt x="470925" y="223612"/>
                  <a:pt x="470925" y="272202"/>
                  <a:pt x="470925" y="274185"/>
                </a:cubicBezTo>
                <a:cubicBezTo>
                  <a:pt x="470925" y="294018"/>
                  <a:pt x="388464" y="309884"/>
                  <a:pt x="288119" y="309884"/>
                </a:cubicBezTo>
                <a:cubicBezTo>
                  <a:pt x="187774" y="309884"/>
                  <a:pt x="106306" y="294018"/>
                  <a:pt x="106306" y="274185"/>
                </a:cubicBezTo>
                <a:cubicBezTo>
                  <a:pt x="106306" y="272202"/>
                  <a:pt x="105312" y="223612"/>
                  <a:pt x="105312" y="223612"/>
                </a:cubicBezTo>
                <a:lnTo>
                  <a:pt x="5961" y="166098"/>
                </a:lnTo>
                <a:cubicBezTo>
                  <a:pt x="1987" y="164114"/>
                  <a:pt x="0" y="160148"/>
                  <a:pt x="0" y="155190"/>
                </a:cubicBezTo>
                <a:cubicBezTo>
                  <a:pt x="0" y="151223"/>
                  <a:pt x="2980" y="146265"/>
                  <a:pt x="6954" y="144282"/>
                </a:cubicBezTo>
                <a:lnTo>
                  <a:pt x="270236" y="4462"/>
                </a:lnTo>
                <a:cubicBezTo>
                  <a:pt x="275700" y="1487"/>
                  <a:pt x="281909" y="0"/>
                  <a:pt x="288119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6772" y="946230"/>
            <a:ext cx="2939253" cy="293925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98244" y="269111"/>
            <a:ext cx="2777924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100" i="1" spc="225" dirty="0">
                <a:latin typeface="微软雅黑"/>
                <a:ea typeface="微软雅黑"/>
                <a:sym typeface="微软雅黑"/>
              </a:rPr>
              <a:t>语文（人教版）八年级 上册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09955" y="1302848"/>
            <a:ext cx="562529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i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诗词五首</a:t>
            </a:r>
            <a:r>
              <a:rPr lang="en-US" altLang="zh-CN" sz="2400" i="1" dirty="0">
                <a:latin typeface="微软雅黑"/>
                <a:ea typeface="微软雅黑"/>
                <a:sym typeface="微软雅黑"/>
              </a:rPr>
              <a:t>》</a:t>
            </a:r>
            <a:endParaRPr lang="en-US" altLang="zh-CN" sz="2400" i="1" dirty="0">
              <a:solidFill>
                <a:schemeClr val="accent6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21293" y="335088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18" grpId="0" animBg="1"/>
      <p:bldP spid="20" grpId="0"/>
      <p:bldP spid="24" grpId="0" animBg="1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精读品味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74149" y="972987"/>
            <a:ext cx="7955501" cy="1749710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3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．现在人们常用“黑云压城城欲摧”这句话形容局势的危急。首句渲染了怎样的气氛？  </a:t>
            </a:r>
          </a:p>
          <a:p>
            <a:pPr indent="200025">
              <a:lnSpc>
                <a:spcPct val="130000"/>
              </a:lnSpc>
              <a:defRPr/>
            </a:pP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【</a:t>
            </a:r>
            <a:r>
              <a:rPr lang="zh-CN" altLang="en-US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合作交流</a:t>
            </a: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】“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黑云压城城欲摧，甲光向日金鳞开”：首句既是写景，也是写事，以比喻和夸张手法渲染了敌军兵临城下的紧张气氛和危急形势。一个“压”字，把敌军人马众多，来势凶  猛，以及交战双方力量悬殊、守军将士处境艰难等等，淋漓尽致地揭示出来。次句写城内守军披坚执锐、严阵以待的情形，以与城外的敌军相对比。忽然，风云变幻，一缕日光从云缝里透射下来，映照在守城将士的甲衣上，只见金光闪闪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4149" y="2784075"/>
            <a:ext cx="7955501" cy="2309863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3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2.“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角声满天秋色里，塞土燕脂凝夜紫。”这两句诗是从哪些角度来写的？请分析。  </a:t>
            </a:r>
          </a:p>
          <a:p>
            <a:pPr indent="200025">
              <a:lnSpc>
                <a:spcPct val="130000"/>
              </a:lnSpc>
            </a:pP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【</a:t>
            </a:r>
            <a:r>
              <a:rPr lang="zh-CN" altLang="en-US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合作交流</a:t>
            </a: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】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叙事写景，从听觉和视觉写惨烈的战斗场景。</a:t>
            </a:r>
          </a:p>
          <a:p>
            <a:pPr indent="200025">
              <a:lnSpc>
                <a:spcPct val="13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“角声满天秋色里，塞土燕脂凝夜紫。”满”，勾画出战争的规模之大，“秋色”渲染凄凉悲壮的气氛。“夜”点明交战时间之长。特别有表现力的是“凝”字。胭脂是红色化妆品，这里的泥土颜色酷似胭脂，而作者又是在侧面烘托，以泥土写血，仿佛让人闻到了战斗的血腥气息。作者告诉我们，血流遍野，染红了泥土，从早到晚，鲜红的血慢慢凝固，凝成了紫色。这个“凝”字的特写，妙在既表现了死伤惨重，又显示了动态变化过程，还渲染了黯然凝重的氛围，衬托出战地的悲壮场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精读品味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74149" y="1271988"/>
            <a:ext cx="7955501" cy="1361911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3.“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半卷红旗临易水，霜重鼓寒声不起”写了些什么？  </a:t>
            </a:r>
          </a:p>
          <a:p>
            <a:pPr indent="200025"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【</a:t>
            </a:r>
            <a:r>
              <a:rPr lang="zh-CN" altLang="en-US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合作交流</a:t>
            </a: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】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这两句中“半卷红旗”写出援军悄然行军，“临易水”交代了交战地点。“霜重鼓寒声不起”描写苦战的场面：驰援部队一迫近敌军的营垒，便击鼓助威，投入战斗。无奈夜寒霜重，连战鼓也擂不响，只发出低沉的声音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4149" y="2833025"/>
            <a:ext cx="7955501" cy="1361911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4.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分析“报君黄金台上意，提携玉龙为君死”的作用。  </a:t>
            </a:r>
          </a:p>
          <a:p>
            <a:pPr indent="200025">
              <a:lnSpc>
                <a:spcPct val="150000"/>
              </a:lnSpc>
            </a:pP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【</a:t>
            </a:r>
            <a:r>
              <a:rPr lang="zh-CN" altLang="en-US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合作交流</a:t>
            </a:r>
            <a:r>
              <a:rPr lang="en-US" altLang="zh-CN" dirty="0">
                <a:solidFill>
                  <a:srgbClr val="7030A0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】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楷体_GB2312" charset="0"/>
                <a:sym typeface="微软雅黑"/>
              </a:rPr>
              <a:t>这两句是全诗的点睛之笔，是将士们爱国情怀的直接抒发。传说黄金台是战国时燕昭王在易县东南修筑的，他把大量黄金放在台上，表示不惜重金招纳天下贤士。诗人引用典故，写出将士们报效朝廷的决心，为全诗作了一个有力的收束，同时升华了主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小结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51076" y="1613988"/>
            <a:ext cx="7899722" cy="191020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kumimoji="1" lang="zh-CN" altLang="en-US" sz="21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前四句写日落前的情景，渲染了敌军兵临城下的紧张气氛和危急形势。后四句写唐军将士夜袭敌营，以死报效朝廷，表达了边关战士誓死报国的壮志豪情。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小结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51076" y="2006808"/>
            <a:ext cx="7899722" cy="191590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kumimoji="1" lang="zh-CN" altLang="en-US" sz="15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“临易水”既表明交战的地点，又暗示将士们具有“风萧萧兮易水寒，壮士一去兮不复还”那样一种壮怀激烈的豪情。“报君黄金台上意”的“黄金台”是战国时燕昭王在易水东南修筑的，传说他曾把大量黄金放在台上，表示不惜以重金招揽天下贤士。诗人引用这个故事，写出将士们报效朝廷的决心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1076" y="1354306"/>
            <a:ext cx="1345364" cy="39241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kumimoji="1" lang="zh-CN" altLang="en-US" sz="21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巧妙用典。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1" y="1"/>
            <a:ext cx="1597307" cy="577211"/>
          </a:xfrm>
          <a:custGeom>
            <a:avLst/>
            <a:gdLst>
              <a:gd name="connsiteX0" fmla="*/ 0 w 5476898"/>
              <a:gd name="connsiteY0" fmla="*/ 0 h 1979159"/>
              <a:gd name="connsiteX1" fmla="*/ 5476898 w 5476898"/>
              <a:gd name="connsiteY1" fmla="*/ 0 h 1979159"/>
              <a:gd name="connsiteX2" fmla="*/ 5439695 w 5476898"/>
              <a:gd name="connsiteY2" fmla="*/ 47276 h 1979159"/>
              <a:gd name="connsiteX3" fmla="*/ 3125165 w 5476898"/>
              <a:gd name="connsiteY3" fmla="*/ 1944547 h 1979159"/>
              <a:gd name="connsiteX4" fmla="*/ 186262 w 5476898"/>
              <a:gd name="connsiteY4" fmla="*/ 1200587 h 1979159"/>
              <a:gd name="connsiteX5" fmla="*/ 0 w 5476898"/>
              <a:gd name="connsiteY5" fmla="*/ 1133810 h 197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6898" h="1979159">
                <a:moveTo>
                  <a:pt x="0" y="0"/>
                </a:moveTo>
                <a:lnTo>
                  <a:pt x="5476898" y="0"/>
                </a:lnTo>
                <a:lnTo>
                  <a:pt x="5439695" y="47276"/>
                </a:lnTo>
                <a:cubicBezTo>
                  <a:pt x="4734649" y="933555"/>
                  <a:pt x="4009664" y="1743678"/>
                  <a:pt x="3125165" y="1944547"/>
                </a:cubicBezTo>
                <a:cubicBezTo>
                  <a:pt x="2303845" y="2131069"/>
                  <a:pt x="1035520" y="1517822"/>
                  <a:pt x="186262" y="1200587"/>
                </a:cubicBezTo>
                <a:lnTo>
                  <a:pt x="0" y="11338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0" y="3619982"/>
            <a:ext cx="9144000" cy="1454069"/>
          </a:xfrm>
          <a:custGeom>
            <a:avLst/>
            <a:gdLst>
              <a:gd name="connsiteX0" fmla="*/ 2523281 w 12192000"/>
              <a:gd name="connsiteY0" fmla="*/ 1411 h 3051340"/>
              <a:gd name="connsiteX1" fmla="*/ 10486663 w 12192000"/>
              <a:gd name="connsiteY1" fmla="*/ 2455244 h 3051340"/>
              <a:gd name="connsiteX2" fmla="*/ 12128963 w 12192000"/>
              <a:gd name="connsiteY2" fmla="*/ 2623644 h 3051340"/>
              <a:gd name="connsiteX3" fmla="*/ 12192000 w 12192000"/>
              <a:gd name="connsiteY3" fmla="*/ 2622410 h 3051340"/>
              <a:gd name="connsiteX4" fmla="*/ 12192000 w 12192000"/>
              <a:gd name="connsiteY4" fmla="*/ 3051340 h 3051340"/>
              <a:gd name="connsiteX5" fmla="*/ 0 w 12192000"/>
              <a:gd name="connsiteY5" fmla="*/ 3051340 h 3051340"/>
              <a:gd name="connsiteX6" fmla="*/ 0 w 12192000"/>
              <a:gd name="connsiteY6" fmla="*/ 1278751 h 3051340"/>
              <a:gd name="connsiteX7" fmla="*/ 128975 w 12192000"/>
              <a:gd name="connsiteY7" fmla="*/ 1128733 h 3051340"/>
              <a:gd name="connsiteX8" fmla="*/ 2523281 w 12192000"/>
              <a:gd name="connsiteY8" fmla="*/ 1411 h 30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51340">
                <a:moveTo>
                  <a:pt x="2523281" y="1411"/>
                </a:moveTo>
                <a:cubicBezTo>
                  <a:pt x="4444679" y="-62250"/>
                  <a:pt x="8503534" y="2046272"/>
                  <a:pt x="10486663" y="2455244"/>
                </a:cubicBezTo>
                <a:cubicBezTo>
                  <a:pt x="11106391" y="2583048"/>
                  <a:pt x="11650763" y="2624758"/>
                  <a:pt x="12128963" y="2623644"/>
                </a:cubicBezTo>
                <a:lnTo>
                  <a:pt x="12192000" y="2622410"/>
                </a:lnTo>
                <a:lnTo>
                  <a:pt x="12192000" y="3051340"/>
                </a:lnTo>
                <a:lnTo>
                  <a:pt x="0" y="3051340"/>
                </a:lnTo>
                <a:lnTo>
                  <a:pt x="0" y="1278751"/>
                </a:lnTo>
                <a:lnTo>
                  <a:pt x="128975" y="1128733"/>
                </a:lnTo>
                <a:cubicBezTo>
                  <a:pt x="709628" y="491448"/>
                  <a:pt x="1442495" y="37221"/>
                  <a:pt x="2523281" y="141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0" y="3689431"/>
            <a:ext cx="9144000" cy="1454069"/>
          </a:xfrm>
          <a:custGeom>
            <a:avLst/>
            <a:gdLst>
              <a:gd name="connsiteX0" fmla="*/ 2523281 w 12192000"/>
              <a:gd name="connsiteY0" fmla="*/ 1411 h 3051340"/>
              <a:gd name="connsiteX1" fmla="*/ 10486663 w 12192000"/>
              <a:gd name="connsiteY1" fmla="*/ 2455244 h 3051340"/>
              <a:gd name="connsiteX2" fmla="*/ 12128963 w 12192000"/>
              <a:gd name="connsiteY2" fmla="*/ 2623644 h 3051340"/>
              <a:gd name="connsiteX3" fmla="*/ 12192000 w 12192000"/>
              <a:gd name="connsiteY3" fmla="*/ 2622410 h 3051340"/>
              <a:gd name="connsiteX4" fmla="*/ 12192000 w 12192000"/>
              <a:gd name="connsiteY4" fmla="*/ 3051340 h 3051340"/>
              <a:gd name="connsiteX5" fmla="*/ 0 w 12192000"/>
              <a:gd name="connsiteY5" fmla="*/ 3051340 h 3051340"/>
              <a:gd name="connsiteX6" fmla="*/ 0 w 12192000"/>
              <a:gd name="connsiteY6" fmla="*/ 1278751 h 3051340"/>
              <a:gd name="connsiteX7" fmla="*/ 128975 w 12192000"/>
              <a:gd name="connsiteY7" fmla="*/ 1128733 h 3051340"/>
              <a:gd name="connsiteX8" fmla="*/ 2523281 w 12192000"/>
              <a:gd name="connsiteY8" fmla="*/ 1411 h 3051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51340">
                <a:moveTo>
                  <a:pt x="2523281" y="1411"/>
                </a:moveTo>
                <a:cubicBezTo>
                  <a:pt x="4444679" y="-62250"/>
                  <a:pt x="8503534" y="2046272"/>
                  <a:pt x="10486663" y="2455244"/>
                </a:cubicBezTo>
                <a:cubicBezTo>
                  <a:pt x="11106391" y="2583048"/>
                  <a:pt x="11650763" y="2624758"/>
                  <a:pt x="12128963" y="2623644"/>
                </a:cubicBezTo>
                <a:lnTo>
                  <a:pt x="12192000" y="2622410"/>
                </a:lnTo>
                <a:lnTo>
                  <a:pt x="12192000" y="3051340"/>
                </a:lnTo>
                <a:lnTo>
                  <a:pt x="0" y="3051340"/>
                </a:lnTo>
                <a:lnTo>
                  <a:pt x="0" y="1278751"/>
                </a:lnTo>
                <a:lnTo>
                  <a:pt x="128975" y="1128733"/>
                </a:lnTo>
                <a:cubicBezTo>
                  <a:pt x="709628" y="491448"/>
                  <a:pt x="1442495" y="37221"/>
                  <a:pt x="2523281" y="1411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任意多边形: 形状 16"/>
          <p:cNvSpPr/>
          <p:nvPr/>
        </p:nvSpPr>
        <p:spPr>
          <a:xfrm>
            <a:off x="0" y="1"/>
            <a:ext cx="1500682" cy="542294"/>
          </a:xfrm>
          <a:custGeom>
            <a:avLst/>
            <a:gdLst>
              <a:gd name="connsiteX0" fmla="*/ 0 w 5476898"/>
              <a:gd name="connsiteY0" fmla="*/ 0 h 1979159"/>
              <a:gd name="connsiteX1" fmla="*/ 5476898 w 5476898"/>
              <a:gd name="connsiteY1" fmla="*/ 0 h 1979159"/>
              <a:gd name="connsiteX2" fmla="*/ 5439695 w 5476898"/>
              <a:gd name="connsiteY2" fmla="*/ 47276 h 1979159"/>
              <a:gd name="connsiteX3" fmla="*/ 3125165 w 5476898"/>
              <a:gd name="connsiteY3" fmla="*/ 1944547 h 1979159"/>
              <a:gd name="connsiteX4" fmla="*/ 186262 w 5476898"/>
              <a:gd name="connsiteY4" fmla="*/ 1200587 h 1979159"/>
              <a:gd name="connsiteX5" fmla="*/ 0 w 5476898"/>
              <a:gd name="connsiteY5" fmla="*/ 1133810 h 197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6898" h="1979159">
                <a:moveTo>
                  <a:pt x="0" y="0"/>
                </a:moveTo>
                <a:lnTo>
                  <a:pt x="5476898" y="0"/>
                </a:lnTo>
                <a:lnTo>
                  <a:pt x="5439695" y="47276"/>
                </a:lnTo>
                <a:cubicBezTo>
                  <a:pt x="4734649" y="933555"/>
                  <a:pt x="4009664" y="1743678"/>
                  <a:pt x="3125165" y="1944547"/>
                </a:cubicBezTo>
                <a:cubicBezTo>
                  <a:pt x="2303845" y="2131069"/>
                  <a:pt x="1035520" y="1517822"/>
                  <a:pt x="186262" y="1200587"/>
                </a:cubicBezTo>
                <a:lnTo>
                  <a:pt x="0" y="113381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10334" y="347240"/>
            <a:ext cx="335618" cy="8917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06455" y="1943849"/>
            <a:ext cx="4922135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i="1" dirty="0">
                <a:latin typeface="微软雅黑"/>
                <a:ea typeface="微软雅黑"/>
                <a:sym typeface="微软雅黑"/>
              </a:rPr>
              <a:t>感谢各位的聆听</a:t>
            </a:r>
            <a:endParaRPr lang="en-US" altLang="zh-CN" sz="4500" i="1" dirty="0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097439" y="1804954"/>
            <a:ext cx="2647708" cy="0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rgbClr val="7030A0">
                    <a:alpha val="0"/>
                  </a:srgbClr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raduation-hat_2473"/>
          <p:cNvSpPr>
            <a:spLocks noChangeAspect="1"/>
          </p:cNvSpPr>
          <p:nvPr/>
        </p:nvSpPr>
        <p:spPr bwMode="auto">
          <a:xfrm>
            <a:off x="3996877" y="1356146"/>
            <a:ext cx="487631" cy="301231"/>
          </a:xfrm>
          <a:custGeom>
            <a:avLst/>
            <a:gdLst>
              <a:gd name="connsiteX0" fmla="*/ 543428 w 576238"/>
              <a:gd name="connsiteY0" fmla="*/ 274208 h 355968"/>
              <a:gd name="connsiteX1" fmla="*/ 543428 w 576238"/>
              <a:gd name="connsiteY1" fmla="*/ 338693 h 355968"/>
              <a:gd name="connsiteX2" fmla="*/ 541442 w 576238"/>
              <a:gd name="connsiteY2" fmla="*/ 343653 h 355968"/>
              <a:gd name="connsiteX3" fmla="*/ 535484 w 576238"/>
              <a:gd name="connsiteY3" fmla="*/ 345637 h 355968"/>
              <a:gd name="connsiteX4" fmla="*/ 517608 w 576238"/>
              <a:gd name="connsiteY4" fmla="*/ 354566 h 355968"/>
              <a:gd name="connsiteX5" fmla="*/ 512643 w 576238"/>
              <a:gd name="connsiteY5" fmla="*/ 355558 h 355968"/>
              <a:gd name="connsiteX6" fmla="*/ 509663 w 576238"/>
              <a:gd name="connsiteY6" fmla="*/ 350598 h 355968"/>
              <a:gd name="connsiteX7" fmla="*/ 514629 w 576238"/>
              <a:gd name="connsiteY7" fmla="*/ 277184 h 355968"/>
              <a:gd name="connsiteX8" fmla="*/ 543428 w 576238"/>
              <a:gd name="connsiteY8" fmla="*/ 274208 h 355968"/>
              <a:gd name="connsiteX9" fmla="*/ 288119 w 576238"/>
              <a:gd name="connsiteY9" fmla="*/ 251378 h 355968"/>
              <a:gd name="connsiteX10" fmla="*/ 126176 w 576238"/>
              <a:gd name="connsiteY10" fmla="*/ 274185 h 355968"/>
              <a:gd name="connsiteX11" fmla="*/ 288119 w 576238"/>
              <a:gd name="connsiteY11" fmla="*/ 296001 h 355968"/>
              <a:gd name="connsiteX12" fmla="*/ 450062 w 576238"/>
              <a:gd name="connsiteY12" fmla="*/ 274185 h 355968"/>
              <a:gd name="connsiteX13" fmla="*/ 288119 w 576238"/>
              <a:gd name="connsiteY13" fmla="*/ 251378 h 355968"/>
              <a:gd name="connsiteX14" fmla="*/ 288119 w 576238"/>
              <a:gd name="connsiteY14" fmla="*/ 126432 h 355968"/>
              <a:gd name="connsiteX15" fmla="*/ 111273 w 576238"/>
              <a:gd name="connsiteY15" fmla="*/ 178989 h 355968"/>
              <a:gd name="connsiteX16" fmla="*/ 111273 w 576238"/>
              <a:gd name="connsiteY16" fmla="*/ 190888 h 355968"/>
              <a:gd name="connsiteX17" fmla="*/ 288119 w 576238"/>
              <a:gd name="connsiteY17" fmla="*/ 144282 h 355968"/>
              <a:gd name="connsiteX18" fmla="*/ 464964 w 576238"/>
              <a:gd name="connsiteY18" fmla="*/ 190888 h 355968"/>
              <a:gd name="connsiteX19" fmla="*/ 464964 w 576238"/>
              <a:gd name="connsiteY19" fmla="*/ 178989 h 355968"/>
              <a:gd name="connsiteX20" fmla="*/ 288119 w 576238"/>
              <a:gd name="connsiteY20" fmla="*/ 126432 h 355968"/>
              <a:gd name="connsiteX21" fmla="*/ 288119 w 576238"/>
              <a:gd name="connsiteY21" fmla="*/ 0 h 355968"/>
              <a:gd name="connsiteX22" fmla="*/ 306002 w 576238"/>
              <a:gd name="connsiteY22" fmla="*/ 4462 h 355968"/>
              <a:gd name="connsiteX23" fmla="*/ 569284 w 576238"/>
              <a:gd name="connsiteY23" fmla="*/ 144282 h 355968"/>
              <a:gd name="connsiteX24" fmla="*/ 576238 w 576238"/>
              <a:gd name="connsiteY24" fmla="*/ 155190 h 355968"/>
              <a:gd name="connsiteX25" fmla="*/ 569284 w 576238"/>
              <a:gd name="connsiteY25" fmla="*/ 166098 h 355968"/>
              <a:gd name="connsiteX26" fmla="*/ 533517 w 576238"/>
              <a:gd name="connsiteY26" fmla="*/ 185930 h 355968"/>
              <a:gd name="connsiteX27" fmla="*/ 533517 w 576238"/>
              <a:gd name="connsiteY27" fmla="*/ 243445 h 355968"/>
              <a:gd name="connsiteX28" fmla="*/ 543452 w 576238"/>
              <a:gd name="connsiteY28" fmla="*/ 258319 h 355968"/>
              <a:gd name="connsiteX29" fmla="*/ 527556 w 576238"/>
              <a:gd name="connsiteY29" fmla="*/ 274185 h 355968"/>
              <a:gd name="connsiteX30" fmla="*/ 511660 w 576238"/>
              <a:gd name="connsiteY30" fmla="*/ 258319 h 355968"/>
              <a:gd name="connsiteX31" fmla="*/ 521595 w 576238"/>
              <a:gd name="connsiteY31" fmla="*/ 243445 h 355968"/>
              <a:gd name="connsiteX32" fmla="*/ 521595 w 576238"/>
              <a:gd name="connsiteY32" fmla="*/ 192872 h 355968"/>
              <a:gd name="connsiteX33" fmla="*/ 470925 w 576238"/>
              <a:gd name="connsiteY33" fmla="*/ 223612 h 355968"/>
              <a:gd name="connsiteX34" fmla="*/ 470925 w 576238"/>
              <a:gd name="connsiteY34" fmla="*/ 274185 h 355968"/>
              <a:gd name="connsiteX35" fmla="*/ 288119 w 576238"/>
              <a:gd name="connsiteY35" fmla="*/ 309884 h 355968"/>
              <a:gd name="connsiteX36" fmla="*/ 106306 w 576238"/>
              <a:gd name="connsiteY36" fmla="*/ 274185 h 355968"/>
              <a:gd name="connsiteX37" fmla="*/ 105312 w 576238"/>
              <a:gd name="connsiteY37" fmla="*/ 223612 h 355968"/>
              <a:gd name="connsiteX38" fmla="*/ 5961 w 576238"/>
              <a:gd name="connsiteY38" fmla="*/ 166098 h 355968"/>
              <a:gd name="connsiteX39" fmla="*/ 0 w 576238"/>
              <a:gd name="connsiteY39" fmla="*/ 155190 h 355968"/>
              <a:gd name="connsiteX40" fmla="*/ 6954 w 576238"/>
              <a:gd name="connsiteY40" fmla="*/ 144282 h 355968"/>
              <a:gd name="connsiteX41" fmla="*/ 270236 w 576238"/>
              <a:gd name="connsiteY41" fmla="*/ 4462 h 355968"/>
              <a:gd name="connsiteX42" fmla="*/ 288119 w 576238"/>
              <a:gd name="connsiteY42" fmla="*/ 0 h 35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76238" h="355968">
                <a:moveTo>
                  <a:pt x="543428" y="274208"/>
                </a:moveTo>
                <a:lnTo>
                  <a:pt x="543428" y="338693"/>
                </a:lnTo>
                <a:cubicBezTo>
                  <a:pt x="543428" y="340677"/>
                  <a:pt x="542435" y="341669"/>
                  <a:pt x="541442" y="343653"/>
                </a:cubicBezTo>
                <a:cubicBezTo>
                  <a:pt x="539456" y="344645"/>
                  <a:pt x="537470" y="345637"/>
                  <a:pt x="535484" y="345637"/>
                </a:cubicBezTo>
                <a:cubicBezTo>
                  <a:pt x="531511" y="345637"/>
                  <a:pt x="524560" y="347621"/>
                  <a:pt x="517608" y="354566"/>
                </a:cubicBezTo>
                <a:cubicBezTo>
                  <a:pt x="516615" y="355558"/>
                  <a:pt x="513636" y="356550"/>
                  <a:pt x="512643" y="355558"/>
                </a:cubicBezTo>
                <a:cubicBezTo>
                  <a:pt x="510656" y="354566"/>
                  <a:pt x="509663" y="352582"/>
                  <a:pt x="509663" y="350598"/>
                </a:cubicBezTo>
                <a:lnTo>
                  <a:pt x="514629" y="277184"/>
                </a:lnTo>
                <a:cubicBezTo>
                  <a:pt x="514629" y="277184"/>
                  <a:pt x="530518" y="288097"/>
                  <a:pt x="543428" y="274208"/>
                </a:cubicBezTo>
                <a:close/>
                <a:moveTo>
                  <a:pt x="288119" y="251378"/>
                </a:moveTo>
                <a:cubicBezTo>
                  <a:pt x="198703" y="251378"/>
                  <a:pt x="126176" y="261294"/>
                  <a:pt x="126176" y="274185"/>
                </a:cubicBezTo>
                <a:cubicBezTo>
                  <a:pt x="126176" y="286085"/>
                  <a:pt x="198703" y="296001"/>
                  <a:pt x="288119" y="296001"/>
                </a:cubicBezTo>
                <a:cubicBezTo>
                  <a:pt x="377535" y="296001"/>
                  <a:pt x="450062" y="286085"/>
                  <a:pt x="450062" y="274185"/>
                </a:cubicBezTo>
                <a:cubicBezTo>
                  <a:pt x="450062" y="261294"/>
                  <a:pt x="377535" y="251378"/>
                  <a:pt x="288119" y="251378"/>
                </a:cubicBezTo>
                <a:close/>
                <a:moveTo>
                  <a:pt x="288119" y="126432"/>
                </a:moveTo>
                <a:cubicBezTo>
                  <a:pt x="146046" y="126432"/>
                  <a:pt x="111273" y="178989"/>
                  <a:pt x="111273" y="178989"/>
                </a:cubicBezTo>
                <a:lnTo>
                  <a:pt x="111273" y="190888"/>
                </a:lnTo>
                <a:cubicBezTo>
                  <a:pt x="123195" y="177997"/>
                  <a:pt x="165917" y="144282"/>
                  <a:pt x="288119" y="144282"/>
                </a:cubicBezTo>
                <a:cubicBezTo>
                  <a:pt x="410321" y="144282"/>
                  <a:pt x="453042" y="177997"/>
                  <a:pt x="464964" y="190888"/>
                </a:cubicBezTo>
                <a:lnTo>
                  <a:pt x="464964" y="178989"/>
                </a:lnTo>
                <a:cubicBezTo>
                  <a:pt x="464964" y="178989"/>
                  <a:pt x="430191" y="126432"/>
                  <a:pt x="288119" y="126432"/>
                </a:cubicBezTo>
                <a:close/>
                <a:moveTo>
                  <a:pt x="288119" y="0"/>
                </a:moveTo>
                <a:cubicBezTo>
                  <a:pt x="294328" y="0"/>
                  <a:pt x="300538" y="1487"/>
                  <a:pt x="306002" y="4462"/>
                </a:cubicBezTo>
                <a:lnTo>
                  <a:pt x="569284" y="144282"/>
                </a:lnTo>
                <a:cubicBezTo>
                  <a:pt x="573258" y="146265"/>
                  <a:pt x="576238" y="150231"/>
                  <a:pt x="576238" y="155190"/>
                </a:cubicBezTo>
                <a:cubicBezTo>
                  <a:pt x="576238" y="160148"/>
                  <a:pt x="573258" y="164114"/>
                  <a:pt x="569284" y="166098"/>
                </a:cubicBezTo>
                <a:lnTo>
                  <a:pt x="533517" y="185930"/>
                </a:lnTo>
                <a:lnTo>
                  <a:pt x="533517" y="243445"/>
                </a:lnTo>
                <a:cubicBezTo>
                  <a:pt x="539478" y="245428"/>
                  <a:pt x="543452" y="251378"/>
                  <a:pt x="543452" y="258319"/>
                </a:cubicBezTo>
                <a:cubicBezTo>
                  <a:pt x="543452" y="266252"/>
                  <a:pt x="536498" y="274185"/>
                  <a:pt x="527556" y="274185"/>
                </a:cubicBezTo>
                <a:cubicBezTo>
                  <a:pt x="519608" y="274185"/>
                  <a:pt x="511660" y="266252"/>
                  <a:pt x="511660" y="258319"/>
                </a:cubicBezTo>
                <a:cubicBezTo>
                  <a:pt x="511660" y="251378"/>
                  <a:pt x="515634" y="245428"/>
                  <a:pt x="521595" y="243445"/>
                </a:cubicBezTo>
                <a:lnTo>
                  <a:pt x="521595" y="192872"/>
                </a:lnTo>
                <a:lnTo>
                  <a:pt x="470925" y="223612"/>
                </a:lnTo>
                <a:cubicBezTo>
                  <a:pt x="470925" y="223612"/>
                  <a:pt x="470925" y="272202"/>
                  <a:pt x="470925" y="274185"/>
                </a:cubicBezTo>
                <a:cubicBezTo>
                  <a:pt x="470925" y="294018"/>
                  <a:pt x="388464" y="309884"/>
                  <a:pt x="288119" y="309884"/>
                </a:cubicBezTo>
                <a:cubicBezTo>
                  <a:pt x="187774" y="309884"/>
                  <a:pt x="106306" y="294018"/>
                  <a:pt x="106306" y="274185"/>
                </a:cubicBezTo>
                <a:cubicBezTo>
                  <a:pt x="106306" y="272202"/>
                  <a:pt x="105312" y="223612"/>
                  <a:pt x="105312" y="223612"/>
                </a:cubicBezTo>
                <a:lnTo>
                  <a:pt x="5961" y="166098"/>
                </a:lnTo>
                <a:cubicBezTo>
                  <a:pt x="1987" y="164114"/>
                  <a:pt x="0" y="160148"/>
                  <a:pt x="0" y="155190"/>
                </a:cubicBezTo>
                <a:cubicBezTo>
                  <a:pt x="0" y="151223"/>
                  <a:pt x="2980" y="146265"/>
                  <a:pt x="6954" y="144282"/>
                </a:cubicBezTo>
                <a:lnTo>
                  <a:pt x="270236" y="4462"/>
                </a:lnTo>
                <a:cubicBezTo>
                  <a:pt x="275700" y="1487"/>
                  <a:pt x="281909" y="0"/>
                  <a:pt x="288119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6772" y="946230"/>
            <a:ext cx="2939253" cy="293925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98244" y="269111"/>
            <a:ext cx="2777924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100" i="1" spc="225" dirty="0">
                <a:latin typeface="微软雅黑"/>
                <a:ea typeface="微软雅黑"/>
                <a:sym typeface="微软雅黑"/>
              </a:rPr>
              <a:t>语文（人教版）八年级 上册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18" grpId="0" animBg="1"/>
      <p:bldP spid="20" grpId="0"/>
      <p:bldP spid="24" grpId="0" animBg="1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5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03860" y="693009"/>
            <a:ext cx="8520221" cy="202811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诵读不同体裁的诗歌，体会它们不同的韵律特点。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结合诗人生平和诗歌创作背景，理解诗歌中寄寓的情感。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初步学习品析诗歌中传情达意的艺术手法。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70715" y="327048"/>
            <a:ext cx="1561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作者介绍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47986" y="1586235"/>
            <a:ext cx="5391379" cy="256224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李贺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(790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～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816)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，唐代著名诗人，字长吉，被誉为鬼才、诗鬼等，与李白、李商隐并称唐代“三李”。 居于福昌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(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今河南宜阳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)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之昌谷。一生愁苦多病，仅做过奉礼郎，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27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岁因病卒。李贺是中唐浪漫主义诗人的代表，又是中唐到晚唐诗风转变期的重要人物。有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李长吉文集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传世。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758" y="1586235"/>
            <a:ext cx="1775410" cy="2517372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写作背景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46747" y="1350207"/>
            <a:ext cx="5990273" cy="297773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“雁门太守行”系乐府旧题。李贺生活的时代藩镇叛乱此伏彼起，发生过重大的战争。如史载，元和四年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(809)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，王承宗的叛军攻打易州和定州，爱国将领李光颜曾率兵驰援。元和九年，他身先士卒，突出、冲击了吴元济叛军的包围，杀得敌人人仰马翻，狼狈逃窜。从有关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雁门太守行</a:t>
            </a:r>
            <a:r>
              <a:rPr lang="en-US" altLang="zh-CN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这首诗的一些传说和材料记载推测，本诗可能是写平定藩镇叛乱的战争的。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读一读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865846" y="1341749"/>
            <a:ext cx="6057985" cy="3929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u="sng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燕</a:t>
            </a:r>
            <a:r>
              <a:rPr lang="zh-CN" altLang="en-US" sz="21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脂（      ）          金</a:t>
            </a:r>
            <a:r>
              <a:rPr lang="zh-CN" altLang="en-US" sz="2100" u="sng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鳞</a:t>
            </a:r>
            <a:r>
              <a:rPr lang="zh-CN" altLang="en-US" sz="21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      ）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764768" y="1360799"/>
            <a:ext cx="5292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yān</a:t>
            </a:r>
            <a:endParaRPr lang="zh-CN" altLang="en-US" sz="18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038522" y="1361022"/>
            <a:ext cx="40774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err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lín</a:t>
            </a:r>
            <a:endParaRPr lang="zh-CN" altLang="en-US" sz="1800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5846" y="2363475"/>
            <a:ext cx="17879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提</a:t>
            </a:r>
            <a:r>
              <a:rPr lang="en-US" altLang="zh-CN" sz="2100" u="sng" dirty="0" err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xié</a:t>
            </a:r>
            <a:r>
              <a:rPr lang="zh-CN" altLang="en-US" sz="21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      ）</a:t>
            </a:r>
          </a:p>
        </p:txBody>
      </p:sp>
      <p:sp>
        <p:nvSpPr>
          <p:cNvPr id="30" name="矩形 29"/>
          <p:cNvSpPr/>
          <p:nvPr/>
        </p:nvSpPr>
        <p:spPr>
          <a:xfrm>
            <a:off x="1786199" y="2364667"/>
            <a:ext cx="409575" cy="39290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携</a:t>
            </a:r>
            <a:endParaRPr lang="zh-CN" altLang="en-US" sz="21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/>
      <p:bldP spid="28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初读感知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09547" y="1017181"/>
            <a:ext cx="795550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根据课下注释疏通文义，并将不懂之处画出来。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09915" y="3956572"/>
            <a:ext cx="8027534" cy="7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indent="802005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lvl="2"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0C9337"/>
                </a:solidFill>
                <a:latin typeface="微软雅黑"/>
                <a:ea typeface="微软雅黑"/>
                <a:sym typeface="微软雅黑"/>
              </a:rPr>
              <a:t>敌军似乌云压境，危城将破，鳞片状的铠甲在日光照射下金光闪闪。凄厉的军号声在满目萧瑟的秋天里回荡，塞上泥土有如胭脂凝成，在夜色中浓艳得近似紫色。</a:t>
            </a:r>
          </a:p>
        </p:txBody>
      </p: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605152" y="3473872"/>
            <a:ext cx="1370045" cy="37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译文： </a:t>
            </a:r>
            <a:r>
              <a:rPr lang="en-US" altLang="zh-CN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5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矩形 15"/>
          <p:cNvSpPr>
            <a:spLocks noChangeArrowheads="1"/>
          </p:cNvSpPr>
          <p:nvPr/>
        </p:nvSpPr>
        <p:spPr bwMode="auto">
          <a:xfrm>
            <a:off x="535713" y="1462008"/>
            <a:ext cx="7909582" cy="37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原文</a:t>
            </a:r>
            <a:r>
              <a:rPr lang="en-US" altLang="zh-CN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黑云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压城城欲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摧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，甲光向日金鳞开。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角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声满天秋色里，塞上燕脂凝夜紫。</a:t>
            </a:r>
            <a:endParaRPr lang="zh-CN" altLang="en-US" sz="1500" baseline="300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1192938" y="2084383"/>
            <a:ext cx="744451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黑云：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这里比喻敌军。</a:t>
            </a:r>
            <a:endParaRPr lang="en-US" altLang="zh-CN" sz="15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摧：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毁。</a:t>
            </a:r>
            <a:endParaRPr lang="en-US" altLang="zh-CN" sz="15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角：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古乐器名，军中多用作军号。 </a:t>
            </a:r>
            <a:endParaRPr lang="en-US" altLang="zh-CN" sz="15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矩形 15"/>
          <p:cNvSpPr>
            <a:spLocks noChangeArrowheads="1"/>
          </p:cNvSpPr>
          <p:nvPr/>
        </p:nvSpPr>
        <p:spPr bwMode="auto">
          <a:xfrm>
            <a:off x="535713" y="2169238"/>
            <a:ext cx="1273060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注释：</a:t>
            </a:r>
            <a:r>
              <a:rPr lang="zh-CN" altLang="zh-CN" sz="15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5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初读感知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  <p:sp>
        <p:nvSpPr>
          <p:cNvPr id="10" name="矩形 15"/>
          <p:cNvSpPr>
            <a:spLocks noChangeArrowheads="1"/>
          </p:cNvSpPr>
          <p:nvPr/>
        </p:nvSpPr>
        <p:spPr bwMode="auto">
          <a:xfrm>
            <a:off x="480603" y="1098403"/>
            <a:ext cx="7886701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原文</a:t>
            </a:r>
            <a:r>
              <a:rPr lang="en-US" altLang="zh-CN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半卷红旗临</a:t>
            </a:r>
            <a:r>
              <a:rPr lang="zh-CN" altLang="en-US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易水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，霜重鼓寒</a:t>
            </a:r>
            <a:r>
              <a:rPr lang="zh-CN" altLang="en-US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声不起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。报君</a:t>
            </a:r>
            <a:r>
              <a:rPr lang="zh-CN" altLang="en-US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黄金台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上意，提携</a:t>
            </a:r>
            <a:r>
              <a:rPr lang="zh-CN" altLang="en-US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玉龙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为君死。</a:t>
            </a:r>
            <a:endParaRPr lang="zh-CN" altLang="en-US" sz="1800" baseline="300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5"/>
          <p:cNvSpPr>
            <a:spLocks noChangeArrowheads="1"/>
          </p:cNvSpPr>
          <p:nvPr/>
        </p:nvSpPr>
        <p:spPr bwMode="auto">
          <a:xfrm>
            <a:off x="486558" y="2003278"/>
            <a:ext cx="8995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注释：</a:t>
            </a:r>
            <a:r>
              <a:rPr lang="zh-CN" altLang="zh-CN" sz="1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1165554" y="2349526"/>
            <a:ext cx="4756547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易水：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河流名，在今河北易县。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声不起：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声音不响。这里指鼓声低沉。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黄金台：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故址在今河北易县东南，相传战国时燕昭王所筑，他曾在台上置千金招纳贤士。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玉龙：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宝剑的代称。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初读感知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31" y="2289641"/>
            <a:ext cx="2000250" cy="2686050"/>
          </a:xfrm>
          <a:prstGeom prst="rect">
            <a:avLst/>
          </a:prstGeom>
        </p:spPr>
      </p:pic>
      <p:sp>
        <p:nvSpPr>
          <p:cNvPr id="18" name="矩形 15"/>
          <p:cNvSpPr>
            <a:spLocks noChangeArrowheads="1"/>
          </p:cNvSpPr>
          <p:nvPr/>
        </p:nvSpPr>
        <p:spPr bwMode="auto">
          <a:xfrm>
            <a:off x="622387" y="1068909"/>
            <a:ext cx="114598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译文： 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731025" y="1790306"/>
            <a:ext cx="5568396" cy="2028119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indent="542925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红旗不展，将士悄悄抵达易水，夜寒霜重，战鼓阵阵响声低沉。为报答国君的赏赐和恩宠，手操宝剑甘愿为他血战到死。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31026" y="186886"/>
            <a:ext cx="16857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i="1" dirty="0">
                <a:latin typeface="微软雅黑"/>
                <a:ea typeface="微软雅黑"/>
                <a:sym typeface="微软雅黑"/>
              </a:rPr>
              <a:t>初读感知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" y="2"/>
            <a:ext cx="960953" cy="619431"/>
            <a:chOff x="0" y="2"/>
            <a:chExt cx="1281271" cy="82590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0" y="2"/>
              <a:ext cx="1281271" cy="825908"/>
            </a:xfrm>
            <a:custGeom>
              <a:avLst/>
              <a:gdLst>
                <a:gd name="connsiteX0" fmla="*/ 0 w 1281271"/>
                <a:gd name="connsiteY0" fmla="*/ 0 h 825908"/>
                <a:gd name="connsiteX1" fmla="*/ 1281271 w 1281271"/>
                <a:gd name="connsiteY1" fmla="*/ 0 h 825908"/>
                <a:gd name="connsiteX2" fmla="*/ 1270643 w 1281271"/>
                <a:gd name="connsiteY2" fmla="*/ 19728 h 825908"/>
                <a:gd name="connsiteX3" fmla="*/ 609432 w 1281271"/>
                <a:gd name="connsiteY3" fmla="*/ 811464 h 825908"/>
                <a:gd name="connsiteX4" fmla="*/ 80251 w 1281271"/>
                <a:gd name="connsiteY4" fmla="*/ 677938 h 825908"/>
                <a:gd name="connsiteX5" fmla="*/ 0 w 1281271"/>
                <a:gd name="connsiteY5" fmla="*/ 632920 h 82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271" h="825908">
                  <a:moveTo>
                    <a:pt x="0" y="0"/>
                  </a:moveTo>
                  <a:lnTo>
                    <a:pt x="1281271" y="0"/>
                  </a:lnTo>
                  <a:lnTo>
                    <a:pt x="1270643" y="19728"/>
                  </a:lnTo>
                  <a:cubicBezTo>
                    <a:pt x="1069227" y="389575"/>
                    <a:pt x="862114" y="727641"/>
                    <a:pt x="609432" y="811464"/>
                  </a:cubicBezTo>
                  <a:cubicBezTo>
                    <a:pt x="462786" y="860112"/>
                    <a:pt x="266258" y="778390"/>
                    <a:pt x="80251" y="677938"/>
                  </a:cubicBezTo>
                  <a:lnTo>
                    <a:pt x="0" y="6329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" y="2"/>
              <a:ext cx="1203767" cy="775947"/>
            </a:xfrm>
            <a:custGeom>
              <a:avLst/>
              <a:gdLst>
                <a:gd name="connsiteX0" fmla="*/ 0 w 1203767"/>
                <a:gd name="connsiteY0" fmla="*/ 0 h 775947"/>
                <a:gd name="connsiteX1" fmla="*/ 1203767 w 1203767"/>
                <a:gd name="connsiteY1" fmla="*/ 0 h 775947"/>
                <a:gd name="connsiteX2" fmla="*/ 1193782 w 1203767"/>
                <a:gd name="connsiteY2" fmla="*/ 18535 h 775947"/>
                <a:gd name="connsiteX3" fmla="*/ 572569 w 1203767"/>
                <a:gd name="connsiteY3" fmla="*/ 762377 h 775947"/>
                <a:gd name="connsiteX4" fmla="*/ 75399 w 1203767"/>
                <a:gd name="connsiteY4" fmla="*/ 636928 h 775947"/>
                <a:gd name="connsiteX5" fmla="*/ 0 w 1203767"/>
                <a:gd name="connsiteY5" fmla="*/ 594632 h 77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3767" h="775947">
                  <a:moveTo>
                    <a:pt x="0" y="0"/>
                  </a:moveTo>
                  <a:lnTo>
                    <a:pt x="1203767" y="0"/>
                  </a:lnTo>
                  <a:lnTo>
                    <a:pt x="1193782" y="18535"/>
                  </a:lnTo>
                  <a:cubicBezTo>
                    <a:pt x="1004550" y="366009"/>
                    <a:pt x="809966" y="683625"/>
                    <a:pt x="572569" y="762377"/>
                  </a:cubicBezTo>
                  <a:cubicBezTo>
                    <a:pt x="434794" y="808082"/>
                    <a:pt x="250154" y="731304"/>
                    <a:pt x="75399" y="636928"/>
                  </a:cubicBezTo>
                  <a:lnTo>
                    <a:pt x="0" y="594632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062" y="944521"/>
            <a:ext cx="3736294" cy="3452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1302</Words>
  <Application>Microsoft Office PowerPoint</Application>
  <PresentationFormat>全屏显示(16:9)</PresentationFormat>
  <Paragraphs>81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FandolFang R</vt:lpstr>
      <vt:lpstr>Meiryo</vt:lpstr>
      <vt:lpstr>等线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2020-12-15T03:03:21Z</dcterms:created>
  <dcterms:modified xsi:type="dcterms:W3CDTF">2022-01-08T05:08:48Z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