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31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1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31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31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ADBF69-5DD0-4ECF-9FF8-24F2C6618CA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65787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DBF69-5DD0-4ECF-9FF8-24F2C6618CA2}" type="slidenum">
              <a:rPr lang="en-US" altLang="zh-CN" smtClean="0"/>
              <a:pPr/>
              <a:t>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6125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536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EF963-3D9C-457B-B1C7-53E52BDBB1F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3820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97D9C-3A87-4130-A02E-1D37B5C6DB3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471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93725-986E-4CA6-8673-8BD7ED881E7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73111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1500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57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42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765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09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575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0556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51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C96AA3-371F-4B36-A008-5BDA24B3AB59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93676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212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07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624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F4D311-BBDB-4830-B946-D5ED6208DEC1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79650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2A82A6-2704-4450-98DC-DE1DC7E0FCD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5136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E9E91-5D6A-4FEC-981B-C51BE3581A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554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61DAF-26AF-472E-9CDD-31FE7AC298BD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77562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28CB2-1C19-405A-B782-C2D494A160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986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FF2D3-D6E8-47B5-8D2F-8E58CD2F215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5037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7669E-78E1-49E8-AE88-2D467AF4B8D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76500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8C87EEB-5F27-4618-8BBB-D781B02DB405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1064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文本框 1"/>
          <p:cNvSpPr txBox="1">
            <a:spLocks noChangeArrowheads="1"/>
          </p:cNvSpPr>
          <p:nvPr/>
        </p:nvSpPr>
        <p:spPr bwMode="auto">
          <a:xfrm>
            <a:off x="1720850" y="990601"/>
            <a:ext cx="8713788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口语交际</a:t>
            </a:r>
            <a:endParaRPr lang="en-US" altLang="zh-CN" sz="3600" b="1" dirty="0">
              <a:solidFill>
                <a:schemeClr val="accent2"/>
              </a:solidFill>
              <a:latin typeface="微软雅黑"/>
              <a:ea typeface="微软雅黑"/>
              <a:sym typeface="微软雅黑"/>
            </a:endParaRPr>
          </a:p>
          <a:p>
            <a:pPr algn="ctr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7200" b="1" dirty="0">
                <a:solidFill>
                  <a:schemeClr val="accent2"/>
                </a:solidFill>
                <a:latin typeface="微软雅黑"/>
                <a:ea typeface="微软雅黑"/>
                <a:sym typeface="微软雅黑"/>
              </a:rPr>
              <a:t>复述与转述</a:t>
            </a:r>
          </a:p>
        </p:txBody>
      </p:sp>
      <p:sp>
        <p:nvSpPr>
          <p:cNvPr id="6" name="矩形 5"/>
          <p:cNvSpPr/>
          <p:nvPr/>
        </p:nvSpPr>
        <p:spPr>
          <a:xfrm>
            <a:off x="1524000" y="5562600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内容占位符 4"/>
          <p:cNvSpPr>
            <a:spLocks noGrp="1" noChangeArrowheads="1"/>
          </p:cNvSpPr>
          <p:nvPr>
            <p:ph idx="4294967295"/>
          </p:nvPr>
        </p:nvSpPr>
        <p:spPr>
          <a:xfrm>
            <a:off x="1981200" y="1887538"/>
            <a:ext cx="8229600" cy="4525962"/>
          </a:xfrm>
          <a:noFill/>
          <a:ln/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en-US" altLang="zh-CN" sz="240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有一天，一个医生、一个建筑师和一个律师在一个乡村俱乐部吃午饭。 他们的话题扯到各自的狗身上，想比一下谁的狗最聪明。 医生的狗从门外衔来一些骨头，在地上摆了一副人体骨骼图，医生给了它一些饼干作为奖励。建筑师的狗从外面衔来一些树枝，在地上搭了一个埃菲尔铁塔模型，建筑师也给了它一些饼干作为奖励。 最后，律师的狗出场了，它与医生和建筑师的狗交谈了一番，那两只狗便把饼干都给了它。律师解释说，他的狗现在是那两只狗的法律顾问了。</a:t>
            </a:r>
          </a:p>
          <a:p>
            <a:pPr marL="0" indent="0">
              <a:buNone/>
            </a:pPr>
            <a:endParaRPr lang="en-US" altLang="zh-CN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1491" name="圆角矩形 5"/>
          <p:cNvSpPr>
            <a:spLocks noChangeArrowheads="1"/>
          </p:cNvSpPr>
          <p:nvPr/>
        </p:nvSpPr>
        <p:spPr bwMode="auto">
          <a:xfrm>
            <a:off x="1970088" y="1077914"/>
            <a:ext cx="2679700" cy="6556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1492" name="文本框 9"/>
          <p:cNvSpPr txBox="1">
            <a:spLocks noChangeArrowheads="1"/>
          </p:cNvSpPr>
          <p:nvPr/>
        </p:nvSpPr>
        <p:spPr bwMode="auto">
          <a:xfrm>
            <a:off x="2698751" y="1122363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复述训练</a:t>
            </a:r>
          </a:p>
        </p:txBody>
      </p:sp>
      <p:pic>
        <p:nvPicPr>
          <p:cNvPr id="191493" name="内容占位符 3" descr="练习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9" y="1076326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内容占位符 4"/>
          <p:cNvSpPr>
            <a:spLocks noGrp="1" noChangeArrowheads="1"/>
          </p:cNvSpPr>
          <p:nvPr>
            <p:ph idx="4294967295"/>
          </p:nvPr>
        </p:nvSpPr>
        <p:spPr>
          <a:xfrm>
            <a:off x="1981200" y="881063"/>
            <a:ext cx="8229600" cy="4525962"/>
          </a:xfrm>
          <a:noFill/>
          <a:ln/>
        </p:spPr>
        <p:txBody>
          <a:bodyPr/>
          <a:lstStyle/>
          <a:p>
            <a:pPr marL="0" indent="0">
              <a:buNone/>
            </a:pPr>
            <a:r>
              <a:rPr lang="zh-CN" altLang="en-US" sz="24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答案示例：</a:t>
            </a:r>
            <a:endParaRPr lang="zh-CN" altLang="en-US" sz="2400">
              <a:latin typeface="微软雅黑"/>
              <a:ea typeface="微软雅黑"/>
              <a:sym typeface="微软雅黑"/>
            </a:endParaRPr>
          </a:p>
          <a:p>
            <a:pPr marL="0" indent="0">
              <a:buNone/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 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一个医生、一个建筑师和一个律师想比一下谁的狗最聪明。医生的狗衔来一些骨头在地上摆了一幅人体骨骼图。建筑师的狗衔来一些树枝在地上搭了一个艾菲尔铁塔的模型，医生和建筑师给了他们的狗一些饼干作为奖励。律师的狗与医生和建筑师的狗交谈了一番，两只狗便把饼干都给了它。律师说，他的狗现在是那两只狗的法律顾问了。 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zh-CN" sz="24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内容占位符 4"/>
          <p:cNvSpPr>
            <a:spLocks noGrp="1" noChangeArrowheads="1"/>
          </p:cNvSpPr>
          <p:nvPr>
            <p:ph idx="4294967295"/>
          </p:nvPr>
        </p:nvSpPr>
        <p:spPr>
          <a:xfrm>
            <a:off x="1935163" y="1625601"/>
            <a:ext cx="8229600" cy="2251075"/>
          </a:xfrm>
          <a:noFill/>
          <a:ln/>
        </p:spPr>
        <p:txBody>
          <a:bodyPr/>
          <a:lstStyle/>
          <a:p>
            <a:pPr marL="0" indent="0">
              <a:lnSpc>
                <a:spcPct val="140000"/>
              </a:lnSpc>
              <a:buNone/>
            </a:pPr>
            <a:r>
              <a:rPr lang="en-US" altLang="zh-CN" sz="2400">
                <a:latin typeface="微软雅黑"/>
                <a:ea typeface="微软雅黑"/>
                <a:sym typeface="微软雅黑"/>
              </a:rPr>
              <a:t>     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校运动会上，好友王亮在百米冲刺时扭伤了脚。你把王亮送到医务室进行了医治，校医建议王亮回家休养两天。请你以王亮同学的身份给王亮爸爸打电话，说明情况并转告校医的建议。（不超过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50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字）</a:t>
            </a:r>
          </a:p>
          <a:p>
            <a:pPr marL="0" indent="0">
              <a:lnSpc>
                <a:spcPct val="140000"/>
              </a:lnSpc>
              <a:buNone/>
            </a:pPr>
            <a:endParaRPr lang="zh-CN" altLang="en-US" sz="24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  <a:p>
            <a:pPr marL="0" indent="0">
              <a:lnSpc>
                <a:spcPct val="140000"/>
              </a:lnSpc>
              <a:buNone/>
            </a:pPr>
            <a:endParaRPr lang="zh-CN" altLang="en-US" sz="240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  <a:p>
            <a:pPr marL="0" indent="0">
              <a:buNone/>
            </a:pPr>
            <a:endParaRPr lang="en-US" altLang="zh-CN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3539" name="圆角矩形 5"/>
          <p:cNvSpPr>
            <a:spLocks noChangeArrowheads="1"/>
          </p:cNvSpPr>
          <p:nvPr/>
        </p:nvSpPr>
        <p:spPr bwMode="auto">
          <a:xfrm>
            <a:off x="1970088" y="933450"/>
            <a:ext cx="2679700" cy="655638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93540" name="文本框 9"/>
          <p:cNvSpPr txBox="1">
            <a:spLocks noChangeArrowheads="1"/>
          </p:cNvSpPr>
          <p:nvPr/>
        </p:nvSpPr>
        <p:spPr bwMode="auto">
          <a:xfrm>
            <a:off x="2698751" y="977900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转述训练</a:t>
            </a:r>
          </a:p>
        </p:txBody>
      </p:sp>
      <p:pic>
        <p:nvPicPr>
          <p:cNvPr id="193541" name="内容占位符 3" descr="练习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9" y="931864"/>
            <a:ext cx="657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3542" name="文本框 1"/>
          <p:cNvSpPr txBox="1">
            <a:spLocks noChangeArrowheads="1"/>
          </p:cNvSpPr>
          <p:nvPr/>
        </p:nvSpPr>
        <p:spPr bwMode="auto">
          <a:xfrm>
            <a:off x="1981201" y="3876675"/>
            <a:ext cx="8137525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Arial" pitchFamily="34" charset="0"/>
              <a:buNone/>
            </a:pP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示例：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叔叔，您好！我是王亮的同学。王亮在运动会体育比赛中扭伤了脚，校医建议他回家休养两天，请您过来接他好吗？</a:t>
            </a:r>
          </a:p>
          <a:p>
            <a:pPr eaLnBrk="0" hangingPunct="0">
              <a:lnSpc>
                <a:spcPct val="14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400" b="1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点拨：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要抓住转述的两个要点：一是转述的对象“王亮爸爸”，二是转述的内容“说明情况并转告校医的建议”。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935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935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文本框 8"/>
          <p:cNvSpPr txBox="1">
            <a:spLocks noChangeArrowheads="1"/>
          </p:cNvSpPr>
          <p:nvPr/>
        </p:nvSpPr>
        <p:spPr bwMode="auto">
          <a:xfrm>
            <a:off x="2940051" y="2000250"/>
            <a:ext cx="4333875" cy="110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en-US" sz="660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谢谢</a:t>
            </a:r>
            <a:r>
              <a:rPr lang="zh-CN" altLang="en-US" sz="6600">
                <a:solidFill>
                  <a:srgbClr val="222267"/>
                </a:solidFill>
                <a:latin typeface="微软雅黑"/>
                <a:ea typeface="微软雅黑"/>
                <a:sym typeface="微软雅黑"/>
              </a:rPr>
              <a:t>观看</a:t>
            </a:r>
          </a:p>
        </p:txBody>
      </p:sp>
      <p:sp>
        <p:nvSpPr>
          <p:cNvPr id="194563" name="直角三角形 10"/>
          <p:cNvSpPr>
            <a:spLocks noChangeArrowheads="1"/>
          </p:cNvSpPr>
          <p:nvPr/>
        </p:nvSpPr>
        <p:spPr bwMode="auto">
          <a:xfrm rot="-5400000">
            <a:off x="3088482" y="-711993"/>
            <a:ext cx="6218237" cy="8648700"/>
          </a:xfrm>
          <a:prstGeom prst="rtTriangl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4F3F4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D6ECEE"/>
                </a:solidFill>
                <a:miter lim="800000"/>
                <a:headEnd/>
                <a:tailEnd/>
              </a14:hiddenLine>
            </a:ext>
          </a:extLst>
        </p:spPr>
        <p:txBody>
          <a:bodyPr vert="eaVert"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94564" name="图片 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714" y="3759201"/>
            <a:ext cx="4821237" cy="29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5868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981200" y="1816101"/>
            <a:ext cx="8229600" cy="4525963"/>
          </a:xfrm>
          <a:noFill/>
          <a:ln/>
        </p:spPr>
        <p:txBody>
          <a:bodyPr/>
          <a:lstStyle/>
          <a:p>
            <a:pPr marL="0" indent="0">
              <a:lnSpc>
                <a:spcPct val="140000"/>
              </a:lnSpc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知识与能力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理解什么是复述、转述，掌握复述、转述的种类及基本要求。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培养学生的记忆能力、理解能力、概括能力和语言表达能力。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过程与方法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根据要求进行复述与转述训练。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b="1" dirty="0">
                <a:latin typeface="微软雅黑"/>
                <a:ea typeface="微软雅黑"/>
                <a:sym typeface="微软雅黑"/>
              </a:rPr>
              <a:t>情感态度与价值观</a:t>
            </a:r>
          </a:p>
          <a:p>
            <a:pPr marL="0" indent="0">
              <a:lnSpc>
                <a:spcPct val="14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养成倾听的习惯，做到在流畅的表达中获得自信。</a:t>
            </a:r>
          </a:p>
        </p:txBody>
      </p:sp>
      <p:sp>
        <p:nvSpPr>
          <p:cNvPr id="183299" name="圆角矩形 3"/>
          <p:cNvSpPr>
            <a:spLocks noChangeArrowheads="1"/>
          </p:cNvSpPr>
          <p:nvPr/>
        </p:nvSpPr>
        <p:spPr bwMode="auto">
          <a:xfrm>
            <a:off x="1970088" y="1077914"/>
            <a:ext cx="2679700" cy="6556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3300" name="文本框 9"/>
          <p:cNvSpPr txBox="1">
            <a:spLocks noChangeArrowheads="1"/>
          </p:cNvSpPr>
          <p:nvPr/>
        </p:nvSpPr>
        <p:spPr bwMode="auto">
          <a:xfrm>
            <a:off x="2698751" y="1122363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学习目标</a:t>
            </a:r>
          </a:p>
        </p:txBody>
      </p:sp>
      <p:pic>
        <p:nvPicPr>
          <p:cNvPr id="183301" name="图片 10" descr="目标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9" y="1077914"/>
            <a:ext cx="655637" cy="6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6172200" y="9144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EFEFE"/>
                </a:solidFill>
              </a:rPr>
              <a:t>https://www.ypppt.com/</a:t>
            </a:r>
            <a:endParaRPr lang="zh-CN" altLang="en-US" sz="12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2206625" y="1819275"/>
            <a:ext cx="7829550" cy="4730750"/>
          </a:xfrm>
          <a:noFill/>
          <a:ln/>
        </p:spPr>
        <p:txBody>
          <a:bodyPr/>
          <a:lstStyle/>
          <a:p>
            <a:pPr marL="0" indent="0">
              <a:spcBef>
                <a:spcPct val="0"/>
              </a:spcBef>
              <a:buNone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1.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复述</a:t>
            </a:r>
          </a:p>
          <a:p>
            <a:pPr marL="0" indent="0">
              <a:spcBef>
                <a:spcPct val="0"/>
              </a:spcBef>
              <a:buNone/>
            </a:pPr>
            <a:endParaRPr lang="zh-CN" altLang="en-US" sz="2400" dirty="0">
              <a:latin typeface="微软雅黑"/>
              <a:ea typeface="微软雅黑"/>
              <a:sym typeface="微软雅黑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详细复述的方法：这是一种接近原文的复述。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第一步，听清故事。先要详细、系统、正确地听清、了解、掌握老师所读故事的内容。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第二步，感悟故事。要将故事中的每个情节清晰地保留在头脑中，理解其中的内涵、情感。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第三步，复述故事。复述时一定要把文章的主要意思讲清楚，尽量完整地保留原材料的内容、观点，不改变原来的顺序，把最能表达中心意思的语句、段落和一些具体内容复述出来。    </a:t>
            </a:r>
          </a:p>
        </p:txBody>
      </p:sp>
      <p:sp>
        <p:nvSpPr>
          <p:cNvPr id="184323" name="圆角矩形 3"/>
          <p:cNvSpPr>
            <a:spLocks noChangeArrowheads="1"/>
          </p:cNvSpPr>
          <p:nvPr/>
        </p:nvSpPr>
        <p:spPr bwMode="auto">
          <a:xfrm>
            <a:off x="1970088" y="1077914"/>
            <a:ext cx="2679700" cy="6556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4324" name="文本框 9"/>
          <p:cNvSpPr txBox="1">
            <a:spLocks noChangeArrowheads="1"/>
          </p:cNvSpPr>
          <p:nvPr/>
        </p:nvSpPr>
        <p:spPr bwMode="auto">
          <a:xfrm>
            <a:off x="2698751" y="1122363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交际指导</a:t>
            </a:r>
          </a:p>
        </p:txBody>
      </p:sp>
      <p:pic>
        <p:nvPicPr>
          <p:cNvPr id="184325" name="内容占位符 1" descr="名师辅导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0088" y="998539"/>
            <a:ext cx="728662" cy="808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4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4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2163764" y="1357313"/>
            <a:ext cx="7862887" cy="4672012"/>
          </a:xfrm>
          <a:noFill/>
          <a:ln/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简要复述的方法：就是在听清故事情节的基础上，选择最重要的情节，按照故事的顺序复述。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复述的注意事项：①复述必须在熟悉故事的情况下进行；②不改变原意，不漏掉主要情节；③语句通顺、有条理，恰当运用故事的语言或组织自己的语言，将部分需要转换的书面语转化为口语；④要用普通话，声音响亮，口齿清楚，态度自然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53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53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2312988" y="939801"/>
            <a:ext cx="7620000" cy="4676775"/>
          </a:xfrm>
          <a:noFill/>
          <a:ln/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2.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转述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转述方法：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第一步，仔细阅读文段内容；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第二步，根据转述的对象，改变内容中的人称、时间、空间等；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第三步，进行准确、完整地转述。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注意事项：人称、时间、空间等符合转述对象的身份；要求将转述的信息传递得准确、完整，不改变事实，不遗漏要点。</a:t>
            </a:r>
          </a:p>
          <a:p>
            <a:pPr marL="0" indent="0">
              <a:buNone/>
            </a:pPr>
            <a:endParaRPr lang="en-US" altLang="zh-CN" sz="24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63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863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863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63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863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圆角矩形 7"/>
          <p:cNvSpPr>
            <a:spLocks noChangeArrowheads="1"/>
          </p:cNvSpPr>
          <p:nvPr/>
        </p:nvSpPr>
        <p:spPr bwMode="auto">
          <a:xfrm>
            <a:off x="1970088" y="1004889"/>
            <a:ext cx="2679700" cy="6556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7395" name="文本框 9"/>
          <p:cNvSpPr txBox="1">
            <a:spLocks noChangeArrowheads="1"/>
          </p:cNvSpPr>
          <p:nvPr/>
        </p:nvSpPr>
        <p:spPr bwMode="auto">
          <a:xfrm>
            <a:off x="2698751" y="1049338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复述示例</a:t>
            </a:r>
          </a:p>
        </p:txBody>
      </p:sp>
      <p:pic>
        <p:nvPicPr>
          <p:cNvPr id="187396" name="内容占位符 1" descr="交流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7213" y="835026"/>
            <a:ext cx="969962" cy="969963"/>
          </a:xfrm>
        </p:spPr>
      </p:pic>
      <p:sp>
        <p:nvSpPr>
          <p:cNvPr id="187397" name="文本框 2"/>
          <p:cNvSpPr txBox="1">
            <a:spLocks noChangeArrowheads="1"/>
          </p:cNvSpPr>
          <p:nvPr/>
        </p:nvSpPr>
        <p:spPr bwMode="auto">
          <a:xfrm>
            <a:off x="2355850" y="1600201"/>
            <a:ext cx="7754938" cy="488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鲁迅在浙江绍兴县教书的时候，每天晚上总喜欢到一位朋友家去谈天，有时很晚才回家朋友家离学堂有好几里路，要经过一片坟地。有一天，鲁迅先生和朋友谈得很晚才回家，这时已是半夜了鲁迅正快步走，忽然发现不远处有一个白影子蹲在坟墓旁，忽高忽低，一会儿大，一会儿小，真像人们传说的鬼。鲁迅不相信鬼和神，他大步走上前去，用又硬又重的皮鞋向白影子踢去，只听得白影子“哎哟”一声倒了下去鲁迅弯下腰，细细一看，原来并不是什么鬼，而是一个盗墓的。</a:t>
            </a:r>
          </a:p>
          <a:p>
            <a:pPr>
              <a:lnSpc>
                <a:spcPct val="130000"/>
              </a:lnSpc>
              <a:buFont typeface="Arial" pitchFamily="34" charset="0"/>
              <a:buNone/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请复述以上内容。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文本框 3"/>
          <p:cNvSpPr txBox="1">
            <a:spLocks noChangeArrowheads="1"/>
          </p:cNvSpPr>
          <p:nvPr/>
        </p:nvSpPr>
        <p:spPr bwMode="auto">
          <a:xfrm>
            <a:off x="2160589" y="1298576"/>
            <a:ext cx="7869237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90000"/>
              </a:lnSpc>
              <a:buFont typeface="Arial" pitchFamily="34" charset="0"/>
              <a:buNone/>
            </a:pPr>
            <a:r>
              <a:rPr lang="en-US" altLang="zh-CN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</a:t>
            </a: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答案示例：鲁迅在绍兴乡村教书时，有一天到朋友家谈话很晚才回家他经过一个坟地时，看见一个白影子在晃动，就用皮鞋踢了一脚，发现是个盗墓的。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US" altLang="zh-CN" sz="24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188419" name="图片 6" descr="t0150a185208bf3ee7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4989" y="4506914"/>
            <a:ext cx="3476625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圆角矩形 7"/>
          <p:cNvSpPr>
            <a:spLocks noChangeArrowheads="1"/>
          </p:cNvSpPr>
          <p:nvPr/>
        </p:nvSpPr>
        <p:spPr bwMode="auto">
          <a:xfrm>
            <a:off x="1970088" y="1220789"/>
            <a:ext cx="2679700" cy="65563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/>
              <a:ea typeface="微软雅黑"/>
              <a:sym typeface="微软雅黑"/>
            </a:endParaRPr>
          </a:p>
        </p:txBody>
      </p:sp>
      <p:sp>
        <p:nvSpPr>
          <p:cNvPr id="189443" name="文本框 9"/>
          <p:cNvSpPr txBox="1">
            <a:spLocks noChangeArrowheads="1"/>
          </p:cNvSpPr>
          <p:nvPr/>
        </p:nvSpPr>
        <p:spPr bwMode="auto">
          <a:xfrm>
            <a:off x="2698751" y="1265238"/>
            <a:ext cx="1920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Arial" pitchFamily="34" charset="0"/>
              <a:buNone/>
            </a:pPr>
            <a:r>
              <a:rPr lang="zh-CN" altLang="zh-CN" sz="3200" b="1" dirty="0">
                <a:solidFill>
                  <a:srgbClr val="162477"/>
                </a:solidFill>
                <a:latin typeface="微软雅黑"/>
                <a:ea typeface="微软雅黑"/>
                <a:sym typeface="微软雅黑"/>
              </a:rPr>
              <a:t>转述示例</a:t>
            </a:r>
          </a:p>
        </p:txBody>
      </p:sp>
      <p:pic>
        <p:nvPicPr>
          <p:cNvPr id="189444" name="内容占位符 1" descr="交流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27213" y="1050926"/>
            <a:ext cx="969962" cy="969963"/>
          </a:xfrm>
        </p:spPr>
      </p:pic>
      <p:sp>
        <p:nvSpPr>
          <p:cNvPr id="189445" name="文本框 2"/>
          <p:cNvSpPr txBox="1">
            <a:spLocks noChangeArrowheads="1"/>
          </p:cNvSpPr>
          <p:nvPr/>
        </p:nvSpPr>
        <p:spPr bwMode="auto">
          <a:xfrm>
            <a:off x="2130425" y="2224088"/>
            <a:ext cx="8147050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  <a:buFont typeface="Arial" pitchFamily="34" charset="0"/>
              <a:buNone/>
            </a:pPr>
            <a:r>
              <a:rPr lang="en-US" altLang="zh-CN" sz="2400">
                <a:latin typeface="微软雅黑"/>
                <a:ea typeface="微软雅黑"/>
                <a:sym typeface="微软雅黑"/>
              </a:rPr>
              <a:t>       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根据下面的材料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进行转述训练。请与同学合作，轮流扮演材料中的人物</a:t>
            </a:r>
            <a:r>
              <a:rPr lang="en-US" altLang="zh-CN" sz="240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z="2400">
                <a:latin typeface="微软雅黑"/>
                <a:ea typeface="微软雅黑"/>
                <a:sym typeface="微软雅黑"/>
              </a:rPr>
              <a:t>再现这件事情。要求转述准确、完整。 </a:t>
            </a:r>
          </a:p>
          <a:p>
            <a:pPr>
              <a:lnSpc>
                <a:spcPct val="140000"/>
              </a:lnSpc>
              <a:buFont typeface="Arial" pitchFamily="34" charset="0"/>
              <a:buNone/>
            </a:pPr>
            <a:r>
              <a:rPr lang="zh-CN" altLang="en-US" sz="2400">
                <a:latin typeface="微软雅黑"/>
                <a:ea typeface="微软雅黑"/>
                <a:sym typeface="微软雅黑"/>
              </a:rPr>
              <a:t>       张明有了一辆新自行车，刘宇特别想骑一次，但是又不好意思直接跟张明说，所以请李晨帮忙转述自己的想法。听了李晨的话，张明欣然同意，请刘宇第二天上午九点到自己家所在的小区来骑车，并请李晨转述自己的邀请。 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文本框 3"/>
          <p:cNvSpPr txBox="1">
            <a:spLocks noChangeArrowheads="1"/>
          </p:cNvSpPr>
          <p:nvPr/>
        </p:nvSpPr>
        <p:spPr bwMode="auto">
          <a:xfrm>
            <a:off x="2052639" y="892175"/>
            <a:ext cx="7392987" cy="496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答案示例：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zh-CN" altLang="en-US" sz="24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刘宇对李晨说：“我特别想骑骑张明的新自行车，可我不好意思直接跟他说。李晨，你能帮我去问问张明吗？”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李晨对张明说：“刘宇特别想骑骑你的新自行车，但他不好意思跟你说，所以让我问问你，他可以骑一骑吗？”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400" dirty="0">
                <a:solidFill>
                  <a:srgbClr val="C00000"/>
                </a:solidFill>
                <a:latin typeface="微软雅黑"/>
                <a:ea typeface="微软雅黑"/>
                <a:sym typeface="微软雅黑"/>
              </a:rPr>
              <a:t>   张明对李晨说：“没问题！叫他明天上午九点来我家小区，我等着他！”</a:t>
            </a:r>
          </a:p>
          <a:p>
            <a:pPr>
              <a:lnSpc>
                <a:spcPct val="120000"/>
              </a:lnSpc>
              <a:buFont typeface="Arial" pitchFamily="34" charset="0"/>
              <a:buNone/>
            </a:pPr>
            <a:endParaRPr lang="en-US" altLang="zh-CN" sz="2400" dirty="0">
              <a:solidFill>
                <a:srgbClr val="C00000"/>
              </a:solidFill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Words>1213</Words>
  <Application>Microsoft Office PowerPoint</Application>
  <PresentationFormat>宽屏</PresentationFormat>
  <Paragraphs>61</Paragraphs>
  <Slides>14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</cp:revision>
  <cp:lastPrinted>1601-01-01T00:00:00Z</cp:lastPrinted>
  <dcterms:created xsi:type="dcterms:W3CDTF">1601-01-01T00:00:00Z</dcterms:created>
  <dcterms:modified xsi:type="dcterms:W3CDTF">2022-01-05T01:15:18Z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