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27"/>
  </p:notesMasterIdLst>
  <p:sldIdLst>
    <p:sldId id="308" r:id="rId3"/>
    <p:sldId id="319" r:id="rId4"/>
    <p:sldId id="318" r:id="rId5"/>
    <p:sldId id="317" r:id="rId6"/>
    <p:sldId id="316" r:id="rId7"/>
    <p:sldId id="315" r:id="rId8"/>
    <p:sldId id="314" r:id="rId9"/>
    <p:sldId id="313" r:id="rId10"/>
    <p:sldId id="344" r:id="rId11"/>
    <p:sldId id="343" r:id="rId12"/>
    <p:sldId id="342" r:id="rId13"/>
    <p:sldId id="341" r:id="rId14"/>
    <p:sldId id="340" r:id="rId15"/>
    <p:sldId id="339" r:id="rId16"/>
    <p:sldId id="338" r:id="rId17"/>
    <p:sldId id="337" r:id="rId18"/>
    <p:sldId id="336" r:id="rId19"/>
    <p:sldId id="335" r:id="rId20"/>
    <p:sldId id="334" r:id="rId21"/>
    <p:sldId id="333" r:id="rId22"/>
    <p:sldId id="332" r:id="rId23"/>
    <p:sldId id="331" r:id="rId24"/>
    <p:sldId id="330" r:id="rId25"/>
    <p:sldId id="345" r:id="rId2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663300"/>
    <a:srgbClr val="0000FF"/>
    <a:srgbClr val="0033CC"/>
    <a:srgbClr val="008000"/>
    <a:srgbClr val="009900"/>
    <a:srgbClr val="FF7124"/>
    <a:srgbClr val="EF7509"/>
    <a:srgbClr val="8CC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19"/>
        <p:guide pos="2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D8806E-8A91-4804-B189-58F5C3E45865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3051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366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712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4403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450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970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403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4559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694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8344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278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133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4628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6627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8476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5127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0625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3984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95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357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975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48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446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308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8806E-8A91-4804-B189-58F5C3E45865}" type="slidenum">
              <a:rPr lang="en-US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695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kejian/yuwen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6B2F8-3442-48F4-BDAD-D2B085B02DFD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031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0455A-F591-4642-B51F-D31D2F3289C3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456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0E4E26-D007-4CB7-8F8A-11F23D86F37D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138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B59C6-3D40-4DF5-91BB-406401741129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644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82F0A-760D-4691-A026-C654BF34F585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892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E5651-2EDA-4555-B529-03774710E07B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853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450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56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791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7964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439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865DA-8CB8-493A-B8EF-7576785F320E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8062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58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1665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0950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722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0712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976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lIns="68580" tIns="34290" rIns="68580" bIns="34290"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E5186-44B8-4B6A-80A4-A936DDFD0513}" type="slidenum">
              <a:rPr lang="en-US" altLang="en-US"/>
              <a:pPr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043609" y="404664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语文课件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http://www.1ppt.com/kejian/yuwen/</a:t>
            </a:r>
          </a:p>
        </p:txBody>
      </p:sp>
    </p:spTree>
    <p:extLst>
      <p:ext uri="{BB962C8B-B14F-4D97-AF65-F5344CB8AC3E}">
        <p14:creationId xmlns:p14="http://schemas.microsoft.com/office/powerpoint/2010/main" val="4130595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CA2B0-43B5-4301-85B5-53615E5201C0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92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6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3D20B-4102-4E6A-95C0-4FED0DCF728C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507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20FAC-759B-4C51-94C3-9B868ACC19D8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833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61195-02DF-4521-B7C7-759D3A2141F5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202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D91D5-587B-4C11-A9ED-B830B9C7AE21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75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vert="horz" wrap="square" lIns="68580" tIns="34290" rIns="68580" bIns="34290" numCol="1" rtlCol="0" anchor="t" anchorCtr="0" compatLnSpc="1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C2F49-0DB0-41D0-8911-51533E1E7323}" type="slidenum">
              <a:rPr lang="en-US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87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CC322D1B-6531-41A1-A920-9054FABA2763}" type="slidenum">
              <a:rPr lang="en-US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  <p:sldLayoutId id="2147483675" r:id="rId13"/>
    <p:sldLayoutId id="2147483662" r:id="rId14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0260" indent="-17026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1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0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9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8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324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324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324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324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7157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2.jpe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文本占位符 5"/>
          <p:cNvSpPr txBox="1">
            <a:spLocks noChangeArrowheads="1"/>
          </p:cNvSpPr>
          <p:nvPr/>
        </p:nvSpPr>
        <p:spPr bwMode="auto">
          <a:xfrm>
            <a:off x="6326695" y="3056886"/>
            <a:ext cx="2200275" cy="31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zh-CN" altLang="en-US" b="1" dirty="0" smtClean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八</a:t>
            </a:r>
            <a:r>
              <a:rPr lang="zh-CN" altLang="en-US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年级上</a:t>
            </a:r>
          </a:p>
        </p:txBody>
      </p:sp>
      <p:sp>
        <p:nvSpPr>
          <p:cNvPr id="4098" name="文本占位符 5"/>
          <p:cNvSpPr txBox="1">
            <a:spLocks noChangeArrowheads="1"/>
          </p:cNvSpPr>
          <p:nvPr/>
        </p:nvSpPr>
        <p:spPr bwMode="auto">
          <a:xfrm>
            <a:off x="6084092" y="1675772"/>
            <a:ext cx="2876550" cy="835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r>
              <a:rPr lang="zh-CN" altLang="en-US" sz="50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梦回繁华</a:t>
            </a:r>
          </a:p>
        </p:txBody>
      </p:sp>
      <p:pic>
        <p:nvPicPr>
          <p:cNvPr id="4099" name="Picture 5" descr="C:\Users\Administrator\Desktop\图片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4" y="852174"/>
            <a:ext cx="5808865" cy="3280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7144" y="4405782"/>
            <a:ext cx="9136856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270273" y="1138238"/>
            <a:ext cx="4431506" cy="249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、细读课文，说说本文使用了哪些说明方法呢？有什么作用？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列数字：</a:t>
            </a:r>
            <a:endParaRPr lang="en-US" altLang="zh-CN" sz="1500" b="1">
              <a:solidFill>
                <a:srgbClr val="6633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“张择端画的</a:t>
            </a:r>
            <a:r>
              <a:rPr lang="en-US" altLang="zh-CN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，绢本，设色，纵</a:t>
            </a:r>
            <a:r>
              <a:rPr lang="en-US" altLang="zh-CN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24.8</a:t>
            </a:r>
            <a:r>
              <a:rPr lang="zh-CN" altLang="en-US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厘米，横</a:t>
            </a:r>
            <a:r>
              <a:rPr lang="en-US" altLang="zh-CN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528.7</a:t>
            </a:r>
            <a:r>
              <a:rPr lang="zh-CN" altLang="en-US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厘米。”</a:t>
            </a:r>
            <a:endParaRPr lang="en-US" altLang="zh-CN" sz="15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     ——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使用准确的数字，说明了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的大小。</a:t>
            </a:r>
          </a:p>
        </p:txBody>
      </p:sp>
      <p:pic>
        <p:nvPicPr>
          <p:cNvPr id="23554" name="Picture 4" descr="C:\Users\Administrator\Desktop\QQ截图2019081915023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4407" y="812006"/>
            <a:ext cx="3783806" cy="3777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图片 1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细读课文深层探究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220266" y="1897857"/>
            <a:ext cx="4330303" cy="1703785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3558" name="Picture 5" descr="H:\小插图\8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68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8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8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5070872" y="1629966"/>
            <a:ext cx="3823097" cy="214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打比方：</a:t>
            </a:r>
            <a:endParaRPr lang="en-US" altLang="zh-CN" sz="1500" b="1">
              <a:solidFill>
                <a:srgbClr val="6633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“整个长卷犹如一部乐章，由慢板、柔板，逐渐进入快板、紧板，转而进入尾声，留下无尽的回味。”</a:t>
            </a:r>
            <a:endParaRPr lang="en-US" altLang="zh-CN" sz="15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把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比作“一部乐章”，说明它宏大、优美而富有变化的特点。</a:t>
            </a:r>
          </a:p>
        </p:txBody>
      </p:sp>
      <p:pic>
        <p:nvPicPr>
          <p:cNvPr id="24579" name="Picture 4" descr="C:\Users\Administrator\Desktop\QQ截图2019081915042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460" y="1204913"/>
            <a:ext cx="3933825" cy="2846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图片 1" descr="组48325同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细读课文深层探究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068492" y="1657351"/>
            <a:ext cx="3820715" cy="2097881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4583" name="Picture 5" descr="H:\小插图\8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78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78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78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778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719138" y="1590676"/>
            <a:ext cx="3600450" cy="214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(3)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举例子：</a:t>
            </a:r>
            <a:endParaRPr lang="en-US" altLang="zh-CN" sz="1500" b="1">
              <a:solidFill>
                <a:srgbClr val="6633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东京梦华录</a:t>
            </a:r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中所记述的街巷</a:t>
            </a:r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，都能在这画面中找到生动的图释。”</a:t>
            </a:r>
            <a:endParaRPr lang="en-US" altLang="zh-CN" sz="1500" b="1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准确说明了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是一幅写实性很强的作品，增强了说明的可信度和说服力。</a:t>
            </a:r>
          </a:p>
        </p:txBody>
      </p:sp>
      <p:pic>
        <p:nvPicPr>
          <p:cNvPr id="25602" name="Picture 6" descr="http://tencentjiaju.img-cn-beijing.aliyuncs.com/ueditor/20181018/h640w761-5bc837c9709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1088" y="757237"/>
            <a:ext cx="3039666" cy="361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1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细读课文深层探究</a:t>
            </a: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656035" y="1645444"/>
            <a:ext cx="3749278" cy="2060972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5606" name="Picture 6" descr="H:\小插图\6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5" descr="H:\小插图\8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88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8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4451747" y="426244"/>
            <a:ext cx="4385072" cy="249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100013" eaLnBrk="0" hangingPunct="0">
              <a:lnSpc>
                <a:spcPct val="150000"/>
              </a:lnSpc>
            </a:pPr>
            <a:r>
              <a:rPr lang="zh-CN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）引资料：</a:t>
            </a:r>
            <a:endParaRPr lang="en-US" altLang="zh-CN" sz="1500" b="1">
              <a:solidFill>
                <a:srgbClr val="6633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100013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“画中的‘孙羊店’‘脚店’等，与</a:t>
            </a:r>
            <a:r>
              <a:rPr lang="en-US" altLang="zh-CN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东京梦华录</a:t>
            </a:r>
            <a:r>
              <a:rPr lang="en-US" altLang="zh-CN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中所记的‘曹婆婆肉饼’‘正店七十二户</a:t>
            </a:r>
            <a:r>
              <a:rPr lang="en-US" altLang="zh-CN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其余皆谓之脚店’等，无有不符。”</a:t>
            </a:r>
            <a:r>
              <a:rPr lang="en-US" altLang="zh-CN" sz="15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</a:p>
          <a:p>
            <a:pPr indent="100013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     ——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引用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东京梦华录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，准确说明了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是一幅写实性很强的作品，增强了说明的可信度和说服力。</a:t>
            </a:r>
          </a:p>
        </p:txBody>
      </p:sp>
      <p:pic>
        <p:nvPicPr>
          <p:cNvPr id="26626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47" y="2977753"/>
            <a:ext cx="4642247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239442"/>
            <a:ext cx="3840956" cy="252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图片 1" descr="组48325同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细读课文深层探究</a:t>
            </a: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4395788" y="472678"/>
            <a:ext cx="4467225" cy="2424113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6631" name="Picture 5" descr="H:\小插图\8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98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250031" y="1203722"/>
            <a:ext cx="4168379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(5)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摹状貌：</a:t>
            </a:r>
            <a:endParaRPr lang="en-US" altLang="zh-CN" sz="1500" b="1">
              <a:solidFill>
                <a:srgbClr val="6633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“船正在放倒桅杆准备过桥，船夫们呼唤叫喊，握篙盘索。”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作者用摹状貌的方法写活了画面细节，化静为动，使得画面描写生动至极。</a:t>
            </a:r>
          </a:p>
        </p:txBody>
      </p:sp>
      <p:pic>
        <p:nvPicPr>
          <p:cNvPr id="27650" name="Picture 4" descr="C:\Users\Administrator\Desktop\QQ截图2019081915073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3667" y="1295400"/>
            <a:ext cx="4458890" cy="284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 1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细读课文深层探究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40507" y="1273969"/>
            <a:ext cx="4213622" cy="1715691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7654" name="Picture 5" descr="H:\小插图\8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08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80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4681538" y="1329929"/>
            <a:ext cx="4106466" cy="2839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zh-CN" altLang="zh-CN" sz="1500" b="1">
                <a:latin typeface="+mn-lt"/>
                <a:ea typeface="+mn-ea"/>
                <a:cs typeface="+mn-ea"/>
                <a:sym typeface="+mn-lt"/>
              </a:rPr>
              <a:t>提问：再次浏览课文，说说：作者是怎样遣词造句的？本文的语言有什么特色？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明确：本文的语言既平实准确又典雅生动。</a:t>
            </a:r>
            <a:r>
              <a:rPr lang="zh-CN" altLang="zh-CN" sz="1500" b="1">
                <a:latin typeface="+mn-lt"/>
                <a:ea typeface="+mn-ea"/>
                <a:cs typeface="+mn-ea"/>
                <a:sym typeface="+mn-lt"/>
              </a:rPr>
              <a:t>比如：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①“张择端画的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，绢本，设色，纵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24.8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厘米，横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528.7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厘米。”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  ——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此句属于平实说明，通过列数字的说明方法具体准确地介绍了画卷的纵横大小。</a:t>
            </a:r>
          </a:p>
        </p:txBody>
      </p:sp>
      <p:pic>
        <p:nvPicPr>
          <p:cNvPr id="28675" name="图片 1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美读课文赏析语言</a:t>
            </a:r>
          </a:p>
        </p:txBody>
      </p:sp>
      <p:pic>
        <p:nvPicPr>
          <p:cNvPr id="28677" name="Picture 3" descr="C:\Users\Administrator\Desktop\QQ截图2019081912135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507" y="1253729"/>
            <a:ext cx="3283744" cy="326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645819" y="2752725"/>
            <a:ext cx="4183856" cy="1401366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989410" y="1632347"/>
            <a:ext cx="367307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②“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整个长卷犹如一部乐章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留下无尽的回味。”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   ——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此句语言典雅生动，采用打比方的说明方法，把画卷比作乐章，形象地表明了画卷疏密相间，错落有致的特点。</a:t>
            </a:r>
          </a:p>
        </p:txBody>
      </p:sp>
      <p:pic>
        <p:nvPicPr>
          <p:cNvPr id="29698" name="Picture 3" descr="http://img.vlongbiz.com/news/h015/h62/img2010072608513808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4685" y="751285"/>
            <a:ext cx="3164681" cy="374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图片 1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美读课文赏析语言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939404" y="1671637"/>
            <a:ext cx="3650456" cy="1757363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9702" name="Picture 5" descr="H:\小插图\8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829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5050632" y="1857375"/>
            <a:ext cx="3812381" cy="145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③“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疏林薄雾，农舍田畴，春寒料峭”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“摩肩接踵，络绎不绝”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文中有大量的四字短语，不仅概括力强，而且使文章的语言典雅而富有韵味。</a:t>
            </a:r>
          </a:p>
        </p:txBody>
      </p:sp>
      <p:pic>
        <p:nvPicPr>
          <p:cNvPr id="30723" name="Picture 4" descr="C:\Users\Administrator\Desktop\QQ截图2019081915184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63" y="1114426"/>
            <a:ext cx="4537472" cy="2556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图片 1" descr="组48325同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美读课文赏析语言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054203" y="1809750"/>
            <a:ext cx="3814763" cy="1540669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727" name="Picture 5" descr="H:\小插图\8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382191" y="1758554"/>
            <a:ext cx="4148138" cy="173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en-US" altLang="zh-CN" b="1">
                <a:solidFill>
                  <a:srgbClr val="0099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b="1">
                <a:solidFill>
                  <a:srgbClr val="009900"/>
                </a:solidFill>
                <a:latin typeface="+mn-lt"/>
                <a:ea typeface="+mn-ea"/>
                <a:cs typeface="+mn-ea"/>
                <a:sym typeface="+mn-lt"/>
              </a:rPr>
              <a:t>《清明上河图》还有很多值得探究之处，结合课后“阅读提示”的要求，读一读《清明上河图的故事》一书，进一步了解这幅名画。</a:t>
            </a:r>
          </a:p>
        </p:txBody>
      </p:sp>
      <p:pic>
        <p:nvPicPr>
          <p:cNvPr id="31747" name="图片 1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8" y="415529"/>
            <a:ext cx="1482328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文本框 7"/>
          <p:cNvSpPr txBox="1">
            <a:spLocks noChangeArrowheads="1"/>
          </p:cNvSpPr>
          <p:nvPr/>
        </p:nvSpPr>
        <p:spPr bwMode="auto">
          <a:xfrm>
            <a:off x="709612" y="465535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课外阅读</a:t>
            </a:r>
          </a:p>
        </p:txBody>
      </p:sp>
      <p:pic>
        <p:nvPicPr>
          <p:cNvPr id="31749" name="Picture 6" descr="http://tencentjiaju.img-cn-beijing.aliyuncs.com/ueditor/20181018/h640w733-5bc837ed04fa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591" y="1045369"/>
            <a:ext cx="3324225" cy="380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385762" y="1849041"/>
            <a:ext cx="4144566" cy="1652588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99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1751" name="Picture 5" descr="H:\小插图\8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4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3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0" name="图片 1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8" y="415529"/>
            <a:ext cx="1482328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文本框 7"/>
          <p:cNvSpPr txBox="1">
            <a:spLocks noChangeArrowheads="1"/>
          </p:cNvSpPr>
          <p:nvPr/>
        </p:nvSpPr>
        <p:spPr bwMode="auto">
          <a:xfrm>
            <a:off x="709612" y="465535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中考链接</a:t>
            </a:r>
          </a:p>
        </p:txBody>
      </p:sp>
      <p:sp>
        <p:nvSpPr>
          <p:cNvPr id="32772" name="Rectangle 1"/>
          <p:cNvSpPr>
            <a:spLocks noChangeArrowheads="1"/>
          </p:cNvSpPr>
          <p:nvPr/>
        </p:nvSpPr>
        <p:spPr bwMode="auto">
          <a:xfrm>
            <a:off x="3408760" y="1350169"/>
            <a:ext cx="52101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28600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．文学常识填空。</a:t>
            </a:r>
            <a:endParaRPr lang="zh-CN" altLang="en-US" sz="1500" b="1">
              <a:latin typeface="+mn-lt"/>
              <a:ea typeface="+mn-ea"/>
              <a:cs typeface="+mn-ea"/>
              <a:sym typeface="+mn-lt"/>
            </a:endParaRPr>
          </a:p>
          <a:p>
            <a:pPr indent="228600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是 </a:t>
            </a:r>
            <a:r>
              <a:rPr lang="zh-CN" altLang="en-US" sz="1500" b="1" u="sng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朝代</a:t>
            </a: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著名画家</a:t>
            </a:r>
            <a:r>
              <a:rPr lang="zh-CN" altLang="en-US" sz="1500" b="1" u="sng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               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的长卷风俗画，是我国绘画史上的稀世奇珍，画之瑰宝。</a:t>
            </a:r>
          </a:p>
          <a:p>
            <a:pPr indent="228600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．下列词语加点字注音和书写完全正确的一项是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     )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228600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绢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本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(juān)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田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畴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(chóu)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瀚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林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(hàn)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摩肩接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踵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(zhǒnɡ)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228600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B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．遒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劲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(jìn) 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摄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取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(shâ) 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桅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竿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(gān) 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舳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舻相接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(zhú)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228600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C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．衣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冠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(guān) 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冗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杂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(rǒnɡ) 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题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跋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(bá) 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春寒料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峭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(qiào)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228600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D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．沉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檀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(tán) 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纤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夫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(xiān) 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无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瑕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(xiá) 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络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绎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不绝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(yì)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899798" y="2447925"/>
            <a:ext cx="26789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C</a:t>
            </a:r>
            <a:endParaRPr lang="zh-CN" altLang="en-US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2774" name="Picture 3" descr="http://a1.att.hudong.com/61/80/14300000937882128764806815743_9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62" y="1037035"/>
            <a:ext cx="2357438" cy="3517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圆角矩形 3"/>
          <p:cNvSpPr>
            <a:spLocks noChangeArrowheads="1"/>
          </p:cNvSpPr>
          <p:nvPr/>
        </p:nvSpPr>
        <p:spPr bwMode="auto">
          <a:xfrm>
            <a:off x="3587354" y="2459832"/>
            <a:ext cx="4866084" cy="167521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5F9B6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272088" y="1756172"/>
            <a:ext cx="5238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北宋</a:t>
            </a:r>
            <a:endParaRPr lang="zh-CN" altLang="en-US">
              <a:solidFill>
                <a:srgbClr val="008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173517" y="1770460"/>
            <a:ext cx="71556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张择端</a:t>
            </a:r>
            <a:endParaRPr lang="zh-CN" altLang="en-US">
              <a:solidFill>
                <a:srgbClr val="008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2778" name="Picture 5" descr="H:\小插图\8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8" y="415529"/>
            <a:ext cx="1482328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文本框 7"/>
          <p:cNvSpPr txBox="1">
            <a:spLocks noChangeArrowheads="1"/>
          </p:cNvSpPr>
          <p:nvPr/>
        </p:nvSpPr>
        <p:spPr bwMode="auto">
          <a:xfrm>
            <a:off x="709612" y="465535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自学检测</a:t>
            </a: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402432" y="1383506"/>
            <a:ext cx="5203031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192881" eaLnBrk="0" hangingPunct="0">
              <a:lnSpc>
                <a:spcPct val="200000"/>
              </a:lnSpc>
            </a:pP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．请给下面加点的汉字注音。</a:t>
            </a:r>
          </a:p>
          <a:p>
            <a:pPr indent="192881" eaLnBrk="0" hangingPunct="0">
              <a:lnSpc>
                <a:spcPct val="200000"/>
              </a:lnSpc>
            </a:pP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汴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梁（                   ）   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擅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长（          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）  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簇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拥（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） 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192881" eaLnBrk="0" hangingPunct="0">
              <a:lnSpc>
                <a:spcPct val="200000"/>
              </a:lnSpc>
            </a:pP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络绎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不绝 （           ）   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跋涉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（           ）  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漕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运（        ）    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192881" eaLnBrk="0" hangingPunct="0">
              <a:lnSpc>
                <a:spcPct val="200000"/>
              </a:lnSpc>
            </a:pP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舳舻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相接（            ）   沉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檀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（           ）  料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峭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（        ）     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192881" eaLnBrk="0" hangingPunct="0">
              <a:lnSpc>
                <a:spcPct val="200000"/>
              </a:lnSpc>
            </a:pP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摩肩接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踵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）   </a:t>
            </a:r>
            <a:r>
              <a:rPr lang="zh-CN" altLang="en-US" sz="15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遒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劲（           ）    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570310" y="1934766"/>
            <a:ext cx="4955381" cy="1803797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365" name="Picture 5" descr="H:\小插图\8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H:\小插图\6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5" descr="C:\Users\Administrator\Desktop\1ae25666e00341e79500fd91a60f89a4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5944" y="1179910"/>
            <a:ext cx="2490788" cy="3634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21619" y="1994297"/>
            <a:ext cx="55959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biàn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296842" y="1995487"/>
            <a:ext cx="59293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0033CC"/>
                </a:solidFill>
                <a:latin typeface="+mn-lt"/>
                <a:ea typeface="+mn-ea"/>
                <a:cs typeface="+mn-ea"/>
                <a:sym typeface="+mn-lt"/>
              </a:rPr>
              <a:t>shàn</a:t>
            </a:r>
            <a:endParaRPr lang="zh-CN" altLang="en-US">
              <a:solidFill>
                <a:srgbClr val="0033C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802981" y="2008585"/>
            <a:ext cx="36314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cù</a:t>
            </a:r>
            <a:endParaRPr lang="zh-CN" altLang="en-US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645444" y="2453878"/>
            <a:ext cx="6715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luò yì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164681" y="2461022"/>
            <a:ext cx="76319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bá shè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719638" y="2468166"/>
            <a:ext cx="47506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cáo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599010" y="2933700"/>
            <a:ext cx="72509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zhú lú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280172" y="2926556"/>
            <a:ext cx="45243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tán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677966" y="2926556"/>
            <a:ext cx="55959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qiào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604962" y="3373041"/>
            <a:ext cx="739379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zhǒng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321844" y="3365897"/>
            <a:ext cx="4476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qiú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30201" y="465535"/>
            <a:ext cx="13816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Rectangle 1"/>
          <p:cNvSpPr>
            <a:spLocks noChangeArrowheads="1"/>
          </p:cNvSpPr>
          <p:nvPr/>
        </p:nvSpPr>
        <p:spPr bwMode="auto">
          <a:xfrm>
            <a:off x="553641" y="948929"/>
            <a:ext cx="8296275" cy="3877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28600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、阅读下面的文字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回答下面问题。</a:t>
            </a:r>
          </a:p>
          <a:p>
            <a:pPr indent="228600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采用了中国传统绘画特有的手卷形式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以移动的视点摄取对象。全图内容庞大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却繁而不乱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长而不冗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段落清晰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结构严谨。画中人物有五百多个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形态各异。采用兼工带写的手法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线条遒劲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笔法灵动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有别于一般的界画。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是一幅写实性很强的作品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画中所绘景物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与文献中有关汴梁的记载基本一致。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东京梦华录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中所记述的街巷、酒楼、饮食果子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以及“天晓诸人入市”“诸色杂卖”等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都能在这画面中找到生动的图释。</a:t>
            </a:r>
            <a:r>
              <a:rPr lang="zh-CN" altLang="en-US" sz="15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画中的“孙羊店”“脚店”等</a:t>
            </a:r>
            <a:r>
              <a:rPr lang="en-US" altLang="zh-CN" sz="15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与</a:t>
            </a:r>
            <a:r>
              <a:rPr lang="en-US" altLang="zh-CN" sz="15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东京梦华录</a:t>
            </a:r>
            <a:r>
              <a:rPr lang="en-US" altLang="zh-CN" sz="15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中所记的“曹婆婆肉饼”“正店七十二户</a:t>
            </a:r>
            <a:r>
              <a:rPr lang="en-US" altLang="zh-CN" sz="15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15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其余皆谓之脚店”等</a:t>
            </a:r>
            <a:r>
              <a:rPr lang="en-US" altLang="zh-CN" sz="15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无有不符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。画面细节的刻画也十分真实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如桥梁的结构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车马的样式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人物的衣冠服饰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各行各业人员的活动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皆细致入微。它不是一般热闹场面的记录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而是通过对各阶层人物活动的生动描绘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深刻地揭示出这一特定历史时期的社会生活状况。画中丰富的内容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有着文字无法取代的历史价值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在艺术表现的同时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也是为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世纪中国城市生活状况留下的重要形象资料。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pic>
        <p:nvPicPr>
          <p:cNvPr id="33795" name="图片 2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8" y="415529"/>
            <a:ext cx="1482328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文本框 7"/>
          <p:cNvSpPr txBox="1">
            <a:spLocks noChangeArrowheads="1"/>
          </p:cNvSpPr>
          <p:nvPr/>
        </p:nvSpPr>
        <p:spPr bwMode="auto">
          <a:xfrm>
            <a:off x="709612" y="465535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中考链接</a:t>
            </a:r>
          </a:p>
        </p:txBody>
      </p:sp>
      <p:sp>
        <p:nvSpPr>
          <p:cNvPr id="33797" name="圆角矩形 3"/>
          <p:cNvSpPr>
            <a:spLocks noChangeArrowheads="1"/>
          </p:cNvSpPr>
          <p:nvPr/>
        </p:nvSpPr>
        <p:spPr bwMode="auto">
          <a:xfrm>
            <a:off x="408385" y="1351360"/>
            <a:ext cx="8553450" cy="3501628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5F9B6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120253" y="972741"/>
            <a:ext cx="5233988" cy="2376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 anchor="ctr">
            <a:spAutoFit/>
          </a:bodyPr>
          <a:lstStyle/>
          <a:p>
            <a:pPr indent="228600" eaLnBrk="0" hangingPunct="0">
              <a:lnSpc>
                <a:spcPct val="200000"/>
              </a:lnSpc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）这一段文字主要介绍了</a:t>
            </a:r>
            <a:r>
              <a:rPr lang="en-US" altLang="zh-CN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的哪些特点</a:t>
            </a:r>
            <a:r>
              <a:rPr lang="en-US" altLang="zh-CN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endParaRPr lang="en-US" altLang="zh-CN" sz="1500" b="1" dirty="0">
              <a:latin typeface="+mn-lt"/>
              <a:ea typeface="+mn-ea"/>
              <a:cs typeface="+mn-ea"/>
              <a:sym typeface="+mn-lt"/>
            </a:endParaRP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①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内容庞大</a:t>
            </a: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繁而不乱</a:t>
            </a: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长而不冗</a:t>
            </a: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段落清晰</a:t>
            </a: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结构严谨。</a:t>
            </a:r>
            <a:endParaRPr lang="en-US" altLang="zh-CN" sz="1500" b="1" dirty="0">
              <a:solidFill>
                <a:srgbClr val="008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②写实性很强。</a:t>
            </a:r>
            <a:endParaRPr lang="en-US" altLang="zh-CN" sz="1500" b="1" dirty="0">
              <a:solidFill>
                <a:srgbClr val="008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③画面细节的刻画真实。</a:t>
            </a:r>
            <a:endParaRPr lang="en-US" altLang="zh-CN" sz="1500" b="1" dirty="0">
              <a:solidFill>
                <a:srgbClr val="008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④有着文字无法取代的历史价值。</a:t>
            </a:r>
          </a:p>
        </p:txBody>
      </p:sp>
      <p:pic>
        <p:nvPicPr>
          <p:cNvPr id="34818" name="Picture 4" descr="C:\Users\Administrator\Desktop\QQ截图2019081915195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8756" y="985838"/>
            <a:ext cx="3573066" cy="346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图片 3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8" y="415529"/>
            <a:ext cx="1482328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文本框 7"/>
          <p:cNvSpPr txBox="1">
            <a:spLocks noChangeArrowheads="1"/>
          </p:cNvSpPr>
          <p:nvPr/>
        </p:nvSpPr>
        <p:spPr bwMode="auto">
          <a:xfrm>
            <a:off x="709612" y="465535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中考链接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113110" y="1565672"/>
            <a:ext cx="4520803" cy="1757363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4822" name="Picture 5" descr="H:\小插图\8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8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8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8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80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80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80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80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5057776" y="1384698"/>
            <a:ext cx="3764756" cy="249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300038" eaLnBrk="0" hangingPunct="0">
              <a:lnSpc>
                <a:spcPct val="150000"/>
              </a:lnSpc>
            </a:pPr>
            <a:r>
              <a:rPr lang="zh-CN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）文中画线句运用了什么说明方法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起到了什么作用</a:t>
            </a:r>
            <a:r>
              <a:rPr lang="en-US" altLang="zh-CN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endParaRPr lang="en-US" altLang="zh-CN" sz="1500" b="1">
              <a:latin typeface="+mn-lt"/>
              <a:ea typeface="+mn-ea"/>
              <a:cs typeface="+mn-ea"/>
              <a:sym typeface="+mn-lt"/>
            </a:endParaRPr>
          </a:p>
          <a:p>
            <a:pPr indent="300038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答：举例子、引用。</a:t>
            </a:r>
            <a:endParaRPr lang="en-US" altLang="zh-CN" sz="1500" b="1">
              <a:solidFill>
                <a:srgbClr val="6633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300038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通过举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东京梦华录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中记载的例子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及引用其中的“曹婆婆肉饼”“正店七十二户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其余皆谓之脚店”等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具体、有力地说明了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写实性很强的特点。</a:t>
            </a:r>
          </a:p>
        </p:txBody>
      </p:sp>
      <p:pic>
        <p:nvPicPr>
          <p:cNvPr id="35843" name="Picture 3" descr="http://i0.sinaimg.cn/dy/o/2010-05-18/1274173948_Q1dMk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0885" y="1169194"/>
            <a:ext cx="3234928" cy="323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图片 3" descr="组48325同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8" y="415529"/>
            <a:ext cx="1482328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文本框 7"/>
          <p:cNvSpPr txBox="1">
            <a:spLocks noChangeArrowheads="1"/>
          </p:cNvSpPr>
          <p:nvPr/>
        </p:nvSpPr>
        <p:spPr bwMode="auto">
          <a:xfrm>
            <a:off x="709612" y="465535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中考链接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994673" y="2119312"/>
            <a:ext cx="3821906" cy="1758554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5847" name="Picture 5" descr="H:\小插图\8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90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3" name="Rectangle 1"/>
          <p:cNvSpPr>
            <a:spLocks noChangeArrowheads="1"/>
          </p:cNvSpPr>
          <p:nvPr/>
        </p:nvSpPr>
        <p:spPr bwMode="auto">
          <a:xfrm>
            <a:off x="244079" y="1278732"/>
            <a:ext cx="4622006" cy="249316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 anchor="ctr">
            <a:spAutoFit/>
          </a:bodyPr>
          <a:lstStyle/>
          <a:p>
            <a:pPr indent="300038" eaLnBrk="0" hangingPunct="0">
              <a:lnSpc>
                <a:spcPct val="150000"/>
              </a:lnSpc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）“</a:t>
            </a:r>
            <a:r>
              <a:rPr lang="en-US" altLang="zh-CN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是一幅写实性很强的作品</a:t>
            </a:r>
            <a:r>
              <a:rPr lang="en-US" altLang="zh-CN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画中所绘景物</a:t>
            </a:r>
            <a:r>
              <a:rPr lang="en-US" altLang="zh-CN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与文献中有关汴梁的记载基本一致。”这句话中的“基本”一词能否删去</a:t>
            </a:r>
            <a:r>
              <a:rPr lang="en-US" altLang="zh-CN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为什么</a:t>
            </a:r>
            <a:r>
              <a:rPr lang="en-US" altLang="zh-CN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endParaRPr lang="en-US" altLang="zh-CN" sz="1500" b="1" dirty="0">
              <a:latin typeface="+mn-lt"/>
              <a:ea typeface="+mn-ea"/>
              <a:cs typeface="+mn-ea"/>
              <a:sym typeface="+mn-lt"/>
            </a:endParaRPr>
          </a:p>
          <a:p>
            <a:pPr indent="228600" eaLnBrk="0" hangingPunct="0">
              <a:lnSpc>
                <a:spcPct val="150000"/>
              </a:lnSpc>
              <a:defRPr/>
            </a:pP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答：不能删去。“基本”在这里起限制作用</a:t>
            </a: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删去后就成了“画中所绘景物</a:t>
            </a: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与文献中有关汴梁的记载一致”</a:t>
            </a: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说法太绝对</a:t>
            </a: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与事实不符。“基本”体现了说明文语言的准确性、严密性和科学性。</a:t>
            </a:r>
          </a:p>
        </p:txBody>
      </p:sp>
      <p:pic>
        <p:nvPicPr>
          <p:cNvPr id="36867" name="Picture 3" descr="http://pic.people.com.cn/mediafile/200904/05/F2009040508053423480371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382" y="1641872"/>
            <a:ext cx="3956447" cy="2551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图片 3" descr="组48325同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8" y="415529"/>
            <a:ext cx="1482328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文本框 7"/>
          <p:cNvSpPr txBox="1">
            <a:spLocks noChangeArrowheads="1"/>
          </p:cNvSpPr>
          <p:nvPr/>
        </p:nvSpPr>
        <p:spPr bwMode="auto">
          <a:xfrm>
            <a:off x="709612" y="465535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中考链接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167879" y="2390775"/>
            <a:ext cx="4666059" cy="1360885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6871" name="Picture 5" descr="H:\小插图\8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65960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0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524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3758803" y="1329929"/>
            <a:ext cx="5176838" cy="28396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  <a:tabLst>
                <a:tab pos="435769" algn="l"/>
                <a:tab pos="872490" algn="l"/>
                <a:tab pos="1308259" algn="l"/>
                <a:tab pos="1745456" algn="l"/>
                <a:tab pos="2181225" algn="l"/>
                <a:tab pos="2616994" algn="l"/>
                <a:tab pos="3053715" algn="l"/>
                <a:tab pos="3489484" algn="l"/>
                <a:tab pos="3926681" algn="l"/>
                <a:tab pos="4362450" algn="l"/>
                <a:tab pos="4798219" algn="l"/>
                <a:tab pos="5234940" algn="l"/>
                <a:tab pos="5670709" algn="l"/>
                <a:tab pos="6107906" algn="l"/>
                <a:tab pos="6543675" algn="l"/>
                <a:tab pos="6979444" algn="l"/>
              </a:tabLst>
              <a:defRPr/>
            </a:pPr>
            <a:r>
              <a:rPr lang="en-US" altLang="zh-CN" sz="1500" b="1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500" b="1" dirty="0">
                <a:latin typeface="+mn-lt"/>
                <a:ea typeface="+mn-ea"/>
                <a:cs typeface="+mn-ea"/>
                <a:sym typeface="+mn-lt"/>
              </a:rPr>
              <a:t>．解释下面的词语。</a:t>
            </a:r>
          </a:p>
          <a:p>
            <a:pPr indent="196691" eaLnBrk="0" hangingPunct="0">
              <a:lnSpc>
                <a:spcPct val="150000"/>
              </a:lnSpc>
              <a:tabLst>
                <a:tab pos="435769" algn="l"/>
                <a:tab pos="872490" algn="l"/>
                <a:tab pos="1308259" algn="l"/>
                <a:tab pos="1745456" algn="l"/>
                <a:tab pos="2181225" algn="l"/>
                <a:tab pos="2616994" algn="l"/>
                <a:tab pos="3053715" algn="l"/>
                <a:tab pos="3489484" algn="l"/>
                <a:tab pos="3926681" algn="l"/>
                <a:tab pos="4362450" algn="l"/>
                <a:tab pos="4798219" algn="l"/>
                <a:tab pos="5234940" algn="l"/>
                <a:tab pos="5670709" algn="l"/>
                <a:tab pos="6107906" algn="l"/>
                <a:tab pos="6543675" algn="l"/>
                <a:tab pos="6979444" algn="l"/>
              </a:tabLst>
              <a:defRPr/>
            </a:pPr>
            <a:r>
              <a:rPr lang="zh-CN" altLang="en-US" sz="1500" b="1" dirty="0">
                <a:latin typeface="+mn-lt"/>
                <a:ea typeface="+mn-ea"/>
                <a:cs typeface="+mn-ea"/>
                <a:sym typeface="+mn-lt"/>
              </a:rPr>
              <a:t>春寒料峭</a:t>
            </a:r>
            <a:r>
              <a:rPr lang="zh-CN" altLang="en-US" sz="1500" b="1" dirty="0">
                <a:solidFill>
                  <a:srgbClr val="0000CC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endParaRPr lang="zh-CN" altLang="en-US" sz="1500" b="1" dirty="0">
              <a:latin typeface="+mn-lt"/>
              <a:ea typeface="+mn-ea"/>
              <a:cs typeface="+mn-ea"/>
              <a:sym typeface="+mn-lt"/>
            </a:endParaRPr>
          </a:p>
          <a:p>
            <a:pPr indent="196691" eaLnBrk="0" hangingPunct="0">
              <a:lnSpc>
                <a:spcPct val="150000"/>
              </a:lnSpc>
              <a:tabLst>
                <a:tab pos="435769" algn="l"/>
                <a:tab pos="872490" algn="l"/>
                <a:tab pos="1308259" algn="l"/>
                <a:tab pos="1745456" algn="l"/>
                <a:tab pos="2181225" algn="l"/>
                <a:tab pos="2616994" algn="l"/>
                <a:tab pos="3053715" algn="l"/>
                <a:tab pos="3489484" algn="l"/>
                <a:tab pos="3926681" algn="l"/>
                <a:tab pos="4362450" algn="l"/>
                <a:tab pos="4798219" algn="l"/>
                <a:tab pos="5234940" algn="l"/>
                <a:tab pos="5670709" algn="l"/>
                <a:tab pos="6107906" algn="l"/>
                <a:tab pos="6543675" algn="l"/>
                <a:tab pos="6979444" algn="l"/>
              </a:tabLst>
              <a:defRPr/>
            </a:pPr>
            <a:r>
              <a:rPr lang="zh-CN" altLang="en-US" sz="1500" b="1" dirty="0">
                <a:latin typeface="+mn-lt"/>
                <a:ea typeface="+mn-ea"/>
                <a:cs typeface="+mn-ea"/>
                <a:sym typeface="+mn-lt"/>
              </a:rPr>
              <a:t>长途跋涉</a:t>
            </a:r>
            <a:r>
              <a:rPr lang="en-US" altLang="zh-CN" sz="1500" b="1" dirty="0" err="1">
                <a:latin typeface="+mn-lt"/>
                <a:ea typeface="+mn-ea"/>
                <a:cs typeface="+mn-ea"/>
                <a:sym typeface="+mn-lt"/>
              </a:rPr>
              <a:t>bá</a:t>
            </a:r>
            <a:r>
              <a:rPr lang="en-US" altLang="zh-CN" sz="1500" b="1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1500" b="1" dirty="0" err="1">
                <a:latin typeface="+mn-lt"/>
                <a:ea typeface="+mn-ea"/>
                <a:cs typeface="+mn-ea"/>
                <a:sym typeface="+mn-lt"/>
              </a:rPr>
              <a:t>shè</a:t>
            </a:r>
            <a:r>
              <a:rPr lang="en-US" altLang="zh-CN" sz="1500" b="1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500" b="1" dirty="0">
                <a:solidFill>
                  <a:srgbClr val="0000CC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endParaRPr lang="en-US" altLang="zh-CN" sz="1500" b="1" dirty="0">
              <a:solidFill>
                <a:srgbClr val="0000CC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196691" eaLnBrk="0" hangingPunct="0">
              <a:lnSpc>
                <a:spcPct val="150000"/>
              </a:lnSpc>
              <a:tabLst>
                <a:tab pos="435769" algn="l"/>
                <a:tab pos="872490" algn="l"/>
                <a:tab pos="1308259" algn="l"/>
                <a:tab pos="1745456" algn="l"/>
                <a:tab pos="2181225" algn="l"/>
                <a:tab pos="2616994" algn="l"/>
                <a:tab pos="3053715" algn="l"/>
                <a:tab pos="3489484" algn="l"/>
                <a:tab pos="3926681" algn="l"/>
                <a:tab pos="4362450" algn="l"/>
                <a:tab pos="4798219" algn="l"/>
                <a:tab pos="5234940" algn="l"/>
                <a:tab pos="5670709" algn="l"/>
                <a:tab pos="6107906" algn="l"/>
                <a:tab pos="6543675" algn="l"/>
                <a:tab pos="6979444" algn="l"/>
              </a:tabLst>
              <a:defRPr/>
            </a:pPr>
            <a:endParaRPr lang="zh-CN" altLang="en-US" sz="1500" b="1" dirty="0">
              <a:latin typeface="+mn-lt"/>
              <a:ea typeface="+mn-ea"/>
              <a:cs typeface="+mn-ea"/>
              <a:sym typeface="+mn-lt"/>
            </a:endParaRPr>
          </a:p>
          <a:p>
            <a:pPr indent="196691" eaLnBrk="0" hangingPunct="0">
              <a:lnSpc>
                <a:spcPct val="150000"/>
              </a:lnSpc>
              <a:tabLst>
                <a:tab pos="435769" algn="l"/>
                <a:tab pos="872490" algn="l"/>
                <a:tab pos="1308259" algn="l"/>
                <a:tab pos="1745456" algn="l"/>
                <a:tab pos="2181225" algn="l"/>
                <a:tab pos="2616994" algn="l"/>
                <a:tab pos="3053715" algn="l"/>
                <a:tab pos="3489484" algn="l"/>
                <a:tab pos="3926681" algn="l"/>
                <a:tab pos="4362450" algn="l"/>
                <a:tab pos="4798219" algn="l"/>
                <a:tab pos="5234940" algn="l"/>
                <a:tab pos="5670709" algn="l"/>
                <a:tab pos="6107906" algn="l"/>
                <a:tab pos="6543675" algn="l"/>
                <a:tab pos="6979444" algn="l"/>
              </a:tabLst>
              <a:defRPr/>
            </a:pPr>
            <a:r>
              <a:rPr lang="zh-CN" altLang="en-US" sz="1500" b="1" dirty="0">
                <a:latin typeface="+mn-lt"/>
                <a:ea typeface="+mn-ea"/>
                <a:cs typeface="+mn-ea"/>
                <a:sym typeface="+mn-lt"/>
              </a:rPr>
              <a:t>舳舻</a:t>
            </a:r>
            <a:r>
              <a:rPr lang="en-US" altLang="zh-CN" sz="1500" b="1" dirty="0" err="1">
                <a:latin typeface="+mn-lt"/>
                <a:ea typeface="+mn-ea"/>
                <a:cs typeface="+mn-ea"/>
                <a:sym typeface="+mn-lt"/>
              </a:rPr>
              <a:t>zhú</a:t>
            </a:r>
            <a:r>
              <a:rPr lang="en-US" altLang="zh-CN" sz="1500" b="1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1500" b="1" dirty="0" err="1">
                <a:latin typeface="+mn-lt"/>
                <a:ea typeface="+mn-ea"/>
                <a:cs typeface="+mn-ea"/>
                <a:sym typeface="+mn-lt"/>
              </a:rPr>
              <a:t>lú</a:t>
            </a:r>
            <a:r>
              <a:rPr lang="en-US" altLang="zh-CN" sz="1500" b="1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500" b="1" dirty="0">
                <a:latin typeface="+mn-lt"/>
                <a:ea typeface="+mn-ea"/>
                <a:cs typeface="+mn-ea"/>
                <a:sym typeface="+mn-lt"/>
              </a:rPr>
              <a:t>相接：</a:t>
            </a:r>
          </a:p>
          <a:p>
            <a:pPr indent="196691" eaLnBrk="0" hangingPunct="0">
              <a:lnSpc>
                <a:spcPct val="150000"/>
              </a:lnSpc>
              <a:tabLst>
                <a:tab pos="435769" algn="l"/>
                <a:tab pos="872490" algn="l"/>
                <a:tab pos="1308259" algn="l"/>
                <a:tab pos="1745456" algn="l"/>
                <a:tab pos="2181225" algn="l"/>
                <a:tab pos="2616994" algn="l"/>
                <a:tab pos="3053715" algn="l"/>
                <a:tab pos="3489484" algn="l"/>
                <a:tab pos="3926681" algn="l"/>
                <a:tab pos="4362450" algn="l"/>
                <a:tab pos="4798219" algn="l"/>
                <a:tab pos="5234940" algn="l"/>
                <a:tab pos="5670709" algn="l"/>
                <a:tab pos="6107906" algn="l"/>
                <a:tab pos="6543675" algn="l"/>
                <a:tab pos="6979444" algn="l"/>
              </a:tabLst>
              <a:defRPr/>
            </a:pPr>
            <a:r>
              <a:rPr lang="zh-CN" altLang="en-US" sz="1500" b="1" dirty="0">
                <a:latin typeface="+mn-lt"/>
                <a:ea typeface="+mn-ea"/>
                <a:cs typeface="+mn-ea"/>
                <a:sym typeface="+mn-lt"/>
              </a:rPr>
              <a:t>摩肩接踵</a:t>
            </a:r>
            <a:r>
              <a:rPr lang="en-US" altLang="zh-CN" sz="1500" b="1" dirty="0" err="1">
                <a:latin typeface="+mn-lt"/>
                <a:ea typeface="+mn-ea"/>
                <a:cs typeface="+mn-ea"/>
                <a:sym typeface="+mn-lt"/>
              </a:rPr>
              <a:t>zhǒng</a:t>
            </a:r>
            <a:r>
              <a:rPr lang="en-US" altLang="zh-CN" sz="1500" b="1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500" b="1" dirty="0">
                <a:latin typeface="+mn-lt"/>
                <a:ea typeface="+mn-ea"/>
                <a:cs typeface="+mn-ea"/>
                <a:sym typeface="+mn-lt"/>
              </a:rPr>
              <a:t>：</a:t>
            </a:r>
            <a:endParaRPr lang="en-US" altLang="zh-CN" sz="1500" b="1" dirty="0">
              <a:latin typeface="+mn-lt"/>
              <a:ea typeface="+mn-ea"/>
              <a:cs typeface="+mn-ea"/>
              <a:sym typeface="+mn-lt"/>
            </a:endParaRPr>
          </a:p>
          <a:p>
            <a:pPr indent="196691" eaLnBrk="0" hangingPunct="0">
              <a:lnSpc>
                <a:spcPct val="150000"/>
              </a:lnSpc>
              <a:tabLst>
                <a:tab pos="435769" algn="l"/>
                <a:tab pos="872490" algn="l"/>
                <a:tab pos="1308259" algn="l"/>
                <a:tab pos="1745456" algn="l"/>
                <a:tab pos="2181225" algn="l"/>
                <a:tab pos="2616994" algn="l"/>
                <a:tab pos="3053715" algn="l"/>
                <a:tab pos="3489484" algn="l"/>
                <a:tab pos="3926681" algn="l"/>
                <a:tab pos="4362450" algn="l"/>
                <a:tab pos="4798219" algn="l"/>
                <a:tab pos="5234940" algn="l"/>
                <a:tab pos="5670709" algn="l"/>
                <a:tab pos="6107906" algn="l"/>
                <a:tab pos="6543675" algn="l"/>
                <a:tab pos="6979444" algn="l"/>
              </a:tabLst>
              <a:defRPr/>
            </a:pPr>
            <a:endParaRPr lang="zh-CN" altLang="en-US" sz="1500" b="1" dirty="0">
              <a:latin typeface="+mn-lt"/>
              <a:ea typeface="+mn-ea"/>
              <a:cs typeface="+mn-ea"/>
              <a:sym typeface="+mn-lt"/>
            </a:endParaRPr>
          </a:p>
          <a:p>
            <a:pPr indent="196691" eaLnBrk="0" hangingPunct="0">
              <a:lnSpc>
                <a:spcPct val="150000"/>
              </a:lnSpc>
              <a:tabLst>
                <a:tab pos="435769" algn="l"/>
                <a:tab pos="872490" algn="l"/>
                <a:tab pos="1308259" algn="l"/>
                <a:tab pos="1745456" algn="l"/>
                <a:tab pos="2181225" algn="l"/>
                <a:tab pos="2616994" algn="l"/>
                <a:tab pos="3053715" algn="l"/>
                <a:tab pos="3489484" algn="l"/>
                <a:tab pos="3926681" algn="l"/>
                <a:tab pos="4362450" algn="l"/>
                <a:tab pos="4798219" algn="l"/>
                <a:tab pos="5234940" algn="l"/>
                <a:tab pos="5670709" algn="l"/>
                <a:tab pos="6107906" algn="l"/>
                <a:tab pos="6543675" algn="l"/>
                <a:tab pos="6979444" algn="l"/>
              </a:tabLst>
              <a:defRPr/>
            </a:pPr>
            <a:r>
              <a:rPr lang="zh-CN" altLang="en-US" sz="1500" b="1" dirty="0">
                <a:latin typeface="+mn-lt"/>
                <a:ea typeface="+mn-ea"/>
                <a:cs typeface="+mn-ea"/>
                <a:sym typeface="+mn-lt"/>
              </a:rPr>
              <a:t>络绎</a:t>
            </a:r>
            <a:r>
              <a:rPr lang="en-US" altLang="zh-CN" sz="1500" b="1" dirty="0" err="1">
                <a:latin typeface="+mn-lt"/>
                <a:ea typeface="+mn-ea"/>
                <a:cs typeface="+mn-ea"/>
                <a:sym typeface="+mn-lt"/>
              </a:rPr>
              <a:t>luò</a:t>
            </a:r>
            <a:r>
              <a:rPr lang="en-US" altLang="zh-CN" sz="1500" b="1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1500" b="1" dirty="0" err="1">
                <a:latin typeface="+mn-lt"/>
                <a:ea typeface="+mn-ea"/>
                <a:cs typeface="+mn-ea"/>
                <a:sym typeface="+mn-lt"/>
              </a:rPr>
              <a:t>yì</a:t>
            </a:r>
            <a:r>
              <a:rPr lang="zh-CN" altLang="en-US" sz="1500" b="1" dirty="0">
                <a:latin typeface="+mn-lt"/>
                <a:ea typeface="+mn-ea"/>
                <a:cs typeface="+mn-ea"/>
                <a:sym typeface="+mn-lt"/>
              </a:rPr>
              <a:t>不绝：</a:t>
            </a:r>
          </a:p>
        </p:txBody>
      </p:sp>
      <p:pic>
        <p:nvPicPr>
          <p:cNvPr id="16387" name="Picture 3" descr="http://file2.gucn.com/file2/curiopicfile/201011/gucn_2010112068615171722pic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10" y="1397794"/>
            <a:ext cx="3211115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图片 1" descr="组48325同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8" y="415529"/>
            <a:ext cx="1482328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文本框 7"/>
          <p:cNvSpPr txBox="1">
            <a:spLocks noChangeArrowheads="1"/>
          </p:cNvSpPr>
          <p:nvPr/>
        </p:nvSpPr>
        <p:spPr bwMode="auto">
          <a:xfrm>
            <a:off x="709612" y="465535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自学检测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702844" y="1737122"/>
            <a:ext cx="5147072" cy="2443163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858941" y="1772841"/>
            <a:ext cx="360402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zh-CN" altLang="en-US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形容春天异常寒冷的天气。料峭，微寒。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927873" y="2028825"/>
            <a:ext cx="4688681" cy="724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                         指远距离的翻山渡水。形容路途遥远</a:t>
            </a:r>
            <a:r>
              <a:rPr lang="en-US" altLang="zh-CN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行路辛苦。跋涉，爬山过水，形容旅途艰苦。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466160" y="2790825"/>
            <a:ext cx="347543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zh-CN" altLang="en-US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船只首尾衔接。舳，船尾。舻，船头。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954066" y="3056335"/>
            <a:ext cx="4807744" cy="724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                        肩并肩，脚碰脚。形容人很多，很拥挤。锺，脚后跟。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406628" y="3829050"/>
            <a:ext cx="2737247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zh-CN" altLang="en-US" sz="15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形容行人很多，往来不断。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883444" y="1252538"/>
            <a:ext cx="3870722" cy="249316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 anchor="ctr">
            <a:spAutoFit/>
          </a:bodyPr>
          <a:lstStyle/>
          <a:p>
            <a:pPr indent="196691" eaLnBrk="0" hangingPunct="0">
              <a:lnSpc>
                <a:spcPct val="150000"/>
              </a:lnSpc>
              <a:tabLst>
                <a:tab pos="435769" algn="l"/>
                <a:tab pos="872490" algn="l"/>
                <a:tab pos="1308259" algn="l"/>
                <a:tab pos="1745456" algn="l"/>
                <a:tab pos="2181225" algn="l"/>
                <a:tab pos="2616994" algn="l"/>
                <a:tab pos="3053715" algn="l"/>
                <a:tab pos="3489484" algn="l"/>
                <a:tab pos="3926681" algn="l"/>
                <a:tab pos="4362450" algn="l"/>
                <a:tab pos="4798219" algn="l"/>
                <a:tab pos="5234940" algn="l"/>
                <a:tab pos="5670709" algn="l"/>
                <a:tab pos="6107906" algn="l"/>
                <a:tab pos="6543675" algn="l"/>
                <a:tab pos="6979444" algn="l"/>
              </a:tabLst>
              <a:defRPr/>
            </a:pPr>
            <a:r>
              <a:rPr lang="en-US" altLang="zh-CN" sz="1500" b="1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500" b="1" dirty="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500" b="1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 dirty="0"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 dirty="0">
                <a:latin typeface="+mn-lt"/>
                <a:ea typeface="+mn-ea"/>
                <a:cs typeface="+mn-ea"/>
                <a:sym typeface="+mn-lt"/>
              </a:rPr>
              <a:t>》</a:t>
            </a:r>
          </a:p>
          <a:p>
            <a:pPr indent="200025" eaLnBrk="0" hangingPunct="0">
              <a:lnSpc>
                <a:spcPct val="150000"/>
              </a:lnSpc>
              <a:tabLst>
                <a:tab pos="435769" algn="l"/>
                <a:tab pos="872490" algn="l"/>
                <a:tab pos="1308259" algn="l"/>
                <a:tab pos="1745456" algn="l"/>
                <a:tab pos="2181225" algn="l"/>
                <a:tab pos="2616994" algn="l"/>
                <a:tab pos="3053715" algn="l"/>
                <a:tab pos="3489484" algn="l"/>
                <a:tab pos="3926681" algn="l"/>
                <a:tab pos="4362450" algn="l"/>
                <a:tab pos="4798219" algn="l"/>
                <a:tab pos="5234940" algn="l"/>
                <a:tab pos="5670709" algn="l"/>
                <a:tab pos="6107906" algn="l"/>
                <a:tab pos="6543675" algn="l"/>
                <a:tab pos="6979444" algn="l"/>
              </a:tabLst>
              <a:defRPr/>
            </a:pP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北宋著名画家张择端的长卷风俗画</a:t>
            </a: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 dirty="0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，是我国绘画史上的稀世奇珍，画之瑰宝。它用现实主义手法，全景式构图，生动细致地描绘了北宋王都开封汴京时的舟船往复，飞虹卧波，店铺林立，人烟稠密的繁华景象和丰富的社会生活习俗风情。</a:t>
            </a:r>
          </a:p>
        </p:txBody>
      </p:sp>
      <p:pic>
        <p:nvPicPr>
          <p:cNvPr id="17411" name="Picture 2" descr="C:\Users\Administrator\Desktop\QQ截图2019081912135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8244" y="1419225"/>
            <a:ext cx="3259931" cy="3245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图片 1" descr="组48325同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8" y="415529"/>
            <a:ext cx="1482328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文本框 7"/>
          <p:cNvSpPr txBox="1">
            <a:spLocks noChangeArrowheads="1"/>
          </p:cNvSpPr>
          <p:nvPr/>
        </p:nvSpPr>
        <p:spPr bwMode="auto">
          <a:xfrm>
            <a:off x="709612" y="465535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自学检测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866775" y="1658541"/>
            <a:ext cx="3821906" cy="2060972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7415" name="Picture 5" descr="H:\小插图\8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 descr="http://i.qulishi.com/uploads/news/201612/14825634252976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" y="1091804"/>
            <a:ext cx="3996929" cy="274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5" descr="H:\小插图\8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6" descr="H:\小插图\6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4979194" y="1350169"/>
            <a:ext cx="3709988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、时代背景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的时代背景是北宋时期的开封市，开封位于河南省中部，古称汴梁，汴京，为我国七大古都之一，从战国至金代，先后有</a:t>
            </a: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个封建王朝在此定都，素有“自古帝王都”、 “七朝古都”之称，其中以北宋年间最为繁荣，人口多达</a:t>
            </a:r>
            <a:r>
              <a:rPr lang="en-US" altLang="zh-CN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150</a:t>
            </a:r>
            <a:r>
              <a:rPr lang="zh-CN" altLang="en-US" sz="15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余万，是当时世界上最繁华的城市之一。</a:t>
            </a:r>
          </a:p>
        </p:txBody>
      </p:sp>
      <p:pic>
        <p:nvPicPr>
          <p:cNvPr id="18437" name="图片 1" descr="组48325同意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8" y="415529"/>
            <a:ext cx="1482328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文本框 7"/>
          <p:cNvSpPr txBox="1">
            <a:spLocks noChangeArrowheads="1"/>
          </p:cNvSpPr>
          <p:nvPr/>
        </p:nvSpPr>
        <p:spPr bwMode="auto">
          <a:xfrm>
            <a:off x="709612" y="465535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自学检测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916092" y="1757363"/>
            <a:ext cx="3734990" cy="2403872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H:\小插图\8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6" descr="H:\小插图\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698897" y="1504950"/>
            <a:ext cx="3765947" cy="214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zh-CN" altLang="zh-CN" sz="1500" b="1">
                <a:latin typeface="+mn-lt"/>
                <a:ea typeface="+mn-ea"/>
                <a:cs typeface="+mn-ea"/>
                <a:sym typeface="+mn-lt"/>
              </a:rPr>
              <a:t>同学们快速浏览课文，小组或同桌合作探究：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速读课文，找出本文的说明对象，说说本文的说明对象具有什么特点？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明确：说明对象：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。特点：描绘了城乡市井平民生活的各个方面。</a:t>
            </a:r>
          </a:p>
        </p:txBody>
      </p:sp>
      <p:pic>
        <p:nvPicPr>
          <p:cNvPr id="19460" name="图片 1" descr="组48325同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初读课文整体感知</a:t>
            </a:r>
          </a:p>
        </p:txBody>
      </p:sp>
      <p:pic>
        <p:nvPicPr>
          <p:cNvPr id="19462" name="Picture 3" descr="http://www.zdsee.com/bbs/attachment/Mon_0612/30_50049_3543502f9ff35dc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1044" y="1722835"/>
            <a:ext cx="4176713" cy="208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676275" y="2258616"/>
            <a:ext cx="3788569" cy="1388269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4741069" y="1366667"/>
            <a:ext cx="3888581" cy="353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．分别说说每一段的内容，简要概括每一段的大意。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明确：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段介绍了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的创作历史背景，引出说明对象；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段介绍画作作者张择端及其创作动机；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段介绍了画作材质、尺幅等基本信息；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段介绍了画作的详细内容；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段介绍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的艺术价值和历史价值。</a:t>
            </a:r>
          </a:p>
        </p:txBody>
      </p:sp>
      <p:pic>
        <p:nvPicPr>
          <p:cNvPr id="20483" name="Picture 3" descr="http://pccoo.cn/album/2012827/2012827141021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1" y="1479948"/>
            <a:ext cx="4555331" cy="2258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图片 1" descr="组48325同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初读课文整体感知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711304" y="2436019"/>
            <a:ext cx="4012406" cy="2424113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0487" name="Picture 5" descr="H:\小插图\8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373"/>
            <a:ext cx="1252538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8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83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83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H:\小插图\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616" y="361950"/>
            <a:ext cx="1170384" cy="155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284560" y="1123950"/>
            <a:ext cx="4377928" cy="318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、结合全文内容，本文为什么以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梦回繁华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为题？有什么内涵？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明确：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所描绘的北宋时期繁华的市井风情是真实的，画作完成于北宋覆灭前夕，在后来南渡的北宋遗民眼中画中的一切意义非同一般。让他们回首故土，仿佛又回到北宋曾经的繁华，内心有一种怀念故土的沧桑之感。标题醒目，既能吸引读者，又准确地揭示出了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背后的社会历史内涵。</a:t>
            </a:r>
          </a:p>
        </p:txBody>
      </p:sp>
      <p:pic>
        <p:nvPicPr>
          <p:cNvPr id="21507" name="图片 1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细读课文深层探究</a:t>
            </a:r>
          </a:p>
        </p:txBody>
      </p:sp>
      <p:pic>
        <p:nvPicPr>
          <p:cNvPr id="21509" name="Picture 3" descr="http://p2.qhimgs4.com/t01c1d3996129323b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0113" y="1372791"/>
            <a:ext cx="4191000" cy="287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66700" y="1895475"/>
            <a:ext cx="4382691" cy="2390775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9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935832" y="951310"/>
            <a:ext cx="7412831" cy="3531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清明上河图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人物繁多，场景复杂，但本文介绍得条理分明、细腻具体。细读课文第</a:t>
            </a:r>
            <a:r>
              <a:rPr lang="en-US" altLang="zh-CN" sz="1500" b="1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段，试分析一下作者是如何做到的？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solidFill>
                  <a:srgbClr val="008000"/>
                </a:solidFill>
                <a:latin typeface="+mn-lt"/>
                <a:ea typeface="+mn-ea"/>
                <a:cs typeface="+mn-ea"/>
                <a:sym typeface="+mn-lt"/>
              </a:rPr>
              <a:t>明确：①介绍画面开卷处描绘的内容，按照由远及近的顺序逐一具体介绍。先介绍近郊风光，再介绍赶集的乡人，然后介绍进入大道岔道上的扫墓归来的权贵，最后介绍近处小路上的行旅。②介绍画面中段描绘的情景。先介绍汴河上的船、忙碌的船工、拖船的纤夫，再介绍河上拱桥的结构、形状及其两端，最后详细介绍一艘准备驶过拱桥的巨大漕船，船夫呼喊，桥上呼应，行人围观，这一紧张的一幕。③介绍画卷后段描写的街道，先介绍街道房屋店铺，再介绍店铺经营品种，最后介绍各行各业及行人。</a:t>
            </a:r>
          </a:p>
          <a:p>
            <a:pPr indent="200025" eaLnBrk="0" hangingPunct="0">
              <a:lnSpc>
                <a:spcPct val="150000"/>
              </a:lnSpc>
            </a:pPr>
            <a:r>
              <a:rPr lang="zh-CN" altLang="en-US" sz="1500" b="1">
                <a:latin typeface="+mn-lt"/>
                <a:ea typeface="+mn-ea"/>
                <a:cs typeface="+mn-ea"/>
                <a:sym typeface="+mn-lt"/>
              </a:rPr>
              <a:t>由此可见，本文采用的是逻辑顺序，因此，纵然画面内容纷繁复杂，但依然能条理分明、层次清晰地呈现在我们面前。</a:t>
            </a:r>
          </a:p>
        </p:txBody>
      </p:sp>
      <p:pic>
        <p:nvPicPr>
          <p:cNvPr id="22530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415529"/>
            <a:ext cx="2438400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文本框 7"/>
          <p:cNvSpPr txBox="1">
            <a:spLocks noChangeArrowheads="1"/>
          </p:cNvSpPr>
          <p:nvPr/>
        </p:nvSpPr>
        <p:spPr bwMode="auto">
          <a:xfrm>
            <a:off x="709613" y="465535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EF7509"/>
                </a:solidFill>
                <a:latin typeface="+mn-lt"/>
                <a:ea typeface="+mn-ea"/>
                <a:cs typeface="+mn-ea"/>
                <a:sym typeface="+mn-lt"/>
              </a:rPr>
              <a:t>细读课文深层探究</a:t>
            </a:r>
          </a:p>
        </p:txBody>
      </p:sp>
      <p:sp>
        <p:nvSpPr>
          <p:cNvPr id="22532" name="圆角矩形 3"/>
          <p:cNvSpPr>
            <a:spLocks noChangeArrowheads="1"/>
          </p:cNvSpPr>
          <p:nvPr/>
        </p:nvSpPr>
        <p:spPr bwMode="auto">
          <a:xfrm>
            <a:off x="844154" y="1721644"/>
            <a:ext cx="7668815" cy="2749154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99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57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57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7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57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glr2hg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Pages>0</Pages>
  <Words>2129</Words>
  <Characters>0</Characters>
  <Application>Microsoft Office PowerPoint</Application>
  <DocSecurity>0</DocSecurity>
  <PresentationFormat>全屏显示(16:9)</PresentationFormat>
  <Lines>0</Lines>
  <Paragraphs>154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267</cp:revision>
  <dcterms:created xsi:type="dcterms:W3CDTF">2017-11-13T08:28:00Z</dcterms:created>
  <dcterms:modified xsi:type="dcterms:W3CDTF">2022-01-04T10:43:04Z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2052-10.8.0.5648</vt:lpwstr>
  </property>
</Properties>
</file>