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32"/>
  </p:notesMasterIdLst>
  <p:sldIdLst>
    <p:sldId id="256" r:id="rId3"/>
    <p:sldId id="312" r:id="rId4"/>
    <p:sldId id="257" r:id="rId5"/>
    <p:sldId id="309" r:id="rId6"/>
    <p:sldId id="408" r:id="rId7"/>
    <p:sldId id="285" r:id="rId8"/>
    <p:sldId id="378" r:id="rId9"/>
    <p:sldId id="404" r:id="rId10"/>
    <p:sldId id="340" r:id="rId11"/>
    <p:sldId id="380" r:id="rId12"/>
    <p:sldId id="381" r:id="rId13"/>
    <p:sldId id="382" r:id="rId14"/>
    <p:sldId id="384" r:id="rId15"/>
    <p:sldId id="385" r:id="rId16"/>
    <p:sldId id="386" r:id="rId17"/>
    <p:sldId id="270" r:id="rId18"/>
    <p:sldId id="288" r:id="rId19"/>
    <p:sldId id="293" r:id="rId20"/>
    <p:sldId id="290" r:id="rId21"/>
    <p:sldId id="295" r:id="rId22"/>
    <p:sldId id="411" r:id="rId23"/>
    <p:sldId id="410" r:id="rId24"/>
    <p:sldId id="412" r:id="rId25"/>
    <p:sldId id="413" r:id="rId26"/>
    <p:sldId id="415" r:id="rId27"/>
    <p:sldId id="414" r:id="rId28"/>
    <p:sldId id="435" r:id="rId29"/>
    <p:sldId id="402" r:id="rId30"/>
    <p:sldId id="436" r:id="rId31"/>
  </p:sldIdLst>
  <p:sldSz cx="9144000" cy="5143500" type="screen16x9"/>
  <p:notesSz cx="6858000" cy="9144000"/>
  <p:custDataLst>
    <p:tags r:id="rId33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68">
          <p15:clr>
            <a:srgbClr val="A4A3A4"/>
          </p15:clr>
        </p15:guide>
        <p15:guide id="2" pos="3994">
          <p15:clr>
            <a:srgbClr val="A4A3A4"/>
          </p15:clr>
        </p15:guide>
        <p15:guide id="3" orient="horz" pos="1551">
          <p15:clr>
            <a:srgbClr val="A4A3A4"/>
          </p15:clr>
        </p15:guide>
        <p15:guide id="4" pos="29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B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="" xmlns:p1710="http://schemas.microsoft.com/office/powerpoint/2017/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684" y="120"/>
      </p:cViewPr>
      <p:guideLst>
        <p:guide orient="horz" pos="2068"/>
        <p:guide pos="3994"/>
        <p:guide orient="horz" pos="1551"/>
        <p:guide pos="299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AF039-AB69-4C4E-B352-C973400BBE8E}" type="datetimeFigureOut">
              <a:rPr lang="zh-CN" altLang="en-US" smtClean="0"/>
              <a:t>2022/1/3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4E5803-944E-4CCB-A36B-5BBC78F81D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7205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E5803-944E-4CCB-A36B-5BBC78F81D1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01468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E5803-944E-4CCB-A36B-5BBC78F81D1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80275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E5803-944E-4CCB-A36B-5BBC78F81D16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2335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E5803-944E-4CCB-A36B-5BBC78F81D16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90772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E5803-944E-4CCB-A36B-5BBC78F81D16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72214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E5803-944E-4CCB-A36B-5BBC78F81D16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42846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13568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kejian/yuwen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4572001" y="0"/>
            <a:ext cx="4571999" cy="5143500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108109" y="159068"/>
            <a:ext cx="8927783" cy="4876324"/>
          </a:xfrm>
          <a:prstGeom prst="rect">
            <a:avLst/>
          </a:prstGeom>
          <a:solidFill>
            <a:srgbClr val="FBFBFB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382429" y="234316"/>
            <a:ext cx="8573453" cy="4801076"/>
            <a:chOff x="396971" y="124405"/>
            <a:chExt cx="11431025" cy="6569998"/>
          </a:xfrm>
        </p:grpSpPr>
        <p:cxnSp>
          <p:nvCxnSpPr>
            <p:cNvPr id="6" name="直接连接符 5"/>
            <p:cNvCxnSpPr/>
            <p:nvPr/>
          </p:nvCxnSpPr>
          <p:spPr>
            <a:xfrm flipH="1">
              <a:off x="8255811" y="124405"/>
              <a:ext cx="0" cy="6569998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H="1">
              <a:off x="8613031" y="124405"/>
              <a:ext cx="0" cy="6569998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H="1">
              <a:off x="8970251" y="124405"/>
              <a:ext cx="0" cy="6569998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H="1">
              <a:off x="9327471" y="124405"/>
              <a:ext cx="0" cy="6569998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H="1">
              <a:off x="9684691" y="124405"/>
              <a:ext cx="0" cy="6569998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H="1">
              <a:off x="10041911" y="124405"/>
              <a:ext cx="0" cy="6569998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10399131" y="124405"/>
              <a:ext cx="0" cy="6569998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>
              <a:off x="10756351" y="124405"/>
              <a:ext cx="0" cy="6569998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11113571" y="124405"/>
              <a:ext cx="0" cy="6569998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>
              <a:off x="11470791" y="124405"/>
              <a:ext cx="0" cy="6569998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H="1">
              <a:off x="11827996" y="124405"/>
              <a:ext cx="0" cy="6569998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H="1">
              <a:off x="4326391" y="124405"/>
              <a:ext cx="0" cy="6569998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4683611" y="124405"/>
              <a:ext cx="0" cy="6569998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H="1">
              <a:off x="5040831" y="124405"/>
              <a:ext cx="0" cy="6569998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>
              <a:off x="5398051" y="124405"/>
              <a:ext cx="0" cy="6569998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5755271" y="124405"/>
              <a:ext cx="0" cy="6569998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H="1">
              <a:off x="6112491" y="124405"/>
              <a:ext cx="0" cy="6569998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H="1">
              <a:off x="6469711" y="124405"/>
              <a:ext cx="0" cy="6569998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H="1">
              <a:off x="6826931" y="124405"/>
              <a:ext cx="0" cy="6569998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>
              <a:off x="7184151" y="124405"/>
              <a:ext cx="0" cy="6569998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7541371" y="124405"/>
              <a:ext cx="0" cy="6569998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H="1">
              <a:off x="7898591" y="124405"/>
              <a:ext cx="0" cy="6569998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H="1">
              <a:off x="754191" y="124405"/>
              <a:ext cx="0" cy="6569998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396971" y="124405"/>
              <a:ext cx="0" cy="6569998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H="1">
              <a:off x="1111411" y="124405"/>
              <a:ext cx="0" cy="6569998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H="1">
              <a:off x="1468631" y="124405"/>
              <a:ext cx="0" cy="6569998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H="1">
              <a:off x="1825851" y="124405"/>
              <a:ext cx="0" cy="6569998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2183071" y="124405"/>
              <a:ext cx="0" cy="6569998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2540291" y="124405"/>
              <a:ext cx="0" cy="6569998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H="1">
              <a:off x="2897511" y="124405"/>
              <a:ext cx="0" cy="6569998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H="1">
              <a:off x="3254731" y="124405"/>
              <a:ext cx="0" cy="6569998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H="1">
              <a:off x="3611951" y="124405"/>
              <a:ext cx="0" cy="6569998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H="1">
              <a:off x="3969171" y="124405"/>
              <a:ext cx="0" cy="6569998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 userDrawn="1"/>
        </p:nvGrpSpPr>
        <p:grpSpPr>
          <a:xfrm>
            <a:off x="94392" y="380782"/>
            <a:ext cx="8928901" cy="4554544"/>
            <a:chOff x="112931" y="411125"/>
            <a:chExt cx="11905201" cy="6072725"/>
          </a:xfrm>
        </p:grpSpPr>
        <p:cxnSp>
          <p:nvCxnSpPr>
            <p:cNvPr id="40" name="直接连接符 39"/>
            <p:cNvCxnSpPr/>
            <p:nvPr/>
          </p:nvCxnSpPr>
          <p:spPr>
            <a:xfrm rot="16200000" flipH="1">
              <a:off x="6065532" y="-1969290"/>
              <a:ext cx="0" cy="11905200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rot="16200000" flipH="1">
              <a:off x="6065531" y="-2326510"/>
              <a:ext cx="0" cy="11905200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rot="16200000" flipH="1">
              <a:off x="6065531" y="-2683730"/>
              <a:ext cx="0" cy="11905200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rot="16200000" flipH="1">
              <a:off x="6065531" y="-3040950"/>
              <a:ext cx="0" cy="11905200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rot="16200000" flipH="1">
              <a:off x="6065531" y="-3398170"/>
              <a:ext cx="0" cy="11905200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rot="16200000" flipH="1">
              <a:off x="6065531" y="-3755390"/>
              <a:ext cx="0" cy="11905200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rot="16200000" flipH="1">
              <a:off x="6065531" y="-4112610"/>
              <a:ext cx="0" cy="11905200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rot="16200000" flipH="1">
              <a:off x="6065531" y="-4469830"/>
              <a:ext cx="0" cy="11905200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rot="16200000" flipH="1">
              <a:off x="6065531" y="-4827050"/>
              <a:ext cx="0" cy="11905200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rot="16200000" flipH="1">
              <a:off x="6065531" y="-5184270"/>
              <a:ext cx="0" cy="11905200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rot="16200000" flipH="1">
              <a:off x="6065531" y="-5541475"/>
              <a:ext cx="0" cy="11905200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rot="16200000" flipH="1">
              <a:off x="6065532" y="531250"/>
              <a:ext cx="0" cy="11905200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rot="16200000" flipH="1">
              <a:off x="6065532" y="174030"/>
              <a:ext cx="0" cy="11905200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rot="16200000" flipH="1">
              <a:off x="6065532" y="-183190"/>
              <a:ext cx="0" cy="11905200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rot="16200000" flipH="1">
              <a:off x="6065532" y="-540410"/>
              <a:ext cx="0" cy="11905200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rot="16200000" flipH="1">
              <a:off x="6065532" y="-897630"/>
              <a:ext cx="0" cy="11905200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rot="16200000" flipH="1">
              <a:off x="6065532" y="-1254850"/>
              <a:ext cx="0" cy="11905200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 rot="16200000" flipH="1">
              <a:off x="6065532" y="-1612070"/>
              <a:ext cx="0" cy="11905200"/>
            </a:xfrm>
            <a:prstGeom prst="line">
              <a:avLst/>
            </a:prstGeom>
            <a:ln>
              <a:solidFill>
                <a:srgbClr val="EFEF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TextBox 57"/>
          <p:cNvSpPr txBox="1"/>
          <p:nvPr userDrawn="1"/>
        </p:nvSpPr>
        <p:spPr>
          <a:xfrm>
            <a:off x="1043609" y="404664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语文课件</a:t>
            </a: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http://www.1ppt.com/kejian/yuwen/</a:t>
            </a: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382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4470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4488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580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bg>
      <p:bgPr>
        <a:solidFill>
          <a:srgbClr val="FB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 userDrawn="1"/>
        </p:nvGrpSpPr>
        <p:grpSpPr>
          <a:xfrm>
            <a:off x="5422" y="10830"/>
            <a:ext cx="9108530" cy="4927499"/>
            <a:chOff x="143400" y="141685"/>
            <a:chExt cx="11905201" cy="6569998"/>
          </a:xfrm>
        </p:grpSpPr>
        <p:grpSp>
          <p:nvGrpSpPr>
            <p:cNvPr id="19" name="组合 18"/>
            <p:cNvGrpSpPr/>
            <p:nvPr userDrawn="1"/>
          </p:nvGrpSpPr>
          <p:grpSpPr>
            <a:xfrm>
              <a:off x="396971" y="141685"/>
              <a:ext cx="11431025" cy="6569998"/>
              <a:chOff x="396971" y="124405"/>
              <a:chExt cx="11431025" cy="6569998"/>
            </a:xfrm>
          </p:grpSpPr>
          <p:cxnSp>
            <p:nvCxnSpPr>
              <p:cNvPr id="39" name="直接连接符 38"/>
              <p:cNvCxnSpPr/>
              <p:nvPr/>
            </p:nvCxnSpPr>
            <p:spPr>
              <a:xfrm flipH="1">
                <a:off x="825581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 flipH="1">
                <a:off x="861303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 flipH="1">
                <a:off x="897025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 flipH="1">
                <a:off x="932747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 flipH="1">
                <a:off x="968469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 flipH="1">
                <a:off x="1004191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 flipH="1">
                <a:off x="1039913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 flipH="1">
                <a:off x="1075635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 flipH="1">
                <a:off x="1111357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 flipH="1">
                <a:off x="1147079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 flipH="1">
                <a:off x="11827996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 flipH="1">
                <a:off x="432639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 flipH="1">
                <a:off x="468361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 flipH="1">
                <a:off x="504083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>
              <a:xfrm flipH="1">
                <a:off x="539805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/>
            </p:nvCxnSpPr>
            <p:spPr>
              <a:xfrm flipH="1">
                <a:off x="575527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 flipH="1">
                <a:off x="611249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/>
              <p:nvPr/>
            </p:nvCxnSpPr>
            <p:spPr>
              <a:xfrm flipH="1">
                <a:off x="646971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 flipH="1">
                <a:off x="682693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 flipH="1">
                <a:off x="718415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/>
            </p:nvCxnSpPr>
            <p:spPr>
              <a:xfrm flipH="1">
                <a:off x="754137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/>
              <p:cNvCxnSpPr/>
              <p:nvPr/>
            </p:nvCxnSpPr>
            <p:spPr>
              <a:xfrm flipH="1">
                <a:off x="789859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/>
            </p:nvCxnSpPr>
            <p:spPr>
              <a:xfrm flipH="1">
                <a:off x="75419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/>
              <p:cNvCxnSpPr/>
              <p:nvPr/>
            </p:nvCxnSpPr>
            <p:spPr>
              <a:xfrm flipH="1">
                <a:off x="39697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/>
              <p:cNvCxnSpPr/>
              <p:nvPr/>
            </p:nvCxnSpPr>
            <p:spPr>
              <a:xfrm flipH="1">
                <a:off x="111141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>
              <a:xfrm flipH="1">
                <a:off x="146863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/>
              <p:cNvCxnSpPr/>
              <p:nvPr/>
            </p:nvCxnSpPr>
            <p:spPr>
              <a:xfrm flipH="1">
                <a:off x="182585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/>
              <p:cNvCxnSpPr/>
              <p:nvPr/>
            </p:nvCxnSpPr>
            <p:spPr>
              <a:xfrm flipH="1">
                <a:off x="218307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 flipH="1">
                <a:off x="254029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/>
              <p:cNvCxnSpPr/>
              <p:nvPr/>
            </p:nvCxnSpPr>
            <p:spPr>
              <a:xfrm flipH="1">
                <a:off x="289751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/>
              <p:cNvCxnSpPr/>
              <p:nvPr/>
            </p:nvCxnSpPr>
            <p:spPr>
              <a:xfrm flipH="1">
                <a:off x="325473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/>
              <p:cNvCxnSpPr/>
              <p:nvPr/>
            </p:nvCxnSpPr>
            <p:spPr>
              <a:xfrm flipH="1">
                <a:off x="361195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/>
              <p:cNvCxnSpPr/>
              <p:nvPr/>
            </p:nvCxnSpPr>
            <p:spPr>
              <a:xfrm flipH="1">
                <a:off x="396917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组合 19"/>
            <p:cNvGrpSpPr/>
            <p:nvPr userDrawn="1"/>
          </p:nvGrpSpPr>
          <p:grpSpPr>
            <a:xfrm>
              <a:off x="143400" y="392638"/>
              <a:ext cx="11905201" cy="6072725"/>
              <a:chOff x="112931" y="411125"/>
              <a:chExt cx="11905201" cy="6072725"/>
            </a:xfrm>
          </p:grpSpPr>
          <p:cxnSp>
            <p:nvCxnSpPr>
              <p:cNvPr id="21" name="直接连接符 20"/>
              <p:cNvCxnSpPr/>
              <p:nvPr/>
            </p:nvCxnSpPr>
            <p:spPr>
              <a:xfrm rot="16200000" flipH="1">
                <a:off x="6065532" y="-196929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 rot="16200000" flipH="1">
                <a:off x="6065531" y="-232651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 rot="16200000" flipH="1">
                <a:off x="6065531" y="-268373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 rot="16200000" flipH="1">
                <a:off x="6065531" y="-304095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 rot="16200000" flipH="1">
                <a:off x="6065531" y="-339817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rot="16200000" flipH="1">
                <a:off x="6065531" y="-375539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 rot="16200000" flipH="1">
                <a:off x="6065531" y="-411261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/>
            </p:nvCxnSpPr>
            <p:spPr>
              <a:xfrm rot="16200000" flipH="1">
                <a:off x="6065531" y="-446983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/>
            </p:nvCxnSpPr>
            <p:spPr>
              <a:xfrm rot="16200000" flipH="1">
                <a:off x="6065531" y="-482705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/>
            </p:nvCxnSpPr>
            <p:spPr>
              <a:xfrm rot="16200000" flipH="1">
                <a:off x="6065531" y="-518427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 rot="16200000" flipH="1">
                <a:off x="6065531" y="-5541475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rot="16200000" flipH="1">
                <a:off x="6065532" y="53125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rot="16200000" flipH="1">
                <a:off x="6065532" y="17403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 rot="16200000" flipH="1">
                <a:off x="6065532" y="-18319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 rot="16200000" flipH="1">
                <a:off x="6065532" y="-54041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 rot="16200000" flipH="1">
                <a:off x="6065532" y="-89763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 rot="16200000" flipH="1">
                <a:off x="6065532" y="-125485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rot="16200000" flipH="1">
                <a:off x="6065532" y="-161207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4013"/>
          <a:stretch>
            <a:fillRect/>
          </a:stretch>
        </p:blipFill>
        <p:spPr>
          <a:xfrm>
            <a:off x="35471" y="0"/>
            <a:ext cx="1632272" cy="450088"/>
          </a:xfrm>
          <a:custGeom>
            <a:avLst/>
            <a:gdLst>
              <a:gd name="connsiteX0" fmla="*/ 631798 w 2176363"/>
              <a:gd name="connsiteY0" fmla="*/ 0 h 600117"/>
              <a:gd name="connsiteX1" fmla="*/ 882170 w 2176363"/>
              <a:gd name="connsiteY1" fmla="*/ 304800 h 600117"/>
              <a:gd name="connsiteX2" fmla="*/ 1143427 w 2176363"/>
              <a:gd name="connsiteY2" fmla="*/ 304800 h 600117"/>
              <a:gd name="connsiteX3" fmla="*/ 1535313 w 2176363"/>
              <a:gd name="connsiteY3" fmla="*/ 141514 h 600117"/>
              <a:gd name="connsiteX4" fmla="*/ 2176363 w 2176363"/>
              <a:gd name="connsiteY4" fmla="*/ 485960 h 600117"/>
              <a:gd name="connsiteX5" fmla="*/ 2176363 w 2176363"/>
              <a:gd name="connsiteY5" fmla="*/ 600117 h 600117"/>
              <a:gd name="connsiteX6" fmla="*/ 0 w 2176363"/>
              <a:gd name="connsiteY6" fmla="*/ 600117 h 600117"/>
              <a:gd name="connsiteX7" fmla="*/ 0 w 2176363"/>
              <a:gd name="connsiteY7" fmla="*/ 76840 h 600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76363" h="600117">
                <a:moveTo>
                  <a:pt x="631798" y="0"/>
                </a:moveTo>
                <a:lnTo>
                  <a:pt x="882170" y="304800"/>
                </a:lnTo>
                <a:lnTo>
                  <a:pt x="1143427" y="304800"/>
                </a:lnTo>
                <a:lnTo>
                  <a:pt x="1535313" y="141514"/>
                </a:lnTo>
                <a:lnTo>
                  <a:pt x="2176363" y="485960"/>
                </a:lnTo>
                <a:lnTo>
                  <a:pt x="2176363" y="600117"/>
                </a:lnTo>
                <a:lnTo>
                  <a:pt x="0" y="600117"/>
                </a:lnTo>
                <a:lnTo>
                  <a:pt x="0" y="76840"/>
                </a:ln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4013"/>
          <a:stretch>
            <a:fillRect/>
          </a:stretch>
        </p:blipFill>
        <p:spPr>
          <a:xfrm>
            <a:off x="5608510" y="335613"/>
            <a:ext cx="830298" cy="228949"/>
          </a:xfrm>
          <a:custGeom>
            <a:avLst/>
            <a:gdLst>
              <a:gd name="connsiteX0" fmla="*/ 631798 w 2176363"/>
              <a:gd name="connsiteY0" fmla="*/ 0 h 600117"/>
              <a:gd name="connsiteX1" fmla="*/ 882170 w 2176363"/>
              <a:gd name="connsiteY1" fmla="*/ 304800 h 600117"/>
              <a:gd name="connsiteX2" fmla="*/ 1143427 w 2176363"/>
              <a:gd name="connsiteY2" fmla="*/ 304800 h 600117"/>
              <a:gd name="connsiteX3" fmla="*/ 1535313 w 2176363"/>
              <a:gd name="connsiteY3" fmla="*/ 141514 h 600117"/>
              <a:gd name="connsiteX4" fmla="*/ 2176363 w 2176363"/>
              <a:gd name="connsiteY4" fmla="*/ 485960 h 600117"/>
              <a:gd name="connsiteX5" fmla="*/ 2176363 w 2176363"/>
              <a:gd name="connsiteY5" fmla="*/ 600117 h 600117"/>
              <a:gd name="connsiteX6" fmla="*/ 0 w 2176363"/>
              <a:gd name="connsiteY6" fmla="*/ 600117 h 600117"/>
              <a:gd name="connsiteX7" fmla="*/ 0 w 2176363"/>
              <a:gd name="connsiteY7" fmla="*/ 76840 h 600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76363" h="600117">
                <a:moveTo>
                  <a:pt x="631798" y="0"/>
                </a:moveTo>
                <a:lnTo>
                  <a:pt x="882170" y="304800"/>
                </a:lnTo>
                <a:lnTo>
                  <a:pt x="1143427" y="304800"/>
                </a:lnTo>
                <a:lnTo>
                  <a:pt x="1535313" y="141514"/>
                </a:lnTo>
                <a:lnTo>
                  <a:pt x="2176363" y="485960"/>
                </a:lnTo>
                <a:lnTo>
                  <a:pt x="2176363" y="600117"/>
                </a:lnTo>
                <a:lnTo>
                  <a:pt x="0" y="600117"/>
                </a:lnTo>
                <a:lnTo>
                  <a:pt x="0" y="76840"/>
                </a:lnTo>
                <a:close/>
              </a:path>
            </a:pathLst>
          </a:custGeom>
        </p:spPr>
      </p:pic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4013"/>
          <a:stretch>
            <a:fillRect/>
          </a:stretch>
        </p:blipFill>
        <p:spPr>
          <a:xfrm>
            <a:off x="7236424" y="159359"/>
            <a:ext cx="1632272" cy="450088"/>
          </a:xfrm>
          <a:custGeom>
            <a:avLst/>
            <a:gdLst>
              <a:gd name="connsiteX0" fmla="*/ 631798 w 2176363"/>
              <a:gd name="connsiteY0" fmla="*/ 0 h 600117"/>
              <a:gd name="connsiteX1" fmla="*/ 882170 w 2176363"/>
              <a:gd name="connsiteY1" fmla="*/ 304800 h 600117"/>
              <a:gd name="connsiteX2" fmla="*/ 1143427 w 2176363"/>
              <a:gd name="connsiteY2" fmla="*/ 304800 h 600117"/>
              <a:gd name="connsiteX3" fmla="*/ 1535313 w 2176363"/>
              <a:gd name="connsiteY3" fmla="*/ 141514 h 600117"/>
              <a:gd name="connsiteX4" fmla="*/ 2176363 w 2176363"/>
              <a:gd name="connsiteY4" fmla="*/ 485960 h 600117"/>
              <a:gd name="connsiteX5" fmla="*/ 2176363 w 2176363"/>
              <a:gd name="connsiteY5" fmla="*/ 600117 h 600117"/>
              <a:gd name="connsiteX6" fmla="*/ 0 w 2176363"/>
              <a:gd name="connsiteY6" fmla="*/ 600117 h 600117"/>
              <a:gd name="connsiteX7" fmla="*/ 0 w 2176363"/>
              <a:gd name="connsiteY7" fmla="*/ 76840 h 600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76363" h="600117">
                <a:moveTo>
                  <a:pt x="631798" y="0"/>
                </a:moveTo>
                <a:lnTo>
                  <a:pt x="882170" y="304800"/>
                </a:lnTo>
                <a:lnTo>
                  <a:pt x="1143427" y="304800"/>
                </a:lnTo>
                <a:lnTo>
                  <a:pt x="1535313" y="141514"/>
                </a:lnTo>
                <a:lnTo>
                  <a:pt x="2176363" y="485960"/>
                </a:lnTo>
                <a:lnTo>
                  <a:pt x="2176363" y="600117"/>
                </a:lnTo>
                <a:lnTo>
                  <a:pt x="0" y="600117"/>
                </a:lnTo>
                <a:lnTo>
                  <a:pt x="0" y="76840"/>
                </a:lnTo>
                <a:close/>
              </a:path>
            </a:pathLst>
          </a:custGeom>
        </p:spPr>
      </p:pic>
      <p:pic>
        <p:nvPicPr>
          <p:cNvPr id="73" name="图片 7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8657" y="3970118"/>
            <a:ext cx="1452489" cy="1220826"/>
          </a:xfrm>
          <a:prstGeom prst="rect">
            <a:avLst/>
          </a:prstGeom>
        </p:spPr>
      </p:pic>
      <p:pic>
        <p:nvPicPr>
          <p:cNvPr id="74" name="图片 73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7612" y="3996701"/>
            <a:ext cx="1543269" cy="1219146"/>
          </a:xfrm>
          <a:prstGeom prst="rect">
            <a:avLst/>
          </a:prstGeom>
        </p:spPr>
      </p:pic>
      <p:pic>
        <p:nvPicPr>
          <p:cNvPr id="75" name="图片 7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4818" y="3858752"/>
            <a:ext cx="988332" cy="1384405"/>
          </a:xfrm>
          <a:prstGeom prst="rect">
            <a:avLst/>
          </a:prstGeom>
        </p:spPr>
      </p:pic>
      <p:pic>
        <p:nvPicPr>
          <p:cNvPr id="76" name="图片 7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1318" y="3932524"/>
            <a:ext cx="1238653" cy="1293623"/>
          </a:xfrm>
          <a:prstGeom prst="rect">
            <a:avLst/>
          </a:prstGeom>
        </p:spPr>
      </p:pic>
      <p:pic>
        <p:nvPicPr>
          <p:cNvPr id="77" name="图片 76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6189" y="3715729"/>
            <a:ext cx="1703878" cy="1692755"/>
          </a:xfrm>
          <a:prstGeom prst="rect">
            <a:avLst/>
          </a:prstGeom>
        </p:spPr>
      </p:pic>
      <p:pic>
        <p:nvPicPr>
          <p:cNvPr id="78" name="图片 77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38520" y="3806366"/>
            <a:ext cx="1745812" cy="1743530"/>
          </a:xfrm>
          <a:prstGeom prst="rect">
            <a:avLst/>
          </a:prstGeom>
        </p:spPr>
      </p:pic>
      <p:pic>
        <p:nvPicPr>
          <p:cNvPr id="79" name="图片 78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91591" flipH="1">
            <a:off x="-1004183" y="3442405"/>
            <a:ext cx="1926857" cy="1746215"/>
          </a:xfrm>
          <a:prstGeom prst="rect">
            <a:avLst/>
          </a:prstGeom>
        </p:spPr>
      </p:pic>
      <p:pic>
        <p:nvPicPr>
          <p:cNvPr id="80" name="图片 79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12684">
            <a:off x="8107945" y="3465821"/>
            <a:ext cx="1699172" cy="1694718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250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120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700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060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178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472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470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</p:sldLayoutIdLst>
  <p:transition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849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10" Type="http://schemas.openxmlformats.org/officeDocument/2006/relationships/image" Target="../media/image10.png"/><Relationship Id="rId4" Type="http://schemas.openxmlformats.org/officeDocument/2006/relationships/tags" Target="../tags/tag5.xml"/><Relationship Id="rId9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3515300" y="800481"/>
            <a:ext cx="2113399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dirty="0" smtClean="0">
                <a:cs typeface="+mn-ea"/>
                <a:sym typeface="+mn-lt"/>
              </a:rPr>
              <a:t>统编</a:t>
            </a:r>
            <a:r>
              <a:rPr lang="zh-CN" altLang="en-US" dirty="0">
                <a:cs typeface="+mn-ea"/>
                <a:sym typeface="+mn-lt"/>
              </a:rPr>
              <a:t>版</a:t>
            </a:r>
            <a:r>
              <a:rPr lang="zh-CN" altLang="en-US" dirty="0" smtClean="0">
                <a:cs typeface="+mn-ea"/>
                <a:sym typeface="+mn-lt"/>
              </a:rPr>
              <a:t>语文八年级</a:t>
            </a:r>
            <a:r>
              <a:rPr lang="zh-CN" altLang="en-US" dirty="0">
                <a:cs typeface="+mn-ea"/>
                <a:sym typeface="+mn-lt"/>
              </a:rPr>
              <a:t>（上）</a:t>
            </a:r>
          </a:p>
        </p:txBody>
      </p:sp>
      <p:sp>
        <p:nvSpPr>
          <p:cNvPr id="8" name="矩形 7"/>
          <p:cNvSpPr/>
          <p:nvPr/>
        </p:nvSpPr>
        <p:spPr>
          <a:xfrm>
            <a:off x="1817631" y="2515271"/>
            <a:ext cx="5508739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8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第</a:t>
            </a:r>
            <a:r>
              <a:rPr lang="en-US" altLang="zh-CN" sz="18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sz="18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课时</a:t>
            </a:r>
            <a:endParaRPr lang="en-US" altLang="zh-CN" sz="18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1625301" y="1388600"/>
            <a:ext cx="5866619" cy="722527"/>
          </a:xfrm>
          <a:prstGeom prst="roundRect">
            <a:avLst>
              <a:gd name="adj" fmla="val 50000"/>
            </a:avLst>
          </a:prstGeom>
          <a:solidFill>
            <a:srgbClr val="BDD7EE"/>
          </a:solidFill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buClrTx/>
              <a:buSzTx/>
              <a:buFontTx/>
            </a:pPr>
            <a:r>
              <a:rPr lang="en-US" altLang="zh-CN" sz="3600" b="1" dirty="0">
                <a:solidFill>
                  <a:schemeClr val="tx1"/>
                </a:solidFill>
                <a:cs typeface="+mn-ea"/>
                <a:sym typeface="+mn-lt"/>
              </a:rPr>
              <a:t>18</a:t>
            </a:r>
            <a:r>
              <a:rPr lang="zh-CN" altLang="en-US" sz="3600" b="1" dirty="0">
                <a:solidFill>
                  <a:schemeClr val="tx1"/>
                </a:solidFill>
                <a:cs typeface="+mn-ea"/>
                <a:sym typeface="+mn-lt"/>
              </a:rPr>
              <a:t> 中国石拱桥</a:t>
            </a:r>
          </a:p>
        </p:txBody>
      </p:sp>
      <p:sp>
        <p:nvSpPr>
          <p:cNvPr id="5" name="矩形 4"/>
          <p:cNvSpPr/>
          <p:nvPr/>
        </p:nvSpPr>
        <p:spPr>
          <a:xfrm>
            <a:off x="4041245" y="3440494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4"/>
          <p:cNvSpPr txBox="1">
            <a:spLocks noChangeArrowheads="1"/>
          </p:cNvSpPr>
          <p:nvPr/>
        </p:nvSpPr>
        <p:spPr bwMode="auto">
          <a:xfrm>
            <a:off x="664369" y="1317784"/>
            <a:ext cx="7760018" cy="2977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fontAlgn="auto">
              <a:lnSpc>
                <a:spcPct val="150000"/>
              </a:lnSpc>
            </a:pPr>
            <a:r>
              <a:rPr kumimoji="1" lang="zh-CN" altLang="en-US" sz="1800"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kumimoji="1" lang="en-US" altLang="zh-CN" sz="1800">
                <a:latin typeface="+mn-lt"/>
                <a:ea typeface="+mn-ea"/>
                <a:cs typeface="+mn-ea"/>
                <a:sym typeface="+mn-lt"/>
              </a:rPr>
              <a:t>4</a:t>
            </a:r>
            <a:r>
              <a:rPr kumimoji="1" lang="zh-CN" altLang="en-US" sz="1800">
                <a:latin typeface="+mn-lt"/>
                <a:ea typeface="+mn-ea"/>
                <a:cs typeface="+mn-ea"/>
                <a:sym typeface="+mn-lt"/>
              </a:rPr>
              <a:t>）列数字：有些事物为便于从数量上说明特征，往往运用一些数字来说明。</a:t>
            </a:r>
            <a:r>
              <a:rPr kumimoji="1" lang="zh-CN" altLang="en-US" sz="18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更准确、更具体地说明事物或事理的特征。</a:t>
            </a:r>
          </a:p>
          <a:p>
            <a:pPr algn="just" fontAlgn="auto">
              <a:lnSpc>
                <a:spcPct val="150000"/>
              </a:lnSpc>
            </a:pPr>
            <a:r>
              <a:rPr kumimoji="1" lang="zh-CN" altLang="en-US" sz="1800"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kumimoji="1" lang="en-US" altLang="zh-CN" sz="1800">
                <a:latin typeface="+mn-lt"/>
                <a:ea typeface="+mn-ea"/>
                <a:cs typeface="+mn-ea"/>
                <a:sym typeface="+mn-lt"/>
              </a:rPr>
              <a:t>5</a:t>
            </a:r>
            <a:r>
              <a:rPr kumimoji="1" lang="zh-CN" altLang="en-US" sz="1800">
                <a:latin typeface="+mn-lt"/>
                <a:ea typeface="+mn-ea"/>
                <a:cs typeface="+mn-ea"/>
                <a:sym typeface="+mn-lt"/>
              </a:rPr>
              <a:t>）作比较：选择有内部或外部联系的事物进行比较。</a:t>
            </a:r>
            <a:r>
              <a:rPr kumimoji="1" lang="zh-CN" altLang="en-US" sz="18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化深奥为浅显，变复杂为简单，更清晰、更鲜明地说明事物，增强说明效果。</a:t>
            </a:r>
            <a:endParaRPr kumimoji="1" lang="zh-CN" altLang="en-US" sz="1800">
              <a:latin typeface="+mn-lt"/>
              <a:ea typeface="+mn-ea"/>
              <a:cs typeface="+mn-ea"/>
              <a:sym typeface="+mn-lt"/>
            </a:endParaRPr>
          </a:p>
          <a:p>
            <a:pPr algn="just" fontAlgn="auto">
              <a:lnSpc>
                <a:spcPct val="150000"/>
              </a:lnSpc>
            </a:pPr>
            <a:r>
              <a:rPr kumimoji="1" lang="zh-CN" altLang="en-US" sz="1800"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kumimoji="1" lang="en-US" altLang="zh-CN" sz="1800">
                <a:latin typeface="+mn-lt"/>
                <a:ea typeface="+mn-ea"/>
                <a:cs typeface="+mn-ea"/>
                <a:sym typeface="+mn-lt"/>
              </a:rPr>
              <a:t>6</a:t>
            </a:r>
            <a:r>
              <a:rPr kumimoji="1" lang="zh-CN" altLang="en-US" sz="1800">
                <a:latin typeface="+mn-lt"/>
                <a:ea typeface="+mn-ea"/>
                <a:cs typeface="+mn-ea"/>
                <a:sym typeface="+mn-lt"/>
              </a:rPr>
              <a:t>）打比方：运用比喻，增强被说明事物的形象性和生动性。</a:t>
            </a:r>
            <a:r>
              <a:rPr kumimoji="1" lang="zh-CN" altLang="en-US" sz="18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增强说明的形象性、生动性，使抽象的事物变得更具体，更能吸引读者。</a:t>
            </a:r>
          </a:p>
          <a:p>
            <a:pPr algn="just" fontAlgn="auto">
              <a:lnSpc>
                <a:spcPct val="150000"/>
              </a:lnSpc>
            </a:pPr>
            <a:r>
              <a:rPr kumimoji="1" lang="zh-CN" altLang="en-US" sz="1800">
                <a:latin typeface="+mn-lt"/>
                <a:ea typeface="+mn-ea"/>
                <a:cs typeface="+mn-ea"/>
                <a:sym typeface="+mn-lt"/>
              </a:rPr>
              <a:t>此外，还有引资料、摹状貌、列图表、作诠释等说明方法</a:t>
            </a:r>
          </a:p>
        </p:txBody>
      </p:sp>
      <p:sp>
        <p:nvSpPr>
          <p:cNvPr id="3" name="矩形 2"/>
          <p:cNvSpPr/>
          <p:nvPr/>
        </p:nvSpPr>
        <p:spPr>
          <a:xfrm>
            <a:off x="534024" y="650487"/>
            <a:ext cx="97972" cy="324000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64654" y="625874"/>
            <a:ext cx="1203960" cy="39147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b="1">
                <a:cs typeface="+mn-ea"/>
                <a:sym typeface="+mn-lt"/>
              </a:rPr>
              <a:t>文体知识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173934" y="196163"/>
            <a:ext cx="1098579" cy="351634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b="1">
                <a:solidFill>
                  <a:schemeClr val="tx1"/>
                </a:solidFill>
                <a:cs typeface="+mn-ea"/>
                <a:sym typeface="+mn-lt"/>
              </a:rPr>
              <a:t>助学资料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4"/>
          <p:cNvSpPr txBox="1">
            <a:spLocks noChangeArrowheads="1"/>
          </p:cNvSpPr>
          <p:nvPr/>
        </p:nvSpPr>
        <p:spPr bwMode="auto">
          <a:xfrm>
            <a:off x="665321" y="1317784"/>
            <a:ext cx="7756208" cy="1730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fontAlgn="auto">
              <a:lnSpc>
                <a:spcPct val="150000"/>
              </a:lnSpc>
            </a:pPr>
            <a:r>
              <a:rPr kumimoji="1" lang="zh-CN" altLang="en-US" sz="1800">
                <a:latin typeface="+mn-lt"/>
                <a:ea typeface="+mn-ea"/>
                <a:cs typeface="+mn-ea"/>
                <a:sym typeface="+mn-lt"/>
              </a:rPr>
              <a:t>说明语言：</a:t>
            </a:r>
          </a:p>
          <a:p>
            <a:pPr algn="just" fontAlgn="auto">
              <a:lnSpc>
                <a:spcPct val="150000"/>
              </a:lnSpc>
            </a:pPr>
            <a:r>
              <a:rPr kumimoji="1" lang="zh-CN" altLang="en-US" sz="1800">
                <a:latin typeface="+mn-lt"/>
                <a:ea typeface="+mn-ea"/>
                <a:cs typeface="+mn-ea"/>
                <a:sym typeface="+mn-lt"/>
              </a:rPr>
              <a:t>准确，就是按照事物的情况，选用最恰当的词语，恰如其分地把事物的特征、本质和规律性表达出来。</a:t>
            </a:r>
          </a:p>
          <a:p>
            <a:pPr algn="just" fontAlgn="auto">
              <a:lnSpc>
                <a:spcPct val="150000"/>
              </a:lnSpc>
            </a:pPr>
            <a:r>
              <a:rPr kumimoji="1" lang="zh-CN" altLang="en-US" sz="1800">
                <a:latin typeface="+mn-lt"/>
                <a:ea typeface="+mn-ea"/>
                <a:cs typeface="+mn-ea"/>
                <a:sym typeface="+mn-lt"/>
              </a:rPr>
              <a:t>主要表现在</a:t>
            </a:r>
            <a:r>
              <a:rPr kumimoji="1" lang="zh-CN" altLang="en-US" sz="1800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数量、程度、范围</a:t>
            </a:r>
            <a:r>
              <a:rPr kumimoji="1" lang="zh-CN" altLang="en-US" sz="1800">
                <a:latin typeface="+mn-lt"/>
                <a:ea typeface="+mn-ea"/>
                <a:cs typeface="+mn-ea"/>
                <a:sym typeface="+mn-lt"/>
              </a:rPr>
              <a:t>等方面</a:t>
            </a:r>
            <a:r>
              <a:rPr kumimoji="1" lang="zh-CN" altLang="en-US" sz="1800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用词准确</a:t>
            </a:r>
            <a:r>
              <a:rPr kumimoji="1" lang="zh-CN" altLang="en-US" sz="1800">
                <a:latin typeface="+mn-lt"/>
                <a:ea typeface="+mn-ea"/>
                <a:cs typeface="+mn-ea"/>
                <a:sym typeface="+mn-lt"/>
              </a:rPr>
              <a:t>。</a:t>
            </a:r>
          </a:p>
        </p:txBody>
      </p:sp>
      <p:sp>
        <p:nvSpPr>
          <p:cNvPr id="3" name="矩形 2"/>
          <p:cNvSpPr/>
          <p:nvPr/>
        </p:nvSpPr>
        <p:spPr>
          <a:xfrm>
            <a:off x="534024" y="650487"/>
            <a:ext cx="97972" cy="324000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64654" y="625874"/>
            <a:ext cx="1203960" cy="39147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b="1">
                <a:cs typeface="+mn-ea"/>
                <a:sym typeface="+mn-lt"/>
              </a:rPr>
              <a:t>文体知识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173934" y="196163"/>
            <a:ext cx="1098579" cy="351634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b="1">
                <a:solidFill>
                  <a:schemeClr val="tx1"/>
                </a:solidFill>
                <a:cs typeface="+mn-ea"/>
                <a:sym typeface="+mn-lt"/>
              </a:rPr>
              <a:t>助学资料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2"/>
          <p:cNvSpPr>
            <a:spLocks noChangeArrowheads="1"/>
          </p:cNvSpPr>
          <p:nvPr/>
        </p:nvSpPr>
        <p:spPr bwMode="auto">
          <a:xfrm>
            <a:off x="805339" y="1842226"/>
            <a:ext cx="7533323" cy="1547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250000"/>
              </a:lnSpc>
            </a:pP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拱桥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sz="21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  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）   </a:t>
            </a: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洨河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（      ）      </a:t>
            </a: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暴涨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（        ）    </a:t>
            </a: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匀称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（     </a:t>
            </a:r>
            <a:r>
              <a:rPr sz="21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）</a:t>
            </a:r>
          </a:p>
          <a:p>
            <a:pPr fontAlgn="auto">
              <a:lnSpc>
                <a:spcPct val="250000"/>
              </a:lnSpc>
            </a:pP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和谐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（      ）   </a:t>
            </a: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张   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sz="21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  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）      </a:t>
            </a: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混凝土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（       ）          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05339" y="2393632"/>
            <a:ext cx="321945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b="1">
                <a:solidFill>
                  <a:srgbClr val="FF0000"/>
                </a:solidFill>
                <a:cs typeface="+mn-ea"/>
                <a:sym typeface="+mn-lt"/>
              </a:rPr>
              <a:t>·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592229" y="2393632"/>
            <a:ext cx="351473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b="1">
                <a:solidFill>
                  <a:srgbClr val="FF0000"/>
                </a:solidFill>
                <a:cs typeface="+mn-ea"/>
                <a:sym typeface="+mn-lt"/>
              </a:rPr>
              <a:t>·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597717" y="2393632"/>
            <a:ext cx="351473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b="1">
                <a:solidFill>
                  <a:srgbClr val="FF0000"/>
                </a:solidFill>
                <a:cs typeface="+mn-ea"/>
                <a:sym typeface="+mn-lt"/>
              </a:rPr>
              <a:t>·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878955" y="2393632"/>
            <a:ext cx="351473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b="1">
                <a:solidFill>
                  <a:srgbClr val="FF0000"/>
                </a:solidFill>
                <a:cs typeface="+mn-ea"/>
                <a:sym typeface="+mn-lt"/>
              </a:rPr>
              <a:t>·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070610" y="3216592"/>
            <a:ext cx="351473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b="1">
                <a:solidFill>
                  <a:srgbClr val="FF0000"/>
                </a:solidFill>
                <a:cs typeface="+mn-ea"/>
                <a:sym typeface="+mn-lt"/>
              </a:rPr>
              <a:t>·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917984" y="3216592"/>
            <a:ext cx="351473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b="1">
                <a:solidFill>
                  <a:srgbClr val="FF0000"/>
                </a:solidFill>
                <a:cs typeface="+mn-ea"/>
                <a:sym typeface="+mn-lt"/>
              </a:rPr>
              <a:t>·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597717" y="3216592"/>
            <a:ext cx="351473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b="1">
                <a:solidFill>
                  <a:srgbClr val="FF0000"/>
                </a:solidFill>
                <a:cs typeface="+mn-ea"/>
                <a:sym typeface="+mn-lt"/>
              </a:rPr>
              <a:t>·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598770" y="2208847"/>
            <a:ext cx="877721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sz="2100" dirty="0">
                <a:solidFill>
                  <a:srgbClr val="E04236"/>
                </a:solidFill>
                <a:cs typeface="+mn-ea"/>
                <a:sym typeface="+mn-lt"/>
              </a:rPr>
              <a:t>g7ng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383281" y="2208847"/>
            <a:ext cx="714851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sz="2100">
                <a:solidFill>
                  <a:srgbClr val="E04236"/>
                </a:solidFill>
                <a:cs typeface="+mn-ea"/>
                <a:sym typeface="+mn-lt"/>
              </a:rPr>
              <a:t>xi2o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5448777" y="2208847"/>
            <a:ext cx="1012093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en-US" sz="2100" dirty="0">
                <a:solidFill>
                  <a:srgbClr val="E04236"/>
                </a:solidFill>
                <a:cs typeface="+mn-ea"/>
                <a:sym typeface="+mn-lt"/>
              </a:rPr>
              <a:t>zh3ng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7411878" y="2208847"/>
            <a:ext cx="811047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sz="2100" dirty="0" err="1">
                <a:solidFill>
                  <a:srgbClr val="E04236"/>
                </a:solidFill>
                <a:cs typeface="+mn-ea"/>
                <a:sym typeface="+mn-lt"/>
              </a:rPr>
              <a:t>ch</a:t>
            </a:r>
            <a:r>
              <a:rPr lang="en-US" sz="2100" dirty="0">
                <a:solidFill>
                  <a:srgbClr val="E04236"/>
                </a:solidFill>
                <a:cs typeface="+mn-ea"/>
                <a:sym typeface="+mn-lt"/>
              </a:rPr>
              <a:t>=n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1629728" y="3009900"/>
            <a:ext cx="577691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sz="2100">
                <a:solidFill>
                  <a:srgbClr val="E04236"/>
                </a:solidFill>
                <a:cs typeface="+mn-ea"/>
                <a:sym typeface="+mn-lt"/>
              </a:rPr>
              <a:t>xi0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3361373" y="3009900"/>
            <a:ext cx="758666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>
                <a:solidFill>
                  <a:srgbClr val="E04236"/>
                </a:solidFill>
                <a:cs typeface="+mn-ea"/>
                <a:sym typeface="+mn-lt"/>
              </a:rPr>
              <a:t>zhu6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5665947" y="3009900"/>
            <a:ext cx="674528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en-US" sz="2100" dirty="0" err="1">
                <a:solidFill>
                  <a:srgbClr val="E04236"/>
                </a:solidFill>
                <a:cs typeface="+mn-ea"/>
                <a:sym typeface="+mn-lt"/>
              </a:rPr>
              <a:t>hùn</a:t>
            </a:r>
            <a:endParaRPr lang="en-US" altLang="en-US" sz="2100" dirty="0">
              <a:solidFill>
                <a:srgbClr val="E04236"/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42011" y="2970934"/>
            <a:ext cx="300038" cy="29765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34024" y="650487"/>
            <a:ext cx="97972" cy="324000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64654" y="625874"/>
            <a:ext cx="1215718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b="1">
                <a:cs typeface="+mn-ea"/>
                <a:sym typeface="+mn-lt"/>
              </a:rPr>
              <a:t>学习字词</a:t>
            </a:r>
          </a:p>
        </p:txBody>
      </p:sp>
      <p:sp>
        <p:nvSpPr>
          <p:cNvPr id="23" name="圆角矩形 22"/>
          <p:cNvSpPr/>
          <p:nvPr/>
        </p:nvSpPr>
        <p:spPr>
          <a:xfrm>
            <a:off x="173934" y="196163"/>
            <a:ext cx="1098579" cy="351634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b="1">
                <a:solidFill>
                  <a:schemeClr val="tx1"/>
                </a:solidFill>
                <a:cs typeface="+mn-ea"/>
                <a:sym typeface="+mn-lt"/>
              </a:rPr>
              <a:t>预习思考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" grpId="0"/>
      <p:bldP spid="5" grpId="0"/>
      <p:bldP spid="7" grpId="0"/>
      <p:bldP spid="8" grpId="0"/>
      <p:bldP spid="10" grpId="0"/>
      <p:bldP spid="14" grpId="0"/>
      <p:bldP spid="15" grpId="0"/>
      <p:bldP spid="19" grpId="0"/>
      <p:bldP spid="20" grpId="0"/>
      <p:bldP spid="24" grpId="0"/>
      <p:bldP spid="25" grpId="0"/>
      <p:bldP spid="26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2"/>
          <p:cNvSpPr>
            <a:spLocks noChangeArrowheads="1"/>
          </p:cNvSpPr>
          <p:nvPr/>
        </p:nvSpPr>
        <p:spPr bwMode="auto">
          <a:xfrm>
            <a:off x="863918" y="1568292"/>
            <a:ext cx="7416165" cy="2007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sz="2100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巧妙绝伦</a:t>
            </a: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形容非常灵巧，独一无二，没有什么可以相比的。</a:t>
            </a:r>
          </a:p>
          <a:p>
            <a:pPr>
              <a:lnSpc>
                <a:spcPct val="150000"/>
              </a:lnSpc>
            </a:pPr>
            <a:r>
              <a:rPr sz="2100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就地取材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：就在原地选用需要的材料。</a:t>
            </a:r>
          </a:p>
          <a:p>
            <a:pPr>
              <a:lnSpc>
                <a:spcPct val="150000"/>
              </a:lnSpc>
            </a:pPr>
            <a:r>
              <a:rPr sz="2100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推崇</a:t>
            </a: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十分重视，并给以很高的评价。崇，尊重。</a:t>
            </a:r>
          </a:p>
          <a:p>
            <a:pPr>
              <a:lnSpc>
                <a:spcPct val="150000"/>
              </a:lnSpc>
            </a:pPr>
            <a:r>
              <a:rPr sz="2100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惟妙惟肖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：形容描写、雕刻或模仿得非常好，非常逼真。</a:t>
            </a:r>
          </a:p>
        </p:txBody>
      </p:sp>
      <p:sp>
        <p:nvSpPr>
          <p:cNvPr id="8" name="矩形 7"/>
          <p:cNvSpPr/>
          <p:nvPr/>
        </p:nvSpPr>
        <p:spPr>
          <a:xfrm>
            <a:off x="534024" y="650487"/>
            <a:ext cx="97972" cy="324000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64654" y="625874"/>
            <a:ext cx="1215718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b="1">
                <a:cs typeface="+mn-ea"/>
                <a:sym typeface="+mn-lt"/>
              </a:rPr>
              <a:t>理解词义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173934" y="196163"/>
            <a:ext cx="1098579" cy="351634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b="1">
                <a:solidFill>
                  <a:schemeClr val="tx1"/>
                </a:solidFill>
                <a:cs typeface="+mn-ea"/>
                <a:sym typeface="+mn-lt"/>
              </a:rPr>
              <a:t>预习思考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3632481" y="1615092"/>
            <a:ext cx="1879990" cy="1913561"/>
            <a:chOff x="5166523" y="2599860"/>
            <a:chExt cx="2506653" cy="2551415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66523" y="2599860"/>
              <a:ext cx="2506653" cy="2551415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5841926" y="3336959"/>
              <a:ext cx="1232381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cs typeface="+mn-ea"/>
                  <a:sym typeface="+mn-lt"/>
                </a:rPr>
                <a:t>速 读课 文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819627" y="1674019"/>
            <a:ext cx="2123599" cy="1377315"/>
            <a:chOff x="850605" y="1807534"/>
            <a:chExt cx="3640517" cy="2020187"/>
          </a:xfrm>
        </p:grpSpPr>
        <p:sp>
          <p:nvSpPr>
            <p:cNvPr id="20" name="云形标注 19"/>
            <p:cNvSpPr/>
            <p:nvPr/>
          </p:nvSpPr>
          <p:spPr>
            <a:xfrm>
              <a:off x="850605" y="1807534"/>
              <a:ext cx="3640517" cy="2020187"/>
            </a:xfrm>
            <a:prstGeom prst="cloudCallout">
              <a:avLst>
                <a:gd name="adj1" fmla="val 72830"/>
                <a:gd name="adj2" fmla="val 11376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319280" y="2082061"/>
              <a:ext cx="2864126" cy="1455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1500">
                  <a:cs typeface="+mn-ea"/>
                  <a:sym typeface="+mn-lt"/>
                </a:rPr>
                <a:t>思考</a:t>
              </a:r>
              <a:r>
                <a:rPr lang="en-US" altLang="zh-CN" sz="1500">
                  <a:cs typeface="+mn-ea"/>
                  <a:sym typeface="+mn-lt"/>
                </a:rPr>
                <a:t>1</a:t>
              </a:r>
              <a:r>
                <a:rPr lang="zh-CN" altLang="en-US" sz="1500">
                  <a:cs typeface="+mn-ea"/>
                  <a:sym typeface="+mn-lt"/>
                </a:rPr>
                <a:t>：</a:t>
              </a:r>
              <a:r>
                <a:rPr sz="1500">
                  <a:cs typeface="+mn-ea"/>
                  <a:sym typeface="+mn-lt"/>
                </a:rPr>
                <a:t>结合各段段意，理清文章的结构。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014561" y="1599724"/>
            <a:ext cx="2167414" cy="1491615"/>
            <a:chOff x="8002210" y="869587"/>
            <a:chExt cx="3476845" cy="2089296"/>
          </a:xfrm>
        </p:grpSpPr>
        <p:sp>
          <p:nvSpPr>
            <p:cNvPr id="18" name="云形标注 17"/>
            <p:cNvSpPr/>
            <p:nvPr/>
          </p:nvSpPr>
          <p:spPr>
            <a:xfrm>
              <a:off x="8002210" y="869587"/>
              <a:ext cx="3476845" cy="2089296"/>
            </a:xfrm>
            <a:prstGeom prst="cloudCallout">
              <a:avLst>
                <a:gd name="adj1" fmla="val -67820"/>
                <a:gd name="adj2" fmla="val 1229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8405511" y="1259586"/>
              <a:ext cx="2954787" cy="1390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1500">
                  <a:cs typeface="+mn-ea"/>
                  <a:sym typeface="+mn-lt"/>
                </a:rPr>
                <a:t>思考</a:t>
              </a:r>
              <a:r>
                <a:rPr lang="en-US" altLang="zh-CN" sz="1500">
                  <a:cs typeface="+mn-ea"/>
                  <a:sym typeface="+mn-lt"/>
                </a:rPr>
                <a:t>2</a:t>
              </a:r>
              <a:r>
                <a:rPr lang="zh-CN" altLang="en-US" sz="1500">
                  <a:cs typeface="+mn-ea"/>
                  <a:sym typeface="+mn-lt"/>
                </a:rPr>
                <a:t>：本文的说明对象是什么？它有什么特点？</a:t>
              </a:r>
            </a:p>
          </p:txBody>
        </p:sp>
      </p:grpSp>
      <p:sp>
        <p:nvSpPr>
          <p:cNvPr id="19" name="矩形 18"/>
          <p:cNvSpPr/>
          <p:nvPr/>
        </p:nvSpPr>
        <p:spPr>
          <a:xfrm>
            <a:off x="534024" y="650487"/>
            <a:ext cx="97972" cy="324000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64654" y="625874"/>
            <a:ext cx="1215718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b="1">
                <a:cs typeface="+mn-ea"/>
                <a:sym typeface="+mn-lt"/>
              </a:rPr>
              <a:t>思考问题</a:t>
            </a:r>
          </a:p>
        </p:txBody>
      </p:sp>
      <p:sp>
        <p:nvSpPr>
          <p:cNvPr id="26" name="圆角矩形 25"/>
          <p:cNvSpPr/>
          <p:nvPr/>
        </p:nvSpPr>
        <p:spPr>
          <a:xfrm>
            <a:off x="173934" y="196163"/>
            <a:ext cx="1098579" cy="351634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b="1">
                <a:solidFill>
                  <a:schemeClr val="tx1"/>
                </a:solidFill>
                <a:cs typeface="+mn-ea"/>
                <a:sym typeface="+mn-lt"/>
              </a:rPr>
              <a:t>预习思考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  <p:cond evt="onBegin" delay="0">
                          <p:tn val="6"/>
                        </p:cond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  <p:cond evt="onBegin" delay="0">
                          <p:tn val="13"/>
                        </p:cond>
                      </p:stCondLst>
                      <p:childTnLst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901196" y="1407255"/>
            <a:ext cx="7493657" cy="851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50000"/>
              </a:lnSpc>
              <a:spcBef>
                <a:spcPct val="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1800">
                <a:latin typeface="+mn-lt"/>
                <a:ea typeface="+mn-ea"/>
                <a:cs typeface="+mn-ea"/>
                <a:sym typeface="+mn-lt"/>
              </a:rPr>
              <a:t>认真阅读课文及相关参考资料，捕捉课文中的关键段落、句子、词语。记录疑难问题，将自主学习没有解决的问题记录下来，用于合作探究时解决。</a:t>
            </a:r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901196" y="2445734"/>
            <a:ext cx="6535146" cy="851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zh-CN" sz="1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sz="1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读课文，说说两座桥的特点。</a:t>
            </a:r>
          </a:p>
          <a:p>
            <a:pPr eaLnBrk="1" hangingPunct="1">
              <a:lnSpc>
                <a:spcPct val="150000"/>
              </a:lnSpc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zh-CN" sz="1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sz="1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标记出有疑问的地方，在旁边批注问题。</a:t>
            </a:r>
          </a:p>
        </p:txBody>
      </p:sp>
      <p:sp>
        <p:nvSpPr>
          <p:cNvPr id="10" name="矩形 9"/>
          <p:cNvSpPr/>
          <p:nvPr/>
        </p:nvSpPr>
        <p:spPr>
          <a:xfrm>
            <a:off x="534024" y="650487"/>
            <a:ext cx="97972" cy="324000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64654" y="625874"/>
            <a:ext cx="1203960" cy="39147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b="1">
                <a:cs typeface="+mn-ea"/>
                <a:sym typeface="+mn-lt"/>
              </a:rPr>
              <a:t>整体感知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173934" y="196163"/>
            <a:ext cx="1098579" cy="351634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b="1">
                <a:solidFill>
                  <a:schemeClr val="tx1"/>
                </a:solidFill>
                <a:cs typeface="+mn-ea"/>
                <a:sym typeface="+mn-lt"/>
              </a:rPr>
              <a:t>初读课文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圆角矩形 20"/>
          <p:cNvSpPr/>
          <p:nvPr/>
        </p:nvSpPr>
        <p:spPr>
          <a:xfrm>
            <a:off x="971127" y="2303590"/>
            <a:ext cx="1953733" cy="48218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800">
                <a:solidFill>
                  <a:schemeClr val="tx1"/>
                </a:solidFill>
                <a:cs typeface="+mn-ea"/>
                <a:sym typeface="+mn-lt"/>
              </a:rPr>
              <a:t>第二部分</a:t>
            </a:r>
            <a:r>
              <a:rPr lang="en-US" altLang="zh-CN" sz="1800">
                <a:solidFill>
                  <a:schemeClr val="tx1"/>
                </a:solidFill>
                <a:cs typeface="+mn-ea"/>
                <a:sym typeface="+mn-lt"/>
              </a:rPr>
              <a:t>(3-9):</a:t>
            </a:r>
          </a:p>
        </p:txBody>
      </p:sp>
      <p:sp>
        <p:nvSpPr>
          <p:cNvPr id="22" name="圆角矩形 21"/>
          <p:cNvSpPr/>
          <p:nvPr/>
        </p:nvSpPr>
        <p:spPr>
          <a:xfrm>
            <a:off x="971109" y="3369829"/>
            <a:ext cx="2023841" cy="48218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800">
                <a:solidFill>
                  <a:schemeClr val="tx1"/>
                </a:solidFill>
                <a:cs typeface="+mn-ea"/>
                <a:sym typeface="+mn-lt"/>
              </a:rPr>
              <a:t>第三部分</a:t>
            </a:r>
            <a:r>
              <a:rPr lang="en-US" altLang="zh-CN" sz="1800">
                <a:solidFill>
                  <a:schemeClr val="tx1"/>
                </a:solidFill>
                <a:cs typeface="+mn-ea"/>
                <a:sym typeface="+mn-lt"/>
              </a:rPr>
              <a:t>(10):</a:t>
            </a:r>
          </a:p>
        </p:txBody>
      </p:sp>
      <p:sp>
        <p:nvSpPr>
          <p:cNvPr id="23" name="矩形 22"/>
          <p:cNvSpPr/>
          <p:nvPr/>
        </p:nvSpPr>
        <p:spPr>
          <a:xfrm>
            <a:off x="3347085" y="1111091"/>
            <a:ext cx="5083493" cy="75437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800">
                <a:cs typeface="+mn-ea"/>
                <a:sym typeface="+mn-lt"/>
              </a:rPr>
              <a:t>概</a:t>
            </a:r>
            <a:r>
              <a:rPr kumimoji="1" sz="1800">
                <a:cs typeface="+mn-ea"/>
                <a:sym typeface="+mn-lt"/>
              </a:rPr>
              <a:t>括介绍石拱桥的特点</a:t>
            </a:r>
            <a:r>
              <a:rPr kumimoji="1" lang="en-US" sz="1800">
                <a:cs typeface="+mn-ea"/>
                <a:sym typeface="+mn-lt"/>
              </a:rPr>
              <a:t>——</a:t>
            </a:r>
            <a:r>
              <a:rPr kumimoji="1" sz="1800">
                <a:cs typeface="+mn-ea"/>
                <a:sym typeface="+mn-lt"/>
              </a:rPr>
              <a:t>形式优美</a:t>
            </a:r>
            <a:r>
              <a:rPr kumimoji="1" lang="zh-CN" altLang="en-US" sz="1800">
                <a:cs typeface="+mn-ea"/>
                <a:sym typeface="+mn-lt"/>
              </a:rPr>
              <a:t>，</a:t>
            </a:r>
            <a:r>
              <a:rPr kumimoji="1" sz="1800">
                <a:cs typeface="+mn-ea"/>
                <a:sym typeface="+mn-lt"/>
              </a:rPr>
              <a:t>历史悠久</a:t>
            </a:r>
            <a:r>
              <a:rPr kumimoji="1" lang="zh-CN" altLang="en-US" sz="1800">
                <a:cs typeface="+mn-ea"/>
                <a:sym typeface="+mn-lt"/>
              </a:rPr>
              <a:t>，</a:t>
            </a:r>
            <a:r>
              <a:rPr kumimoji="1" sz="1800">
                <a:cs typeface="+mn-ea"/>
                <a:sym typeface="+mn-lt"/>
              </a:rPr>
              <a:t>结构坚固</a:t>
            </a:r>
            <a:r>
              <a:rPr kumimoji="1" lang="zh-CN" altLang="en-US" sz="1800">
                <a:cs typeface="+mn-ea"/>
                <a:sym typeface="+mn-lt"/>
              </a:rPr>
              <a:t>。</a:t>
            </a:r>
          </a:p>
        </p:txBody>
      </p:sp>
      <p:sp>
        <p:nvSpPr>
          <p:cNvPr id="24" name="矩形 23"/>
          <p:cNvSpPr/>
          <p:nvPr/>
        </p:nvSpPr>
        <p:spPr>
          <a:xfrm>
            <a:off x="3347086" y="2177891"/>
            <a:ext cx="5083016" cy="75437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marL="5239" indent="-6668">
              <a:lnSpc>
                <a:spcPct val="130000"/>
              </a:lnSpc>
            </a:pPr>
            <a:r>
              <a:rPr lang="zh-CN" altLang="en-US" sz="1800">
                <a:cs typeface="+mn-ea"/>
                <a:sym typeface="+mn-lt"/>
              </a:rPr>
              <a:t>介绍中国石拱桥的特点、取得的成就及取得成就的原因。</a:t>
            </a:r>
          </a:p>
        </p:txBody>
      </p:sp>
      <p:sp>
        <p:nvSpPr>
          <p:cNvPr id="25" name="矩形 24"/>
          <p:cNvSpPr/>
          <p:nvPr/>
        </p:nvSpPr>
        <p:spPr>
          <a:xfrm>
            <a:off x="3347086" y="3199447"/>
            <a:ext cx="5083016" cy="75437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800">
                <a:cs typeface="+mn-ea"/>
                <a:sym typeface="+mn-lt"/>
              </a:rPr>
              <a:t>说明解放后中国桥梁事业取得的光辉成就及其原因，表明社会主义制度的优越性。</a:t>
            </a:r>
          </a:p>
        </p:txBody>
      </p:sp>
      <p:sp>
        <p:nvSpPr>
          <p:cNvPr id="29" name="圆角矩形 28"/>
          <p:cNvSpPr/>
          <p:nvPr/>
        </p:nvSpPr>
        <p:spPr>
          <a:xfrm>
            <a:off x="971111" y="1236597"/>
            <a:ext cx="1953733" cy="48218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800">
                <a:solidFill>
                  <a:schemeClr val="tx1"/>
                </a:solidFill>
                <a:cs typeface="+mn-ea"/>
                <a:sym typeface="+mn-lt"/>
              </a:rPr>
              <a:t>第一部分</a:t>
            </a:r>
            <a:r>
              <a:rPr lang="en-US" altLang="zh-CN" sz="1800">
                <a:solidFill>
                  <a:schemeClr val="tx1"/>
                </a:solidFill>
                <a:cs typeface="+mn-ea"/>
                <a:sym typeface="+mn-lt"/>
              </a:rPr>
              <a:t>(1-2):</a:t>
            </a:r>
          </a:p>
        </p:txBody>
      </p:sp>
      <p:sp>
        <p:nvSpPr>
          <p:cNvPr id="13" name="矩形 12"/>
          <p:cNvSpPr/>
          <p:nvPr/>
        </p:nvSpPr>
        <p:spPr>
          <a:xfrm>
            <a:off x="534024" y="650487"/>
            <a:ext cx="97972" cy="324000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64654" y="625874"/>
            <a:ext cx="1215718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b="1">
                <a:cs typeface="+mn-ea"/>
                <a:sym typeface="+mn-lt"/>
              </a:rPr>
              <a:t>划分层次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173934" y="196163"/>
            <a:ext cx="1098579" cy="351634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b="1">
                <a:solidFill>
                  <a:schemeClr val="tx1"/>
                </a:solidFill>
                <a:cs typeface="+mn-ea"/>
                <a:sym typeface="+mn-lt"/>
              </a:rPr>
              <a:t>初读课文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4" grpId="0"/>
      <p:bldP spid="25" grpId="0"/>
      <p:bldP spid="2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3112919" y="891655"/>
            <a:ext cx="2918205" cy="383126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D800"/>
                </a:solidFill>
              </a14:hiddenFill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>
                <a:cs typeface="+mn-ea"/>
                <a:sym typeface="+mn-lt"/>
              </a:rPr>
              <a:t>初读课文，回答下列问题。</a:t>
            </a:r>
          </a:p>
        </p:txBody>
      </p:sp>
      <p:sp>
        <p:nvSpPr>
          <p:cNvPr id="5" name="矩形 4"/>
          <p:cNvSpPr/>
          <p:nvPr/>
        </p:nvSpPr>
        <p:spPr>
          <a:xfrm>
            <a:off x="2416969" y="1452563"/>
            <a:ext cx="4310539" cy="39427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l" fontAlgn="auto">
              <a:lnSpc>
                <a:spcPct val="130000"/>
              </a:lnSpc>
              <a:buClrTx/>
              <a:buSzTx/>
              <a:buFontTx/>
            </a:pPr>
            <a:r>
              <a:rPr lang="zh-CN" altLang="zh-CN" sz="1800">
                <a:cs typeface="+mn-ea"/>
                <a:sym typeface="+mn-lt"/>
              </a:rPr>
              <a:t>本文的说明对象是什么？它有什么特点？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949642" y="2304574"/>
            <a:ext cx="7457123" cy="94189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 cmpd="sng">
            <a:solidFill>
              <a:schemeClr val="accent1">
                <a:lumMod val="75000"/>
              </a:schemeClr>
            </a:solidFill>
            <a:prstDash val="sysDash"/>
          </a:ln>
        </p:spPr>
        <p:txBody>
          <a:bodyPr wrap="square" lIns="68580" tIns="34290" rIns="68580" bIns="34290">
            <a:spAutoFit/>
          </a:bodyPr>
          <a:lstStyle/>
          <a:p>
            <a:pPr marL="9525" indent="-9525">
              <a:lnSpc>
                <a:spcPct val="150000"/>
              </a:lnSpc>
            </a:pPr>
            <a:r>
              <a:rPr kumimoji="1" sz="1800">
                <a:cs typeface="+mn-ea"/>
                <a:sym typeface="+mn-lt"/>
              </a:rPr>
              <a:t>本文的说明对象是中国石拱桥。中国石拱桥的特点是：历史悠久、形式优美多样、结构坚固、分布广泛。</a:t>
            </a:r>
          </a:p>
        </p:txBody>
      </p:sp>
      <p:sp>
        <p:nvSpPr>
          <p:cNvPr id="13" name="矩形 12"/>
          <p:cNvSpPr/>
          <p:nvPr/>
        </p:nvSpPr>
        <p:spPr>
          <a:xfrm>
            <a:off x="534024" y="650487"/>
            <a:ext cx="97972" cy="324000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64654" y="625874"/>
            <a:ext cx="1203960" cy="39147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b="1">
                <a:cs typeface="+mn-ea"/>
                <a:sym typeface="+mn-lt"/>
              </a:rPr>
              <a:t>自主探究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173934" y="196163"/>
            <a:ext cx="1098579" cy="351634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b="1">
                <a:solidFill>
                  <a:schemeClr val="tx1"/>
                </a:solidFill>
                <a:cs typeface="+mn-ea"/>
                <a:sym typeface="+mn-lt"/>
              </a:rPr>
              <a:t>初读课文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3134202" y="1252538"/>
            <a:ext cx="2875121" cy="4358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>
                <a:cs typeface="+mn-ea"/>
                <a:sym typeface="+mn-lt"/>
              </a:rPr>
              <a:t>课文主要介绍了哪几座桥？</a:t>
            </a:r>
          </a:p>
        </p:txBody>
      </p:sp>
      <p:sp>
        <p:nvSpPr>
          <p:cNvPr id="25" name="圆角矩形 24"/>
          <p:cNvSpPr/>
          <p:nvPr/>
        </p:nvSpPr>
        <p:spPr>
          <a:xfrm>
            <a:off x="2311718" y="2137886"/>
            <a:ext cx="4521041" cy="94189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 cmpd="sng">
            <a:solidFill>
              <a:schemeClr val="accent1">
                <a:lumMod val="75000"/>
              </a:schemeClr>
            </a:solidFill>
            <a:prstDash val="sysDash"/>
          </a:ln>
        </p:spPr>
        <p:txBody>
          <a:bodyPr wrap="square" lIns="68580" tIns="34290" rIns="68580" bIns="34290">
            <a:spAutoFit/>
          </a:bodyPr>
          <a:lstStyle/>
          <a:p>
            <a:pPr marL="9525" indent="-9525">
              <a:lnSpc>
                <a:spcPct val="150000"/>
              </a:lnSpc>
            </a:pPr>
            <a:r>
              <a:rPr kumimoji="1" sz="1800">
                <a:cs typeface="+mn-ea"/>
                <a:sym typeface="+mn-lt"/>
              </a:rPr>
              <a:t>课文主要介绍了赵州桥和卢沟桥这两座桥。</a:t>
            </a:r>
          </a:p>
        </p:txBody>
      </p:sp>
      <p:pic>
        <p:nvPicPr>
          <p:cNvPr id="2" name="图片 1" descr="H:\春节假 初中语文\ppt图片素材\QQ图片20190525124012.pngQQ图片201905251240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0006" y="3511153"/>
            <a:ext cx="1423988" cy="1403033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534024" y="650487"/>
            <a:ext cx="97972" cy="324000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64654" y="625874"/>
            <a:ext cx="1203960" cy="39147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b="1">
                <a:cs typeface="+mn-ea"/>
                <a:sym typeface="+mn-lt"/>
              </a:rPr>
              <a:t>自主探究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173934" y="196163"/>
            <a:ext cx="1098579" cy="351634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b="1">
                <a:solidFill>
                  <a:schemeClr val="tx1"/>
                </a:solidFill>
                <a:cs typeface="+mn-ea"/>
                <a:sym typeface="+mn-lt"/>
              </a:rPr>
              <a:t>初读课文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8"/>
          <p:cNvSpPr>
            <a:spLocks noChangeArrowheads="1"/>
          </p:cNvSpPr>
          <p:nvPr/>
        </p:nvSpPr>
        <p:spPr bwMode="auto">
          <a:xfrm>
            <a:off x="2045971" y="1457796"/>
            <a:ext cx="5052536" cy="481977"/>
          </a:xfrm>
          <a:prstGeom prst="roundRect">
            <a:avLst>
              <a:gd name="adj" fmla="val 32258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lumMod val="40000"/>
                    <a:lumOff val="60000"/>
                  </a:schemeClr>
                </a:solidFill>
              </a14:hiddenFill>
            </a:ext>
          </a:extLst>
        </p:spPr>
        <p:txBody>
          <a:bodyPr wrap="square" lIns="68580" tIns="34290" rIns="68580" bIns="34290" anchor="ctr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>
              <a:lnSpc>
                <a:spcPct val="130000"/>
              </a:lnSpc>
            </a:pPr>
            <a:r>
              <a:rPr lang="zh-CN" altLang="en-US" sz="1800">
                <a:latin typeface="+mn-lt"/>
                <a:ea typeface="+mn-ea"/>
                <a:cs typeface="+mn-ea"/>
                <a:sym typeface="+mn-lt"/>
              </a:rPr>
              <a:t>第1段引用神话传说和诗人的说法有什么作用?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664846" y="2391252"/>
            <a:ext cx="7757636" cy="14571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 cmpd="sng">
            <a:solidFill>
              <a:schemeClr val="accent1">
                <a:lumMod val="75000"/>
              </a:schemeClr>
            </a:solidFill>
            <a:prstDash val="sysDash"/>
          </a:ln>
        </p:spPr>
        <p:txBody>
          <a:bodyPr wrap="square" lIns="68580" tIns="34290" rIns="68580" bIns="34290">
            <a:spAutoFit/>
          </a:bodyPr>
          <a:lstStyle/>
          <a:p>
            <a:pPr marL="9525" indent="-9525" algn="just">
              <a:lnSpc>
                <a:spcPct val="150000"/>
              </a:lnSpc>
            </a:pPr>
            <a:r>
              <a:rPr kumimoji="1" sz="1800">
                <a:cs typeface="+mn-ea"/>
                <a:sym typeface="+mn-lt"/>
              </a:rPr>
              <a:t>引用神话传说和诗人的说法，进一步突出说明了石拱桥与虹的关系，同时构成了一幅色彩鲜明、形象生动的风景图，充满诗情画意，给人留下深刻的印象，激发读者的阅读兴趣。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3497104" y="622935"/>
            <a:ext cx="2082641" cy="383126"/>
          </a:xfrm>
          <a:prstGeom prst="roundRect">
            <a:avLst/>
          </a:prstGeom>
          <a:solidFill>
            <a:srgbClr val="000000">
              <a:alpha val="0"/>
            </a:srgbClr>
          </a:solidFill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800" b="1">
                <a:solidFill>
                  <a:srgbClr val="000000"/>
                </a:solidFill>
                <a:cs typeface="+mn-ea"/>
                <a:sym typeface="+mn-lt"/>
              </a:rPr>
              <a:t>品味第一部分</a:t>
            </a:r>
          </a:p>
        </p:txBody>
      </p:sp>
      <p:sp>
        <p:nvSpPr>
          <p:cNvPr id="10" name="矩形 9"/>
          <p:cNvSpPr/>
          <p:nvPr/>
        </p:nvSpPr>
        <p:spPr>
          <a:xfrm>
            <a:off x="534024" y="650487"/>
            <a:ext cx="97972" cy="324000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64654" y="625874"/>
            <a:ext cx="1215718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b="1">
                <a:cs typeface="+mn-ea"/>
                <a:sym typeface="+mn-lt"/>
              </a:rPr>
              <a:t>分析讨论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173934" y="196163"/>
            <a:ext cx="1098579" cy="351634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pic>
        <p:nvPicPr>
          <p:cNvPr id="2" name="图片 1" descr="D:\初中语文增值服务资料\初中课件\ppt图片素材\QQ图片20190525124012.pngQQ图片201905251240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8268" y="1361123"/>
            <a:ext cx="614363" cy="60579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8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43774" y="403569"/>
            <a:ext cx="5953388" cy="830997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algn="dist">
              <a:defRPr sz="8800" b="1">
                <a:blipFill dpi="0" rotWithShape="1">
                  <a:blip r:embed="rId10"/>
                  <a:stretch>
                    <a:fillRect/>
                  </a:stretch>
                </a:blipFill>
              </a:defRPr>
            </a:lvl1pPr>
          </a:lstStyle>
          <a:p>
            <a:pPr algn="l"/>
            <a:r>
              <a:rPr lang="zh-CN" altLang="en-US" sz="5000">
                <a:pattFill prst="pct80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cs typeface="+mn-ea"/>
                <a:sym typeface="+mn-lt"/>
              </a:rPr>
              <a:t> </a:t>
            </a:r>
            <a:r>
              <a:rPr lang="en-US" altLang="zh-CN" sz="3300">
                <a:pattFill prst="pct80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cs typeface="+mn-ea"/>
                <a:sym typeface="+mn-lt"/>
              </a:rPr>
              <a:t>CONTENTS</a:t>
            </a:r>
            <a:r>
              <a:rPr lang="en-US" altLang="zh-CN" sz="5000">
                <a:pattFill prst="pct80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cs typeface="+mn-ea"/>
                <a:sym typeface="+mn-lt"/>
              </a:rPr>
              <a:t> </a:t>
            </a:r>
            <a:r>
              <a:rPr lang="zh-CN" altLang="en-US" sz="5000">
                <a:pattFill prst="pct80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cs typeface="+mn-ea"/>
                <a:sym typeface="+mn-lt"/>
              </a:rPr>
              <a:t>教学目录</a:t>
            </a:r>
          </a:p>
        </p:txBody>
      </p:sp>
      <p:grpSp>
        <p:nvGrpSpPr>
          <p:cNvPr id="3" name="chenying0907 1"/>
          <p:cNvGrpSpPr/>
          <p:nvPr/>
        </p:nvGrpSpPr>
        <p:grpSpPr>
          <a:xfrm>
            <a:off x="740312" y="1618955"/>
            <a:ext cx="2464081" cy="584775"/>
            <a:chOff x="6530072" y="1583160"/>
            <a:chExt cx="3285441" cy="779700"/>
          </a:xfrm>
        </p:grpSpPr>
        <p:sp>
          <p:nvSpPr>
            <p:cNvPr id="4" name="文本框 19"/>
            <p:cNvSpPr txBox="1"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7556019" y="1583161"/>
              <a:ext cx="2259494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200" b="1">
                  <a:blipFill>
                    <a:blip r:embed="rId10"/>
                    <a:stretch>
                      <a:fillRect/>
                    </a:stretch>
                  </a:blipFill>
                </a:defRPr>
              </a:lvl1pPr>
            </a:lstStyle>
            <a:p>
              <a:r>
                <a:rPr lang="zh-CN" altLang="en-US" sz="2100" dirty="0">
                  <a:solidFill>
                    <a:srgbClr val="5F7797"/>
                  </a:solidFill>
                  <a:cs typeface="+mn-ea"/>
                  <a:sym typeface="+mn-lt"/>
                </a:rPr>
                <a:t>学习目标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6530072" y="1583160"/>
              <a:ext cx="960823" cy="779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200" b="1">
                  <a:blipFill>
                    <a:blip r:embed="rId10"/>
                    <a:stretch>
                      <a:fillRect/>
                    </a:stretch>
                  </a:blipFill>
                </a:defRPr>
              </a:lvl1pPr>
            </a:lstStyle>
            <a:p>
              <a:r>
                <a:rPr lang="en-US" altLang="zh-CN">
                  <a:solidFill>
                    <a:srgbClr val="5F7797"/>
                  </a:solidFill>
                  <a:cs typeface="+mn-ea"/>
                  <a:sym typeface="+mn-lt"/>
                </a:rPr>
                <a:t>01</a:t>
              </a:r>
            </a:p>
          </p:txBody>
        </p:sp>
      </p:grpSp>
      <p:grpSp>
        <p:nvGrpSpPr>
          <p:cNvPr id="6" name="chenying0907 2"/>
          <p:cNvGrpSpPr/>
          <p:nvPr/>
        </p:nvGrpSpPr>
        <p:grpSpPr>
          <a:xfrm>
            <a:off x="740311" y="2180429"/>
            <a:ext cx="2271200" cy="584775"/>
            <a:chOff x="6530072" y="2331791"/>
            <a:chExt cx="3028266" cy="779700"/>
          </a:xfrm>
        </p:grpSpPr>
        <p:sp>
          <p:nvSpPr>
            <p:cNvPr id="7" name="文本框 20"/>
            <p:cNvSpPr txBox="1"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7556018" y="2333356"/>
              <a:ext cx="2002320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200" b="1">
                  <a:blipFill>
                    <a:blip r:embed="rId10"/>
                    <a:stretch>
                      <a:fillRect/>
                    </a:stretch>
                  </a:blipFill>
                </a:defRPr>
              </a:lvl1pPr>
            </a:lstStyle>
            <a:p>
              <a:r>
                <a:rPr lang="zh-CN" altLang="en-US" sz="2100" dirty="0">
                  <a:solidFill>
                    <a:srgbClr val="5F7797"/>
                  </a:solidFill>
                  <a:cs typeface="+mn-ea"/>
                  <a:sym typeface="+mn-lt"/>
                </a:rPr>
                <a:t>新知导入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30072" y="2331791"/>
              <a:ext cx="960822" cy="779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200" b="1">
                  <a:blipFill>
                    <a:blip r:embed="rId10"/>
                    <a:stretch>
                      <a:fillRect/>
                    </a:stretch>
                  </a:blipFill>
                </a:defRPr>
              </a:lvl1pPr>
            </a:lstStyle>
            <a:p>
              <a:r>
                <a:rPr lang="en-US" altLang="zh-CN">
                  <a:solidFill>
                    <a:srgbClr val="5F7797"/>
                  </a:solidFill>
                  <a:cs typeface="+mn-ea"/>
                  <a:sym typeface="+mn-lt"/>
                </a:rPr>
                <a:t>02</a:t>
              </a:r>
            </a:p>
          </p:txBody>
        </p:sp>
      </p:grpSp>
      <p:grpSp>
        <p:nvGrpSpPr>
          <p:cNvPr id="9" name="chenying0907 3"/>
          <p:cNvGrpSpPr/>
          <p:nvPr/>
        </p:nvGrpSpPr>
        <p:grpSpPr>
          <a:xfrm>
            <a:off x="740312" y="2741902"/>
            <a:ext cx="2464081" cy="584775"/>
            <a:chOff x="6530072" y="3080422"/>
            <a:chExt cx="3285441" cy="779700"/>
          </a:xfrm>
        </p:grpSpPr>
        <p:sp>
          <p:nvSpPr>
            <p:cNvPr id="10" name="文本框 21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7556019" y="3083551"/>
              <a:ext cx="2259494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200" b="1">
                  <a:blipFill>
                    <a:blip r:embed="rId10"/>
                    <a:stretch>
                      <a:fillRect/>
                    </a:stretch>
                  </a:blipFill>
                </a:defRPr>
              </a:lvl1pPr>
            </a:lstStyle>
            <a:p>
              <a:r>
                <a:rPr lang="zh-CN" altLang="en-US" sz="2100" dirty="0">
                  <a:solidFill>
                    <a:srgbClr val="5F7797"/>
                  </a:solidFill>
                  <a:cs typeface="+mn-ea"/>
                  <a:sym typeface="+mn-lt"/>
                </a:rPr>
                <a:t>助学资料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530072" y="3080422"/>
              <a:ext cx="960823" cy="779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200" b="1">
                  <a:blipFill>
                    <a:blip r:embed="rId10"/>
                    <a:stretch>
                      <a:fillRect/>
                    </a:stretch>
                  </a:blipFill>
                </a:defRPr>
              </a:lvl1pPr>
            </a:lstStyle>
            <a:p>
              <a:r>
                <a:rPr lang="en-US" altLang="zh-CN">
                  <a:solidFill>
                    <a:srgbClr val="5F7797"/>
                  </a:solidFill>
                  <a:cs typeface="+mn-ea"/>
                  <a:sym typeface="+mn-lt"/>
                </a:rPr>
                <a:t>03</a:t>
              </a:r>
            </a:p>
          </p:txBody>
        </p:sp>
      </p:grpSp>
      <p:grpSp>
        <p:nvGrpSpPr>
          <p:cNvPr id="12" name="chenying0907 4"/>
          <p:cNvGrpSpPr/>
          <p:nvPr/>
        </p:nvGrpSpPr>
        <p:grpSpPr>
          <a:xfrm>
            <a:off x="740312" y="3303374"/>
            <a:ext cx="2464081" cy="584775"/>
            <a:chOff x="6530072" y="3829053"/>
            <a:chExt cx="3285441" cy="779700"/>
          </a:xfrm>
        </p:grpSpPr>
        <p:sp>
          <p:nvSpPr>
            <p:cNvPr id="13" name="文本框 22"/>
            <p:cNvSpPr txBox="1"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7556019" y="3833746"/>
              <a:ext cx="2259494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200" b="1">
                  <a:blipFill>
                    <a:blip r:embed="rId10"/>
                    <a:stretch>
                      <a:fillRect/>
                    </a:stretch>
                  </a:blipFill>
                </a:defRPr>
              </a:lvl1pPr>
            </a:lstStyle>
            <a:p>
              <a:r>
                <a:rPr lang="zh-CN" altLang="en-US" sz="2100" dirty="0">
                  <a:solidFill>
                    <a:srgbClr val="5F7797"/>
                  </a:solidFill>
                  <a:cs typeface="+mn-ea"/>
                  <a:sym typeface="+mn-lt"/>
                </a:rPr>
                <a:t>预习思考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530072" y="3829053"/>
              <a:ext cx="960823" cy="779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200" b="1">
                  <a:blipFill>
                    <a:blip r:embed="rId10"/>
                    <a:stretch>
                      <a:fillRect/>
                    </a:stretch>
                  </a:blipFill>
                </a:defRPr>
              </a:lvl1pPr>
            </a:lstStyle>
            <a:p>
              <a:r>
                <a:rPr lang="en-US" altLang="zh-CN">
                  <a:solidFill>
                    <a:srgbClr val="5F7797"/>
                  </a:solidFill>
                  <a:cs typeface="+mn-ea"/>
                  <a:sym typeface="+mn-lt"/>
                </a:rPr>
                <a:t>04</a:t>
              </a:r>
            </a:p>
          </p:txBody>
        </p:sp>
      </p:grpSp>
      <p:grpSp>
        <p:nvGrpSpPr>
          <p:cNvPr id="22" name="chenying0907 5"/>
          <p:cNvGrpSpPr/>
          <p:nvPr/>
        </p:nvGrpSpPr>
        <p:grpSpPr>
          <a:xfrm>
            <a:off x="3552081" y="1618954"/>
            <a:ext cx="2464081" cy="584775"/>
            <a:chOff x="6530072" y="4577684"/>
            <a:chExt cx="3285441" cy="779700"/>
          </a:xfrm>
        </p:grpSpPr>
        <p:sp>
          <p:nvSpPr>
            <p:cNvPr id="23" name="文本框 22"/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7556019" y="4583941"/>
              <a:ext cx="2259494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200" b="1">
                  <a:blipFill>
                    <a:blip r:embed="rId10"/>
                    <a:stretch>
                      <a:fillRect/>
                    </a:stretch>
                  </a:blipFill>
                </a:defRPr>
              </a:lvl1pPr>
            </a:lstStyle>
            <a:p>
              <a:r>
                <a:rPr lang="zh-CN" altLang="en-US" sz="2100" dirty="0">
                  <a:solidFill>
                    <a:srgbClr val="5F7797"/>
                  </a:solidFill>
                  <a:cs typeface="+mn-ea"/>
                  <a:sym typeface="+mn-lt"/>
                </a:rPr>
                <a:t>初读课文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6530072" y="4577684"/>
              <a:ext cx="960823" cy="779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200" b="1">
                  <a:blipFill>
                    <a:blip r:embed="rId10"/>
                    <a:stretch>
                      <a:fillRect/>
                    </a:stretch>
                  </a:blipFill>
                </a:defRPr>
              </a:lvl1pPr>
            </a:lstStyle>
            <a:p>
              <a:r>
                <a:rPr lang="en-US" altLang="zh-CN">
                  <a:solidFill>
                    <a:srgbClr val="5F7797"/>
                  </a:solidFill>
                  <a:cs typeface="+mn-ea"/>
                  <a:sym typeface="+mn-lt"/>
                </a:rPr>
                <a:t>05</a:t>
              </a:r>
            </a:p>
          </p:txBody>
        </p:sp>
      </p:grpSp>
      <p:grpSp>
        <p:nvGrpSpPr>
          <p:cNvPr id="25" name="chenying0907 6"/>
          <p:cNvGrpSpPr/>
          <p:nvPr/>
        </p:nvGrpSpPr>
        <p:grpSpPr>
          <a:xfrm>
            <a:off x="3552081" y="2156758"/>
            <a:ext cx="2464081" cy="584775"/>
            <a:chOff x="6530072" y="5326317"/>
            <a:chExt cx="3285441" cy="779700"/>
          </a:xfrm>
        </p:grpSpPr>
        <p:sp>
          <p:nvSpPr>
            <p:cNvPr id="26" name="文本框 22"/>
            <p:cNvSpPr txBox="1"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7556019" y="5334136"/>
              <a:ext cx="2259494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200" b="1">
                  <a:blipFill>
                    <a:blip r:embed="rId10"/>
                    <a:stretch>
                      <a:fillRect/>
                    </a:stretch>
                  </a:blipFill>
                </a:defRPr>
              </a:lvl1pPr>
            </a:lstStyle>
            <a:p>
              <a:r>
                <a:rPr lang="zh-CN" altLang="en-US" sz="2100" dirty="0">
                  <a:solidFill>
                    <a:srgbClr val="5F7797"/>
                  </a:solidFill>
                  <a:cs typeface="+mn-ea"/>
                  <a:sym typeface="+mn-lt"/>
                </a:rPr>
                <a:t>精读课文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530072" y="5326317"/>
              <a:ext cx="960823" cy="779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200" b="1">
                  <a:blipFill>
                    <a:blip r:embed="rId10"/>
                    <a:stretch>
                      <a:fillRect/>
                    </a:stretch>
                  </a:blipFill>
                </a:defRPr>
              </a:lvl1pPr>
            </a:lstStyle>
            <a:p>
              <a:r>
                <a:rPr lang="en-US" altLang="zh-CN">
                  <a:solidFill>
                    <a:srgbClr val="5F7797"/>
                  </a:solidFill>
                  <a:cs typeface="+mn-ea"/>
                  <a:sym typeface="+mn-lt"/>
                </a:rPr>
                <a:t>06</a:t>
              </a:r>
            </a:p>
          </p:txBody>
        </p:sp>
      </p:grpSp>
      <p:grpSp>
        <p:nvGrpSpPr>
          <p:cNvPr id="28" name="chenying0907 6"/>
          <p:cNvGrpSpPr/>
          <p:nvPr/>
        </p:nvGrpSpPr>
        <p:grpSpPr>
          <a:xfrm>
            <a:off x="3552081" y="2741900"/>
            <a:ext cx="2464081" cy="584775"/>
            <a:chOff x="6530072" y="5326317"/>
            <a:chExt cx="3285441" cy="779700"/>
          </a:xfrm>
        </p:grpSpPr>
        <p:sp>
          <p:nvSpPr>
            <p:cNvPr id="29" name="文本框 22"/>
            <p:cNvSpPr txBox="1"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7556019" y="5334136"/>
              <a:ext cx="2259494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200" b="1">
                  <a:blipFill>
                    <a:blip r:embed="rId10"/>
                    <a:stretch>
                      <a:fillRect/>
                    </a:stretch>
                  </a:blipFill>
                </a:defRPr>
              </a:lvl1pPr>
            </a:lstStyle>
            <a:p>
              <a:r>
                <a:rPr lang="zh-CN" altLang="en-US" sz="2100" dirty="0">
                  <a:solidFill>
                    <a:srgbClr val="5F7797"/>
                  </a:solidFill>
                  <a:cs typeface="+mn-ea"/>
                  <a:sym typeface="+mn-lt"/>
                </a:rPr>
                <a:t>跟踪检测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6530072" y="5326317"/>
              <a:ext cx="960823" cy="779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200" b="1">
                  <a:blipFill>
                    <a:blip r:embed="rId10"/>
                    <a:stretch>
                      <a:fillRect/>
                    </a:stretch>
                  </a:blipFill>
                </a:defRPr>
              </a:lvl1pPr>
            </a:lstStyle>
            <a:p>
              <a:r>
                <a:rPr lang="en-US" altLang="zh-CN" smtClean="0">
                  <a:solidFill>
                    <a:srgbClr val="5F7797"/>
                  </a:solidFill>
                  <a:cs typeface="+mn-ea"/>
                  <a:sym typeface="+mn-lt"/>
                </a:rPr>
                <a:t>07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8"/>
          <p:cNvSpPr>
            <a:spLocks noChangeArrowheads="1"/>
          </p:cNvSpPr>
          <p:nvPr/>
        </p:nvSpPr>
        <p:spPr bwMode="auto">
          <a:xfrm>
            <a:off x="664845" y="1257420"/>
            <a:ext cx="7778115" cy="834626"/>
          </a:xfrm>
          <a:prstGeom prst="round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txBody>
          <a:bodyPr wrap="square" lIns="68580" tIns="34290" rIns="68580" bIns="34290" anchor="ctr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algn="just">
              <a:lnSpc>
                <a:spcPct val="130000"/>
              </a:lnSpc>
            </a:pPr>
            <a:r>
              <a:rPr sz="1800">
                <a:latin typeface="+mn-lt"/>
                <a:ea typeface="+mn-ea"/>
                <a:cs typeface="+mn-ea"/>
                <a:sym typeface="+mn-lt"/>
              </a:rPr>
              <a:t>本文的题目是《中国石拱桥》</a:t>
            </a:r>
            <a:r>
              <a:rPr lang="zh-CN" altLang="en-US" sz="180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sz="1800">
                <a:latin typeface="+mn-lt"/>
                <a:ea typeface="+mn-ea"/>
                <a:cs typeface="+mn-ea"/>
                <a:sym typeface="+mn-lt"/>
              </a:rPr>
              <a:t>文章却从第3段才开始写中国石拱桥。第3段和前两段之间是什么关系?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635317" y="2671287"/>
            <a:ext cx="7779068" cy="145571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 cmpd="sng">
            <a:solidFill>
              <a:schemeClr val="accent1">
                <a:lumMod val="75000"/>
              </a:schemeClr>
            </a:solidFill>
            <a:prstDash val="sysDash"/>
          </a:ln>
        </p:spPr>
        <p:txBody>
          <a:bodyPr wrap="square" lIns="68580" tIns="34290" rIns="68580" bIns="34290">
            <a:spAutoFit/>
          </a:bodyPr>
          <a:lstStyle/>
          <a:p>
            <a:pPr marL="9525" indent="-9525" algn="just">
              <a:lnSpc>
                <a:spcPct val="150000"/>
              </a:lnSpc>
            </a:pPr>
            <a:r>
              <a:rPr kumimoji="1" sz="1800">
                <a:cs typeface="+mn-ea"/>
                <a:sym typeface="+mn-lt"/>
              </a:rPr>
              <a:t>前两段是写石拱桥的一般特征，是对石拱桥特点的概述，从第3段开始写中国石拱桥，介绍中国石拱桥的特点。这是按照由一般到特殊的顺序来说明的，所以第3段和前两段是特殊和一般的关系。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3435192" y="579597"/>
            <a:ext cx="2082641" cy="383126"/>
          </a:xfrm>
          <a:prstGeom prst="roundRect">
            <a:avLst/>
          </a:prstGeom>
          <a:solidFill>
            <a:srgbClr val="000000">
              <a:alpha val="0"/>
            </a:srgbClr>
          </a:solidFill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800" b="1">
                <a:solidFill>
                  <a:srgbClr val="000000"/>
                </a:solidFill>
                <a:cs typeface="+mn-ea"/>
                <a:sym typeface="+mn-lt"/>
              </a:rPr>
              <a:t>品味第二部分</a:t>
            </a:r>
          </a:p>
        </p:txBody>
      </p:sp>
      <p:sp>
        <p:nvSpPr>
          <p:cNvPr id="10" name="矩形 9"/>
          <p:cNvSpPr/>
          <p:nvPr/>
        </p:nvSpPr>
        <p:spPr>
          <a:xfrm>
            <a:off x="534024" y="650487"/>
            <a:ext cx="97972" cy="324000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64654" y="625874"/>
            <a:ext cx="1215718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b="1">
                <a:cs typeface="+mn-ea"/>
                <a:sym typeface="+mn-lt"/>
              </a:rPr>
              <a:t>分析讨论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173934" y="196163"/>
            <a:ext cx="1098579" cy="351634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pic>
        <p:nvPicPr>
          <p:cNvPr id="2" name="图片 1" descr="D:\初中语文增值服务资料\初中课件\ppt图片素材\QQ图片20190525124012.pngQQ图片201905251240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7377" y="1790700"/>
            <a:ext cx="614363" cy="60579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394812" y="2649379"/>
            <a:ext cx="903446" cy="4358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9525" indent="-9525" algn="ctr">
              <a:lnSpc>
                <a:spcPct val="150000"/>
              </a:lnSpc>
            </a:pPr>
            <a:r>
              <a:rPr kumimoji="1" sz="1800" b="1">
                <a:cs typeface="+mn-ea"/>
                <a:sym typeface="+mn-lt"/>
              </a:rPr>
              <a:t>赵州桥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9721" y="1407319"/>
            <a:ext cx="5984558" cy="3405188"/>
          </a:xfrm>
          <a:prstGeom prst="roundRect">
            <a:avLst/>
          </a:prstGeom>
        </p:spPr>
      </p:pic>
      <p:sp>
        <p:nvSpPr>
          <p:cNvPr id="4" name="Rectangle 18"/>
          <p:cNvSpPr>
            <a:spLocks noChangeArrowheads="1"/>
          </p:cNvSpPr>
          <p:nvPr/>
        </p:nvSpPr>
        <p:spPr bwMode="auto">
          <a:xfrm>
            <a:off x="2250281" y="569349"/>
            <a:ext cx="4946333" cy="485790"/>
          </a:xfrm>
          <a:prstGeom prst="roundRect">
            <a:avLst>
              <a:gd name="adj" fmla="val 33294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lumMod val="40000"/>
                    <a:lumOff val="60000"/>
                  </a:schemeClr>
                </a:solidFill>
              </a14:hiddenFill>
            </a:ext>
          </a:extLst>
        </p:spPr>
        <p:txBody>
          <a:bodyPr wrap="square" lIns="68580" tIns="34290" rIns="68580" bIns="34290" anchor="ctr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>
              <a:lnSpc>
                <a:spcPct val="130000"/>
              </a:lnSpc>
            </a:pPr>
            <a:r>
              <a:rPr lang="zh-CN" altLang="en-US" sz="1800">
                <a:latin typeface="+mn-lt"/>
                <a:ea typeface="+mn-ea"/>
                <a:cs typeface="+mn-ea"/>
                <a:sym typeface="+mn-lt"/>
              </a:rPr>
              <a:t>阅读</a:t>
            </a:r>
            <a:r>
              <a:rPr lang="en-US" altLang="zh-CN" sz="1800">
                <a:latin typeface="+mn-lt"/>
                <a:ea typeface="+mn-ea"/>
                <a:cs typeface="+mn-ea"/>
                <a:sym typeface="+mn-lt"/>
              </a:rPr>
              <a:t>4-8</a:t>
            </a:r>
            <a:r>
              <a:rPr lang="zh-CN" altLang="en-US" sz="1800">
                <a:latin typeface="+mn-lt"/>
                <a:ea typeface="+mn-ea"/>
                <a:cs typeface="+mn-ea"/>
                <a:sym typeface="+mn-lt"/>
              </a:rPr>
              <a:t>段，先看相关图片再回答下面问题。 </a:t>
            </a:r>
          </a:p>
        </p:txBody>
      </p:sp>
      <p:sp>
        <p:nvSpPr>
          <p:cNvPr id="10" name="矩形 9"/>
          <p:cNvSpPr/>
          <p:nvPr/>
        </p:nvSpPr>
        <p:spPr>
          <a:xfrm>
            <a:off x="534024" y="650487"/>
            <a:ext cx="97972" cy="324000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64654" y="625874"/>
            <a:ext cx="1215718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b="1">
                <a:cs typeface="+mn-ea"/>
                <a:sym typeface="+mn-lt"/>
              </a:rPr>
              <a:t>分析讨论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173934" y="196163"/>
            <a:ext cx="1098579" cy="351634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845" y="1717358"/>
            <a:ext cx="3765233" cy="2824639"/>
          </a:xfrm>
          <a:prstGeom prst="roundRect">
            <a:avLst/>
          </a:prstGeom>
        </p:spPr>
      </p:pic>
      <p:sp>
        <p:nvSpPr>
          <p:cNvPr id="25" name="矩形 24"/>
          <p:cNvSpPr/>
          <p:nvPr/>
        </p:nvSpPr>
        <p:spPr>
          <a:xfrm>
            <a:off x="4102894" y="650558"/>
            <a:ext cx="938689" cy="4358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9525" indent="-9525">
              <a:lnSpc>
                <a:spcPct val="150000"/>
              </a:lnSpc>
            </a:pPr>
            <a:r>
              <a:rPr kumimoji="1" sz="1800" b="1">
                <a:cs typeface="+mn-ea"/>
                <a:sym typeface="+mn-lt"/>
              </a:rPr>
              <a:t>卢沟桥</a:t>
            </a:r>
          </a:p>
        </p:txBody>
      </p:sp>
      <p:pic>
        <p:nvPicPr>
          <p:cNvPr id="34820" name="图片 34819" descr="狮子-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3981" y="1992154"/>
            <a:ext cx="3197543" cy="2079784"/>
          </a:xfrm>
          <a:prstGeom prst="round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534024" y="650487"/>
            <a:ext cx="97972" cy="324000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64654" y="625874"/>
            <a:ext cx="1215718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b="1">
                <a:cs typeface="+mn-ea"/>
                <a:sym typeface="+mn-lt"/>
              </a:rPr>
              <a:t>分析讨论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173934" y="196163"/>
            <a:ext cx="1098579" cy="351634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-1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912495" y="1674495"/>
          <a:ext cx="7074694" cy="26660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436"/>
                <a:gridCol w="1020128"/>
                <a:gridCol w="3400901"/>
                <a:gridCol w="2211229"/>
              </a:tblGrid>
              <a:tr h="444341">
                <a:tc grid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500" b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异同点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500" b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赵州桥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500" b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卢沟桥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341">
                <a:tc rowSpan="3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500" b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同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500" b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历史悠久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500" b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1300</a:t>
                      </a:r>
                      <a:r>
                        <a:rPr lang="zh-CN" altLang="en-US" sz="1500" b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多年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500" b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800</a:t>
                      </a:r>
                      <a:r>
                        <a:rPr lang="zh-CN" altLang="en-US" sz="1500" b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多年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341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500" b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结构坚固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500" b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保持雄姿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500" b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极少出事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341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500" b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形式优美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500" b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初月出云，长虹饮涧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500" b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独一无二，美丽的景观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341"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500" b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异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500" b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建造奇特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500" b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拱肩加拱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500" b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联拱石桥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341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500" b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历史意义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500" b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世界著名，使用到现在的最古的石桥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500" b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反帝斗争的纪念意义</a:t>
                      </a: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Rectangle 18"/>
          <p:cNvSpPr>
            <a:spLocks noChangeArrowheads="1"/>
          </p:cNvSpPr>
          <p:nvPr/>
        </p:nvSpPr>
        <p:spPr bwMode="auto">
          <a:xfrm>
            <a:off x="2752726" y="859145"/>
            <a:ext cx="3639026" cy="493416"/>
          </a:xfrm>
          <a:prstGeom prst="roundRect">
            <a:avLst>
              <a:gd name="adj" fmla="val 34830"/>
            </a:avLst>
          </a:prstGeom>
          <a:solidFill>
            <a:srgbClr val="000000">
              <a:alpha val="0"/>
            </a:srgbClr>
          </a:solidFill>
          <a:ln>
            <a:noFill/>
          </a:ln>
        </p:spPr>
        <p:txBody>
          <a:bodyPr wrap="square" lIns="68580" tIns="34290" rIns="68580" bIns="34290" anchor="ctr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>
              <a:lnSpc>
                <a:spcPct val="130000"/>
              </a:lnSpc>
            </a:pPr>
            <a:r>
              <a:rPr lang="en-US" sz="1800">
                <a:latin typeface="+mn-lt"/>
                <a:ea typeface="+mn-ea"/>
                <a:cs typeface="+mn-ea"/>
                <a:sym typeface="+mn-lt"/>
              </a:rPr>
              <a:t>卢沟桥与赵州桥有哪些异同点？</a:t>
            </a:r>
          </a:p>
        </p:txBody>
      </p:sp>
      <p:sp>
        <p:nvSpPr>
          <p:cNvPr id="10" name="矩形 9"/>
          <p:cNvSpPr/>
          <p:nvPr/>
        </p:nvSpPr>
        <p:spPr>
          <a:xfrm>
            <a:off x="534024" y="650487"/>
            <a:ext cx="97972" cy="324000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64654" y="625874"/>
            <a:ext cx="1215718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b="1">
                <a:cs typeface="+mn-ea"/>
                <a:sym typeface="+mn-lt"/>
              </a:rPr>
              <a:t>分析讨论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173934" y="196163"/>
            <a:ext cx="1098579" cy="351634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8"/>
          <p:cNvSpPr>
            <a:spLocks noChangeArrowheads="1"/>
          </p:cNvSpPr>
          <p:nvPr/>
        </p:nvSpPr>
        <p:spPr bwMode="auto">
          <a:xfrm>
            <a:off x="664845" y="1146084"/>
            <a:ext cx="7758113" cy="892992"/>
          </a:xfrm>
          <a:prstGeom prst="roundRect">
            <a:avLst>
              <a:gd name="adj" fmla="val 27334"/>
            </a:avLst>
          </a:prstGeom>
          <a:solidFill>
            <a:srgbClr val="000000">
              <a:alpha val="0"/>
            </a:srgbClr>
          </a:solidFill>
          <a:ln>
            <a:noFill/>
          </a:ln>
        </p:spPr>
        <p:txBody>
          <a:bodyPr wrap="square" lIns="68580" tIns="34290" rIns="68580" bIns="34290" anchor="ctr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>
              <a:lnSpc>
                <a:spcPct val="130000"/>
              </a:lnSpc>
            </a:pPr>
            <a:r>
              <a:rPr lang="en-US" altLang="zh-CN" sz="1800">
                <a:latin typeface="+mn-lt"/>
                <a:ea typeface="+mn-ea"/>
                <a:cs typeface="+mn-ea"/>
                <a:sym typeface="+mn-lt"/>
              </a:rPr>
              <a:t>中国的石拱桥很多，都有相同的特点，作者为什么选择赵州桥和卢沟桥作为说明的例子?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664845" y="2637473"/>
            <a:ext cx="7758113" cy="191541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 cmpd="sng">
            <a:solidFill>
              <a:schemeClr val="accent1">
                <a:lumMod val="75000"/>
              </a:schemeClr>
            </a:solidFill>
            <a:prstDash val="sysDash"/>
          </a:ln>
        </p:spPr>
        <p:txBody>
          <a:bodyPr wrap="square" lIns="68580" tIns="34290" rIns="68580" bIns="34290">
            <a:spAutoFit/>
          </a:bodyPr>
          <a:lstStyle/>
          <a:p>
            <a:pPr marL="9525" indent="-9525" algn="just">
              <a:lnSpc>
                <a:spcPct val="150000"/>
              </a:lnSpc>
            </a:pPr>
            <a:r>
              <a:rPr kumimoji="1" sz="1800">
                <a:cs typeface="+mn-ea"/>
                <a:sym typeface="+mn-lt"/>
              </a:rPr>
              <a:t>赵州桥和卢沟桥历史悠久、气魄宏伟、驰名中外，有中国石拱桥的典型特点，很有代表性。选择有代表性的例子说明事物特征的方法可以起到举一反三的作用，使读者对被说明事物的特征认识得更具体、更明确、更深刻。</a:t>
            </a:r>
          </a:p>
        </p:txBody>
      </p:sp>
      <p:sp>
        <p:nvSpPr>
          <p:cNvPr id="10" name="矩形 9"/>
          <p:cNvSpPr/>
          <p:nvPr/>
        </p:nvSpPr>
        <p:spPr>
          <a:xfrm>
            <a:off x="534024" y="650487"/>
            <a:ext cx="97972" cy="324000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64654" y="625874"/>
            <a:ext cx="1215718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b="1">
                <a:cs typeface="+mn-ea"/>
                <a:sym typeface="+mn-lt"/>
              </a:rPr>
              <a:t>分析讨论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173934" y="196163"/>
            <a:ext cx="1098579" cy="351634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pic>
        <p:nvPicPr>
          <p:cNvPr id="2" name="图片 1" descr="D:\初中语文增值服务资料\初中课件\ppt图片素材\QQ图片20190525124012.pngQQ图片201905251240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1498" y="1657826"/>
            <a:ext cx="614363" cy="60579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8"/>
          <p:cNvSpPr>
            <a:spLocks noChangeArrowheads="1"/>
          </p:cNvSpPr>
          <p:nvPr/>
        </p:nvSpPr>
        <p:spPr bwMode="auto">
          <a:xfrm>
            <a:off x="691039" y="1108147"/>
            <a:ext cx="7761923" cy="900287"/>
          </a:xfrm>
          <a:prstGeom prst="roundRect">
            <a:avLst>
              <a:gd name="adj" fmla="val 28980"/>
            </a:avLst>
          </a:prstGeom>
          <a:solidFill>
            <a:srgbClr val="000000">
              <a:alpha val="0"/>
            </a:srgbClr>
          </a:solidFill>
          <a:ln>
            <a:noFill/>
          </a:ln>
        </p:spPr>
        <p:txBody>
          <a:bodyPr wrap="square" lIns="68580" tIns="34290" rIns="68580" bIns="34290" anchor="ctr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>
              <a:lnSpc>
                <a:spcPct val="130000"/>
              </a:lnSpc>
            </a:pPr>
            <a:r>
              <a:rPr lang="en-US" altLang="zh-CN" sz="1800">
                <a:latin typeface="+mn-lt"/>
                <a:ea typeface="+mn-ea"/>
                <a:cs typeface="+mn-ea"/>
                <a:sym typeface="+mn-lt"/>
              </a:rPr>
              <a:t>既然赵州桥和卢沟桥都具有中国石拱桥的共同特点，作者为什么不选一个而要选两个呢？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664845" y="2762727"/>
            <a:ext cx="7761923" cy="145571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 cmpd="sng">
            <a:solidFill>
              <a:schemeClr val="accent1">
                <a:lumMod val="75000"/>
              </a:schemeClr>
            </a:solidFill>
            <a:prstDash val="sysDash"/>
          </a:ln>
        </p:spPr>
        <p:txBody>
          <a:bodyPr wrap="square" lIns="68580" tIns="34290" rIns="68580" bIns="34290">
            <a:spAutoFit/>
          </a:bodyPr>
          <a:lstStyle/>
          <a:p>
            <a:pPr marL="9525" indent="-9525" algn="just">
              <a:lnSpc>
                <a:spcPct val="150000"/>
              </a:lnSpc>
            </a:pPr>
            <a:r>
              <a:rPr kumimoji="1" sz="1800">
                <a:cs typeface="+mn-ea"/>
                <a:sym typeface="+mn-lt"/>
              </a:rPr>
              <a:t>赵州桥和卢沟桥既有共同点，也有不同点。前者是“独拱”石桥，后者是“联拱”石桥，既有共性也有个性。作者选择两例可以起到互相对照、互相补充的作用，说明了中国石拱桥形式多样、多彩多姿的特点。</a:t>
            </a:r>
          </a:p>
        </p:txBody>
      </p:sp>
      <p:sp>
        <p:nvSpPr>
          <p:cNvPr id="10" name="矩形 9"/>
          <p:cNvSpPr/>
          <p:nvPr/>
        </p:nvSpPr>
        <p:spPr>
          <a:xfrm>
            <a:off x="534024" y="650487"/>
            <a:ext cx="97972" cy="324000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64654" y="625874"/>
            <a:ext cx="1215718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b="1">
                <a:cs typeface="+mn-ea"/>
                <a:sym typeface="+mn-lt"/>
              </a:rPr>
              <a:t>分析讨论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173934" y="196163"/>
            <a:ext cx="1098579" cy="351634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pic>
        <p:nvPicPr>
          <p:cNvPr id="2" name="图片 1" descr="D:\初中语文增值服务资料\初中课件\ppt图片素材\QQ图片20190525124012.pngQQ图片201905251240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7719" y="1676876"/>
            <a:ext cx="614363" cy="60579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8"/>
          <p:cNvSpPr>
            <a:spLocks noChangeArrowheads="1"/>
          </p:cNvSpPr>
          <p:nvPr/>
        </p:nvSpPr>
        <p:spPr bwMode="auto">
          <a:xfrm>
            <a:off x="2622709" y="1664968"/>
            <a:ext cx="3897154" cy="474350"/>
          </a:xfrm>
          <a:prstGeom prst="roundRect">
            <a:avLst>
              <a:gd name="adj" fmla="val 29736"/>
            </a:avLst>
          </a:prstGeom>
          <a:solidFill>
            <a:srgbClr val="000000">
              <a:alpha val="0"/>
            </a:srgbClr>
          </a:solidFill>
          <a:ln>
            <a:noFill/>
          </a:ln>
        </p:spPr>
        <p:txBody>
          <a:bodyPr wrap="square" lIns="68580" tIns="34290" rIns="68580" bIns="34290" anchor="ctr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>
              <a:lnSpc>
                <a:spcPct val="130000"/>
              </a:lnSpc>
            </a:pPr>
            <a:r>
              <a:rPr lang="zh-CN" altLang="en-US" sz="1800">
                <a:latin typeface="+mn-lt"/>
                <a:ea typeface="+mn-ea"/>
                <a:cs typeface="+mn-ea"/>
                <a:sym typeface="+mn-lt"/>
              </a:rPr>
              <a:t>作者在最后一段蕴含了怎样的感情？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953452" y="2657475"/>
            <a:ext cx="7236143" cy="94189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 cmpd="sng">
            <a:solidFill>
              <a:schemeClr val="accent1">
                <a:lumMod val="75000"/>
              </a:schemeClr>
            </a:solidFill>
            <a:prstDash val="sysDash"/>
          </a:ln>
        </p:spPr>
        <p:txBody>
          <a:bodyPr wrap="square" lIns="68580" tIns="34290" rIns="68580" bIns="34290">
            <a:spAutoFit/>
          </a:bodyPr>
          <a:lstStyle/>
          <a:p>
            <a:pPr marL="9525" indent="-9525" algn="just">
              <a:lnSpc>
                <a:spcPct val="150000"/>
              </a:lnSpc>
            </a:pPr>
            <a:r>
              <a:rPr kumimoji="1" sz="1800">
                <a:cs typeface="+mn-ea"/>
                <a:sym typeface="+mn-lt"/>
              </a:rPr>
              <a:t>表现了对古代劳动人民勤劳智慧的敬佩之情，以及对我国社会主义建设事业的充分自信。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3529966" y="815817"/>
            <a:ext cx="2082641" cy="383126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D800"/>
                </a:solidFill>
              </a14:hiddenFill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800" b="1">
                <a:solidFill>
                  <a:srgbClr val="000000"/>
                </a:solidFill>
                <a:cs typeface="+mn-ea"/>
                <a:sym typeface="+mn-lt"/>
              </a:rPr>
              <a:t>品味第三部分</a:t>
            </a:r>
          </a:p>
        </p:txBody>
      </p:sp>
      <p:sp>
        <p:nvSpPr>
          <p:cNvPr id="10" name="矩形 9"/>
          <p:cNvSpPr/>
          <p:nvPr/>
        </p:nvSpPr>
        <p:spPr>
          <a:xfrm>
            <a:off x="534024" y="650487"/>
            <a:ext cx="97972" cy="324000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64654" y="625874"/>
            <a:ext cx="1215718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b="1">
                <a:cs typeface="+mn-ea"/>
                <a:sym typeface="+mn-lt"/>
              </a:rPr>
              <a:t>分析讨论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173934" y="196163"/>
            <a:ext cx="1098579" cy="351634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8"/>
          <p:cNvSpPr>
            <a:spLocks noChangeArrowheads="1"/>
          </p:cNvSpPr>
          <p:nvPr/>
        </p:nvSpPr>
        <p:spPr bwMode="auto">
          <a:xfrm>
            <a:off x="2827020" y="1204199"/>
            <a:ext cx="3489960" cy="466724"/>
          </a:xfrm>
          <a:prstGeom prst="roundRect">
            <a:avLst>
              <a:gd name="adj" fmla="val 27703"/>
            </a:avLst>
          </a:prstGeom>
          <a:solidFill>
            <a:srgbClr val="000000">
              <a:alpha val="0"/>
            </a:srgbClr>
          </a:solidFill>
          <a:ln>
            <a:noFill/>
          </a:ln>
        </p:spPr>
        <p:txBody>
          <a:bodyPr wrap="square" lIns="68580" tIns="34290" rIns="68580" bIns="34290" anchor="ctr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>
              <a:lnSpc>
                <a:spcPct val="130000"/>
              </a:lnSpc>
            </a:pPr>
            <a:r>
              <a:rPr lang="zh-CN" altLang="en-US" sz="1800">
                <a:latin typeface="+mn-lt"/>
                <a:ea typeface="+mn-ea"/>
                <a:cs typeface="+mn-ea"/>
                <a:sym typeface="+mn-lt"/>
              </a:rPr>
              <a:t>文章主要运用了什么说明顺序？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631984" y="2455545"/>
            <a:ext cx="7786211" cy="94189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 cmpd="sng">
            <a:solidFill>
              <a:schemeClr val="accent1">
                <a:lumMod val="75000"/>
              </a:schemeClr>
            </a:solidFill>
            <a:prstDash val="sysDash"/>
          </a:ln>
        </p:spPr>
        <p:txBody>
          <a:bodyPr wrap="square" lIns="68580" tIns="34290" rIns="68580" bIns="34290">
            <a:spAutoFit/>
          </a:bodyPr>
          <a:lstStyle/>
          <a:p>
            <a:pPr marL="9525" indent="-9525" algn="just">
              <a:lnSpc>
                <a:spcPct val="150000"/>
              </a:lnSpc>
            </a:pPr>
            <a:r>
              <a:rPr kumimoji="1" sz="1800">
                <a:cs typeface="+mn-ea"/>
                <a:sym typeface="+mn-lt"/>
              </a:rPr>
              <a:t>本文按照总分总的结构方式和从一般到个别的逻辑说明顺序，抓住中国石拱桥的形式优美、结构坚固、历史悠久三个特征进行说明，有条不紊。</a:t>
            </a:r>
          </a:p>
        </p:txBody>
      </p:sp>
      <p:sp>
        <p:nvSpPr>
          <p:cNvPr id="10" name="矩形 9"/>
          <p:cNvSpPr/>
          <p:nvPr/>
        </p:nvSpPr>
        <p:spPr>
          <a:xfrm>
            <a:off x="534024" y="650487"/>
            <a:ext cx="97972" cy="324000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64654" y="625874"/>
            <a:ext cx="1215718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b="1">
                <a:cs typeface="+mn-ea"/>
                <a:sym typeface="+mn-lt"/>
              </a:rPr>
              <a:t>分析讨论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173934" y="196163"/>
            <a:ext cx="1098579" cy="351634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pic>
        <p:nvPicPr>
          <p:cNvPr id="2" name="图片 1" descr="D:\初中语文增值服务资料\初中课件\ppt图片素材\QQ图片20190525124012.pngQQ图片201905251240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6742" y="1018223"/>
            <a:ext cx="614363" cy="60579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94811" y="768192"/>
            <a:ext cx="8523923" cy="366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sz="1800">
                <a:solidFill>
                  <a:srgbClr val="000000"/>
                </a:solidFill>
                <a:cs typeface="+mn-ea"/>
                <a:sym typeface="+mn-lt"/>
              </a:rPr>
              <a:t>结合语意，下列选项中，词语选择最恰当的一项是（　） </a:t>
            </a:r>
          </a:p>
          <a:p>
            <a:pPr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rgbClr val="000000"/>
                </a:solidFill>
                <a:cs typeface="+mn-ea"/>
                <a:sym typeface="+mn-lt"/>
              </a:rPr>
              <a:t>1.</a:t>
            </a:r>
            <a:r>
              <a:rPr sz="1800">
                <a:solidFill>
                  <a:srgbClr val="000000"/>
                </a:solidFill>
                <a:cs typeface="+mn-ea"/>
                <a:sym typeface="+mn-lt"/>
              </a:rPr>
              <a:t>桥上的石栏石板也雕刻得</a:t>
            </a:r>
            <a:r>
              <a:rPr sz="1800" u="sng">
                <a:solidFill>
                  <a:srgbClr val="000000"/>
                </a:solidFill>
                <a:cs typeface="+mn-ea"/>
                <a:sym typeface="+mn-lt"/>
              </a:rPr>
              <a:t>       </a:t>
            </a:r>
            <a:r>
              <a:rPr sz="1800">
                <a:solidFill>
                  <a:srgbClr val="000000"/>
                </a:solidFill>
                <a:cs typeface="+mn-ea"/>
                <a:sym typeface="+mn-lt"/>
              </a:rPr>
              <a:t>美观。 </a:t>
            </a:r>
          </a:p>
          <a:p>
            <a:pPr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rgbClr val="000000"/>
                </a:solidFill>
                <a:cs typeface="+mn-ea"/>
                <a:sym typeface="+mn-lt"/>
              </a:rPr>
              <a:t>2.</a:t>
            </a:r>
            <a:r>
              <a:rPr sz="1800">
                <a:solidFill>
                  <a:srgbClr val="000000"/>
                </a:solidFill>
                <a:cs typeface="+mn-ea"/>
                <a:sym typeface="+mn-lt"/>
              </a:rPr>
              <a:t>这些石刻狮子，有的母子相抱，有的交头接耳，有的像倾听水声，有的像注视行人，千态万状，</a:t>
            </a:r>
            <a:r>
              <a:rPr sz="1800" u="sng">
                <a:solidFill>
                  <a:srgbClr val="000000"/>
                </a:solidFill>
                <a:cs typeface="+mn-ea"/>
                <a:sym typeface="+mn-lt"/>
              </a:rPr>
              <a:t>         </a:t>
            </a:r>
            <a:r>
              <a:rPr sz="1800">
                <a:solidFill>
                  <a:srgbClr val="000000"/>
                </a:solidFill>
                <a:cs typeface="+mn-ea"/>
                <a:sym typeface="+mn-lt"/>
              </a:rPr>
              <a:t>。 </a:t>
            </a:r>
          </a:p>
          <a:p>
            <a:pPr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rgbClr val="000000"/>
                </a:solidFill>
                <a:cs typeface="+mn-ea"/>
                <a:sym typeface="+mn-lt"/>
              </a:rPr>
              <a:t>3.</a:t>
            </a:r>
            <a:r>
              <a:rPr sz="1800">
                <a:solidFill>
                  <a:srgbClr val="000000"/>
                </a:solidFill>
                <a:cs typeface="+mn-ea"/>
                <a:sym typeface="+mn-lt"/>
              </a:rPr>
              <a:t>桥的设计完全合乎科学原理，施工技术更是</a:t>
            </a:r>
            <a:r>
              <a:rPr sz="1800" u="sng">
                <a:solidFill>
                  <a:srgbClr val="000000"/>
                </a:solidFill>
                <a:cs typeface="+mn-ea"/>
                <a:sym typeface="+mn-lt"/>
              </a:rPr>
              <a:t>          </a:t>
            </a:r>
            <a:r>
              <a:rPr sz="1800">
                <a:solidFill>
                  <a:srgbClr val="000000"/>
                </a:solidFill>
                <a:cs typeface="+mn-ea"/>
                <a:sym typeface="+mn-lt"/>
              </a:rPr>
              <a:t>。 </a:t>
            </a:r>
          </a:p>
          <a:p>
            <a:pPr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rgbClr val="000000"/>
                </a:solidFill>
                <a:cs typeface="+mn-ea"/>
                <a:sym typeface="+mn-lt"/>
              </a:rPr>
              <a:t>4.</a:t>
            </a:r>
            <a:r>
              <a:rPr sz="1800">
                <a:solidFill>
                  <a:srgbClr val="000000"/>
                </a:solidFill>
                <a:cs typeface="+mn-ea"/>
                <a:sym typeface="+mn-lt"/>
              </a:rPr>
              <a:t>我国富有建筑用的各种石料，便于</a:t>
            </a:r>
            <a:r>
              <a:rPr sz="1800" u="sng">
                <a:solidFill>
                  <a:srgbClr val="000000"/>
                </a:solidFill>
                <a:cs typeface="+mn-ea"/>
                <a:sym typeface="+mn-lt"/>
              </a:rPr>
              <a:t>           </a:t>
            </a:r>
            <a:r>
              <a:rPr sz="1800">
                <a:solidFill>
                  <a:srgbClr val="000000"/>
                </a:solidFill>
                <a:cs typeface="+mn-ea"/>
                <a:sym typeface="+mn-lt"/>
              </a:rPr>
              <a:t>，这也为修造石桥提供了有利条件。</a:t>
            </a:r>
          </a:p>
          <a:p>
            <a:pPr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sz="1800">
                <a:solidFill>
                  <a:srgbClr val="000000"/>
                </a:solidFill>
                <a:cs typeface="+mn-ea"/>
                <a:sym typeface="+mn-lt"/>
              </a:rPr>
              <a:t>A．古朴　多姿多彩　巧妙绝伦　就地取材     </a:t>
            </a:r>
          </a:p>
          <a:p>
            <a:pPr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sz="1800">
                <a:solidFill>
                  <a:srgbClr val="000000"/>
                </a:solidFill>
                <a:cs typeface="+mn-ea"/>
                <a:sym typeface="+mn-lt"/>
              </a:rPr>
              <a:t>B．古朴　惟妙惟肖　巧妙绝伦　就地取材 </a:t>
            </a:r>
          </a:p>
          <a:p>
            <a:pPr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sz="1800">
                <a:solidFill>
                  <a:srgbClr val="000000"/>
                </a:solidFill>
                <a:cs typeface="+mn-ea"/>
                <a:sym typeface="+mn-lt"/>
              </a:rPr>
              <a:t>C．朴素　多姿多彩　独一无二　因地制宜 </a:t>
            </a:r>
          </a:p>
          <a:p>
            <a:pPr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sz="1800">
                <a:solidFill>
                  <a:srgbClr val="000000"/>
                </a:solidFill>
                <a:cs typeface="+mn-ea"/>
                <a:sym typeface="+mn-lt"/>
              </a:rPr>
              <a:t>D．朴素　惟妙惟肖　独一无二　就地取材 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5693902" y="824797"/>
            <a:ext cx="807244" cy="34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800">
                <a:solidFill>
                  <a:srgbClr val="E04236"/>
                </a:solidFill>
                <a:cs typeface="+mn-ea"/>
                <a:sym typeface="+mn-lt"/>
              </a:rPr>
              <a:t>B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173934" y="196163"/>
            <a:ext cx="1098579" cy="351634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b="1">
                <a:solidFill>
                  <a:schemeClr val="tx1"/>
                </a:solidFill>
                <a:cs typeface="+mn-ea"/>
                <a:sym typeface="+mn-lt"/>
              </a:rPr>
              <a:t>跟踪检测</a:t>
            </a:r>
          </a:p>
        </p:txBody>
      </p:sp>
      <p:pic>
        <p:nvPicPr>
          <p:cNvPr id="10" name="New picture" hidden="1"/>
          <p:cNvPicPr/>
          <p:nvPr/>
        </p:nvPicPr>
        <p:blipFill>
          <a:blip r:embed="rId2"/>
          <a:stretch>
            <a:fillRect/>
          </a:stretch>
        </p:blipFill>
        <p:spPr>
          <a:xfrm>
            <a:off x="8924925" y="9382125"/>
            <a:ext cx="314325" cy="36195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121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13071" y="1192530"/>
            <a:ext cx="5717858" cy="10387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-128111">
              <a:lnSpc>
                <a:spcPct val="150000"/>
              </a:lnSpc>
            </a:pPr>
            <a:r>
              <a:rPr sz="2100" dirty="0">
                <a:cs typeface="+mn-ea"/>
                <a:sym typeface="+mn-lt"/>
              </a:rPr>
              <a:t>1.理解课文内容，了解中国石拱桥的特征。</a:t>
            </a:r>
          </a:p>
          <a:p>
            <a:pPr indent="-128111">
              <a:lnSpc>
                <a:spcPct val="150000"/>
              </a:lnSpc>
            </a:pPr>
            <a:r>
              <a:rPr sz="2100" dirty="0">
                <a:cs typeface="+mn-ea"/>
                <a:sym typeface="+mn-lt"/>
              </a:rPr>
              <a:t>2.学习有关</a:t>
            </a:r>
            <a:r>
              <a:rPr lang="zh-CN" altLang="en-US" sz="2100" dirty="0">
                <a:cs typeface="+mn-ea"/>
                <a:sym typeface="+mn-lt"/>
              </a:rPr>
              <a:t>说明文</a:t>
            </a:r>
            <a:r>
              <a:rPr sz="2100" dirty="0" err="1">
                <a:cs typeface="+mn-ea"/>
                <a:sym typeface="+mn-lt"/>
              </a:rPr>
              <a:t>的知识</a:t>
            </a:r>
            <a:r>
              <a:rPr sz="2100" dirty="0">
                <a:cs typeface="+mn-ea"/>
                <a:sym typeface="+mn-lt"/>
              </a:rPr>
              <a:t>。</a:t>
            </a:r>
            <a:r>
              <a:rPr lang="zh-CN" altLang="en-US" sz="2100" dirty="0">
                <a:cs typeface="+mn-ea"/>
                <a:sym typeface="+mn-lt"/>
              </a:rPr>
              <a:t>（</a:t>
            </a:r>
            <a:r>
              <a:rPr lang="zh-CN" altLang="en-US" sz="2100" dirty="0">
                <a:solidFill>
                  <a:srgbClr val="FF0000"/>
                </a:solidFill>
                <a:cs typeface="+mn-ea"/>
                <a:sym typeface="+mn-lt"/>
              </a:rPr>
              <a:t>重难点</a:t>
            </a:r>
            <a:r>
              <a:rPr lang="zh-CN" altLang="en-US" sz="2100" dirty="0" smtClean="0">
                <a:cs typeface="+mn-ea"/>
                <a:sym typeface="+mn-lt"/>
              </a:rPr>
              <a:t>）</a:t>
            </a:r>
            <a:endParaRPr sz="2100" dirty="0">
              <a:cs typeface="+mn-ea"/>
              <a:sym typeface="+mn-lt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73934" y="196163"/>
            <a:ext cx="1098579" cy="351634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b="1">
                <a:solidFill>
                  <a:schemeClr val="tx1"/>
                </a:solidFill>
                <a:cs typeface="+mn-ea"/>
                <a:sym typeface="+mn-lt"/>
              </a:rPr>
              <a:t>学习目标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749874" y="440516"/>
            <a:ext cx="16552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BFBFB"/>
                </a:solidFill>
              </a:rPr>
              <a:t>https://www.ypppt.com/</a:t>
            </a:r>
            <a:endParaRPr lang="zh-CN" altLang="en-US" sz="900" dirty="0">
              <a:solidFill>
                <a:srgbClr val="FBFBFB"/>
              </a:solidFill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老师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725" y="1934517"/>
            <a:ext cx="1393984" cy="193214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271237" y="1204437"/>
            <a:ext cx="6169819" cy="297703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kumimoji="1" lang="zh-CN" altLang="en-US" sz="1800">
                <a:cs typeface="+mn-ea"/>
                <a:sym typeface="+mn-lt"/>
              </a:rPr>
              <a:t>“桥是经过放大的一条板凳”，桥梁专家茅以昇这样风趣地解释“桥”。桥是这么简单，但桥又是充满魅力的，它集实用功能与审美价值于一身。我们可以毫不夸张地说，几乎自从有了人类，就有了桥。在我国，我们的祖先发挥了他们的聪明才智，建造了各种各样的桥梁，距今已一千多年的隋代，李春建造的赵州桥就是世界桥梁史上的一个奇迹。今天这节课我们就来了解桥的一些特点。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173934" y="196163"/>
            <a:ext cx="1098579" cy="351634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b="1">
                <a:solidFill>
                  <a:schemeClr val="tx1"/>
                </a:solidFill>
                <a:cs typeface="+mn-ea"/>
                <a:sym typeface="+mn-lt"/>
              </a:rPr>
              <a:t>新知导入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4"/>
          <p:cNvSpPr txBox="1">
            <a:spLocks noChangeArrowheads="1"/>
          </p:cNvSpPr>
          <p:nvPr/>
        </p:nvSpPr>
        <p:spPr bwMode="auto">
          <a:xfrm>
            <a:off x="664846" y="1525429"/>
            <a:ext cx="4069556" cy="2561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fontAlgn="auto">
              <a:lnSpc>
                <a:spcPct val="150000"/>
              </a:lnSpc>
            </a:pPr>
            <a:r>
              <a:rPr kumimoji="1" sz="1800">
                <a:latin typeface="+mn-lt"/>
                <a:ea typeface="+mn-ea"/>
                <a:cs typeface="+mn-ea"/>
                <a:sym typeface="+mn-lt"/>
              </a:rPr>
              <a:t>茅以</a:t>
            </a:r>
            <a:r>
              <a:rPr kumimoji="1" lang="zh-CN" altLang="en-US" sz="1800">
                <a:latin typeface="+mn-lt"/>
                <a:ea typeface="+mn-ea"/>
                <a:cs typeface="+mn-ea"/>
                <a:sym typeface="+mn-lt"/>
              </a:rPr>
              <a:t>昇</a:t>
            </a:r>
            <a:r>
              <a:rPr kumimoji="1" sz="1800">
                <a:latin typeface="+mn-lt"/>
                <a:ea typeface="+mn-ea"/>
                <a:cs typeface="+mn-ea"/>
                <a:sym typeface="+mn-lt"/>
              </a:rPr>
              <a:t>(1896-1989)，原名以昇，字唐臣，江苏镇江人。我国著名桥梁学家、教育家、社会活动家，被誉为“</a:t>
            </a:r>
            <a:r>
              <a:rPr kumimoji="1" sz="1800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中国桥梁之父</a:t>
            </a:r>
            <a:r>
              <a:rPr kumimoji="1" sz="1800">
                <a:latin typeface="+mn-lt"/>
                <a:ea typeface="+mn-ea"/>
                <a:cs typeface="+mn-ea"/>
                <a:sym typeface="+mn-lt"/>
              </a:rPr>
              <a:t>”。主持建造了我国第一座由中国人自己设计建造的铁路公路两用桥——</a:t>
            </a:r>
            <a:r>
              <a:rPr kumimoji="1" sz="1800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钱塘江大桥</a:t>
            </a:r>
            <a:r>
              <a:rPr kumimoji="1" sz="1800">
                <a:latin typeface="+mn-lt"/>
                <a:ea typeface="+mn-ea"/>
                <a:cs typeface="+mn-ea"/>
                <a:sym typeface="+mn-lt"/>
              </a:rPr>
              <a:t>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5FEFD">
                  <a:alpha val="100000"/>
                </a:srgbClr>
              </a:clrFrom>
              <a:clrTo>
                <a:srgbClr val="F5FEFD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4052" y="1135380"/>
            <a:ext cx="2088833" cy="3341370"/>
          </a:xfrm>
          <a:prstGeom prst="round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34024" y="650487"/>
            <a:ext cx="97972" cy="324000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64654" y="625874"/>
            <a:ext cx="1215718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b="1">
                <a:cs typeface="+mn-ea"/>
                <a:sym typeface="+mn-lt"/>
              </a:rPr>
              <a:t>作者简介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173934" y="196163"/>
            <a:ext cx="1098579" cy="351634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b="1">
                <a:solidFill>
                  <a:schemeClr val="tx1"/>
                </a:solidFill>
                <a:cs typeface="+mn-ea"/>
                <a:sym typeface="+mn-lt"/>
              </a:rPr>
              <a:t>助学资料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4"/>
          <p:cNvSpPr txBox="1">
            <a:spLocks noChangeArrowheads="1"/>
          </p:cNvSpPr>
          <p:nvPr/>
        </p:nvSpPr>
        <p:spPr bwMode="auto">
          <a:xfrm>
            <a:off x="665321" y="1299211"/>
            <a:ext cx="7755255" cy="2284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fontAlgn="auto">
              <a:lnSpc>
                <a:spcPct val="200000"/>
              </a:lnSpc>
            </a:pPr>
            <a:r>
              <a:rPr kumimoji="1" sz="1800">
                <a:latin typeface="+mn-lt"/>
                <a:ea typeface="+mn-ea"/>
                <a:cs typeface="+mn-ea"/>
                <a:sym typeface="+mn-lt"/>
              </a:rPr>
              <a:t>本文选自《桥梁史话》(北京出版社2012年版)。有删改。中国石拱桥在世界桥梁史上具有很高的地位。茅以</a:t>
            </a:r>
            <a:r>
              <a:rPr kumimoji="1" lang="zh-CN" altLang="en-US" sz="1800">
                <a:latin typeface="+mn-lt"/>
                <a:ea typeface="+mn-ea"/>
                <a:cs typeface="+mn-ea"/>
                <a:sym typeface="+mn-lt"/>
              </a:rPr>
              <a:t>昇</a:t>
            </a:r>
            <a:r>
              <a:rPr kumimoji="1" sz="1800">
                <a:latin typeface="+mn-lt"/>
                <a:ea typeface="+mn-ea"/>
                <a:cs typeface="+mn-ea"/>
                <a:sym typeface="+mn-lt"/>
              </a:rPr>
              <a:t>的这篇文章抓住中国石拱桥的主要特点</a:t>
            </a:r>
            <a:r>
              <a:rPr kumimoji="1" lang="zh-CN" altLang="en-US" sz="180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kumimoji="1" sz="1800">
                <a:latin typeface="+mn-lt"/>
                <a:ea typeface="+mn-ea"/>
                <a:cs typeface="+mn-ea"/>
                <a:sym typeface="+mn-lt"/>
              </a:rPr>
              <a:t>以赵州桥和卢沟桥为例</a:t>
            </a:r>
            <a:r>
              <a:rPr kumimoji="1" lang="zh-CN" altLang="en-US" sz="180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kumimoji="1" sz="1800">
                <a:latin typeface="+mn-lt"/>
                <a:ea typeface="+mn-ea"/>
                <a:cs typeface="+mn-ea"/>
                <a:sym typeface="+mn-lt"/>
              </a:rPr>
              <a:t>说明我国石拱桥在设计和施工上的独特创造以及不朽的艺术价值</a:t>
            </a:r>
            <a:r>
              <a:rPr kumimoji="1" lang="zh-CN" altLang="en-US" sz="180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kumimoji="1" sz="1800">
                <a:latin typeface="+mn-lt"/>
                <a:ea typeface="+mn-ea"/>
                <a:cs typeface="+mn-ea"/>
                <a:sym typeface="+mn-lt"/>
              </a:rPr>
              <a:t>为人们了解中国石拱桥提供了很好的材料。</a:t>
            </a:r>
          </a:p>
        </p:txBody>
      </p:sp>
      <p:sp>
        <p:nvSpPr>
          <p:cNvPr id="3" name="矩形 2"/>
          <p:cNvSpPr/>
          <p:nvPr/>
        </p:nvSpPr>
        <p:spPr>
          <a:xfrm>
            <a:off x="534024" y="650487"/>
            <a:ext cx="97972" cy="324000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64654" y="625874"/>
            <a:ext cx="1203960" cy="39147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b="1">
                <a:cs typeface="+mn-ea"/>
                <a:sym typeface="+mn-lt"/>
              </a:rPr>
              <a:t>创作背景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173934" y="196163"/>
            <a:ext cx="1098579" cy="351634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b="1">
                <a:solidFill>
                  <a:schemeClr val="tx1"/>
                </a:solidFill>
                <a:cs typeface="+mn-ea"/>
                <a:sym typeface="+mn-lt"/>
              </a:rPr>
              <a:t>助学资料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4"/>
          <p:cNvSpPr txBox="1">
            <a:spLocks noChangeArrowheads="1"/>
          </p:cNvSpPr>
          <p:nvPr/>
        </p:nvSpPr>
        <p:spPr bwMode="auto">
          <a:xfrm>
            <a:off x="664369" y="1082993"/>
            <a:ext cx="7764304" cy="2977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auto">
              <a:lnSpc>
                <a:spcPct val="150000"/>
              </a:lnSpc>
            </a:pPr>
            <a:r>
              <a:rPr sz="1800" b="1">
                <a:latin typeface="+mn-lt"/>
                <a:ea typeface="+mn-ea"/>
                <a:cs typeface="+mn-ea"/>
                <a:sym typeface="+mn-lt"/>
              </a:rPr>
              <a:t>说明文</a:t>
            </a:r>
            <a:endParaRPr sz="1800">
              <a:latin typeface="+mn-lt"/>
              <a:ea typeface="+mn-ea"/>
              <a:cs typeface="+mn-ea"/>
              <a:sym typeface="+mn-lt"/>
            </a:endParaRPr>
          </a:p>
          <a:p>
            <a:pPr algn="just" fontAlgn="auto">
              <a:lnSpc>
                <a:spcPct val="150000"/>
              </a:lnSpc>
            </a:pPr>
            <a:r>
              <a:rPr sz="1800">
                <a:latin typeface="+mn-lt"/>
                <a:ea typeface="+mn-ea"/>
                <a:cs typeface="+mn-ea"/>
                <a:sym typeface="+mn-lt"/>
              </a:rPr>
              <a:t>说明文是以说明为主要表达方式的一种文章体裁。它通过客观地解说事物的形貌、构造</a:t>
            </a:r>
            <a:r>
              <a:rPr lang="zh-CN" altLang="en-US" sz="1800"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sz="1800">
                <a:latin typeface="+mn-lt"/>
                <a:ea typeface="+mn-ea"/>
                <a:cs typeface="+mn-ea"/>
                <a:sym typeface="+mn-lt"/>
              </a:rPr>
              <a:t>特征、范围、类别、来源、成因、关系、功用等，来</a:t>
            </a:r>
            <a:r>
              <a:rPr sz="1800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说明事物的内容和形态、本质和规律</a:t>
            </a:r>
            <a:r>
              <a:rPr sz="1800">
                <a:latin typeface="+mn-lt"/>
                <a:ea typeface="+mn-ea"/>
                <a:cs typeface="+mn-ea"/>
                <a:sym typeface="+mn-lt"/>
              </a:rPr>
              <a:t>，使人获得有关知识。</a:t>
            </a:r>
            <a:endParaRPr lang="zh-CN" altLang="en-US" sz="1800" b="1"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latin typeface="+mn-lt"/>
              <a:ea typeface="+mn-ea"/>
              <a:cs typeface="+mn-ea"/>
              <a:sym typeface="+mn-lt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1800"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1800"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1800">
                <a:latin typeface="+mn-lt"/>
                <a:ea typeface="+mn-ea"/>
                <a:cs typeface="+mn-ea"/>
                <a:sym typeface="+mn-lt"/>
              </a:rPr>
              <a:t>）</a:t>
            </a:r>
            <a:r>
              <a:rPr sz="1800">
                <a:latin typeface="+mn-lt"/>
                <a:ea typeface="+mn-ea"/>
                <a:cs typeface="+mn-ea"/>
                <a:sym typeface="+mn-lt"/>
              </a:rPr>
              <a:t>说明事物的状态、性质、功能，叫</a:t>
            </a:r>
            <a:r>
              <a:rPr lang="zh-CN" altLang="en-US" sz="1800">
                <a:latin typeface="+mn-lt"/>
                <a:ea typeface="+mn-ea"/>
                <a:cs typeface="+mn-ea"/>
                <a:sym typeface="+mn-lt"/>
              </a:rPr>
              <a:t>作</a:t>
            </a:r>
            <a:r>
              <a:rPr sz="1800">
                <a:latin typeface="+mn-lt"/>
                <a:ea typeface="+mn-ea"/>
                <a:cs typeface="+mn-ea"/>
                <a:sym typeface="+mn-lt"/>
              </a:rPr>
              <a:t>事物说明文</a:t>
            </a:r>
            <a:r>
              <a:rPr lang="zh-CN" altLang="en-US" sz="1800">
                <a:latin typeface="+mn-lt"/>
                <a:ea typeface="+mn-ea"/>
                <a:cs typeface="+mn-ea"/>
                <a:sym typeface="+mn-lt"/>
              </a:rPr>
              <a:t>。</a:t>
            </a:r>
          </a:p>
          <a:p>
            <a:pPr algn="just" fontAlgn="auto">
              <a:lnSpc>
                <a:spcPct val="150000"/>
              </a:lnSpc>
            </a:pPr>
            <a:r>
              <a:rPr lang="zh-CN" altLang="en-US" sz="1800"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1800"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1800">
                <a:latin typeface="+mn-lt"/>
                <a:ea typeface="+mn-ea"/>
                <a:cs typeface="+mn-ea"/>
                <a:sym typeface="+mn-lt"/>
              </a:rPr>
              <a:t>）</a:t>
            </a:r>
            <a:r>
              <a:rPr sz="1800">
                <a:latin typeface="+mn-lt"/>
                <a:ea typeface="+mn-ea"/>
                <a:cs typeface="+mn-ea"/>
                <a:sym typeface="+mn-lt"/>
              </a:rPr>
              <a:t>阐明事理，叫</a:t>
            </a:r>
            <a:r>
              <a:rPr lang="zh-CN" altLang="en-US" sz="1800">
                <a:latin typeface="+mn-lt"/>
                <a:ea typeface="+mn-ea"/>
                <a:cs typeface="+mn-ea"/>
                <a:sym typeface="+mn-lt"/>
              </a:rPr>
              <a:t>作</a:t>
            </a:r>
            <a:r>
              <a:rPr sz="1800">
                <a:latin typeface="+mn-lt"/>
                <a:ea typeface="+mn-ea"/>
                <a:cs typeface="+mn-ea"/>
                <a:sym typeface="+mn-lt"/>
              </a:rPr>
              <a:t>事理说明文。</a:t>
            </a:r>
          </a:p>
          <a:p>
            <a:pPr algn="just" fontAlgn="auto">
              <a:lnSpc>
                <a:spcPct val="150000"/>
              </a:lnSpc>
            </a:pPr>
            <a:endParaRPr sz="18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4024" y="650487"/>
            <a:ext cx="97972" cy="324000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64654" y="625874"/>
            <a:ext cx="1203960" cy="39147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b="1">
                <a:cs typeface="+mn-ea"/>
                <a:sym typeface="+mn-lt"/>
              </a:rPr>
              <a:t>文体知识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173934" y="196163"/>
            <a:ext cx="1098579" cy="351634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b="1">
                <a:solidFill>
                  <a:schemeClr val="tx1"/>
                </a:solidFill>
                <a:cs typeface="+mn-ea"/>
                <a:sym typeface="+mn-lt"/>
              </a:rPr>
              <a:t>助学资料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4"/>
          <p:cNvSpPr txBox="1">
            <a:spLocks noChangeArrowheads="1"/>
          </p:cNvSpPr>
          <p:nvPr/>
        </p:nvSpPr>
        <p:spPr bwMode="auto">
          <a:xfrm>
            <a:off x="631984" y="1185387"/>
            <a:ext cx="7795260" cy="3305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sz="1800">
                <a:latin typeface="+mn-lt"/>
                <a:ea typeface="+mn-ea"/>
                <a:cs typeface="+mn-ea"/>
                <a:sym typeface="+mn-lt"/>
              </a:rPr>
              <a:t>常见的</a:t>
            </a:r>
            <a:r>
              <a:rPr sz="1800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说明顺序</a:t>
            </a:r>
            <a:r>
              <a:rPr sz="1800">
                <a:latin typeface="+mn-lt"/>
                <a:ea typeface="+mn-ea"/>
                <a:cs typeface="+mn-ea"/>
                <a:sym typeface="+mn-lt"/>
              </a:rPr>
              <a:t>有三种：</a:t>
            </a:r>
          </a:p>
          <a:p>
            <a:pPr algn="just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1800"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1800">
                <a:latin typeface="+mn-lt"/>
                <a:ea typeface="+mn-ea"/>
                <a:cs typeface="+mn-ea"/>
                <a:sym typeface="+mn-lt"/>
              </a:rPr>
              <a:t>）</a:t>
            </a:r>
            <a:r>
              <a:rPr sz="1800">
                <a:latin typeface="+mn-lt"/>
                <a:ea typeface="+mn-ea"/>
                <a:cs typeface="+mn-ea"/>
                <a:sym typeface="+mn-lt"/>
              </a:rPr>
              <a:t>时间顺序：以</a:t>
            </a:r>
            <a:r>
              <a:rPr sz="18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时间的先后</a:t>
            </a:r>
            <a:r>
              <a:rPr sz="1800">
                <a:latin typeface="+mn-lt"/>
                <a:ea typeface="+mn-ea"/>
                <a:cs typeface="+mn-ea"/>
                <a:sym typeface="+mn-lt"/>
              </a:rPr>
              <a:t>为说明顺序。一般用于介绍人物的生平、记录科学家研究历程、说明事物的发生及发展或讲解制作步骤等。</a:t>
            </a:r>
          </a:p>
          <a:p>
            <a:pPr algn="just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1800"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1800">
                <a:latin typeface="+mn-lt"/>
                <a:ea typeface="+mn-ea"/>
                <a:cs typeface="+mn-ea"/>
                <a:sym typeface="+mn-lt"/>
              </a:rPr>
              <a:t>）</a:t>
            </a:r>
            <a:r>
              <a:rPr sz="1800">
                <a:latin typeface="+mn-lt"/>
                <a:ea typeface="+mn-ea"/>
                <a:cs typeface="+mn-ea"/>
                <a:sym typeface="+mn-lt"/>
              </a:rPr>
              <a:t>空间顺序：按照</a:t>
            </a:r>
            <a:r>
              <a:rPr sz="18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事物的空间存在的形式，以前后左右、上下高低、东西南北、从整体到局部</a:t>
            </a:r>
            <a:r>
              <a:rPr sz="1800">
                <a:latin typeface="+mn-lt"/>
                <a:ea typeface="+mn-ea"/>
                <a:cs typeface="+mn-ea"/>
                <a:sym typeface="+mn-lt"/>
              </a:rPr>
              <a:t>等为顺序，一般用来说明事物的构造或形态。</a:t>
            </a:r>
          </a:p>
          <a:p>
            <a:pPr algn="just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1800"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1800">
                <a:latin typeface="+mn-lt"/>
                <a:ea typeface="+mn-ea"/>
                <a:cs typeface="+mn-ea"/>
                <a:sym typeface="+mn-lt"/>
              </a:rPr>
              <a:t>）</a:t>
            </a:r>
            <a:r>
              <a:rPr sz="1800">
                <a:latin typeface="+mn-lt"/>
                <a:ea typeface="+mn-ea"/>
                <a:cs typeface="+mn-ea"/>
                <a:sym typeface="+mn-lt"/>
              </a:rPr>
              <a:t>逻辑顺序：按照</a:t>
            </a:r>
            <a:r>
              <a:rPr sz="18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事物的内部联系或人们认识事物的过程</a:t>
            </a:r>
            <a:r>
              <a:rPr sz="1800">
                <a:latin typeface="+mn-lt"/>
                <a:ea typeface="+mn-ea"/>
                <a:cs typeface="+mn-ea"/>
                <a:sym typeface="+mn-lt"/>
              </a:rPr>
              <a:t>来安排说明顺序，事物的内部联系包括因果关系、层递关系、主次关系、总分关系、并列关系等。认识事物的过程则指由浅入深、由现象到本质、由具体到概括等。事理说明文一般以逻辑顺序为主要的说明顺序。</a:t>
            </a:r>
          </a:p>
        </p:txBody>
      </p:sp>
      <p:sp>
        <p:nvSpPr>
          <p:cNvPr id="3" name="矩形 2"/>
          <p:cNvSpPr/>
          <p:nvPr/>
        </p:nvSpPr>
        <p:spPr>
          <a:xfrm>
            <a:off x="534024" y="650487"/>
            <a:ext cx="97972" cy="324000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64654" y="625874"/>
            <a:ext cx="1203960" cy="39147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b="1">
                <a:cs typeface="+mn-ea"/>
                <a:sym typeface="+mn-lt"/>
              </a:rPr>
              <a:t>文体知识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173934" y="196163"/>
            <a:ext cx="1098579" cy="351634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b="1">
                <a:solidFill>
                  <a:schemeClr val="tx1"/>
                </a:solidFill>
                <a:cs typeface="+mn-ea"/>
                <a:sym typeface="+mn-lt"/>
              </a:rPr>
              <a:t>助学资料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4"/>
          <p:cNvSpPr txBox="1">
            <a:spLocks noChangeArrowheads="1"/>
          </p:cNvSpPr>
          <p:nvPr/>
        </p:nvSpPr>
        <p:spPr bwMode="auto">
          <a:xfrm>
            <a:off x="664845" y="1181100"/>
            <a:ext cx="7760018" cy="3392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fontAlgn="auto">
              <a:lnSpc>
                <a:spcPct val="150000"/>
              </a:lnSpc>
            </a:pPr>
            <a:r>
              <a:rPr sz="1800">
                <a:latin typeface="+mn-lt"/>
                <a:ea typeface="+mn-ea"/>
                <a:cs typeface="+mn-ea"/>
                <a:sym typeface="+mn-lt"/>
              </a:rPr>
              <a:t>常见的</a:t>
            </a:r>
            <a:r>
              <a:rPr kumimoji="1" lang="zh-CN" altLang="en-US" sz="1800">
                <a:solidFill>
                  <a:srgbClr val="E04236"/>
                </a:solidFill>
                <a:latin typeface="+mn-lt"/>
                <a:ea typeface="+mn-ea"/>
                <a:cs typeface="+mn-ea"/>
                <a:sym typeface="+mn-lt"/>
              </a:rPr>
              <a:t>说明方法</a:t>
            </a:r>
            <a:r>
              <a:rPr kumimoji="1" lang="zh-CN" altLang="en-US" sz="1800">
                <a:latin typeface="+mn-lt"/>
                <a:ea typeface="+mn-ea"/>
                <a:cs typeface="+mn-ea"/>
                <a:sym typeface="+mn-lt"/>
              </a:rPr>
              <a:t>及其作用：</a:t>
            </a:r>
          </a:p>
          <a:p>
            <a:pPr algn="just" fontAlgn="auto">
              <a:lnSpc>
                <a:spcPct val="150000"/>
              </a:lnSpc>
            </a:pPr>
            <a:r>
              <a:rPr kumimoji="1" lang="zh-CN" altLang="en-US" sz="1800"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kumimoji="1" lang="en-US" altLang="zh-CN" sz="1800"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kumimoji="1" lang="zh-CN" altLang="en-US" sz="1800">
                <a:latin typeface="+mn-lt"/>
                <a:ea typeface="+mn-ea"/>
                <a:cs typeface="+mn-ea"/>
                <a:sym typeface="+mn-lt"/>
              </a:rPr>
              <a:t>）下定义：用简明扼要的话给事物一个说法，使读者对被说明对象有个明确的概念。</a:t>
            </a:r>
            <a:r>
              <a:rPr kumimoji="1" lang="zh-CN" altLang="en-US" sz="18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准确、简明地说明事物的本质特征。</a:t>
            </a:r>
            <a:endParaRPr kumimoji="1" lang="zh-CN" altLang="en-US" sz="1800">
              <a:latin typeface="+mn-lt"/>
              <a:ea typeface="+mn-ea"/>
              <a:cs typeface="+mn-ea"/>
              <a:sym typeface="+mn-lt"/>
            </a:endParaRPr>
          </a:p>
          <a:p>
            <a:pPr algn="just" fontAlgn="auto">
              <a:lnSpc>
                <a:spcPct val="150000"/>
              </a:lnSpc>
            </a:pPr>
            <a:r>
              <a:rPr kumimoji="1" lang="zh-CN" altLang="en-US" sz="1800"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kumimoji="1" lang="en-US" altLang="zh-CN" sz="1800"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kumimoji="1" lang="zh-CN" altLang="en-US" sz="1800">
                <a:latin typeface="+mn-lt"/>
                <a:ea typeface="+mn-ea"/>
                <a:cs typeface="+mn-ea"/>
                <a:sym typeface="+mn-lt"/>
              </a:rPr>
              <a:t>）分类别：</a:t>
            </a:r>
            <a:r>
              <a:rPr kumimoji="1" lang="en-US" altLang="zh-CN" sz="1800">
                <a:latin typeface="+mn-lt"/>
                <a:ea typeface="+mn-ea"/>
                <a:cs typeface="+mn-ea"/>
                <a:sym typeface="+mn-lt"/>
              </a:rPr>
              <a:t>根据事物的形状、性质、成因、功用等属性的异同，把事物分成若干类，然后依照类别，逐一说明。</a:t>
            </a:r>
            <a:r>
              <a:rPr kumimoji="1" lang="en-US" altLang="zh-CN" sz="18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全方位、多角度地说明事物或事理，使说明更有条理、更加清楚。</a:t>
            </a:r>
          </a:p>
          <a:p>
            <a:pPr algn="just" fontAlgn="auto">
              <a:lnSpc>
                <a:spcPct val="150000"/>
              </a:lnSpc>
            </a:pPr>
            <a:r>
              <a:rPr kumimoji="1" lang="zh-CN" altLang="en-US" sz="1800"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kumimoji="1" lang="en-US" altLang="zh-CN" sz="1800"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kumimoji="1" lang="zh-CN" altLang="en-US" sz="1800">
                <a:latin typeface="+mn-lt"/>
                <a:ea typeface="+mn-ea"/>
                <a:cs typeface="+mn-ea"/>
                <a:sym typeface="+mn-lt"/>
              </a:rPr>
              <a:t>）举例子：举出有代表性的恰当的例子，能够反映一般的情况，真切地说明事物。</a:t>
            </a:r>
            <a:r>
              <a:rPr kumimoji="1" lang="zh-CN" altLang="en-US" sz="18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通过具体事例，清楚、真实、有力地说明事物或事理。</a:t>
            </a:r>
          </a:p>
        </p:txBody>
      </p:sp>
      <p:sp>
        <p:nvSpPr>
          <p:cNvPr id="3" name="矩形 2"/>
          <p:cNvSpPr/>
          <p:nvPr/>
        </p:nvSpPr>
        <p:spPr>
          <a:xfrm>
            <a:off x="534024" y="650487"/>
            <a:ext cx="97972" cy="324000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64654" y="625874"/>
            <a:ext cx="1203960" cy="39147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b="1">
                <a:cs typeface="+mn-ea"/>
                <a:sym typeface="+mn-lt"/>
              </a:rPr>
              <a:t>文体知识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173934" y="196163"/>
            <a:ext cx="1098579" cy="351634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b="1">
                <a:solidFill>
                  <a:schemeClr val="tx1"/>
                </a:solidFill>
                <a:cs typeface="+mn-ea"/>
                <a:sym typeface="+mn-lt"/>
              </a:rPr>
              <a:t>助学资料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1.7601 Service Pack 1"/>
  <p:tag name="AS_RELEASE_DATE" val="2020.05.14"/>
  <p:tag name="AS_TITLE" val="Aspose.Slides for .NET 4.0 Client Profile"/>
  <p:tag name="AS_VERSION" val="20.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2dd0e532-0e9f-44dc-bd3f-664a5d9388eb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8150733"/>
  <p:tag name="MH_LIBRARY" val="GRAPHIC"/>
  <p:tag name="MH_ORDER" val="文本框 1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8150733"/>
  <p:tag name="MH_LIBRARY" val="GRAPHIC"/>
  <p:tag name="MH_ORDER" val="文本框 2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8150733"/>
  <p:tag name="MH_LIBRARY" val="GRAPHIC"/>
  <p:tag name="MH_ORDER" val="文本框 2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8150733"/>
  <p:tag name="MH_LIBRARY" val="GRAPHIC"/>
  <p:tag name="MH_ORDER" val="文本框 2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8150733"/>
  <p:tag name="MH_LIBRARY" val="GRAPHIC"/>
  <p:tag name="MH_ORDER" val="文本框 2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8150733"/>
  <p:tag name="MH_LIBRARY" val="GRAPHIC"/>
  <p:tag name="MH_ORDER" val="文本框 2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8150733"/>
  <p:tag name="MH_LIBRARY" val="GRAPHIC"/>
  <p:tag name="MH_ORDER" val="文本框 2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8150733"/>
  <p:tag name="MH_LIBRARY" val="GRAPHIC"/>
  <p:tag name="MH_ORDER" val="文本框 19"/>
</p:tagLst>
</file>

<file path=ppt/theme/theme1.xml><?xml version="1.0" encoding="utf-8"?>
<a:theme xmlns:a="http://schemas.openxmlformats.org/drawingml/2006/main" name="第一PPT模板网-WWW.1PPT.COM">
  <a:themeElements>
    <a:clrScheme name="自定义 1">
      <a:dk1>
        <a:sysClr val="windowText" lastClr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yaaiuhgb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1293</Words>
  <Application>Microsoft Office PowerPoint</Application>
  <PresentationFormat>全屏显示(16:9)</PresentationFormat>
  <Paragraphs>195</Paragraphs>
  <Slides>29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38" baseType="lpstr">
      <vt:lpstr>Meiryo</vt:lpstr>
      <vt:lpstr>宋体</vt:lpstr>
      <vt:lpstr>微软雅黑</vt:lpstr>
      <vt:lpstr>Arial</vt:lpstr>
      <vt:lpstr>Calibri</vt:lpstr>
      <vt:lpstr>Calibri Light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317</cp:revision>
  <dcterms:created xsi:type="dcterms:W3CDTF">2020-03-07T08:32:00Z</dcterms:created>
  <dcterms:modified xsi:type="dcterms:W3CDTF">2022-01-03T02:33:42Z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