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2" r:id="rId1"/>
    <p:sldMasterId id="2147483845" r:id="rId2"/>
  </p:sldMasterIdLst>
  <p:notesMasterIdLst>
    <p:notesMasterId r:id="rId25"/>
  </p:notesMasterIdLst>
  <p:handoutMasterIdLst>
    <p:handoutMasterId r:id="rId26"/>
  </p:handoutMasterIdLst>
  <p:sldIdLst>
    <p:sldId id="256" r:id="rId3"/>
    <p:sldId id="277" r:id="rId4"/>
    <p:sldId id="326" r:id="rId5"/>
    <p:sldId id="308" r:id="rId6"/>
    <p:sldId id="309" r:id="rId7"/>
    <p:sldId id="327" r:id="rId8"/>
    <p:sldId id="310" r:id="rId9"/>
    <p:sldId id="312" r:id="rId10"/>
    <p:sldId id="328" r:id="rId11"/>
    <p:sldId id="329" r:id="rId12"/>
    <p:sldId id="330" r:id="rId13"/>
    <p:sldId id="331" r:id="rId14"/>
    <p:sldId id="332" r:id="rId15"/>
    <p:sldId id="333" r:id="rId16"/>
    <p:sldId id="334" r:id="rId17"/>
    <p:sldId id="335" r:id="rId18"/>
    <p:sldId id="336" r:id="rId19"/>
    <p:sldId id="337" r:id="rId20"/>
    <p:sldId id="339" r:id="rId21"/>
    <p:sldId id="338" r:id="rId22"/>
    <p:sldId id="340" r:id="rId23"/>
    <p:sldId id="341" r:id="rId24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916BBC02-8C44-40EA-947D-F1A75887D2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384506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307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3F66997-0576-410A-8174-C787C15FCC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07407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560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90E0081D-3F54-4E82-A8AC-3A4F4CC6CB3F}" type="slidenum">
              <a:rPr lang="zh-CN" altLang="en-US" smtClean="0"/>
              <a:pPr eaLnBrk="1" hangingPunct="1"/>
              <a:t>1</a:t>
            </a:fld>
            <a:endParaRPr lang="zh-CN" altLang="en-US" smtClean="0"/>
          </a:p>
        </p:txBody>
      </p:sp>
      <p:sp>
        <p:nvSpPr>
          <p:cNvPr id="25605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mtClean="0"/>
              <a:t>状元成才路</a:t>
            </a:r>
          </a:p>
        </p:txBody>
      </p:sp>
      <p:sp>
        <p:nvSpPr>
          <p:cNvPr id="25606" name="页眉占位符 5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mtClean="0"/>
              <a:t>状元成才路</a:t>
            </a:r>
          </a:p>
        </p:txBody>
      </p:sp>
    </p:spTree>
    <p:extLst>
      <p:ext uri="{BB962C8B-B14F-4D97-AF65-F5344CB8AC3E}">
        <p14:creationId xmlns:p14="http://schemas.microsoft.com/office/powerpoint/2010/main" val="4144254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F66997-0576-410A-8174-C787C15FCC83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0037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4709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0433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220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8133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3681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40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6933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872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360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246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799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563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59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662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4177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5" descr="图片r3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1530350" y="666751"/>
            <a:ext cx="9144000" cy="2540000"/>
          </a:xfrm>
          <a:prstGeom prst="rect">
            <a:avLst/>
          </a:prstGeom>
          <a:solidFill>
            <a:srgbClr val="FFFFFF">
              <a:alpha val="36863"/>
            </a:srgbClr>
          </a:solidFill>
          <a:ln>
            <a:noFill/>
          </a:ln>
        </p:spPr>
        <p:txBody>
          <a:bodyPr wrap="none" anchor="ctr"/>
          <a:lstStyle/>
          <a:p>
            <a:pPr eaLnBrk="0" hangingPunct="0"/>
            <a:endParaRPr lang="zh-CN" altLang="en-US"/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3152801" y="591768"/>
            <a:ext cx="5943600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综合性学习</a:t>
            </a:r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4400" b="1" dirty="0">
                <a:latin typeface="微软雅黑" pitchFamily="34" charset="-122"/>
                <a:ea typeface="微软雅黑" pitchFamily="34" charset="-122"/>
              </a:rPr>
              <a:t>我们的互联网时代</a:t>
            </a:r>
          </a:p>
        </p:txBody>
      </p:sp>
      <p:sp>
        <p:nvSpPr>
          <p:cNvPr id="2053" name="Line 4"/>
          <p:cNvSpPr>
            <a:spLocks noChangeShapeType="1"/>
          </p:cNvSpPr>
          <p:nvPr/>
        </p:nvSpPr>
        <p:spPr bwMode="auto">
          <a:xfrm>
            <a:off x="3124200" y="2468033"/>
            <a:ext cx="594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4" name="副标题 2"/>
          <p:cNvSpPr txBox="1">
            <a:spLocks noChangeArrowheads="1"/>
          </p:cNvSpPr>
          <p:nvPr/>
        </p:nvSpPr>
        <p:spPr bwMode="auto">
          <a:xfrm>
            <a:off x="1524000" y="2542124"/>
            <a:ext cx="9144000" cy="582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000" b="1" dirty="0">
                <a:latin typeface="黑体" pitchFamily="49" charset="-122"/>
                <a:ea typeface="黑体" pitchFamily="49" charset="-122"/>
              </a:rPr>
              <a:t>部编本人教版</a:t>
            </a:r>
            <a:r>
              <a:rPr lang="en-US" altLang="zh-CN" sz="2000" b="1" dirty="0"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2000" b="1" dirty="0">
                <a:latin typeface="黑体" pitchFamily="49" charset="-122"/>
                <a:ea typeface="黑体" pitchFamily="49" charset="-122"/>
              </a:rPr>
              <a:t>八年级上册</a:t>
            </a:r>
          </a:p>
        </p:txBody>
      </p:sp>
      <p:sp>
        <p:nvSpPr>
          <p:cNvPr id="7" name="矩形 6"/>
          <p:cNvSpPr/>
          <p:nvPr/>
        </p:nvSpPr>
        <p:spPr>
          <a:xfrm>
            <a:off x="1524000" y="5714941"/>
            <a:ext cx="9150350" cy="470257"/>
          </a:xfrm>
          <a:prstGeom prst="rect">
            <a:avLst/>
          </a:prstGeom>
          <a:solidFill>
            <a:srgbClr val="FFFFFF">
              <a:alpha val="36863"/>
            </a:srgbClr>
          </a:solidFill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133600" y="1231901"/>
            <a:ext cx="7848600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讲座可以分为三个板块：信息游戏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</a:rPr>
              <a:t>——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掌握检索的要领；求助和指教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</a:rPr>
              <a:t>——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运用社交媒体；不期而遇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</a:rPr>
              <a:t>——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漫步网络图书馆。利用所学的网络技能，搜索一下有关散文的各方面知识，包括散文的文体特征、发展历史、分类、阅读策略等。小组讨论：如何扬长避短，有效利用网络帮助我们学习？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4"/>
          <p:cNvGrpSpPr>
            <a:grpSpLocks/>
          </p:cNvGrpSpPr>
          <p:nvPr/>
        </p:nvGrpSpPr>
        <p:grpSpPr bwMode="auto">
          <a:xfrm>
            <a:off x="1524000" y="283635"/>
            <a:ext cx="2998788" cy="1147233"/>
            <a:chOff x="58041" y="61856"/>
            <a:chExt cx="2997554" cy="860409"/>
          </a:xfrm>
        </p:grpSpPr>
        <p:grpSp>
          <p:nvGrpSpPr>
            <p:cNvPr id="12292" name="组合 3"/>
            <p:cNvGrpSpPr>
              <a:grpSpLocks/>
            </p:cNvGrpSpPr>
            <p:nvPr/>
          </p:nvGrpSpPr>
          <p:grpSpPr bwMode="auto">
            <a:xfrm>
              <a:off x="872488" y="315779"/>
              <a:ext cx="2183107" cy="571516"/>
              <a:chOff x="872488" y="315779"/>
              <a:chExt cx="2183107" cy="571516"/>
            </a:xfrm>
          </p:grpSpPr>
          <p:pic>
            <p:nvPicPr>
              <p:cNvPr id="12294" name="Picture 2" descr="E:\上课课件\制作\人六语下\人六语状元大课堂（下）\1.tif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2488" y="343673"/>
                <a:ext cx="2183107" cy="5436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295" name="矩形 2"/>
              <p:cNvSpPr>
                <a:spLocks noChangeArrowheads="1"/>
              </p:cNvSpPr>
              <p:nvPr/>
            </p:nvSpPr>
            <p:spPr bwMode="auto">
              <a:xfrm>
                <a:off x="938553" y="315779"/>
                <a:ext cx="1807763" cy="3924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zh-CN" altLang="en-US" sz="2800" b="1">
                    <a:solidFill>
                      <a:srgbClr val="0070C0"/>
                    </a:solidFill>
                    <a:latin typeface="黑体" pitchFamily="49" charset="-122"/>
                    <a:ea typeface="黑体" pitchFamily="49" charset="-122"/>
                  </a:rPr>
                  <a:t>阅读链接 </a:t>
                </a:r>
              </a:p>
            </p:txBody>
          </p:sp>
        </p:grpSp>
        <p:pic>
          <p:nvPicPr>
            <p:cNvPr id="12293" name="Picture 3" descr="E:\上课课件\制作\人六语下\人六语状元大课堂（下）\a4.TIF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41" y="61856"/>
              <a:ext cx="947799" cy="860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828800" y="1134439"/>
            <a:ext cx="8516938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zh-CN" sz="2800" b="1" dirty="0">
                <a:solidFill>
                  <a:srgbClr val="FF0000"/>
                </a:solidFill>
                <a:latin typeface="宋体" pitchFamily="2" charset="-122"/>
              </a:rPr>
              <a:t> 网络改变生活</a:t>
            </a:r>
          </a:p>
          <a:p>
            <a:pPr eaLnBrk="0" hangingPunct="0"/>
            <a:r>
              <a:rPr lang="en-US" altLang="zh-CN" sz="2800" b="1" dirty="0">
                <a:latin typeface="宋体" pitchFamily="2" charset="-122"/>
              </a:rPr>
              <a:t>    </a:t>
            </a:r>
            <a:r>
              <a:rPr lang="zh-CN" altLang="zh-CN" sz="2800" b="1" dirty="0">
                <a:latin typeface="宋体" pitchFamily="2" charset="-122"/>
              </a:rPr>
              <a:t>生活中的改变：我们看病可以通过网络挂号；可以网上订餐；通过网络打车；在网络上购买衣服、食品、文具、图书……</a:t>
            </a:r>
          </a:p>
          <a:p>
            <a:pPr eaLnBrk="0" hangingPunct="0"/>
            <a:r>
              <a:rPr lang="en-US" altLang="zh-CN" sz="2800" b="1" dirty="0">
                <a:latin typeface="宋体" pitchFamily="2" charset="-122"/>
              </a:rPr>
              <a:t>    </a:t>
            </a:r>
            <a:r>
              <a:rPr lang="zh-CN" altLang="zh-CN" sz="2800" b="1" dirty="0">
                <a:latin typeface="宋体" pitchFamily="2" charset="-122"/>
              </a:rPr>
              <a:t>工作中的改变：银行利用网络实现在</a:t>
            </a:r>
            <a:r>
              <a:rPr lang="en-US" altLang="zh-CN" sz="2800" b="1" dirty="0">
                <a:latin typeface="宋体" pitchFamily="2" charset="-122"/>
              </a:rPr>
              <a:t>ATM</a:t>
            </a:r>
            <a:r>
              <a:rPr lang="zh-CN" altLang="zh-CN" sz="2800" b="1" dirty="0">
                <a:latin typeface="宋体" pitchFamily="2" charset="-122"/>
              </a:rPr>
              <a:t>机上的存取款；商家利用网络销售产品；单位利用网络传递材料；医生可以通过网络给病人诊治病……</a:t>
            </a:r>
          </a:p>
          <a:p>
            <a:pPr eaLnBrk="0" hangingPunct="0"/>
            <a:r>
              <a:rPr lang="en-US" altLang="zh-CN" sz="2800" b="1" dirty="0">
                <a:latin typeface="宋体" pitchFamily="2" charset="-122"/>
              </a:rPr>
              <a:t>    </a:t>
            </a:r>
            <a:r>
              <a:rPr lang="zh-CN" altLang="zh-CN" sz="2800" b="1" dirty="0">
                <a:latin typeface="宋体" pitchFamily="2" charset="-122"/>
              </a:rPr>
              <a:t>学习中的改变：学生可以上网查找学习资料；教师可以通过网络进行授课；在网络上可以阅读各种杂志、小说、新闻……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4"/>
          <p:cNvGrpSpPr>
            <a:grpSpLocks/>
          </p:cNvGrpSpPr>
          <p:nvPr/>
        </p:nvGrpSpPr>
        <p:grpSpPr bwMode="auto">
          <a:xfrm>
            <a:off x="1524000" y="283635"/>
            <a:ext cx="2998788" cy="1147233"/>
            <a:chOff x="58041" y="61856"/>
            <a:chExt cx="2997554" cy="860409"/>
          </a:xfrm>
        </p:grpSpPr>
        <p:grpSp>
          <p:nvGrpSpPr>
            <p:cNvPr id="13316" name="组合 3"/>
            <p:cNvGrpSpPr>
              <a:grpSpLocks/>
            </p:cNvGrpSpPr>
            <p:nvPr/>
          </p:nvGrpSpPr>
          <p:grpSpPr bwMode="auto">
            <a:xfrm>
              <a:off x="872488" y="337081"/>
              <a:ext cx="2183107" cy="550214"/>
              <a:chOff x="872488" y="337081"/>
              <a:chExt cx="2183107" cy="550214"/>
            </a:xfrm>
          </p:grpSpPr>
          <p:pic>
            <p:nvPicPr>
              <p:cNvPr id="13318" name="Picture 2" descr="E:\上课课件\制作\人六语下\人六语状元大课堂（下）\1.tif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2488" y="343673"/>
                <a:ext cx="2183107" cy="5436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319" name="矩形 2"/>
              <p:cNvSpPr>
                <a:spLocks noChangeArrowheads="1"/>
              </p:cNvSpPr>
              <p:nvPr/>
            </p:nvSpPr>
            <p:spPr bwMode="auto">
              <a:xfrm>
                <a:off x="1029085" y="337081"/>
                <a:ext cx="1626699" cy="3924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zh-CN" altLang="en-US" sz="2800" b="1" dirty="0">
                    <a:solidFill>
                      <a:srgbClr val="0070C0"/>
                    </a:solidFill>
                    <a:latin typeface="黑体" pitchFamily="49" charset="-122"/>
                    <a:ea typeface="黑体" pitchFamily="49" charset="-122"/>
                  </a:rPr>
                  <a:t>研讨练习</a:t>
                </a:r>
              </a:p>
            </p:txBody>
          </p:sp>
        </p:grpSp>
        <p:pic>
          <p:nvPicPr>
            <p:cNvPr id="13317" name="Picture 3" descr="E:\上课课件\制作\人六语下\人六语状元大课堂（下）\a4.TIF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41" y="61856"/>
              <a:ext cx="947799" cy="860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757365" y="1441451"/>
            <a:ext cx="8682037" cy="3884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    题一：</a:t>
            </a:r>
            <a:r>
              <a:rPr lang="zh-CN" altLang="en-US" sz="2800" b="1" dirty="0">
                <a:latin typeface="宋体" pitchFamily="2" charset="-122"/>
              </a:rPr>
              <a:t>在学校的科技月活动中，</a:t>
            </a:r>
            <a:r>
              <a:rPr lang="en-US" altLang="zh-CN" sz="2800" b="1" dirty="0">
                <a:latin typeface="宋体" pitchFamily="2" charset="-122"/>
              </a:rPr>
              <a:t>××</a:t>
            </a:r>
            <a:r>
              <a:rPr lang="zh-CN" altLang="en-US" sz="2800" b="1" dirty="0">
                <a:latin typeface="宋体" pitchFamily="2" charset="-122"/>
              </a:rPr>
              <a:t>班开展了“科海泛舟：漫谈我们的触屏时代”的语文实践活动。下面是一同学收集的资料，阅读后，请完成相关题目：</a:t>
            </a:r>
          </a:p>
          <a:p>
            <a:pPr eaLnBrk="1" hangingPunct="1">
              <a:lnSpc>
                <a:spcPct val="110000"/>
              </a:lnSpc>
            </a:pPr>
            <a:r>
              <a:rPr lang="zh-CN" altLang="en-US" sz="2800" b="1" dirty="0">
                <a:latin typeface="宋体" pitchFamily="2" charset="-122"/>
              </a:rPr>
              <a:t>    近日，网络流传甚广的</a:t>
            </a:r>
            <a:r>
              <a:rPr lang="en-US" altLang="zh-CN" sz="2800" b="1" dirty="0">
                <a:latin typeface="宋体" pitchFamily="2" charset="-122"/>
              </a:rPr>
              <a:t>《</a:t>
            </a:r>
            <a:r>
              <a:rPr lang="zh-CN" altLang="en-US" sz="2800" b="1" dirty="0">
                <a:latin typeface="宋体" pitchFamily="2" charset="-122"/>
              </a:rPr>
              <a:t>低头族之歌</a:t>
            </a:r>
            <a:r>
              <a:rPr lang="en-US" altLang="zh-CN" sz="2800" b="1" dirty="0">
                <a:latin typeface="宋体" pitchFamily="2" charset="-122"/>
              </a:rPr>
              <a:t>》</a:t>
            </a:r>
            <a:r>
              <a:rPr lang="zh-CN" altLang="en-US" sz="2800" b="1" dirty="0">
                <a:latin typeface="宋体" pitchFamily="2" charset="-122"/>
              </a:rPr>
              <a:t>：“你沉默的刷屏，亿万个屏奴一样的人们，用你那囧囧的眼神，低头在那形形色色的伤痕</a:t>
            </a:r>
            <a:r>
              <a:rPr lang="en-US" altLang="zh-CN" sz="2800" b="1" dirty="0">
                <a:latin typeface="宋体" pitchFamily="2" charset="-122"/>
              </a:rPr>
              <a:t>……</a:t>
            </a:r>
            <a:r>
              <a:rPr lang="zh-CN" altLang="en-US" sz="2800" b="1" dirty="0">
                <a:latin typeface="宋体" pitchFamily="2" charset="-122"/>
              </a:rPr>
              <a:t>紧紧盯着小小的荧屏，不抬头看路边的风景</a:t>
            </a:r>
            <a:r>
              <a:rPr lang="en-US" altLang="zh-CN" sz="2800" b="1" dirty="0">
                <a:latin typeface="宋体" pitchFamily="2" charset="-122"/>
              </a:rPr>
              <a:t>……”“</a:t>
            </a:r>
            <a:r>
              <a:rPr lang="zh-CN" altLang="en-US" sz="2800" b="1" dirty="0">
                <a:latin typeface="宋体" pitchFamily="2" charset="-122"/>
              </a:rPr>
              <a:t>世界上最遥远的距离是我在你身边，你却在</a:t>
            </a:r>
            <a:r>
              <a:rPr lang="en-US" altLang="zh-CN" sz="2800" b="1" dirty="0">
                <a:latin typeface="宋体" pitchFamily="2" charset="-122"/>
              </a:rPr>
              <a:t>……</a:t>
            </a:r>
            <a:r>
              <a:rPr lang="zh-CN" altLang="en-US" sz="2800" b="1" dirty="0">
                <a:latin typeface="宋体" pitchFamily="2" charset="-122"/>
              </a:rPr>
              <a:t>玩手机！”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6"/>
          <p:cNvSpPr txBox="1">
            <a:spLocks noChangeArrowheads="1"/>
          </p:cNvSpPr>
          <p:nvPr/>
        </p:nvSpPr>
        <p:spPr bwMode="auto">
          <a:xfrm>
            <a:off x="1905000" y="1208619"/>
            <a:ext cx="8458200" cy="34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latin typeface="宋体" pitchFamily="2" charset="-122"/>
              </a:rPr>
              <a:t>这句话似乎提醒着我们手机已经占据并改变着我们的生活，我们已经进入沉默的“屏奴”时代。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latin typeface="宋体" pitchFamily="2" charset="-122"/>
              </a:rPr>
              <a:t>（</a:t>
            </a:r>
            <a:r>
              <a:rPr lang="en-US" altLang="zh-CN" sz="2800" b="1" dirty="0">
                <a:latin typeface="宋体" pitchFamily="2" charset="-122"/>
              </a:rPr>
              <a:t>1</a:t>
            </a:r>
            <a:r>
              <a:rPr lang="zh-CN" altLang="en-US" sz="2800" b="1" dirty="0">
                <a:latin typeface="宋体" pitchFamily="2" charset="-122"/>
              </a:rPr>
              <a:t>）根据文段和你的理解说说“屏奴”的意思。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____________________________________________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____________________________________________</a:t>
            </a:r>
            <a:endParaRPr lang="zh-CN" altLang="en-US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____________________________________________</a:t>
            </a:r>
            <a:endParaRPr lang="zh-CN" altLang="en-US" sz="2800" b="1" dirty="0">
              <a:latin typeface="宋体" pitchFamily="2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176463" y="3304118"/>
            <a:ext cx="7772400" cy="177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    屏奴：指那些因长时间使用智能手机和电脑等电子设备，从而过度依赖电子屏幕（或被电子屏幕控制）的人。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6"/>
          <p:cNvSpPr txBox="1">
            <a:spLocks noChangeArrowheads="1"/>
          </p:cNvSpPr>
          <p:nvPr/>
        </p:nvSpPr>
        <p:spPr bwMode="auto">
          <a:xfrm>
            <a:off x="1905000" y="922867"/>
            <a:ext cx="8305800" cy="4013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latin typeface="宋体" pitchFamily="2" charset="-122"/>
              </a:rPr>
              <a:t>（</a:t>
            </a:r>
            <a:r>
              <a:rPr lang="en-US" altLang="zh-CN" sz="2800" b="1" dirty="0">
                <a:latin typeface="宋体" pitchFamily="2" charset="-122"/>
              </a:rPr>
              <a:t>2</a:t>
            </a:r>
            <a:r>
              <a:rPr lang="zh-CN" altLang="en-US" sz="2800" b="1" dirty="0">
                <a:latin typeface="宋体" pitchFamily="2" charset="-122"/>
              </a:rPr>
              <a:t>）歌词中“囧囧的眼神”为何不用“炯炯的眼神”？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___________________________________________</a:t>
            </a:r>
            <a:endParaRPr lang="zh-CN" altLang="en-US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___________________________________________</a:t>
            </a:r>
            <a:endParaRPr lang="zh-CN" altLang="en-US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___________________________________________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___________________________________________ ____________________________________________</a:t>
            </a:r>
            <a:endParaRPr lang="zh-CN" altLang="en-US" sz="2800" b="1" dirty="0">
              <a:latin typeface="宋体" pitchFamily="2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3600" y="2319867"/>
            <a:ext cx="777240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    “囧”曾是一个非常流行的网络词汇，它描绘了人们悲伤、无奈、窘迫或极为尴尬的情状，而“炯炯”是明亮有精神的意思；此处的“囧囧”形象地刻画出了迷醉于手机屏幕者的痴狂、无奈或尴尬的样子。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1676400" y="1092201"/>
            <a:ext cx="8763000" cy="3884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2800" b="1" dirty="0">
                <a:latin typeface="宋体" pitchFamily="2" charset="-122"/>
              </a:rPr>
              <a:t>   </a:t>
            </a:r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 题二：</a:t>
            </a:r>
            <a:r>
              <a:rPr lang="zh-CN" altLang="en-US" sz="2800" b="1" dirty="0">
                <a:latin typeface="宋体" pitchFamily="2" charset="-122"/>
              </a:rPr>
              <a:t>现代社会，上网已经成为生活中一个重要内容。近日，学校将组织一次“网络与语文”活动，请你参加并完成以下任务。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10000"/>
              </a:lnSpc>
            </a:pPr>
            <a:r>
              <a:rPr lang="en-US" altLang="zh-CN" sz="2800" b="1" dirty="0">
                <a:latin typeface="宋体" pitchFamily="2" charset="-122"/>
              </a:rPr>
              <a:t>    </a:t>
            </a:r>
            <a:r>
              <a:rPr lang="zh-CN" altLang="en-US" sz="2800" b="1" dirty="0">
                <a:latin typeface="宋体" pitchFamily="2" charset="-122"/>
              </a:rPr>
              <a:t>（</a:t>
            </a:r>
            <a:r>
              <a:rPr lang="en-US" altLang="zh-CN" sz="2800" b="1" dirty="0">
                <a:latin typeface="宋体" pitchFamily="2" charset="-122"/>
              </a:rPr>
              <a:t>1</a:t>
            </a:r>
            <a:r>
              <a:rPr lang="zh-CN" altLang="en-US" sz="2800" b="1" dirty="0">
                <a:latin typeface="宋体" pitchFamily="2" charset="-122"/>
              </a:rPr>
              <a:t>）网络时代的我们，喜欢给自己取个网名，以便与人交流，获取信息。一个好的网名，既要展示自己独特的个性，又要体现高雅的志趣，如“一江春水”、“夜雨时”、“隔水樵夫”“醉里挑灯看剑”等。请你给自己取一个别致的网名，并说说它的由来和含义。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752600" y="584200"/>
            <a:ext cx="8153400" cy="4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b="1" dirty="0">
                <a:latin typeface="宋体" pitchFamily="2" charset="-122"/>
              </a:rPr>
              <a:t> 示例：网名：一江春水</a:t>
            </a: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宋体" pitchFamily="2" charset="-122"/>
              </a:rPr>
              <a:t>    由来和含义：出自李煜</a:t>
            </a:r>
            <a:r>
              <a:rPr lang="en-US" altLang="zh-CN" sz="2800" b="1" dirty="0">
                <a:latin typeface="宋体" pitchFamily="2" charset="-122"/>
              </a:rPr>
              <a:t>《</a:t>
            </a:r>
            <a:r>
              <a:rPr lang="zh-CN" altLang="en-US" sz="2800" b="1" dirty="0">
                <a:latin typeface="宋体" pitchFamily="2" charset="-122"/>
              </a:rPr>
              <a:t>虞美人</a:t>
            </a:r>
            <a:r>
              <a:rPr lang="en-US" altLang="zh-CN" sz="2800" b="1" dirty="0">
                <a:latin typeface="宋体" pitchFamily="2" charset="-122"/>
              </a:rPr>
              <a:t>》“</a:t>
            </a:r>
            <a:r>
              <a:rPr lang="zh-CN" altLang="en-US" sz="2800" b="1" dirty="0">
                <a:latin typeface="宋体" pitchFamily="2" charset="-122"/>
              </a:rPr>
              <a:t>问君能有几多愁？恰似一江春水向东流”。春水如蓝，丹心似火，从多彩的生活中汲取不竭的动力，用满怀的热情期待美好的明天。</a:t>
            </a: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宋体" pitchFamily="2" charset="-122"/>
              </a:rPr>
              <a:t>    网名：</a:t>
            </a:r>
            <a:r>
              <a:rPr lang="en-US" altLang="zh-CN" sz="2800" b="1" dirty="0">
                <a:latin typeface="宋体" pitchFamily="2" charset="-122"/>
              </a:rPr>
              <a:t>_________________________________</a:t>
            </a:r>
            <a:r>
              <a:rPr lang="zh-CN" altLang="en-US" sz="2800" b="1" dirty="0">
                <a:latin typeface="宋体" pitchFamily="2" charset="-122"/>
              </a:rPr>
              <a:t>                 </a:t>
            </a: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宋体" pitchFamily="2" charset="-122"/>
              </a:rPr>
              <a:t>    由来和含义：</a:t>
            </a:r>
            <a:r>
              <a:rPr lang="en-US" altLang="zh-CN" sz="2800" b="1" dirty="0">
                <a:latin typeface="宋体" pitchFamily="2" charset="-122"/>
              </a:rPr>
              <a:t>___________________________</a:t>
            </a: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宋体" pitchFamily="2" charset="-122"/>
              </a:rPr>
              <a:t>___________________________________________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1825625" y="990600"/>
            <a:ext cx="8610600" cy="4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宋体" pitchFamily="2" charset="-122"/>
              </a:rPr>
              <a:t>（</a:t>
            </a:r>
            <a:r>
              <a:rPr lang="en-US" altLang="zh-CN" sz="2800" b="1" dirty="0">
                <a:latin typeface="宋体" pitchFamily="2" charset="-122"/>
              </a:rPr>
              <a:t>2</a:t>
            </a:r>
            <a:r>
              <a:rPr lang="zh-CN" altLang="en-US" sz="2800" b="1" dirty="0">
                <a:latin typeface="宋体" pitchFamily="2" charset="-122"/>
              </a:rPr>
              <a:t>）</a:t>
            </a:r>
            <a:r>
              <a:rPr lang="en-US" altLang="zh-CN" sz="2800" b="1" dirty="0">
                <a:latin typeface="宋体" pitchFamily="2" charset="-122"/>
              </a:rPr>
              <a:t>2016</a:t>
            </a:r>
            <a:r>
              <a:rPr lang="zh-CN" altLang="en-US" sz="2800" b="1" dirty="0">
                <a:latin typeface="宋体" pitchFamily="2" charset="-122"/>
              </a:rPr>
              <a:t>年，网络新词层出不穷，一定程度上丰富了汉语词汇量。你了解下列网络新词的意思吗？请自选两个作答。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宋体" pitchFamily="2" charset="-122"/>
              </a:rPr>
              <a:t>     给力   蜗居   微博   雷人   豆你玩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宋体" pitchFamily="2" charset="-122"/>
              </a:rPr>
              <a:t>  _________________________________________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宋体" pitchFamily="2" charset="-122"/>
              </a:rPr>
              <a:t>  _________________________________________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宋体" pitchFamily="2" charset="-122"/>
              </a:rPr>
              <a:t>  _________________________________________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宋体" pitchFamily="2" charset="-122"/>
              </a:rPr>
              <a:t>  _________________________________________</a:t>
            </a:r>
            <a:endParaRPr lang="zh-CN" altLang="en-US" sz="2800" b="1" dirty="0">
              <a:latin typeface="宋体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159066" y="3058860"/>
            <a:ext cx="7924800" cy="216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宋体" pitchFamily="2" charset="-122"/>
              </a:rPr>
              <a:t>    </a:t>
            </a:r>
            <a:r>
              <a:rPr lang="zh-CN" altLang="zh-CN" sz="2800" b="1" dirty="0">
                <a:solidFill>
                  <a:srgbClr val="FF0000"/>
                </a:solidFill>
                <a:latin typeface="宋体" pitchFamily="2" charset="-122"/>
              </a:rPr>
              <a:t>给力：有</a:t>
            </a:r>
            <a:r>
              <a:rPr lang="en-US" altLang="zh-CN" sz="2800" b="1" dirty="0">
                <a:solidFill>
                  <a:srgbClr val="FF0000"/>
                </a:solidFill>
                <a:latin typeface="宋体" pitchFamily="2" charset="-122"/>
              </a:rPr>
              <a:t>“</a:t>
            </a:r>
            <a:r>
              <a:rPr lang="zh-CN" altLang="zh-CN" sz="2800" b="1" dirty="0">
                <a:solidFill>
                  <a:srgbClr val="FF0000"/>
                </a:solidFill>
                <a:latin typeface="宋体" pitchFamily="2" charset="-122"/>
              </a:rPr>
              <a:t>给劲、带劲、有帮助、有作用、加油</a:t>
            </a:r>
            <a:r>
              <a:rPr lang="en-US" altLang="zh-CN" sz="2800" b="1" dirty="0">
                <a:solidFill>
                  <a:srgbClr val="FF0000"/>
                </a:solidFill>
                <a:latin typeface="宋体" pitchFamily="2" charset="-122"/>
              </a:rPr>
              <a:t>”</a:t>
            </a:r>
            <a:r>
              <a:rPr lang="zh-CN" altLang="zh-CN" sz="2800" b="1" dirty="0">
                <a:solidFill>
                  <a:srgbClr val="FF0000"/>
                </a:solidFill>
                <a:latin typeface="宋体" pitchFamily="2" charset="-122"/>
              </a:rPr>
              <a:t>等意思。</a:t>
            </a:r>
            <a:endParaRPr lang="en-US" altLang="zh-CN" sz="2800" b="1" dirty="0">
              <a:solidFill>
                <a:srgbClr val="FF0000"/>
              </a:solidFill>
              <a:latin typeface="宋体" pitchFamily="2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宋体" pitchFamily="2" charset="-122"/>
              </a:rPr>
              <a:t>    </a:t>
            </a:r>
            <a:r>
              <a:rPr lang="zh-CN" altLang="zh-CN" sz="2800" b="1" dirty="0">
                <a:solidFill>
                  <a:srgbClr val="FF0000"/>
                </a:solidFill>
                <a:latin typeface="宋体" pitchFamily="2" charset="-122"/>
              </a:rPr>
              <a:t>蜗居：指一个人或一个群体的个人或个体生活空间，是</a:t>
            </a:r>
            <a:r>
              <a:rPr lang="en-US" altLang="zh-CN" sz="2800" b="1" dirty="0">
                <a:solidFill>
                  <a:srgbClr val="FF0000"/>
                </a:solidFill>
                <a:latin typeface="宋体" pitchFamily="2" charset="-122"/>
              </a:rPr>
              <a:t>“</a:t>
            </a:r>
            <a:r>
              <a:rPr lang="zh-CN" altLang="zh-CN" sz="2800" b="1" dirty="0">
                <a:solidFill>
                  <a:srgbClr val="FF0000"/>
                </a:solidFill>
                <a:latin typeface="宋体" pitchFamily="2" charset="-122"/>
              </a:rPr>
              <a:t>小天地</a:t>
            </a:r>
            <a:r>
              <a:rPr lang="en-US" altLang="zh-CN" sz="2800" b="1" dirty="0">
                <a:solidFill>
                  <a:srgbClr val="FF0000"/>
                </a:solidFill>
                <a:latin typeface="宋体" pitchFamily="2" charset="-122"/>
              </a:rPr>
              <a:t>”</a:t>
            </a:r>
            <a:r>
              <a:rPr lang="zh-CN" altLang="zh-CN" sz="2800" b="1" dirty="0">
                <a:solidFill>
                  <a:srgbClr val="FF0000"/>
                </a:solidFill>
                <a:latin typeface="宋体" pitchFamily="2" charset="-122"/>
              </a:rPr>
              <a:t>。也指蜗在</a:t>
            </a: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自己租的房子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08150" y="929218"/>
            <a:ext cx="88392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FontTx/>
              <a:buNone/>
              <a:defRPr/>
            </a:pPr>
            <a:r>
              <a:rPr lang="zh-CN" altLang="zh-CN" sz="2800" b="1" u="sng" dirty="0">
                <a:solidFill>
                  <a:srgbClr val="FF0000"/>
                </a:solidFill>
                <a:uFill>
                  <a:solidFill>
                    <a:schemeClr val="accent4"/>
                  </a:solidFill>
                </a:uFill>
                <a:latin typeface="宋体" panose="02010600030101010101" pitchFamily="2" charset="-122"/>
                <a:sym typeface="+mn-ea"/>
              </a:rPr>
              <a:t>里，不出去逛商场，不去看电影，注重自己的小家庭，很少和人交往。</a:t>
            </a:r>
            <a:endParaRPr lang="en-US" altLang="zh-CN" sz="2800" b="1" u="sng" dirty="0">
              <a:solidFill>
                <a:srgbClr val="FF0000"/>
              </a:solidFill>
              <a:uFill>
                <a:solidFill>
                  <a:schemeClr val="accent4"/>
                </a:solidFill>
              </a:uFill>
              <a:latin typeface="宋体" panose="02010600030101010101" pitchFamily="2" charset="-122"/>
              <a:sym typeface="+mn-ea"/>
            </a:endParaRPr>
          </a:p>
          <a:p>
            <a:pPr eaLnBrk="0" hangingPunct="0">
              <a:lnSpc>
                <a:spcPct val="120000"/>
              </a:lnSpc>
              <a:buFontTx/>
              <a:buNone/>
              <a:defRPr/>
            </a:pPr>
            <a:r>
              <a:rPr lang="en-US" altLang="zh-CN" sz="2800" b="1" u="sng" dirty="0">
                <a:solidFill>
                  <a:srgbClr val="FF0000"/>
                </a:solidFill>
                <a:uFill>
                  <a:solidFill>
                    <a:schemeClr val="accent4"/>
                  </a:solidFill>
                </a:uFill>
                <a:latin typeface="宋体" panose="02010600030101010101" pitchFamily="2" charset="-122"/>
                <a:sym typeface="+mn-ea"/>
              </a:rPr>
              <a:t>    </a:t>
            </a:r>
            <a:r>
              <a:rPr lang="zh-CN" altLang="zh-CN" sz="2800" b="1" u="sng" dirty="0">
                <a:solidFill>
                  <a:srgbClr val="FF0000"/>
                </a:solidFill>
                <a:uFill>
                  <a:solidFill>
                    <a:schemeClr val="accent4"/>
                  </a:solidFill>
                </a:uFill>
                <a:latin typeface="宋体" panose="02010600030101010101" pitchFamily="2" charset="-122"/>
                <a:sym typeface="+mn-ea"/>
              </a:rPr>
              <a:t>微博：微型博客的简称，是新兴起的一类开放互联网社交服务，简单地说就是你每天在微博网站上随时打上一两句</a:t>
            </a:r>
            <a:r>
              <a:rPr lang="zh-CN" altLang="en-US" sz="2800" b="1" u="sng" dirty="0">
                <a:solidFill>
                  <a:srgbClr val="FF0000"/>
                </a:solidFill>
                <a:uFill>
                  <a:solidFill>
                    <a:schemeClr val="accent4"/>
                  </a:solidFill>
                </a:uFill>
                <a:latin typeface="宋体" panose="02010600030101010101" pitchFamily="2" charset="-122"/>
                <a:sym typeface="+mn-ea"/>
              </a:rPr>
              <a:t>话</a:t>
            </a:r>
            <a:r>
              <a:rPr lang="zh-CN" altLang="zh-CN" sz="2800" b="1" u="sng" dirty="0">
                <a:solidFill>
                  <a:srgbClr val="FF0000"/>
                </a:solidFill>
                <a:uFill>
                  <a:solidFill>
                    <a:schemeClr val="accent4"/>
                  </a:solidFill>
                </a:uFill>
                <a:latin typeface="宋体" panose="02010600030101010101" pitchFamily="2" charset="-122"/>
                <a:sym typeface="+mn-ea"/>
              </a:rPr>
              <a:t>。</a:t>
            </a:r>
            <a:endParaRPr lang="en-US" altLang="zh-CN" sz="2800" b="1" u="sng" dirty="0">
              <a:solidFill>
                <a:srgbClr val="FF0000"/>
              </a:solidFill>
              <a:uFill>
                <a:solidFill>
                  <a:schemeClr val="accent4"/>
                </a:solidFill>
              </a:uFill>
              <a:latin typeface="宋体" panose="02010600030101010101" pitchFamily="2" charset="-122"/>
              <a:sym typeface="+mn-ea"/>
            </a:endParaRPr>
          </a:p>
          <a:p>
            <a:pPr eaLnBrk="0" hangingPunct="0">
              <a:lnSpc>
                <a:spcPct val="120000"/>
              </a:lnSpc>
              <a:buFontTx/>
              <a:buNone/>
              <a:defRPr/>
            </a:pPr>
            <a:r>
              <a:rPr lang="en-US" altLang="zh-CN" sz="2800" b="1" u="sng" dirty="0">
                <a:solidFill>
                  <a:srgbClr val="FF0000"/>
                </a:solidFill>
                <a:uFill>
                  <a:solidFill>
                    <a:schemeClr val="accent4"/>
                  </a:solidFill>
                </a:uFill>
                <a:latin typeface="宋体" panose="02010600030101010101" pitchFamily="2" charset="-122"/>
                <a:sym typeface="+mn-ea"/>
              </a:rPr>
              <a:t>    </a:t>
            </a:r>
            <a:r>
              <a:rPr lang="zh-CN" altLang="zh-CN" sz="2800" b="1" u="sng" dirty="0">
                <a:solidFill>
                  <a:srgbClr val="FF0000"/>
                </a:solidFill>
                <a:uFill>
                  <a:solidFill>
                    <a:schemeClr val="accent4"/>
                  </a:solidFill>
                </a:uFill>
                <a:latin typeface="宋体" panose="02010600030101010101" pitchFamily="2" charset="-122"/>
                <a:sym typeface="+mn-ea"/>
              </a:rPr>
              <a:t>雷人：出人意料且令人格外震惊，很无语的意思。</a:t>
            </a:r>
            <a:endParaRPr lang="en-US" altLang="zh-CN" sz="2800" b="1" u="sng" dirty="0">
              <a:solidFill>
                <a:srgbClr val="FF0000"/>
              </a:solidFill>
              <a:uFill>
                <a:solidFill>
                  <a:schemeClr val="accent4"/>
                </a:solidFill>
              </a:uFill>
              <a:latin typeface="宋体" panose="02010600030101010101" pitchFamily="2" charset="-122"/>
              <a:sym typeface="+mn-ea"/>
            </a:endParaRPr>
          </a:p>
          <a:p>
            <a:pPr eaLnBrk="0" hangingPunct="0">
              <a:lnSpc>
                <a:spcPct val="120000"/>
              </a:lnSpc>
              <a:buFontTx/>
              <a:buNone/>
              <a:defRPr/>
            </a:pPr>
            <a:r>
              <a:rPr lang="en-US" altLang="zh-CN" sz="2800" b="1" u="sng" dirty="0">
                <a:solidFill>
                  <a:srgbClr val="FF0000"/>
                </a:solidFill>
                <a:uFill>
                  <a:solidFill>
                    <a:schemeClr val="accent4"/>
                  </a:solidFill>
                </a:uFill>
                <a:latin typeface="宋体" panose="02010600030101010101" pitchFamily="2" charset="-122"/>
                <a:sym typeface="+mn-ea"/>
              </a:rPr>
              <a:t>    </a:t>
            </a:r>
            <a:r>
              <a:rPr lang="zh-CN" altLang="zh-CN" sz="2800" b="1" u="sng" dirty="0">
                <a:solidFill>
                  <a:srgbClr val="FF0000"/>
                </a:solidFill>
                <a:uFill>
                  <a:solidFill>
                    <a:schemeClr val="accent4"/>
                  </a:solidFill>
                </a:uFill>
                <a:latin typeface="宋体" panose="02010600030101010101" pitchFamily="2" charset="-122"/>
                <a:sym typeface="+mn-ea"/>
              </a:rPr>
              <a:t>豆你玩：形容绿豆</a:t>
            </a:r>
            <a:r>
              <a:rPr lang="zh-CN" altLang="en-US" sz="2800" b="1" u="sng" dirty="0">
                <a:solidFill>
                  <a:srgbClr val="FF0000"/>
                </a:solidFill>
                <a:uFill>
                  <a:solidFill>
                    <a:schemeClr val="accent4"/>
                  </a:solidFill>
                </a:uFill>
                <a:latin typeface="宋体" panose="02010600030101010101" pitchFamily="2" charset="-122"/>
                <a:sym typeface="+mn-ea"/>
              </a:rPr>
              <a:t>、红豆、黑豆</a:t>
            </a:r>
            <a:r>
              <a:rPr lang="zh-CN" altLang="zh-CN" sz="2800" b="1" u="sng" dirty="0">
                <a:solidFill>
                  <a:srgbClr val="FF0000"/>
                </a:solidFill>
                <a:uFill>
                  <a:solidFill>
                    <a:schemeClr val="accent4"/>
                  </a:solidFill>
                </a:uFill>
                <a:latin typeface="宋体" panose="02010600030101010101" pitchFamily="2" charset="-122"/>
                <a:sym typeface="+mn-ea"/>
              </a:rPr>
              <a:t>价格一路飙升，超出合理范围。</a:t>
            </a:r>
            <a:endParaRPr lang="zh-CN" altLang="en-US" sz="2800" b="1" u="sng" dirty="0">
              <a:solidFill>
                <a:srgbClr val="FF0000"/>
              </a:solidFill>
              <a:uFill>
                <a:solidFill>
                  <a:schemeClr val="accent4"/>
                </a:solidFill>
              </a:uFill>
              <a:latin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1"/>
          <p:cNvSpPr>
            <a:spLocks noChangeArrowheads="1"/>
          </p:cNvSpPr>
          <p:nvPr/>
        </p:nvSpPr>
        <p:spPr bwMode="auto">
          <a:xfrm>
            <a:off x="1828800" y="1263652"/>
            <a:ext cx="8534400" cy="34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zh-CN" sz="2800" b="1" dirty="0">
                <a:latin typeface="宋体" pitchFamily="2" charset="-122"/>
              </a:rPr>
              <a:t>（</a:t>
            </a:r>
            <a:r>
              <a:rPr lang="en-US" altLang="zh-CN" sz="2800" b="1" dirty="0">
                <a:latin typeface="宋体" pitchFamily="2" charset="-122"/>
              </a:rPr>
              <a:t>3</a:t>
            </a:r>
            <a:r>
              <a:rPr lang="zh-CN" altLang="zh-CN" sz="2800" b="1" dirty="0">
                <a:latin typeface="宋体" pitchFamily="2" charset="-122"/>
              </a:rPr>
              <a:t>）随着</a:t>
            </a:r>
            <a:r>
              <a:rPr lang="en-US" altLang="zh-CN" sz="2800" b="1" dirty="0">
                <a:latin typeface="宋体" pitchFamily="2" charset="-122"/>
              </a:rPr>
              <a:t>“</a:t>
            </a:r>
            <a:r>
              <a:rPr lang="zh-CN" altLang="zh-CN" sz="2800" b="1" dirty="0">
                <a:latin typeface="宋体" pitchFamily="2" charset="-122"/>
              </a:rPr>
              <a:t>给力</a:t>
            </a:r>
            <a:r>
              <a:rPr lang="en-US" altLang="zh-CN" sz="2800" b="1" dirty="0">
                <a:latin typeface="宋体" pitchFamily="2" charset="-122"/>
              </a:rPr>
              <a:t>”</a:t>
            </a:r>
            <a:r>
              <a:rPr lang="zh-CN" altLang="zh-CN" sz="2800" b="1" dirty="0">
                <a:latin typeface="宋体" pitchFamily="2" charset="-122"/>
              </a:rPr>
              <a:t>、</a:t>
            </a:r>
            <a:r>
              <a:rPr lang="en-US" altLang="zh-CN" sz="2800" b="1" dirty="0">
                <a:latin typeface="宋体" pitchFamily="2" charset="-122"/>
              </a:rPr>
              <a:t>“</a:t>
            </a:r>
            <a:r>
              <a:rPr lang="zh-CN" altLang="zh-CN" sz="2800" b="1" dirty="0">
                <a:latin typeface="宋体" pitchFamily="2" charset="-122"/>
              </a:rPr>
              <a:t>雷人</a:t>
            </a:r>
            <a:r>
              <a:rPr lang="en-US" altLang="zh-CN" sz="2800" b="1" dirty="0">
                <a:latin typeface="宋体" pitchFamily="2" charset="-122"/>
              </a:rPr>
              <a:t>”</a:t>
            </a:r>
            <a:r>
              <a:rPr lang="zh-CN" altLang="zh-CN" sz="2800" b="1" dirty="0">
                <a:latin typeface="宋体" pitchFamily="2" charset="-122"/>
              </a:rPr>
              <a:t>、</a:t>
            </a:r>
            <a:r>
              <a:rPr lang="en-US" altLang="zh-CN" sz="2800" b="1" dirty="0">
                <a:latin typeface="宋体" pitchFamily="2" charset="-122"/>
              </a:rPr>
              <a:t>“PK”</a:t>
            </a:r>
            <a:r>
              <a:rPr lang="zh-CN" altLang="zh-CN" sz="2800" b="1" dirty="0">
                <a:latin typeface="宋体" pitchFamily="2" charset="-122"/>
              </a:rPr>
              <a:t>等网络热词在人们生活中出现的频率越来越高，很多中学生更是将这些新词用在了组词、作文中。最近，家住市区的刘先生对读八年级的儿子的语文作业感到困惑。</a:t>
            </a:r>
            <a:r>
              <a:rPr lang="en-US" altLang="zh-CN" sz="2800" b="1" dirty="0">
                <a:latin typeface="宋体" pitchFamily="2" charset="-122"/>
              </a:rPr>
              <a:t>“</a:t>
            </a:r>
            <a:r>
              <a:rPr lang="zh-CN" altLang="zh-CN" sz="2800" b="1" dirty="0">
                <a:latin typeface="宋体" pitchFamily="2" charset="-122"/>
              </a:rPr>
              <a:t>他的作业中有一题是用</a:t>
            </a:r>
            <a:r>
              <a:rPr lang="en-US" altLang="zh-CN" sz="2800" b="1" dirty="0">
                <a:latin typeface="宋体" pitchFamily="2" charset="-122"/>
              </a:rPr>
              <a:t>‘</a:t>
            </a:r>
            <a:r>
              <a:rPr lang="zh-CN" altLang="zh-CN" sz="2800" b="1" dirty="0">
                <a:latin typeface="宋体" pitchFamily="2" charset="-122"/>
              </a:rPr>
              <a:t>给</a:t>
            </a:r>
            <a:r>
              <a:rPr lang="en-US" altLang="zh-CN" sz="2800" b="1" dirty="0">
                <a:latin typeface="宋体" pitchFamily="2" charset="-122"/>
              </a:rPr>
              <a:t>’</a:t>
            </a:r>
            <a:r>
              <a:rPr lang="zh-CN" altLang="zh-CN" sz="2800" b="1" dirty="0">
                <a:latin typeface="宋体" pitchFamily="2" charset="-122"/>
              </a:rPr>
              <a:t>组词，他写的答案是</a:t>
            </a:r>
            <a:r>
              <a:rPr lang="en-US" altLang="zh-CN" sz="2800" b="1" dirty="0">
                <a:latin typeface="宋体" pitchFamily="2" charset="-122"/>
              </a:rPr>
              <a:t>‘</a:t>
            </a:r>
            <a:r>
              <a:rPr lang="zh-CN" altLang="zh-CN" sz="2800" b="1" dirty="0">
                <a:latin typeface="宋体" pitchFamily="2" charset="-122"/>
              </a:rPr>
              <a:t>给力</a:t>
            </a:r>
            <a:r>
              <a:rPr lang="en-US" altLang="zh-CN" sz="2800" b="1" dirty="0">
                <a:latin typeface="宋体" pitchFamily="2" charset="-122"/>
              </a:rPr>
              <a:t>’</a:t>
            </a:r>
            <a:r>
              <a:rPr lang="zh-CN" altLang="zh-CN" sz="2800" b="1" dirty="0">
                <a:latin typeface="宋体" pitchFamily="2" charset="-122"/>
              </a:rPr>
              <a:t>。</a:t>
            </a:r>
            <a:r>
              <a:rPr lang="en-US" altLang="zh-CN" sz="2800" b="1" dirty="0">
                <a:latin typeface="宋体" pitchFamily="2" charset="-122"/>
              </a:rPr>
              <a:t>”</a:t>
            </a:r>
            <a:r>
              <a:rPr lang="zh-CN" altLang="zh-CN" sz="2800" b="1" dirty="0">
                <a:latin typeface="宋体" pitchFamily="2" charset="-122"/>
              </a:rPr>
              <a:t>刘先生说，他儿子上半年就曾用过</a:t>
            </a:r>
            <a:r>
              <a:rPr lang="en-US" altLang="zh-CN" sz="2800" b="1" dirty="0">
                <a:latin typeface="宋体" pitchFamily="2" charset="-122"/>
              </a:rPr>
              <a:t>“</a:t>
            </a:r>
            <a:r>
              <a:rPr lang="zh-CN" altLang="zh-CN" sz="2800" b="1" dirty="0">
                <a:latin typeface="宋体" pitchFamily="2" charset="-122"/>
              </a:rPr>
              <a:t>雷人</a:t>
            </a:r>
            <a:r>
              <a:rPr lang="en-US" altLang="zh-CN" sz="2800" b="1" dirty="0">
                <a:latin typeface="宋体" pitchFamily="2" charset="-122"/>
              </a:rPr>
              <a:t>”</a:t>
            </a:r>
            <a:endParaRPr lang="zh-CN" altLang="zh-CN" sz="2800" b="1" dirty="0">
              <a:latin typeface="宋体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http://pic30.nipic.com/20130629/2531170_092157465000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6259" y="762070"/>
            <a:ext cx="4684713" cy="5054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1"/>
          <p:cNvSpPr>
            <a:spLocks noChangeArrowheads="1"/>
          </p:cNvSpPr>
          <p:nvPr/>
        </p:nvSpPr>
        <p:spPr bwMode="auto">
          <a:xfrm>
            <a:off x="1828800" y="1024467"/>
            <a:ext cx="8534400" cy="4013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b="1">
                <a:latin typeface="宋体" pitchFamily="2" charset="-122"/>
              </a:rPr>
              <a:t>这个词，当时他叫儿子赶紧改过来，没想到现在又在作业中出现了网络词语，他担心这样会被老师判定为错误。儿子却说</a:t>
            </a:r>
            <a:r>
              <a:rPr lang="en-US" altLang="zh-CN" sz="2800" b="1">
                <a:latin typeface="宋体" pitchFamily="2" charset="-122"/>
              </a:rPr>
              <a:t>“</a:t>
            </a:r>
            <a:r>
              <a:rPr lang="zh-CN" altLang="zh-CN" sz="2800" b="1">
                <a:latin typeface="宋体" pitchFamily="2" charset="-122"/>
              </a:rPr>
              <a:t>这词到处都在用，为什么我不能用</a:t>
            </a:r>
            <a:r>
              <a:rPr lang="zh-CN" altLang="en-US" sz="2800" b="1">
                <a:latin typeface="宋体" pitchFamily="2" charset="-122"/>
              </a:rPr>
              <a:t>？</a:t>
            </a:r>
            <a:r>
              <a:rPr lang="en-US" altLang="zh-CN" sz="2800" b="1">
                <a:latin typeface="宋体" pitchFamily="2" charset="-122"/>
              </a:rPr>
              <a:t>”</a:t>
            </a:r>
            <a:r>
              <a:rPr lang="zh-CN" altLang="zh-CN" sz="2800" b="1">
                <a:latin typeface="宋体" pitchFamily="2" charset="-122"/>
              </a:rPr>
              <a:t>让他没想到的是，妻子和儿子的语文老师却不反对孩子使用网络词语。作业或作文中用网络热词该不该</a:t>
            </a:r>
            <a:r>
              <a:rPr lang="zh-CN" altLang="en-US" sz="2800" b="1">
                <a:latin typeface="宋体" pitchFamily="2" charset="-122"/>
              </a:rPr>
              <a:t>？</a:t>
            </a:r>
            <a:r>
              <a:rPr lang="zh-CN" altLang="zh-CN" sz="2800" b="1">
                <a:latin typeface="宋体" pitchFamily="2" charset="-122"/>
              </a:rPr>
              <a:t>一时间，这成了争论的焦点。对此，你持怎样的观点</a:t>
            </a:r>
            <a:r>
              <a:rPr lang="zh-CN" altLang="en-US" sz="2800" b="1">
                <a:latin typeface="宋体" pitchFamily="2" charset="-122"/>
              </a:rPr>
              <a:t>？</a:t>
            </a:r>
            <a:r>
              <a:rPr lang="zh-CN" altLang="zh-CN" sz="2800" b="1">
                <a:latin typeface="宋体" pitchFamily="2" charset="-122"/>
              </a:rPr>
              <a:t>试作说明。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1"/>
          <p:cNvSpPr>
            <a:spLocks noChangeArrowheads="1"/>
          </p:cNvSpPr>
          <p:nvPr/>
        </p:nvSpPr>
        <p:spPr bwMode="auto">
          <a:xfrm>
            <a:off x="1905000" y="1009652"/>
            <a:ext cx="8305800" cy="37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b="1" dirty="0">
                <a:solidFill>
                  <a:srgbClr val="0000FF"/>
                </a:solidFill>
                <a:latin typeface="宋体" pitchFamily="2" charset="-122"/>
              </a:rPr>
              <a:t>示例：</a:t>
            </a:r>
            <a:endParaRPr lang="en-US" altLang="zh-CN" sz="2800" b="1" dirty="0">
              <a:solidFill>
                <a:srgbClr val="0000FF"/>
              </a:solidFill>
              <a:latin typeface="宋体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宋体" pitchFamily="2" charset="-122"/>
              </a:rPr>
              <a:t>    </a:t>
            </a:r>
            <a:r>
              <a:rPr lang="zh-CN" altLang="zh-CN" sz="2800" b="1" dirty="0">
                <a:solidFill>
                  <a:srgbClr val="FF0000"/>
                </a:solidFill>
                <a:latin typeface="宋体" pitchFamily="2" charset="-122"/>
              </a:rPr>
              <a:t>我认为网络新词不能在学生作文或作业中使用。因为网络语言随意、不稳定性大。它追求简便新奇，但也由此出现严重的粗俗化倾向，极大</a:t>
            </a: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地</a:t>
            </a:r>
            <a:r>
              <a:rPr lang="zh-CN" altLang="zh-CN" sz="2800" b="1" dirty="0">
                <a:solidFill>
                  <a:srgbClr val="FF0000"/>
                </a:solidFill>
                <a:latin typeface="宋体" pitchFamily="2" charset="-122"/>
              </a:rPr>
              <a:t>糟蹋了汉语的纯洁与美感。学生如果过早</a:t>
            </a: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地</a:t>
            </a:r>
            <a:r>
              <a:rPr lang="zh-CN" altLang="zh-CN" sz="2800" b="1" dirty="0">
                <a:solidFill>
                  <a:srgbClr val="FF0000"/>
                </a:solidFill>
                <a:latin typeface="宋体" pitchFamily="2" charset="-122"/>
              </a:rPr>
              <a:t>使用网络语言，会严重损害其对语言的感悟和运用能力。（本题是一道开放题，无论持哪种态度都必须说明理由。）</a:t>
            </a:r>
            <a:r>
              <a:rPr lang="en-US" altLang="zh-CN" sz="2800" b="1" dirty="0">
                <a:solidFill>
                  <a:srgbClr val="FF0000"/>
                </a:solidFill>
                <a:latin typeface="宋体" pitchFamily="2" charset="-122"/>
              </a:rPr>
              <a:t> </a:t>
            </a:r>
            <a:endParaRPr lang="zh-CN" altLang="zh-CN" sz="2800" b="1" dirty="0">
              <a:solidFill>
                <a:srgbClr val="FF0000"/>
              </a:solidFill>
              <a:latin typeface="宋体" pitchFamily="2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074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upload.sj998.com/archives/2015/0518/image/1431911084227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矩形 1"/>
          <p:cNvSpPr>
            <a:spLocks noChangeArrowheads="1"/>
          </p:cNvSpPr>
          <p:nvPr/>
        </p:nvSpPr>
        <p:spPr bwMode="auto">
          <a:xfrm>
            <a:off x="2090740" y="1600202"/>
            <a:ext cx="8059737" cy="366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500"/>
              </a:spcBef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了解网络交往的特点，感受互联网传递信息快捷与方便的神奇性。</a:t>
            </a:r>
          </a:p>
          <a:p>
            <a:pPr>
              <a:spcBef>
                <a:spcPts val="500"/>
              </a:spcBef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学习正确运用现代信息手段搜集和整理信息，知晓网络交往的规则和网上自我保护的知识，提高对网络交往的优势与陷阱的分辨能力。</a:t>
            </a:r>
          </a:p>
          <a:p>
            <a:pPr>
              <a:spcBef>
                <a:spcPts val="500"/>
              </a:spcBef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能够正确使用网络，既不回避也不沉溺于网络交往，文明、恰当地进行网络交往，使之为生活、学习服务，抑恶扬善，享受健康的网络生活。</a:t>
            </a:r>
          </a:p>
        </p:txBody>
      </p:sp>
      <p:grpSp>
        <p:nvGrpSpPr>
          <p:cNvPr id="5123" name="组合 4"/>
          <p:cNvGrpSpPr>
            <a:grpSpLocks/>
          </p:cNvGrpSpPr>
          <p:nvPr/>
        </p:nvGrpSpPr>
        <p:grpSpPr bwMode="auto">
          <a:xfrm>
            <a:off x="1524000" y="283635"/>
            <a:ext cx="2998788" cy="1147233"/>
            <a:chOff x="58041" y="61856"/>
            <a:chExt cx="2997554" cy="860409"/>
          </a:xfrm>
        </p:grpSpPr>
        <p:grpSp>
          <p:nvGrpSpPr>
            <p:cNvPr id="5124" name="组合 3"/>
            <p:cNvGrpSpPr>
              <a:grpSpLocks/>
            </p:cNvGrpSpPr>
            <p:nvPr/>
          </p:nvGrpSpPr>
          <p:grpSpPr bwMode="auto">
            <a:xfrm>
              <a:off x="872488" y="315779"/>
              <a:ext cx="2183107" cy="571516"/>
              <a:chOff x="872488" y="315779"/>
              <a:chExt cx="2183107" cy="571516"/>
            </a:xfrm>
          </p:grpSpPr>
          <p:pic>
            <p:nvPicPr>
              <p:cNvPr id="5126" name="Picture 2" descr="E:\上课课件\制作\人六语下\人六语状元大课堂（下）\1.tif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2488" y="343673"/>
                <a:ext cx="2183107" cy="5436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127" name="矩形 2"/>
              <p:cNvSpPr>
                <a:spLocks noChangeArrowheads="1"/>
              </p:cNvSpPr>
              <p:nvPr/>
            </p:nvSpPr>
            <p:spPr bwMode="auto">
              <a:xfrm>
                <a:off x="1029085" y="315779"/>
                <a:ext cx="1626699" cy="3924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zh-CN" altLang="en-US" sz="2800" b="1" dirty="0">
                    <a:solidFill>
                      <a:srgbClr val="0070C0"/>
                    </a:solidFill>
                    <a:latin typeface="黑体" pitchFamily="49" charset="-122"/>
                    <a:ea typeface="黑体" pitchFamily="49" charset="-122"/>
                  </a:rPr>
                  <a:t>目标导航</a:t>
                </a:r>
              </a:p>
            </p:txBody>
          </p:sp>
        </p:grpSp>
        <p:pic>
          <p:nvPicPr>
            <p:cNvPr id="5125" name="Picture 3" descr="E:\上课课件\制作\人六语下\人六语状元大课堂（下）\a4.TIF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41" y="61856"/>
              <a:ext cx="947799" cy="860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文本框 1"/>
          <p:cNvSpPr txBox="1"/>
          <p:nvPr/>
        </p:nvSpPr>
        <p:spPr>
          <a:xfrm>
            <a:off x="2819486" y="5943534"/>
            <a:ext cx="20573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4"/>
          <p:cNvGrpSpPr>
            <a:grpSpLocks/>
          </p:cNvGrpSpPr>
          <p:nvPr/>
        </p:nvGrpSpPr>
        <p:grpSpPr bwMode="auto">
          <a:xfrm>
            <a:off x="1524000" y="283635"/>
            <a:ext cx="2998788" cy="1147233"/>
            <a:chOff x="58041" y="61856"/>
            <a:chExt cx="2997554" cy="860409"/>
          </a:xfrm>
        </p:grpSpPr>
        <p:grpSp>
          <p:nvGrpSpPr>
            <p:cNvPr id="6149" name="组合 3"/>
            <p:cNvGrpSpPr>
              <a:grpSpLocks/>
            </p:cNvGrpSpPr>
            <p:nvPr/>
          </p:nvGrpSpPr>
          <p:grpSpPr bwMode="auto">
            <a:xfrm>
              <a:off x="872488" y="315779"/>
              <a:ext cx="2183107" cy="571516"/>
              <a:chOff x="872488" y="315779"/>
              <a:chExt cx="2183107" cy="571516"/>
            </a:xfrm>
          </p:grpSpPr>
          <p:pic>
            <p:nvPicPr>
              <p:cNvPr id="6151" name="Picture 2" descr="E:\上课课件\制作\人六语下\人六语状元大课堂（下）\1.tif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2488" y="343673"/>
                <a:ext cx="2183107" cy="5436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152" name="矩形 2"/>
              <p:cNvSpPr>
                <a:spLocks noChangeArrowheads="1"/>
              </p:cNvSpPr>
              <p:nvPr/>
            </p:nvSpPr>
            <p:spPr bwMode="auto">
              <a:xfrm>
                <a:off x="1029085" y="315779"/>
                <a:ext cx="1626699" cy="3924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zh-CN" altLang="en-US" sz="2800" b="1" dirty="0">
                    <a:solidFill>
                      <a:srgbClr val="0070C0"/>
                    </a:solidFill>
                    <a:latin typeface="黑体" pitchFamily="49" charset="-122"/>
                    <a:ea typeface="黑体" pitchFamily="49" charset="-122"/>
                  </a:rPr>
                  <a:t>重点解读</a:t>
                </a:r>
              </a:p>
            </p:txBody>
          </p:sp>
        </p:grpSp>
        <p:pic>
          <p:nvPicPr>
            <p:cNvPr id="6150" name="Picture 3" descr="E:\上课课件\制作\人六语下\人六语状元大课堂（下）\a4.TIF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41" y="61856"/>
              <a:ext cx="947799" cy="860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905000" y="1610786"/>
            <a:ext cx="4953000" cy="34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    互联网已经成为我们生活中不可或缺的东西，正在潜移默化地影响着我们的生活方式、学习方式、交往方式，甚至极大地影响着我们的语言、文化、思维方式和价值观念。</a:t>
            </a:r>
          </a:p>
        </p:txBody>
      </p:sp>
      <p:pic>
        <p:nvPicPr>
          <p:cNvPr id="6148" name="Picture 9" descr="http://img.7808.cn/10/2011/0823/131408957869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1665" y="1913467"/>
            <a:ext cx="3468687" cy="363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884365" y="1238252"/>
            <a:ext cx="8478837" cy="3564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altLang="zh-CN" sz="2800" b="1" dirty="0">
                <a:latin typeface="宋体" pitchFamily="2" charset="-122"/>
              </a:rPr>
              <a:t>1.</a:t>
            </a:r>
            <a:r>
              <a:rPr lang="zh-CN" altLang="en-US" sz="2800" b="1" dirty="0">
                <a:latin typeface="宋体" pitchFamily="2" charset="-122"/>
              </a:rPr>
              <a:t>网络词语小研讨</a:t>
            </a:r>
          </a:p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zh-CN" altLang="en-US" sz="2800" b="1" dirty="0">
                <a:latin typeface="宋体" pitchFamily="2" charset="-122"/>
              </a:rPr>
              <a:t>    </a:t>
            </a:r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“点赞”“吐糟”“抢沙发”“萌萌哒”“</a:t>
            </a:r>
            <a:r>
              <a:rPr lang="en-US" altLang="zh-CN" sz="2800" b="1" dirty="0">
                <a:solidFill>
                  <a:srgbClr val="0000FF"/>
                </a:solidFill>
                <a:latin typeface="宋体" pitchFamily="2" charset="-122"/>
              </a:rPr>
              <a:t>3Q” “</a:t>
            </a:r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喜大普奔”等网络词语，有的来源于某些广受关注的新闻事件，网民借此表达自己的褒贬；有的起于键盘敲击的错误，进而干脆以谐音或简化的方式，构成一种简洁的表达；有的纯粹是为了好玩，以调侃的方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828800" y="1212852"/>
            <a:ext cx="8534400" cy="34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式造一个新词</a:t>
            </a:r>
            <a:r>
              <a:rPr lang="en-US" altLang="zh-CN" sz="2800" b="1" dirty="0">
                <a:solidFill>
                  <a:srgbClr val="0000FF"/>
                </a:solidFill>
                <a:latin typeface="宋体" pitchFamily="2" charset="-122"/>
              </a:rPr>
              <a:t>……</a:t>
            </a:r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搜集一些常见的或最近正在流行的网络语言，搞清楚意思，做一下分类，分析它们是怎样产生的；试着用“非网络语言”表述它们的意思，思考这些网络词语在表达方面有什么独到之处；小组讨论：写作文时能否使用网络词语？作文中可以使用什么样的网络词语？应如何规范地使用网络词语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057400" y="584200"/>
            <a:ext cx="7939088" cy="43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altLang="zh-CN" sz="2800" b="1" dirty="0">
                <a:latin typeface="宋体" pitchFamily="2" charset="-122"/>
              </a:rPr>
              <a:t>2.</a:t>
            </a:r>
            <a:r>
              <a:rPr lang="zh-CN" altLang="en-US" sz="2800" b="1" dirty="0">
                <a:latin typeface="宋体" pitchFamily="2" charset="-122"/>
              </a:rPr>
              <a:t>电子阅读面面观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zh-CN" altLang="en-US" sz="2800" b="1" dirty="0">
                <a:latin typeface="宋体" pitchFamily="2" charset="-122"/>
              </a:rPr>
              <a:t>    </a:t>
            </a:r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互联网时代，电子阅读已经成为阅读的一种常见方式。设计一个简单的调查问卷，在同学、老师、家长、亲友中做调查。调查内容包括：他们花费在电子阅读上的时间，电子阅读的方式或途径，电子阅读和纸质阅读在阅读中所占的比重，大家对电子阅读的态度和意见等等。小组研讨：电子阅读会不会替代传统阅读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981200" y="889001"/>
            <a:ext cx="8174038" cy="3865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altLang="zh-CN" sz="2800" b="1" dirty="0">
                <a:latin typeface="宋体" pitchFamily="2" charset="-122"/>
              </a:rPr>
              <a:t>3.</a:t>
            </a:r>
            <a:r>
              <a:rPr lang="zh-CN" altLang="en-US" sz="2800" b="1" dirty="0">
                <a:latin typeface="宋体" pitchFamily="2" charset="-122"/>
              </a:rPr>
              <a:t>用互联网学语文</a:t>
            </a:r>
            <a:endParaRPr lang="en-US" altLang="zh-CN" sz="2800" b="1" dirty="0">
              <a:latin typeface="宋体" pitchFamily="2" charset="-122"/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altLang="zh-CN" sz="2800" b="1" dirty="0">
                <a:solidFill>
                  <a:srgbClr val="0000FF"/>
                </a:solidFill>
                <a:latin typeface="宋体" pitchFamily="2" charset="-122"/>
              </a:rPr>
              <a:t>    </a:t>
            </a:r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互联网最大的优势就是信息丰富，搜索快捷。善用互联网，有效利用其中海量的信息，可以扩大视野，提高学习的效率。邀请信息技术课老师或者互联网从业人员到班级来，利用课外活动时间，举办专题讲座，教大家学习如何使用搜索引擎、网络词典和专题数据库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1735</Words>
  <Application>Microsoft Office PowerPoint</Application>
  <PresentationFormat>宽屏</PresentationFormat>
  <Paragraphs>76</Paragraphs>
  <Slides>22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Meiryo</vt:lpstr>
      <vt:lpstr>黑体</vt:lpstr>
      <vt:lpstr>华文楷体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2017-09-21T08:06:32Z</dcterms:created>
  <dcterms:modified xsi:type="dcterms:W3CDTF">2022-01-03T01:27:56Z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2052-10.1.0.6750</vt:lpwstr>
  </property>
</Properties>
</file>