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4" r:id="rId2"/>
  </p:sldMasterIdLst>
  <p:notesMasterIdLst>
    <p:notesMasterId r:id="rId24"/>
  </p:notesMasterIdLst>
  <p:handoutMasterIdLst>
    <p:handoutMasterId r:id="rId25"/>
  </p:handoutMasterIdLst>
  <p:sldIdLst>
    <p:sldId id="280" r:id="rId3"/>
    <p:sldId id="294" r:id="rId4"/>
    <p:sldId id="295" r:id="rId5"/>
    <p:sldId id="327" r:id="rId6"/>
    <p:sldId id="296" r:id="rId7"/>
    <p:sldId id="297" r:id="rId8"/>
    <p:sldId id="334" r:id="rId9"/>
    <p:sldId id="328" r:id="rId10"/>
    <p:sldId id="335" r:id="rId11"/>
    <p:sldId id="336" r:id="rId12"/>
    <p:sldId id="301" r:id="rId13"/>
    <p:sldId id="312" r:id="rId14"/>
    <p:sldId id="314" r:id="rId15"/>
    <p:sldId id="329" r:id="rId16"/>
    <p:sldId id="330" r:id="rId17"/>
    <p:sldId id="332" r:id="rId18"/>
    <p:sldId id="331" r:id="rId19"/>
    <p:sldId id="333" r:id="rId20"/>
    <p:sldId id="316" r:id="rId21"/>
    <p:sldId id="321" r:id="rId22"/>
    <p:sldId id="337" r:id="rId2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C21EBC4-63D7-4688-A4C7-3C6E19653E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131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F8B9E05-F7EA-44E0-A301-C76B4B6213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844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6FABD1B7-8EF1-4DC5-8736-33B34F764B27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251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B9E05-F7EA-44E0-A301-C76B4B6213D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941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8B9E05-F7EA-44E0-A301-C76B4B6213D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626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610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ACF635-6827-46E3-83F7-3DD93E65D1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860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E7358-E038-454D-B139-5050A1D35C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159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047AA-5827-4A1A-8EA0-E5E4BC7B74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165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F88616-CD65-4DC7-B7E6-370B65F4C7F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436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1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276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704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374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49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571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83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ABA62-6CA2-406A-87CC-3FD64815A7F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608816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0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249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185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9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BF888-FF00-479E-9E64-019A20F861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74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2971B-A264-4B16-A06F-B7BFA7137E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68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CD9D5-0B89-4728-8434-1F555CEDEC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07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E45C8-A139-4221-BCCE-1B520D0DD7D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51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3EC1B-9006-40CF-848A-17185921AD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4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9F0018-85BA-45CA-9F0D-798C4C8496A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65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1E686-E4BE-4849-86CC-CCA9A6F58D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75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2021/12/31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fld id="{15E3715D-1D48-46F0-992C-95DB1CA27262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18713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7" name="组合 8"/>
          <p:cNvGrpSpPr>
            <a:grpSpLocks/>
          </p:cNvGrpSpPr>
          <p:nvPr/>
        </p:nvGrpSpPr>
        <p:grpSpPr bwMode="auto">
          <a:xfrm>
            <a:off x="785811" y="1257085"/>
            <a:ext cx="4455319" cy="1484796"/>
            <a:chOff x="112877" y="1363985"/>
            <a:chExt cx="5940425" cy="1978830"/>
          </a:xfrm>
        </p:grpSpPr>
        <p:sp>
          <p:nvSpPr>
            <p:cNvPr id="4098" name="矩形 24"/>
            <p:cNvSpPr>
              <a:spLocks noChangeArrowheads="1"/>
            </p:cNvSpPr>
            <p:nvPr/>
          </p:nvSpPr>
          <p:spPr bwMode="auto">
            <a:xfrm>
              <a:off x="1750634" y="1363985"/>
              <a:ext cx="2664908" cy="584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>
                <a:lnSpc>
                  <a:spcPct val="150000"/>
                </a:lnSpc>
              </a:pPr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  第四单元</a:t>
              </a:r>
              <a:r>
                <a:rPr lang="en-US" altLang="zh-CN" sz="15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</a:t>
              </a:r>
              <a:r>
                <a:rPr lang="zh-CN" altLang="en-US" sz="1500" b="1" dirty="0"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第十四课</a:t>
              </a:r>
            </a:p>
          </p:txBody>
        </p:sp>
        <p:sp>
          <p:nvSpPr>
            <p:cNvPr id="4099" name="TextBox 2"/>
            <p:cNvSpPr txBox="1">
              <a:spLocks noChangeArrowheads="1"/>
            </p:cNvSpPr>
            <p:nvPr/>
          </p:nvSpPr>
          <p:spPr bwMode="auto">
            <a:xfrm>
              <a:off x="112877" y="2317359"/>
              <a:ext cx="5940425" cy="1025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lang="zh-CN" altLang="en-US" sz="4400" b="1" dirty="0" smtClean="0">
                  <a:latin typeface="微软雅黑" pitchFamily="34" charset="-122"/>
                  <a:ea typeface="微软雅黑" pitchFamily="34" charset="-122"/>
                </a:rPr>
                <a:t>白</a:t>
              </a:r>
              <a:r>
                <a:rPr lang="zh-CN" altLang="en-US" sz="4400" b="1" dirty="0">
                  <a:latin typeface="微软雅黑" pitchFamily="34" charset="-122"/>
                  <a:ea typeface="微软雅黑" pitchFamily="34" charset="-122"/>
                </a:rPr>
                <a:t>杨礼赞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2482714" y="397207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5975" y="595035"/>
            <a:ext cx="2876550" cy="37528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06054" y="2116931"/>
            <a:ext cx="7654528" cy="1729979"/>
          </a:xfrm>
          <a:prstGeom prst="rect">
            <a:avLst/>
          </a:prstGeom>
        </p:spPr>
        <p:txBody>
          <a:bodyPr lIns="68580" tIns="34290" rIns="68580" bIns="34290"/>
          <a:lstStyle/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⑴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段：白杨树实在是不平凡的，我赞美白杨树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!   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⑵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段：那就是白杨树，西北极普通的一种树，然而实在是不平凡的一种树。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⑶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段：这就是白杨树，西北极普通的一种树，然而决不是平凡的树。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⑷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段：我赞美白杨树，就因为……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⑸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段：……我要高声赞美白杨树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!  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抒情线索：赞美白杨树的不平凡。</a:t>
            </a:r>
          </a:p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1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  </a:t>
            </a:r>
            <a:endParaRPr lang="zh-CN" altLang="zh-CN" sz="21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88232" y="1216819"/>
            <a:ext cx="6923485" cy="9001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    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朗读课文，请找出文中直接对白杨树进行赞美的语句，思考本文的抒情线索是什么？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 </a:t>
            </a:r>
            <a:endParaRPr lang="zh-CN" altLang="zh-CN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937148" y="778669"/>
            <a:ext cx="522565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341" name="TextBox 2"/>
          <p:cNvSpPr txBox="1">
            <a:spLocks noChangeArrowheads="1"/>
          </p:cNvSpPr>
          <p:nvPr/>
        </p:nvSpPr>
        <p:spPr bwMode="auto">
          <a:xfrm>
            <a:off x="2199085" y="631032"/>
            <a:ext cx="3471863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7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初读课文，扫清障碍</a:t>
            </a:r>
            <a:endParaRPr lang="zh-CN" altLang="en-US" sz="27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327547" y="2419350"/>
            <a:ext cx="7133034" cy="1729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zh-CN" sz="21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76338" y="1438275"/>
            <a:ext cx="6923485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这篇散文可以分成几个部分，各部分的大意是什么？全文的中心又怎么概括？</a:t>
            </a:r>
          </a:p>
        </p:txBody>
      </p:sp>
      <p:sp>
        <p:nvSpPr>
          <p:cNvPr id="15364" name="TextBox 1"/>
          <p:cNvSpPr txBox="1">
            <a:spLocks noChangeArrowheads="1"/>
          </p:cNvSpPr>
          <p:nvPr/>
        </p:nvSpPr>
        <p:spPr bwMode="auto">
          <a:xfrm>
            <a:off x="1937148" y="778669"/>
            <a:ext cx="522565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zh-CN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细读课文，整体感知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561" y="2438350"/>
            <a:ext cx="4659630" cy="242316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176338" y="2419350"/>
            <a:ext cx="7284244" cy="146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356122" y="1432322"/>
            <a:ext cx="6923484" cy="256224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听课文录音，思考： </a:t>
            </a: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作者从哪几方面来赞美它的“不平凡”？</a:t>
            </a:r>
            <a:endParaRPr lang="en-US" altLang="zh-CN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（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2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）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白杨树外形的总特征是什么？作者从哪些方面突出白杨树的总特征的？</a:t>
            </a:r>
            <a:endParaRPr lang="en-US" altLang="zh-CN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（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3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）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作者这样反复赞美白杨的目的究竟何在？作者写这篇文章的主旨反映在哪些语句中？白杨有什么象征意义？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 </a:t>
            </a:r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188244" y="2366963"/>
            <a:ext cx="7019925" cy="252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课文四次提到“不平凡”，三次提到“极普通”，伟大和不平凡常常是事物的两个不同方面。伟大寓于平凡之中，不平凡而又普通，意思相同。“不平凡”就是伟大，极普通就是很平凡。白杨树是一种“极常见”和“极易生长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600" dirty="0">
                <a:latin typeface="微软雅黑" pitchFamily="34" charset="-122"/>
                <a:ea typeface="微软雅黑" pitchFamily="34" charset="-122"/>
              </a:rPr>
              <a:t>的树，它当然很平常，但以它外形的美，尤其是内在美来说，它是不平凡的。</a:t>
            </a:r>
          </a:p>
          <a:p>
            <a:endParaRPr lang="zh-CN" altLang="zh-CN" sz="15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88244" y="1423987"/>
            <a:ext cx="6923485" cy="9001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文中多处出现的“白杨树实在是不平凡的一种树”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说一说它“不平凡”的含义。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648891" y="2014538"/>
            <a:ext cx="4561284" cy="2526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写白杨树前先写高原，目的有两个。其一交代白杨树的生长环境，衬托它傲然挺立的形象；其二暗写陕甘宁边区这个抗日根据地，为后文揭象征意义作铺垫。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406129" y="1421607"/>
            <a:ext cx="6923484" cy="55399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课文第二部分写高原的目的是什么？</a:t>
            </a:r>
            <a:endParaRPr lang="zh-CN" altLang="zh-CN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2588419" y="897731"/>
            <a:ext cx="4082654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研习课文    学习写法</a:t>
            </a: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336" y="2098963"/>
            <a:ext cx="3277590" cy="210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53579" y="590551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756047" y="2474119"/>
            <a:ext cx="7458075" cy="2526506"/>
          </a:xfrm>
          <a:prstGeom prst="rect">
            <a:avLst/>
          </a:prstGeom>
        </p:spPr>
        <p:txBody>
          <a:bodyPr lIns="68580" tIns="34290" rIns="68580" bIns="34290"/>
          <a:lstStyle/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500" kern="100" dirty="0">
                <a:solidFill>
                  <a:srgbClr val="FF0000"/>
                </a:solidFill>
                <a:latin typeface="Times New Roman" panose="02020603050405020304"/>
                <a:sym typeface="+mn-ea"/>
              </a:rPr>
              <a:t>    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外形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：干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“笔直”，枝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“绝无旁枝”“丫枝一律向上”“绝不旁逸斜出”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叶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“片片向上，几乎没有斜生”；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色彩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：“银色”“淡青色”；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风格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：“倔强”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“直”“不折不挠”“力争上游”。最关键、最重要的词是“力争上游、倔强挺立”它表现了白杨树不仅外形美，内在的精神更美。</a:t>
            </a:r>
          </a:p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buFontTx/>
              <a:buNone/>
              <a:defRPr/>
            </a:pPr>
            <a:endParaRPr lang="zh-CN" altLang="zh-CN" sz="15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5085" y="1334691"/>
            <a:ext cx="7620000" cy="900113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在第三部分文中找一找体现白杨树外形、色彩，风格的词，并把它们标记下来。想一想其中最关键、最重要的词是哪个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它的含义又是什么？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707232" y="2026444"/>
            <a:ext cx="7284244" cy="1465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白杨树象征了北方的农民，尤其象征了民族解放斗争中所不可缺的朴质、坚强，力求上进的精神。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87029" y="1284685"/>
            <a:ext cx="6923484" cy="55364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讨论：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白杨树象征了什么？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109" y="2749138"/>
            <a:ext cx="2737763" cy="181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721519" y="1950244"/>
            <a:ext cx="5183981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“楠木”象征了贱视民众，顽固倒退的人，（诸如国民党反动派）作者写它的目的是为了，以树比树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（白杨树和楠木），人比人（北方农民和国民党反动派），以达到艺术效果的一致、谐调和完整。</a:t>
            </a:r>
          </a:p>
          <a:p>
            <a:pPr algn="just">
              <a:lnSpc>
                <a:spcPct val="150000"/>
              </a:lnSpc>
            </a:pP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964406" y="1271588"/>
            <a:ext cx="7330679" cy="553641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   思考：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/>
                <a:sym typeface="+mn-ea"/>
              </a:rPr>
              <a:t>“楠木”象征了什么？作者写它的目的是什么？</a:t>
            </a:r>
            <a:endParaRPr lang="zh-CN" altLang="zh-CN" sz="21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6038" y="2225882"/>
            <a:ext cx="2793578" cy="178789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676" y="614549"/>
            <a:ext cx="2496198" cy="161207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研习课文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132285" y="2819400"/>
            <a:ext cx="7194947" cy="131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zh-CN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72716" y="1409700"/>
            <a:ext cx="7914084" cy="484585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什么是象征手法？它与比喻有什么区别？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2716" y="2015729"/>
            <a:ext cx="7568803" cy="2770584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在文艺创作中，象征主义往往是和比喻手法融合在一起的，但二者又有区别：</a:t>
            </a:r>
          </a:p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）比喻可以用于表示任何事物的性状，而象征只用于表示有关人类的品质或人类组织的性质，而且也都从本质特征上考虑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）一般的比喻，其喻体在全篇文章中不占主要地位，它并不是文章的主要题材，如果这类喻体在文章中占了主要地位就称为象征体了。这种手法也称为象征手法了，这是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个重要的区别标志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；</a:t>
            </a:r>
            <a:endParaRPr lang="zh-CN" altLang="zh-CN" sz="15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indent="100013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）比喻适用于各类文体，象征一般只适用于抒情作品。</a:t>
            </a:r>
          </a:p>
          <a:p>
            <a:pPr eaLnBrk="0" hangingPunct="0">
              <a:buFontTx/>
              <a:buNone/>
              <a:defRPr/>
            </a:pPr>
            <a:endParaRPr lang="zh-CN" altLang="en-US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研习课文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113235" y="1191816"/>
            <a:ext cx="7449740" cy="48474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b="1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课文语言运用的特点是什么？举例说说。</a:t>
            </a:r>
          </a:p>
        </p:txBody>
      </p:sp>
      <p:sp>
        <p:nvSpPr>
          <p:cNvPr id="2" name="矩形 1"/>
          <p:cNvSpPr/>
          <p:nvPr/>
        </p:nvSpPr>
        <p:spPr>
          <a:xfrm>
            <a:off x="688182" y="1785938"/>
            <a:ext cx="4255294" cy="256222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特点是语言凝练优美，富于变化。尤其是谴词用字更注意形象贴切。如用“无边无垠”写高原的“大”；用“坦荡如砥”写高原的“平”；用“黄绿错综”写高原的“色”；用“伟岸”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“挺拔”</a:t>
            </a:r>
            <a:r>
              <a:rPr lang="zh-CN" altLang="en-US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“参天耸立”写白杨树的高大等等。</a:t>
            </a: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2055" y="1770334"/>
            <a:ext cx="3505369" cy="25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84547" y="859632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2055019" y="1073944"/>
            <a:ext cx="5568554" cy="406004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2700" kern="10">
              <a:ln w="19050">
                <a:solidFill>
                  <a:srgbClr val="99CCFF"/>
                </a:solidFill>
                <a:round/>
                <a:headEnd/>
                <a:tailEnd/>
              </a:ln>
              <a:effectLst>
                <a:outerShdw dist="35921" dir="2700000" algn="ctr" rotWithShape="0">
                  <a:srgbClr val="990000"/>
                </a:outerShdw>
              </a:effectLst>
              <a:latin typeface="微软雅黑"/>
              <a:ea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69169" y="1479947"/>
            <a:ext cx="4233863" cy="692497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7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</a:t>
            </a:r>
            <a:endParaRPr lang="zh-CN" altLang="zh-CN" sz="21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1355" y="1484415"/>
            <a:ext cx="3292079" cy="2188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2471" y="1502230"/>
            <a:ext cx="3660568" cy="210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7758" y="1948465"/>
            <a:ext cx="3505369" cy="259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151" name="TextBox 3"/>
          <p:cNvSpPr txBox="1">
            <a:spLocks noChangeArrowheads="1"/>
          </p:cNvSpPr>
          <p:nvPr/>
        </p:nvSpPr>
        <p:spPr bwMode="auto">
          <a:xfrm>
            <a:off x="3750469" y="723901"/>
            <a:ext cx="2958704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1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欣赏图片</a:t>
            </a: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2415" y="1977241"/>
            <a:ext cx="3875314" cy="2502725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文本框 4"/>
          <p:cNvSpPr txBox="1"/>
          <p:nvPr/>
        </p:nvSpPr>
        <p:spPr>
          <a:xfrm>
            <a:off x="5846820" y="647422"/>
            <a:ext cx="15885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课文小结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132285" y="2819400"/>
            <a:ext cx="7194947" cy="131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endParaRPr lang="zh-CN" altLang="zh-CN" sz="21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10246" y="1191816"/>
            <a:ext cx="7267576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本文以“赞美白杨树的不平凡”为线索。文章以“我赞美白杨树”开头，以“赞美白杨树”结束，中间从生长环境、外部形象和内在气质三方面突出了它“不平凡”的特点，并再三赞美它“实在是不平凡的一种树”；然后紧扣这“不平凡”展开联想和想象，由树及人，道出了它的象征意义，进一步表明：“我赞美白杨树，就因为它不但象征了北方的农民，尤其象征了今天我们民族解放斗争中所不可缺的朴质，坚强、力求上进的精神。”于是水到渠成，揭示出全篇托物言志的主旨。全篇脉络清晰，一线串珠，层层推进。</a:t>
            </a:r>
            <a:r>
              <a:rPr lang="en-US" altLang="zh-CN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</a:t>
            </a:r>
            <a:endParaRPr lang="zh-CN" altLang="zh-CN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469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819150"/>
            <a:ext cx="1570435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7170" name="矩形 3"/>
          <p:cNvSpPr>
            <a:spLocks noChangeArrowheads="1"/>
          </p:cNvSpPr>
          <p:nvPr/>
        </p:nvSpPr>
        <p:spPr bwMode="auto">
          <a:xfrm>
            <a:off x="377429" y="1556147"/>
            <a:ext cx="480298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>
                <a:latin typeface="微软雅黑" pitchFamily="34" charset="-122"/>
                <a:ea typeface="微软雅黑" pitchFamily="34" charset="-122"/>
              </a:rPr>
              <a:t>       </a:t>
            </a:r>
            <a:endParaRPr lang="zh-CN" altLang="en-US" sz="15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1" name="AutoShape 9" descr="data:image/jpeg;base64,/9j/4AAQSkZJRgABAQAAAQABAAD/2wBDABkZGRkZGRkZGRkZGRkZGRsbGxsbGxsbGxsbGxsbGxsbGxsbGxsbGxsbGxsbGxsbGxsbGxsbGxsbGxsbGxsbGxv/wQARCAEsASwDACIAAREAAhEA/8QAngAAAwEBAQEAAAAAAAAAAAAAAgMEAQUABgEBAQEBAQAAAAAAAAAAAAAAAQACAwQQAAECBAMEBgcGBgMBAQEAAAECEQADEiEiMUEEMlFhE0JScXKBYoKRoaKx8COSssHC0QUU0uHx8jND4lMkkxEAAgECBAQDCAIDAQEAAAAAAAERAiESMUFhIjJRcQNCclJigYKSosLw4vKxstITI//aAAwDAAABEQIRAD8AgmSpfRBaVErq4gkJw5jzw9q/ZhWzMlZUsBfRqB6NWShqH9g7V4eaCkGWoqNzUXST6LcXvVVB0CTPXapXRjCsJ6yakqjndJv6THcE0qVScFwVJFinMFIfyhIkVKVvJlpPfm3DMq8P6oyqsC2JL1K7XfDwpCVs6jLFJXbE7EEAEs0ZVrkleEewJWUpJwMQburLN6Wp+KBEhZmGh2aqzB+Oen3oE01mnnocLm2d/V+JUeE1SWDqLOM7C/VPDKKHnSFxigutCaClVIdiarO7nFvfvFqUI3amuOB0NWYbxbsSIUVVTCo1OToSQ2XOwannHS2NclS5ZUhSQ17bpf6qVGGnU0tFzfyIWNiKBMCmpWnzSN+sMVDq0K60cxawlSpUqk0qPRquN8cw76R0v4jOPTGXs9VdKq9Akf43vuxyzKSgJUDWVNWpw7ku6SNLfOOuzVK9nzfv8h7nkC4AaplOrNzSbNwVl2o6+x7V/KFcostG8mlKs/Wv8McsrSgMyeKVJz4Yv09amAusumxs4GZNnPrH6wwJuwbn0knbOnUiWsJpWFvx9HwxCqXRMXSpdCZpw4ekw72sM2ZSdmlqMxCK0O3/ANFW7QKg2lWHtRshSlKoGc3FMUySd4qPNm9KqGU1fj4vpL/I5QQiWFoOK29SbBswkJ09JWkQC81Kid+pAxWJKUkZnl1o6e0y0SpaQhyrTLLrf+Y5k51bo3ZqMTN/yOMXPw+KOLlV+XlLU7UjaLEKWmlD4tVUj1d2HTaVS8hiDP8A4+qo5cpKOjShIxX4718Hww8TRJIQsHEzrLsKlGyQNXbErreGOlHifH3veqFMlCiqWUKwrldJSdMI3R6afwwuRMUpSUqdKHr8Xq/WsPU6kTqF1KRP6TLNOdSdXayu0l4HZkhak1jq1JGLEkfXZhedOEB20IQ6ZktRc6NvVPph16yd3rRzV2rqKekS2Fs79/COiohUtSS5XV9muqmk5kHlEc5+jKgEAAZp1GeI+fitHKuul4Ws+UH1FoJpqSxWzXyIcA/X+seSRUvtFJDK4dnrfpieXPpsAKxm6rlJcsONMay1zF1ropKe1ceixySLxlUVTVDwe95ivkKXMIs1zpoO7zg5i5ipcuXSUqmKp0xqqzgZ0soRUWBcaf3VEySoLQ+SXUHJYNrnHSnQUXINCpS6SooslOtW8jnGKSqYpKlqAcnXLF1vpWGFdIlK6nK8tSm9IHVp3T8oO63EtKQXwjJV+fo9qJ2m31codiiS4BLJKupU1m97p+t2KkypIVLTWFpWPtNThNXxRH0wpZXaum2G3V8/hh+zslanIKQ2ru4bTT8MC4fZ8onVmzFIkpdACpjJwZMofNI3fSjyAlh1UXTQ++d2nhg8USTtpS1Mvdr54D2k/gp7UQzpq6U4zWk7uiaWpHf/ALR1xjJZLnKROYndJSGa7efdUmKnROlk2WqW2rleKpXu3Y4AMwqTMIUQkjEHYEjL65xZImrlzSQBd7DgS5JLszj0o5Jvw6lVlT5qfUGWeR1ROkrDzF0BE09HxIbsi4CQqKJEyWXRLOFDCOUyZhKkBNUxa/hTHS2NDSkqKKVEZ9rmePGO1NWL/oUNmhe9Lauk4jEC5xSQkm6UgOlZZWoI8iI6pFjHPcSSpBCVXN2BseL6xpmj5ZYCSoANU7B3DZsD6PagK1kBSiTSyElRJZrBI4C8PVKKnLTDfJKcpYF15qu28mqAKDJUrroVTutepIVp1054d1UYSt1MnhTRSAQxAsBiLtcm+T4u14oamSUJrUtApdg+oDU979XlC00mYlSiwzcWL6RWnaJJqQuS6VOXLPWBhUGp7ldqMJ3j99IEpoUlYKilSdSk4i4sToWqMLmFIahmUH1scwnvT2o8pLh0khRyHEDIXP00KzfQ2/vYxpLWRRXKlrllKlISH46G2LP+pUPTNO7UMCTS6a/u+vEL0Fqt2+b8nB/9UxfJQJswKNwrdJZIIbeWQcIST4lRmHiU6gYlFGzrmTClcxSmxVEqBG71gyR8XWhJWKEo4EvbquNHVd7R0JuyypRlr6QKlqTiRUHyONL2V4fVjnbYJNaVSVYVJcpZqWcEXKrN6Sv0xuqkieZ0eYc3L5gMeD6pijZVDpFfZhaCDvVYQ29hu6YVLkrWkzEpUtNSQqnio4fvRXs4mImKpo3CkqWLKl1dX0/R7UHKQ6YmjoujmVo4KHWvWlVJVDNnbpFTFkBJ/wCsdm9euSR1vVhKy016gkXsoFku6Qpho18MFs06UgrTMelT8TrYi/DtKp60FtERVNmrrAWSUpsMsgxGmTU+JOLqwpBSqVNcFC1OZaQCylUkBwTek9btYk7sTlQqXiWUUD5+zlh8MOStFSCpySdVM3AgkJbxYaXjHLXNKz5iKdiI/wCSYpOEBYTm9Xu5eiqKdqXKnGhK01NvKajE3m/rUxyJRCAu5ICi+eFyyWPFr+yPKQSpICxkVguGI1SToWHyhxvlwlIyVKmIEyYF7qdCOJy8v/MOlLmy5Nih6R0alE5ezJI8UTTDTuqKVd5bq+2r9MYHWlJBshICzd1ZKIY2xM1XZjDqqrSdDhfj+8PpJN2aK1qUEAqLkO9I+h9YYlK7dlCRV/T8fajRNUpMx0hwbJte1gwHW7MRgJUSSrCHTZgCwe40CfxGMU08zqV1837ze8TeJup5v2TzoqDUVKyqS4Di9uOuFOHdhkksTSUuxOIqAJpJZzzEIAMx1OMOEX1fev8Ac3UwMlaJc15qVEXDC7EgZ6HP3x1dNqo4/ap/EIHbQoLUF1EpUkA8iLEdzh094gJagFFwTgMvIZq4v2e1BkoKsCiZCS5Qosx/9dqMloCpBUkL6SZNzsJYRu97qPVqhp5YSjh9P7UMdBQICsIfMZcc/P8AaD6RaCD12bdZg36u1DbfZ2TUtQ+0D/WEdmEzZakrpUo53zcF79ofF60XcCkssBagjMC1lE6nnT2lYb0x6sWUnDSXzB09jwlKqHSogndSDcpbPvqjyacQ3klyQHBAsQlzor66sZwrRQl9JQUJmhipRKhewAABL5qOuv8ArClzE1JU7qYvqE5U+etWL70KLKUpKRhvbEG1e5d/htuxb/DtjROmTOlDpS2HE5dmUCLRqmhTndilogUjpJYQEOUtivZySAL5qJ3uz1e1WtC5SUzWTRMRx3Lje+IeLFGzJaZE2cg3raz5Jq+aR2oROmBcpmAuaTiICLuOB4+Fo1k3T8pBAkEFqqVF8y4qNkj3VYsjHdkTxORVTT8k8Oz61O7HF2NEvpFfaYEtiV1r0+COjtkxUiWlSDgsFJt+3W60Ph0OnHGXlpFWl6FkxQCargdqPn520zOkUQR8o6KNpM2QkEOpTaOS6sgGbw7tMIXIkla+lKpanYJTRZLDXj6ULVPiqG7Lm9Qu8PQlO0CTKEuoTFoKk4t2l/iiJK1oSELSnozdFt0v7G8W7DNqSvpVGbRiYBQp+9h7PW9KELQZayh0LCCcWaFAZkEZwNN2d0FxU50lKwQagHz5ckiCBGFbJ+vyjGwpRcuX5PlYNaofKFVEkhmHDS0Gdg2KZi0mm4J5AgMw19vsidSWW6TUGBwswGr65tGLUDYEgFgQ7geWF7iD6MrCVSylwllIKwVlicQSybMRhxZVQrhu3BIxSkrWc/rvjpITKTswX0g6VwaGdm77ZdWmOdQEox5l6Lagl88hFEoBQQxcpdJSGFyAymOjne5RTovSOwxS1rkJlzFBSQs0eiVDudn8UTTZaUEJrTMNNVSN1uzxrjrbTL2cSglEwBbJup1MndqzSfxYY5BlETimZdVibh1PcsTmVAxOFKdU+9+IBJrk0rBTm1Jvd311TlDNpmmaRYpmlVbpsGV1cn+KmBdFQSoEJ5XYjW/4oqSlGAuFboKlUixOTPiDdZPPdqjDrScPN8vs/UApSR0aKirdxVBKbs7Z3HixQoFJIKyooKlKqpCSTcUjk7VdlzvRQpYcqQhKwSsUqOdST1m4bsIkoCyqS+laXVTp89E/piXXP5cJF9EhBlqAU0x8K2U5bDmGUhfhT2VRKZab3KVXAHuTd8m+KCmjaJwQd5twVXT7k3T+KPSSTSFkOlQzzbUm/fGa3nVS5Xmpxfj72EUaEFJXUtHSLQCEscSqgktugFr1Kp/VCUzgUETE/aXS6uDG/fp5R6cSuepSQ9xvDPBy0V1U7sEUnNagTanUgqGQGT/eyi5lQ6rPDi/iLtZr/oxVdBq8s9AMVy/Ps+jBS1LZQCh9pwdx703/ABQM0KKDWyV6Bt8O1VtVCMU8oJ6Mo3XUri96esx0wxJ28vNUZFTlNMUEFQCVMHsTSSyn4sB7oCklJ7VqUtz7usd30oBaiQo0hzqHs53vWhlRV0SahgBdR0ypBezP9VR0yvAjjs6QlKpaiXSHFsK6bkKGYrD9X9USqJKies78gSc4eCp0pSQKmdVwlJUxANur2U1QCparE/u+jvwce6Mp6t3fy/aXcWkFrg0rJTh4/KLCUy5fQA1ppD2KaWxGl9K71RGArpAkglmNLkOSMPzB/wBqotm0BSkObAKFWmHFlUG0Sns9WNTh+P7/AGIjSVF2Iws3EPqOENxqJStVSjmpzpy84TdCshVe5sOH12mjay+F3OG2pIv+cXbIg5hClIvUEJubAkP3fVo6UmVJTIqUk9JMD71m8P4UxyyQ4qO6k055hrHiEu0PlzJmHowVXCW/8s+KKpvKnP0lsDNTQs3KlEuCm6SHDvqKbx19imSZIDrWpagmtsIQeqlXJR+91o5pIqKFinPetM6RuQdn3Uw9CguhbKzycYt4Yn7PVjD8TB8AkZOUFVTLb/N28/ZGGciqXKnUJQ4/4/T7enq4ldqFTykOA7VOE9+X7xEsFaVElRo7TUn0Utd/S5Q+HxCixpiph6JBpBwpG7Qrq3KmKvS9WLRNQiT0SypUzepqV0aUcPV7NMSypYl7OhVApmIZCir/ALK6qqcRy3kq9VW7HjJMshcxSXUAd5PZtlp6O792N1kdPZlS1AkEosCDhFxewAufRVvPEUxE3aFma6BU2b3YM9gqHSZkpaJl1ZYU5AFI95UbdrKPS5xSFJAGFRGawSzC7FMZprVNKdeuLl5vmwjPU586aJiJKV0/ZLCalFW6271g3hqhsxf8wlQ/l6ejFNUq/wCeLdXVEkxMpZQnZxMvbHTiU/VaxDxRJrloJcy1pUX+0DbvY6292o6ogegJSQpknNKwTc2ABtl6O9nCBspomLmFSejJcBjcai+SsopMxZUKk0L3uGbEeSs6d2NM5SiEWUbYS2hfuwjd8lRwf/oFznGStKErJCK+quxPsu3ipTC0fZzULLlAOljwjpTiFJV3EUtidvbyjnEAFI6w3g4IB4OPKN0VNpyv2oU9hyvtCEu+JrEc/wAXVVuwykhpYlmpW87W8KuHaVCQhSZgCMVhYekBu64ct2KZs5SkJCQN2hSk50nQ6/VMTtoTFLmBSaHVUKUpNtM+++73Q3AJWQrBFVQxqtzWqycsKU1QsESZguFLpLsXBJduy9JY+lC5qwqm5UukVHROJWHL9SsLRRogGBHShKQkhQIJ4FLuc9bgeQhhkLS6RlfMgtoL6H0Y9IlrKlUgTaUpWsVBdtcrEp8WF4oTSglSXV0gw1YUK/N+zSpKqoxU3KpVvZxcoMkQrkWQb6WftcYXJKkzQopLVXu2mumHtUwalMVWID1U/PztBkowrfUvrhB5l3i8vr4SHJWEvSBSkkG7s/IwhZlpNaAQqzpG4Cba3GkMQtBE6vMsUm/3U2bFnThhASFk4rFtCBnkSbZQYYulDdPESbTVSzQaFLWSymIbnmA/Z0gqxuktYZAEk3ye/CF9GCVLSpqicNrJEtL5FsXhxQpKkIKkkHv1/T8UKSeRuut+I5qcsZMUcCcz2iDYEaP/AEwSkApQkKqdPVA7Xcn660JqNJdRpUsOL3a786R9140KAuknCwSp2Y5mx5OPEI1kZDmJIVgzKgFVE3ZVVzh7lbqfxQ6VKArmLO8oJl6j7qYRSoAKamWpQFRDs+as72B8UOQFy5RqmaBVrZpyJBye3ZqeqCqcKTdnh9XvF3AM1IApAJUkpUkhgFBj0lWeLqxPWSFk3tpYAOPOH0Ubn2tSCMN6ah3wo00olWRWcauyBbSo6PEtEr8XmJBbMpRUpQNJpKqqSs5fpF4YQFLqrxrc5hBQWPE9U7yoKbPkpQhMqX/1CWvgpfWVn1vViZC0V1LS4BJUkvkRal6rxsjSlWJRVrQbpz+utCWIU+WfefKHJZdZJ5pTo2TMNburDC1WYkMCzAm7fXziXRF2Hy5aZtOI1jq8rnDZV39GnrRvTBKwqWlinIapLuSki4zhKHub4b/4+tIYkpUVfZ6Gm6SrPnZvSpqjLWbqLuYp1YusWPM1ZYXdm60U9MF0ZWTzTdvwJiVctaVinRyRqCMw+f0Yd0K5gBlDUbvVuPgftQNKrDLI3aFJeWiWV0pB3uset+kpjyJqQhSRvrZL8re9R3kxk6UJaJRyXZSlOcy5tyifoxmFhwklhYkggN3qDmFRFMOPTwlsikrLS20Ap0pLkMeTDe5QDqUWd0uDYHeayb3jFIUhCVkuFOFWyLk56hutGilqiVG41wuQzDnYfSYyqYyKDpSSESyQHXY5BgHZr1ElnNScOUSzWUsllKHe3kQBnDJKSVpCk4ZYFTMHcZnmxNNKcKvhWvpKlUIVNT2naFZcLpLsHI2hEitHRS5lzi39erDNqmbMpSVyEqxJAmDRn+GlfpRHNlUzKQoGpqablrMC34YF1SnSbG3Ihs0nzjpLiFkJQVMEJc5PmDvDDkc2tBIRLVUolluG4D0eJtbqqTEilDCp89S1i2RbL0aoYibQUkh6urdzcix8n60YaqmU4kNzxWsCYoAqSCHJtc5We5bq98LkSelUd3M8eFVWfVHVV1YfMnGlNIbN05WAvUdYBMxY3EkS2ulJ+mqiTd4pguyNKxguML2H1n+KCQlFImgXSliKh7SMxph7UCqXKQkFRSOKyVEq5AO30YUUrTVSpX5t6SfpKoLV3LM8tctVZSEoVdTsVq+Is/3lelCEKVJIXeru+vu0x5QmE0q33sgpy1NshrVVhhtFIlqez3qAw2Y5dkX/ANY2i7nRlS5wFSymQJhJdASF42BsBkof1Ri3kpoGOl2wnCjtwuXOSlKmOMnexrISMgUmxyTTSlOX3ctj6QzavRqch6uLOmONc64QETqVFJRgJQSSXJVmXz8qeUYlSpoTLSkEsb2Ghck4eWGNUhS5aCKqUJ6w3Q5zv4vbE6CQT2XN+J5H6ptHWzULQdAjUlZSpDFOIp1AI594g5azKWldwbOMmv8A298DdagMSio95U5/ePLSpBUFC9uGocF+6LonqW55ylwgXCnq1IYAA6Zh098apOErpwviU98skuU1FQgUJcE33gPugZEF39WHLdr/AGib4VOLkBmcvhbqqTE9ILuT1pNdNTFmTYpfXPI2ersiPWoCWDpUcQdy4DJ+ZjyKJTpU9SgAUuD5WGXowakoBl0FTKBeoDgHyPxYakxrqh2NCaqa10ofXdsOQU5aKEoU1SUHKqo5gB267Swo39H1oCWxTSBkpwQ1SQzEnllhqgVEpNKFKmL3sO6n0lWy0jHpA8mshQS6Ep31AEhyCMxkFdns9qJEDFfK4u/5Q/plplrAUftS8zPE2Sr2xXGHn1YCWcJd7p97/VXaTGohOFmPYSKa8TMO/u72gkpCicTWPVViLblhn9KjSlqqWPDPTPP2x4AWxKCrk3tfUawl2GKACUpCgpk1Ko6r8S2eiuqlqYAqUpCUKyDlOdnNyx7XxNHgSCRe4NWhZsSc+FqetGqKasLAEBg4Oln4GAgwooAbT2lvnDkCsC6XUvrNp/V2Yke3J4Osiwb5/QgjqgjVhTakKKQRcl6VBvYMv7Q1IWlBxELAfs6uGJ3vVhGV2SX5kMC7to8V1pSEpalLoxVVqyxfdPY+KAmJUQtObKGJr8DhPl6tUBYGop3np9H8XxdWPTiFLqTepypNJGvI9b0fvRgqZFaVFBem1jf94aSCCrn28hw9/wAMGklZGL7NJOb/AE3hhSXUSlxQ9JVcVXt2TiHw9mK0JQlDE5utHopfW7Co7sZqIYle8lJDAuCQHUALRq1UkBSyC2jEZkOGP00LV0aVKsO1nbLRSS3hhdS5jr6SVc6qSn8RSW9KM4G2UAy0JICwsBSVBkGqtRzsw/VGTXVMWCWWDid7AnIk3JSTi+9Gya0LE0Cqli1sydEne8KavVh20BK0mbLTmT0mM1pU+9T2NEp/FHa2gkRdKihYPrPpBF0yzSMN6sIwk+nm3rReiTJ2iVUZoeVLB3DcC3VDin4rxHQMaStKDTxsbgM/FiT5Q9s/xIWXpcJVS16i+J+rZOnijKyN0s1ruQdQzecYpwwzDAHJnc5HWGLXUmkNgSHUzHhYDT660D2WZdg0r6WlKlICU9UpDlyFAAtfJsSqrxSZ0uavSwtlnfzf9MQ4acw9I+vWjElNwsK8XZ7uMc3Sm5ea/IH1OgsJmnCj7TLNTZfJr9WJ1oKCwKl5Yklk2Nw4qY3/APMPRNUUfYoVMmMctEtvd/owtU1dKbHG3lbetbhh6sZpxKyVWFcNOIEBVQpctsb6gv8AJP4d2Ka1pQRvADEdQbgDPg8RLSUKcmoBQYuASA2YzdVsUPRNqU1Cr1dZQ3ha73+9rGqqJuMA1TFJTMA6pFshTdyM+cKUllYywmALtip9/wCLFFimUmgWDGrDe47+t6sTTQlIlqSd00nDlpVbl92Gl9VApOziExQwLIBOE20JD2zCb9qH4VMHw3uCST38bfKJgC6kqBbOrh+eXVqgt1LhJvwDAcCecL2B7DFMDZQ3T8teafvQHSFSqmACQH0BZr8cWau+FFwDcX+rtlBYgkOCzXtdybwpF3PKlo6UKS7OXqMaCEKTWxxe2x4U7w60a9syw4BsgMt19IXUKVOC53WPdnyTFd5iMSooKgkqCVBrvYHIlvhiiU0ncmVKmDHa473zp6qaqat6IUqpKqgVKpDA3Bds72tuw9MxKSVAXswyLHSJrTRh2KZqpa5kuUAyAp7i5vgqSm2IwU5BpRJlyQSGd2qe4IBSWVxUrugEdDUpbqxBO7pfFVrn2d2DWgshFaqMtcTZPxHZT1erGKnekpIxKL43Sm+t/d2TAziSaWegkWewewDlR0feww4ghJUtk1AgJyUQRaxPN8WL4YmFVyet7TGlfi6DueSMV06ZtBLTYFJKrnMDVmy/D1WjVrJCb5OCA+T2f60EC6qbM3kDdw4GZEPRluLBLM/5WMFSpKXPLLNsn48IJJQytFMN5tCMuH+YpoQqW4SQtx0mEqNPauWbPD1u1FtBEqcYKVKpRY6m4BLMM/7wbhmDezLXjeHSJZMyg0pJBICr1FIsABktt1PWUyYRNmVE4AnEd0Hj39Y/+YswNKwVqUgqCWI7xprk+8mD6eZMAQQFAbqQkZ5cObdqo9qJQqzNYkXu9nsNNflD0iqgSX6RxfIBi4a+ai3Z9aqJ0pxKy5R7hUJAUFqpUkjMpuS72GR/DC6zxLUse7QO1h4opTJCgJjpQuoYlEG/tSPhhyzIpCV1KU+9hfNu5n9JWW9GHUpaWJh2JlrrS2QSGqsAxADMBc+mpXCPS9kVMSF9JKSOFUbPUBKCJdYSo3yxHxOqqrrU4aorlzZclARMkSpih18bq4a+WHhHRRCkd2Ty5glYACtaVlrZpOR4u8eUmpYdWKkNSzfs3o4UwqlaVpVkRz0g79oOm+RdrC5P4Yy15lm/MW6NMwSlKTLrbJZGHF8QaCnmUmTKKUkTDUFJd00hiFAnMqJgAsgWSnfPabF528XZiaZUXXSKfRqpTfnUW8So1SSBVNJPkH5ly0dFOyS5skzBPT0lNdF1fet1vF4t6OXLRUosXLOOZBf5PHUMwoSkhY6SZLVUU1v2ejVphCXThpjWWg9iEvkpra3jwUEtgCiWzqH5wGJSiNX0/tDkS5apcwqXQtAdKT1i97a8MP4aoI6hAaVoC6gCgk7gJISQbkPfjhjwUSXcbxRS/BjrYb33onDBnHrfX4oaFB8PLIOVHQvAWRTKUhalJoqyX6SaS6mDXqG7TGTShE09Gl0VCgKFRZw1znUX/DALCK3dW6GVhYFrpINOBLtCwStSUqBUSWw3f0f6YOiWRdilU7qgUCxpUXIISA97iwGGJ1rsU5jX2OC0eJUFhBGteJP0f0wLio1DE5qYDjygSvLzN1eJiSpdNKjlw/2PJU+Y0N37h5wJUUkFJBNixDjuYiACilT2a9iHHex5wxS0r0SM+qAx1AYJ13ezDGqMbi7u1nN3GRcZx2JKZHRTOmQcWDpUL3VLzSvH92INjlJnzFdIo0pRo3VHMps1sMdyUNlMqbIQeiJz4K9bEHV1etTvRpCcWaC1YoShWAquGoSObsoejTVCBLdP/Wa0FVSiRSzuOrjtu4tIsmbNMfDNro3E1f8AXu73ooiKapQWpBY4sVIH5Bvu4YJmUndf2LsJBbO+YHLmI16fd9e+GiWlQuoIlqBU7VYk9XqnF93FChKWRWRh7N3N4bZtilisi0qFMsX3Eu9t7E6f9oYF4KQolRUTiDAaAg/WkSpSkMQtZDOBSXBGjV2CYYlzicNzdyTl55xyqpRgbMei7LV582u9hrTCpNFaf5hEyZLZX2aagtNt7h/mKUZKtiIsq5awc8CPWwv2olU8pY6NSgtKd9NQVniqurehoI8DJMmYhYoWGKVlnFJ3M03UbdbD1YCRssyYtKVI/wCROCos77uqbK/DHkqBJJIdQuTw1A4Q9eJablrYnxabv6erGpzQzoD/ACU1cwoSoFbzBSP/AKSqakd+LDTVVExVOSOjdWFRqDHPsq19VUVEqk0lJJXUZgzJTgSMXJYViwpVTiqiJS1LUQ91EVZ/e4v4k1RoRla6EkZp6yc8/a/pKqjFLSUXAqyQlOnEq8WdWLswFJLUKCtLOKXsynti8UMSkS10qoe6TuqYjMvkfRpVBGTYABJIardyQ2bi5d08B7Y9UzWHfkfbBBO9vDRFnq7z6I7KYFaWAYqbVVBF/wBoiGyylQKlr13etm/Bm+qYYogEAkKUWNQ3gN4hnb72K27ErlikFkm50BIinNRExYDtvKq4dYVACj/WCNSAUQopLqNLFNwG0PyHZh5XMW2MYRTvJHs9sTuULcFLJ8wTwDW/T1owqY2b3a5xX0cFshqQFFVB0e5N2voM8485bLe8rjR9S8bPk0KKwpAClFkpfCDf6TVVGJ2ghPRt9ioprSBiNPPMFXowwMBLlTJaUzFoVSFZ5pf5eqqEFZZQASyyXDAWOaWOn4d6LNnnJQs2QtDvic29azt1qao6ydhkqx4J/XWnCql8kpa5KR95Qhkj5dKilQY0XbW3GKp0paZvRy50ubSh6pdkp9Y0/X3Yd/EJEiXNBkhfRKGvHkSE2+9ASNoMqSZaUoesqKyLqCkhNB4j0f6oWxB2eYrZy65aJiXxJU1wpJTvEPq/ihc5aVU0JIAGtJOZ6yQmq9qlJq9KPNZanYBrKfFcBk2zu/heF1JOYINmtYHXLIQSG6GHaFLTQsBVwQWS6WDBNTPQ3V3YHMVsAAfMn9rQfRylVkVZGi+rjq5tGzJBky0dItBUsBQSnEUjStT2q6qU1erFuQWFSAyWDgEqdnsbKyBUBGKQoADLNyxbvBb9UMkSjgWhXV0rwq7J8oOtSmSipSkuzAgghVVubtGdYAnUiYhKFLBIUGSbkBsxwBgkJCQVlJsxa93s5PB+rVBTHcVEAEC2tibHgbE+IiEhSroBICm7rZPdtTEXYEpF73sfbwjdKQz3LuMmyPGNmSyhYAWJhGdIUwPBzS8awABUlRF7uwLDCOtdLmHctzEqCKabpJTUMie1lo9t6rtQ3p11rUpZpWoVBKqav9fDCqpdN0Kq0KaePW+vwwKQ5YOC5bkOJMQlypi0hCVKCjvJywtYAkWZQ7Xiqic0KnFJShIYhyuxUAWVULMo/kmOmj+FmdJSZczGF4yV4N0K4elEm2bCvYyhS1hUtZLK/q3vhiVEfxIWpEqU6kzElVxSFpUlzZRc0hs6cKsh2qkoWVECh9PMnMCPJVLVOlFaR0SKK0psVANVclLrVfreGKNqOzf9dWGav7N1NQ2Cm/3ompuyurpwzUk0MQylNUrCSAGtfdFurAudUlLEnD38fSjEygES5yVqQuoIIUCSVMSCAbhCgN7dqBilnqWpNi5OKy1tkeWZ84xVaJZhkip/VKLZhLsANCPLswkTLl7eeXc+Ryj0zEwYBTi1vyCQ37QkpYqTULPq4N+Uag0thgAJclz7Y24NteNr699OUCi18/mCeMESbOzA6aHQnjaLYB5WoIKFKKCoAMAkFSSxuWeiz+lCEJQyipIKjYMSAk8Q2fCPElnYE39nEQu4LEtrr7W9J4dh7FciXs7GtSq6hrSn/Csu1ATAhC1rSzVLCf6k73192FhQsbHlkTnFKESZ0tRUtVXZ4ZbtlXV6KY5vheJ1VenmDuxIWrCFk0pGFSnIAVcHjo0DMUaE5Nd1Oqo3O89naHT5ctKEUEqYBK1ZEqvvIN8I3akxIXpJ6ofz/tnGqb3VvtEPoyQhSAVBQFuevlGrBYGwpbPrFt3j+HxbsHKUZaS4NhV3O7QmeupQbK2G5awz55wqZj9wkuh4qB0y0yAH+TAh9Bb2/lAsolySTfv4efqwRC027t6oRr4idjalyCoKlICVbqk9Q8FX0Tlupxb0SSpBmqEpH/Isnu163oiPUFEwImFqmFmJSQxUm9LLS7dXxRRNmiUy5KTLmJSXOpPapVVSVDsxbkLk7FPXKM+SpDy1kUa4MWtmiyVt66UImESUJIBLm4IIUinMhWe6qntQGwI2lZSiUsoltXOdTDFwppNfrQ3b9iQ4VToMj/ShO96X3onYh38QmbNO2NCZVKy+Ck7h9KPnpMxKFpKkVpBxJL/WGHTNmKQlSCoWvUN33M0ICQ9yH45B+cSc3TsUlCyFhlvUlLJU5NV+s930hZlKdMsOpdW7z+WLxR6VLXNUpCQag2o468frqxdIUsrkuaKJiUdgYrJxOkm6cSsVKYAFyFK2YmuSialRUkitFeH0sR/T8UI2gqWo1SzLSHopD0j5eJUdnbZBpQpwurJSCP8A+lFDJ8XSbsSfyilbOmeZgVLAbPdJApTzKclJTuqNPapiINnIWoyyagtNqipNPcy0h05pSqqrswxCFlZlBXVOJIcgJ6zCot4cXZhJlhG0S2dCVqTT12q8kj1VR5p0jaVoB+1qXLyqz+urDusjW5qapyqe4B1Hlx7R7WGLtn2Fa1CYlacgsdJLV0a+192JVdHQg3C712Ti9J83V2aYq2bbxIlqRieoFFwE9XD6xvvRkyLQlZ21KZaEVyn/AOMuMI38RSFU+LFDdtkoTdMwpVaqR1n/APpTiCUKj38OWj+emTJmGWpR3tzpFenFO1zkzp5/lkpUlKD0q3ACxu8WZPVqpqjoaOIUrGIA0qu92L2N8uIV92DkoBmISqoJqFRT2M1W9EOYt6VH8lQpFVKilCmSqm5Xa6SyvCqEHol7OlSUlM5M0qNOVFP6YyB9XsaZSJFKF4A+e9m2KPnf4tPEyZ0aVlaU4s1MPbqntfDFE7ako2aXQtulk4pSbDOlast9XZUndjmrkkSJU4sCtSwkF3UEsa81PvN1co0J6TJC5CujqM4TAWS5+zCTUpV+qbYt7djx2abLZcyTMCHDqKCwSd7MJv2VVJj6T+G7OlGypUpACpwdXh6sWTFym6OZuqtyy+qYiPmGShKnVM9AKCVn5uyfShS5qglIUHSCfmTHTnbKJKZkxulldFMxdZCk7vqdqOIJqULlqmp6RKpZ9qnS/wAMccD8xrxFRP8A87+9UenKXMS4ACLWbUHMa8N2JlF2tdL37Xvzh6UrUpJekKISLhgAQL05aVfegZkqn7TNFTKzz+bKjStY5roJSSkvmUm44iCKwXbMs/B7Ze+As8G3ZFm4gnW+V4SHEAEAi1nqBJSbOefFMKLOR8VtO/69GNSo6g93deD0KTq5uxcM4L5wdwElLAEG/m4/KDQSh3YseN3fMEfiigBASgkMVA5EMHDCxz4xMpJSblKuaS/+IpmwjSVFip2u97kkZvGEBkqq5F73e0BVZsiHta8eDs7WHffJ9IgDzYEuQ9zne+WuULTJKy7lnF6FEkktYNe8MRnc8OZD+UPCilFISGdzqx43LxS8kK6GplykAstXBT4SL2KbP4oQUIffme23tglKLE5/NmZuQgCSTpAu5dh81Nc0pQFmY4FJ1JF3Wo5v6MMWmX0a5S1Hp0hgEgLa3WpLMo9mpUYspUwdQzfTP5jxRktkLSpwLvh7t2pvvJ+JMSqsBXsW1GVJSEgmxDXIKg58/wBLxR/OKnJVWihKg6s10o9FPj68ctaJ+xqMxIZE10+H3P8A+YVWcWI4gOtmXDuxhv8AKxfUdPYKKEVvn4x1X3b+hTHpOxzJ8pZ3RmkqbEQN3iAoPi3aoQCUqqu4v3k9ojRXW7UPVOqmpKJi0ekps2yAybSpWKmJW0IlkzeimJUoPTYjIkcHzBT1VRbMEsoqSuyt1Va/SU1KkdveiacgmYuYohalMbNcnN2CRzjErIQpDFlMbCxI4k3a53YZm6J3yOh/OHoES8OVK1f9iVBVXSVA4grsq62FWHe3p1qRLQQjo04pctlKqoVuer1lRyQCwcG5twfgDDUpUrLNIJNlksGubKGnviILaSVssC0u2HL98OeKB2dRVtUtay5K3JVxvf2mNlrBZCwQknErzy9nowlWFZCC6UqNKmIKg9jeKnJ0sV0Z0+jCSq7zEu1k059W/C/WxRkpEqihgssMKr+t1fxVQCOiUgKUub0pZgKQAcrmhzV6OHKBCVrUlIVcMAC4Bz1Hs3Y58r5sg+JsxE3Y0TZJSOin0EKY9XFh9NPWiQVPSl8TYbx0tq2s9AJCZC0JSA7h0feBVrfFvRL0UpNClLUK6e67OQY3iIICaqusBHRqAKaCikqBZ0ppI1O7x7WKVVSFLQoEejDZnSypiTMUs1M5JJJQLJIfssaeyoQmatKmpBq1U4L9wZLDxVQrOVkK6mVBa2AZIyTfjD5ilKodkjJLNy4ZQgEJCaQciJnPEf0f1Rfskhe0zOkwsghgb58Q+SfxetFr2HcplbZtEsiiZwTRM7HiT2I6vSiagdIyFtv4aX9FX4d1UctUpAMxIdVNISlqWDhykPxO6pWKDRNVTMlsEJAKiljkONmIbrdZo543TfnMiv4jtQQj+TlpIUwBZRABJc4danfe1xRyFSjKSlfXSoGmzN/mHTQDtTIA3gw4WGn6YObLICkFFNVZuGuHLJJ0SwjeLleUmuiWoKz0QTarpGIDZlix7sXVVALWSkIJBAZ0oSSAQ+JRIzv4bR6XPJCUKSglIAQpsQCS5BL2DPupgZT9IsAnPnl7FQZTKlgLpORZ7EauCeWUeDsQCPcCDyilcoJK0VGsCtNrU01W1fSntROTbLg2VzrCB5gzvfUfWkPSQaTqnzcENE+W77b3J0hstVKkqIBycZg65RPYA1mlAdyMmGneeMSG5ta+vOKJgKypQJNTH8mI08MKCCxLfufKJCgbAkew6d/dDkqcEF1MzasBaFFJTSNVAFtRf+0GFBIIuDfzJt5WhIIK1Az90Ec8wxbWABKbAkOM3YkZNztAEGqxtABUkJVLLm7+5ruchCGHaAHOoFvYqBrITSwYseJ9ukaVPndgAMstBlFHUSxezzMbmyGKrpBBIBtjvp60T0h2CzrkLgM758X9kMSVMgE7xN7m3sy7NUBNVSt0352LnUgwJvIjVFTUkrIALOXsbcVRMHdgzc7x0mSUguitKEtcYvFTUPViIppJca305uOH3YlUQwSKnJnc7JwX76fupTCyCOBT5P7M4xVT1IORcXuGyyGfqx5KqiSTcvm5L8bZmHizbkrnukJDU2AFsmu7wuo3Grve5/tD5gpWoJUVgEC6WcsHGdik2hKgDkLjyMIjpagcLCstSq7juEULrrBS6SpNNKbCkKNrHJr4Y590nmIvkFBSVErSWIFN2JZ8riz+0xmq0PQn1QlLJWCkORopyCdXAzvDVNOCQAStLucIbNwBmQnq1Rq0GoKluUMcQDcHDtnnV3RlBBUUirIHPvY3/VBOrZncQlXQLFjpn+L84qlMuYihVyoYntu/v/TGTNmSuQZqV/apUy5dLFmzHhvVVvMYmkKxBBVSNCcgefAK7UMJ8Sz8xq0TFzsLQZYAmICwpJGJixzsx62XlHLmyacUtVSeqnP6+GLZ0xJSlNf/ABsylKS/7/e+9AEpam24aikC5+u1GFUZOXMXZIxAh8JyALZfqwwQGAKAze9zcZj3j2w+dLCkOkuUiriCPyN/fCpavs1IOhqHmGIjrS5SaNrYOZaTLAsMRVzNTD3COjssxMmUjOpSRy1jlG9KdDm+jmL8SqUJDpDPoSl7nNIaM12hA9EWynIUSA5JxNvGo/l/5iNc1UqbMLAFiGNnDHJJqh6p/RyEpBpUCb8bnQapscUcqYszppdYAc4lcO4RmlYnOiBLXQq2SXVXPXcuBLvq+9DJ3STUUsa6nwqT+BN/ihYYJRLSTqBxL82bOCRPMpZKgNAaWFss+Dt2tYnOKXcmc0ukFKgUqB1cOIrSgFEsjJTB7FiHJPO74VYsvRgNpWZiQ+87jl7Rl6NUW7Mofy6Fqpw8vSjTdkx0BW6A6lJCy4e5twJza3W4xDMKXpB4ZZXgps6ZMJlhKRiNkgBu86CFiVSsBYDhnFQz74UozzCOpgSTce7LhG3TkWGvOPFZCiAGzs+XdHqqgxYZZa8zziI0KAyJzN+PJuMHkbEMfcHyMIUGsf3HtjbAEZ88migoKSpLBwjgKtOJAFyYRYlx9NBFQFm0xd/KFpBfQMDndy1hFBJahqpcMLEWu9+fm+GMS3O+X9oalISASxJBYVB+Sm4wCmA3cROeZHv+KmLsR4DEUhLnW7Bs+6HjZqxUEW8aQ3tELTR1smuEu5Od372ir+YZqTb0gj5URNvQu55UtKhiWcL7rv6LvdlH7seEgGWlbneytxs//pUeTKmTSKZgqUalKCd3mpT59lCYqKJ0tJ//AEPV2pSDun9Jgsi+JAoTEWw0knNLD9XrJ3fRjVEzHQZksJLXSkkukkguopurrKqjy0zJyitakOwqNFFRfsgXz3sMeTsyibLS7Jaz73nkkxEL6AFKldI9PVe6vAn/AFgVo6JW8kUtiS/n5pO9F0iXtKRMSiZLSHNVjmwcDyhHRBMyqarpM34cBbS/5wyskx+IOzzkJJQtQTLWalKYlyl6dUln63Vg1qkzGQBhCzufpUoP6q4I3R0SXKl9RxZha5uzdr8UKOxqAJQrGh6mtlmx1iITNYAhOJIalZBBYjdVp93hVASioKYKKQpwSGsDrf6zhi+lR9lOQUek318MTgsWe3u/xCrppjszoKlSwQgrWDa9TAki7JATb0U05xgQacCjRUCplm3qq1SetDtmCNoliWrfR1vR+utHkppm0C5STQVgNyLC+K0cnKml3M7MB5qStGJSWwr9buaZUPDi8MRGUqjpBcXqpclItdTBk1ZJjuzJClIYqNNt2xYMai5UxTf6wwwSZQlFCN2n60zV1oFXF9SnocbZlyqVImMCbJVmHObj2Yo0oYsnO+gUj9sr4YlnyjJmKRoLjmDcH2GLEbPPoTOQ600pXS96fL/aOjS5k4k1Gq1MQhATN6VKguk0cCps7jJXqxACyo7aaNsKKUKSlAFWJ9GpB9LrK6qYh2/ZxImJUndUMnyb+rP2xUvykiY2WEk3s+sOO0KSCM7Uh80jQWpeJwASABUpTAciSzRcnZQhFc3CoAkWwl/NoaotNyJqZkwErLAAMD1iTZPIxUnZqFplkOpXVyBOYszmnLF8O9HpcsLCU0KuRSr8OnxdmLEbJOrFSjS4Yy1UEW7TO/hjLeicFsLXs9DErRhexsxzbq8Xw/0piafLBBVKNaEgAqySLM9WEEqL9qOkESZc5IMtyc6nVivjqUVb3q0xJt80TZiNnkkMM+FXDgyBCozGFmc1MqbtCqJYK1d9gBbMxszpEBMogapwqWdfG3wx0kbRK2eR9nKSJqRvG51xd/oxPsMpU2aZ6y4l5VXClqct3pd/MQuqzqeSC2YMqStCKEypnTLNyaUpYXYOHj02QpKAqYtCQeqASxAYAPUfV3Y60ydQnCmuZMJShH11IiMoSD0m0TStQB15dRObpFvDGFVN4uw6M5NBzYjg7XeMuMix+RihahMJTL54i4t2QkdntQY2YuEJC5ilJOKmm/rUhm8XiqjcxmRKlClqYW1JNgG4wwgAMFquBUBYHM6dm3a9WHJkTEkJWyGdrixGimNvvcYUZRStljQlwCS3IeyKdyPdGCgqCruBTdzzg07KpSakqOHEQlyUjQq18NNUEEWwKCgHvcE3yI84tlGUikgXpJWLEAjVswXLJpgbq0Lsc1J6JQ6RJX4qkVD5/diyQiTMQayFzM6LmwUciNfS/qg9oPSHpFjLoxvXTckgj0j6toEGxoR1TrRR2fu/FE7pJ2bHZjjMTNXM+ymWCky1JS35Jq8KoSdkmaIJyzWlH9X4t2GbPNYBCm0v0i/8YY6LgsXzjN8qUWeQtMtCEsk8cIDP4nL86o3o0OK1Pyv+14eZYUzvrqIOgZDK2pJ+UPDmxhZsm6PZ8RUTZj7Lhh+mATM2RJwqSKe/jz0Vnhh81NKFFKApVm9vcq/qxxJ0pYVWUUIKgFFJCmqzypH4YraAy2ZOmIFcpKaMQrpcrLb/AFsCYVsqFzakrTLyCsaV1FLNpbKG7LKWJikqVWkyxSpKvswm1xpWk2p7Tx1glKdA1svygxJEQq2aWhA7bl1nf+bt2ezCEgbOmYozKitJASXVa7HveyVbsdNRSeGtogmSA5IVmCCNMT+Xh7MYxmRy2my6ZyRSoZKbiPZT+0cTadl6I1Sy6FFqcykhn7468mQQi6iqx7lVeVvDVFAlJQkJSjQfP5veFVYdSWx83KmKlLCk2KX5PoRHckzJU0VS05tW+YJYkHw2iPb5AIM5CWKf+Qcb73f2oi2baDIW5coU1ade8HQx0fGpWZrO6O6tYSql7Bxc2848kEksQ3sF/K9oXNSiYgTZb3ANQ/vrHkIm9GxDHqjKOVonJmCT+IbOSlM4AOlgpnZnsXPP5iA2La1JSJKyKb0E2IJzR/THU6F0NMOYvwv7njg7Xs5kLwkmWq6FZ+R5pjdLVSwVfKaWUMv2NJTNn0pGnq0qiXb53SrKWsmw5l84VL2lSEqLh7PmCQ7+x29sLQhc+eAGUuYfmL+SY3hip1sY1M2ZUtKyZiFLsaEpuSosG9hMdlMibPo/mWRK/wDhb445gfZNsSlWSFMe5QYtxsr3R9AEEvcaX/tl/mOfiVNQ1rTzA+ouaAmg7tx/q0UIFIAqf3PE20pFLPdweRIiWdtiZCQkMuZZ7uxAGZ1v2Y50J1Q0C2G7eoS0BVSekfDl/lmiX+HykmvaJoeokI/UqJhKnTidonvQ4NPWXfq+h+mK523y0oSmQMdOoDI/In4Ux1jyI0SbaJUtXRyVFnKl8lE2Hqj5xdsYEqUJcxJqV9qDdgCke9I3k/iiOTspU0/aTTL3/SV/t8UNmz5u2ES5CMKT/wAjfi/8xVXWH7iFSp4RNmKlIK5ippTLTdky75MXxdndTTFY2FUxfTbWutbj7Pq+GMkyBJCWTVM7Q63DPTwxUJhK2OTHPQtcfnGK69aLBJhloqFICB6IGhDcs+zDcLq9lrd0JmL3Fptn7c7vGIUt3KQErBVoQGH9xHK6u3YpzM6MLUHbMtbeCkmIdoEtBPRrWvo1OpN8PrM34o6jpKgA1i40A7z6V+zEE8V0pQwQp1TCcgQd4hk3z8TmOlFctIbaApWZshZ6MVKG9ndPW6v2ivu9qEpkqMz/AJBWkA4bj0vuwaJ4lSxLprxfTQM5aAmhKjkNMr9bV/DSmOoCehmLUZSSoqDkjRIBGfisfZFUuRNSCmujM1AHg5Frm1vF1Y3ZUrdUxCU+FTgkejxjqBNQBVmoAgNlq8DqcwhSOLLSErqqCk+aXez3Qpvh8UWmZMs0tSg2ZH7ZxWZQcFIKWuSBZQsC7aW9X70aT4Yy64vBZDwQ7N+fugVLIcDO/wBGEhQzfl/jiYIKD65H6/2jN3ZmZeRpmAi4+VjEs+X0jsMNO6+vLnYBPnD03BYFs3Z3/aJ1qNRGr5a5Rf5AfJQJKAE2ckkaJcXA4B4aVBrXP78oklrKyQPLU8rR4He0zsnPy84nTeWQ9JBsQDnwsXhNyoUqcHNiHABvaPJYu4vzzflDJUmhSjUTU3uZ31iyliNsCLkWHMF/zgwQbAZWfuhbVKIvli/ccDBEhLJFg/cecZjQBhSFJY3SrN2uCMiI+c23ZDs6qk3lKJp9H0f6Y78t1VXPs4vHlISoGWsVBSToPrwxqmrA5+00upwNj2syVBKry1Zg9UnrCPoUKEwVIIUOOoPA8I+f2rYJkgvLeZL+JPi5eGFyNombOXSeFSdFd4jq6V4nFS7jndH02QxO/wAol25CF7LNydICh6usek7ZL2gDqr1Q/wBPAbbMSNmmAAOqkcwCpz8o5JNVUqIeIOh84co6n8KT9stfZSB96OYeP+Y7/wDD6ZezJYY1lR77sxPd847eI+FpaiyX+KpdctbCzoJ7i4f2n2GOhs88r2eWsNVSAQMyUmnLyB84HapXTSVjr0hg2vfxjgImKRZzmcL2f9/RjCpx0YfYDQ6+2zxR0ea1Oyc/W/KA2bY5aE9NtTZbqrJRw8R+GJpZlySJi1dJO0TYhFrXyf8AD8UKXN2ja1UuVJS3gT6X16sawwsKfD5qvaHYp2zbem+yk7mWW96KfrFASZEiU03alUqspEr+rxdmGpEjYxmJk9h6tvdf1lQcrZVzz0+1PySzVf2bq70Ty93/AGEAle2rsFIkJ1vdu8tWr4Y6suXLlICEClP19daMSEpZIDJYboGFmt7LqhpO7+ccnf0oCcpIcVMcxTwzYj3U8oTMSVCwKVWJJBDkCxHGHzgSBS/A09+ZvEycxiJUCD2WSbh7q3vpMC6zkWxilpMvozvpAv8AtdX0YTKnslSH1bUWMEqSEhc1Rupw1tVMTnfT2Rz0hXSKDWqIPny4QqlP/Yyy8KUxSCaQQG5n3G/Z6ohgCsRLAB2tnlwzHaw0x6W4KRmKSWPJiDxfxfpjzqUqo3ATuquxqjMw8iTg5xlLJKgBSpVL1WdtQMs+txjoSJKBLxpJUo3sGtl2ra9WDQgUlyMfVKWxJOHI+UNSGpAswHcbZtHR19DSiZNrOzy8KMLt5fPD+HrRLs0yYiaUqCiFPSrspc88tKYuQ6gwYEtyBZrAcbN/tGCSmtVSMkn5a6xSaCSDcHdN9WA1Ia+HL0o8CgDFnyfLTSCQkIeWQwSCHu11AgX5mPIAIzGfE6HujD0RLcnS6iwS4S/7C5GbxrlxWWN+flBplplMAVKJ9jk8PRh9CXchzzbOGVksjmAmkBsic9PdAmVLmHEg1WxVH6aCU3ZINhqXDM0eQCE5nzs3LnBurEK6E1FdTaClh5KIicv0ikkMzm9tLdq0Wh1ggn5OdYISQlNQl8A7Pb5+tGk4zUmkJkoF1qubgPpz5mKH0s51+rwJsUgP9GMOeI62+u6MO9zLNpISWzOeTkDJoLCwe553PMR6oZMfeXOUYx7P+IMrsjyiacLAd98r5wsk9Ijeah8u7OGEW7vnof8AaBSliCHJvnn7s4O+pGEOCDY3JbXuiOdsCJwK0EImcsifS4eKLlF9D9DjwjUgWYt3Xt+cdFNN1mayufMFMyTMIIoWk/RB18UUTtqEzZQFP0oWNAAUMWPfkFR2Nr2cbRLFP/IkWVoeKfW+FUfOkFLhQYg5GxDWjvS1XDeaEWdPKO/sjfy0ruPBxiMcAsdP8R9Bs6UGTIps8sPw9549mDxMlIMOreb/AKwas8tX8o+fmtXMLbyieWbx2NsKZKaAS6wDrkT39Zo5kmRM2mZQiwDVKOSQpQAfm5ioUJ1Mkbs0qUrFPWEI4DeV+0UzdoQlIlbMjDSz24/PxQQ2BCQa5pNL7tN2+8Y8pCJYUEJpyY3qI4kntWibQuwWyyQlVc4VzCzPcBzroT+GOmiY9Nwmx+XsdMc+WXFwXVfwjrG3K0MEwZaXVlk5LRhvVlJSpRCgoNvH3vBE1KZ7J10vf5xIFEUm+J9SC7E5+Yh8tQUqkjlY3JAGnvjGzLZhKdeRybzv3eUJSlbElN731zGfvPotDyqlJscx3M9/lvQSFBQLeerDS7RQhsySckqASLEuH7s7srj74BMpOA4bpuzktu77Z4ervdbDFgAchrpYsWcggOB7T7YyYQlJISzO3AZZe6GYyDcmCXrAKlZh2YlwUu4trAsRVli1Y6Xc8osSwSzZAcbka++MSEgsRoMrgEkv+UFrb1BGUiQmo+ENyyDh2h1hZOIuxzBPMDJo2yVKT2gOPGCUo8MnybRoYWorcWQvDT1e1ro7QYVjQSb5d50Hy9kG5GWeT5sNQ4gQySCUlns2b2z1geiQvbQ2YokggEhjUzkAggjuqgEylhIdVBa4w5nXOCmzBLch0vpmVOOGmmFUIKgu9avLEx10+GJqXL+0HuMTnw4fRhtacieHBg+vshBLAC2Q7ydX9sYTWRSWA+rf1QJGI6DhmScuWTQyoNa9jCeAIJDHK3nGEs3ebfWsTU2HYfWnLLuzfjaDDsxUWfjf3QnA1v8APHuhlqX+dwIezFdzCpgbW5XI90KKgzMSX72to8HWwdvM8M7RPUCoF2+QNr9/7QpE0Nr7WWtjm+fO8EZiQMw92N3000hKkFRG7SrtP+/wxqgkm53WalmHJm4xkyUAhQ0vxY53jQwUnjSfc35PCUKJTZyLg8c8hwhSl/aC9knWzOkh/ePDGWnkiLSARcvzysTAlAVYG1/a/KES5gIIsyeYuHH+IZWkEB2BvybnFdWEeyUsMzxcAiPndvSOnWUg4mJ72D+/rR2lKBBBu5J7msL+Qjk7aB06S4pUjP618P8AVHXwnxXXlFM5hDOAXAGeUfRbGuWjY5K1J0mfAqPnZhAUoAvfPiBD07QU7PQniQfSD/N+zwjvUphQKD2yd001S8hYN2e761izY1dFs6RrOmFSjmShKbD3k+KOQxWpKesfp46YIAQlFwlAHC+T/XGCvJJFuVdK6V5faL58vdES1O5zNg/d9e+CcipWVzrcMcuRcvCXdwqw8nAPAE+cc46g3lJTJmUgOHFgRo37xiZhc947tMh3wkEJYB6Utwcg/nBAi7DlqWPL2xR0Ack5F91J4XNLBvdDAS4IVwvkQTa/vxRKFNazhh7P6s4MrZNuHDKzDzaCNBL6hQq9hblwJ93ujJZBbgcR4MGSn7xdflEoVgYKD4c8ncO8HKmtnkbcGIyAPCzwRoJXUK1h7YbnL6z9sbMBYfT3b5xNLWKn4sPOk2vztDisFxm1tcmHnnGYIaCEg5k3cf39KBDAacRnldj3/wB0wOZIAyB77M3yhTmpLlmcXLuCXHuB9sUF0ZTaoNmlhlzeNBxFDgZ+z2ZxIlZCs9T+w+UP6QYcnCiKmvTcEHyLxoUOakVAedw/f9aRtgk51/uLK9X4oS6rkqtkQ7gezlHrkpLlnHs/x1YDQiYopwk566Zjj2omADbgVzdQv7YdMSqsZOHB7wTYeyJVEvYD7yhqcxClmnmYi8FKVlRCSQPacmz8UO8vZzyjyJICmbE+YAIHMw9KAk51aOfya0LhZA1ClApVUTmDby11j1Ac4qnye4HdBkJIe/tOucYg2AyN8hpB2Axl8m63LhaDBs+n99Y85ZxdvabwBLNldvnyjIilKDXyfPh3/WsAgBRYpqNsXVZ8zdPA9qGrQhQIUTvHh+WiYyoSk8hbu8zDslcnsN6JGZJZJJfMuzMGKQBcCAeWSoOdOF7czxtSmECY4NR+YvflGhBqNTeT8bZ+dNMMaMyOSkJOFycszrx5whQIUsW3h7gm0EZgHq9XNr279ISVlyeOeTE8jCqdWQEqpOFrZEXLG/4r++KnUQHI0y74kKynXEA3lcnln8UD0jsSRe5tlnDgWY7MrVNSCS+hyiDaZgpTYYQ3+YNTFnDg97G7N8+zE81Vssv24+UbpUCiFyotkbvyEa4e2SfNzeMGai1v3jwDA2zjoJTs4S6lkF7U8NXh5Uysw9ubmESiyGdlXOjs0MQCompbAPz8h/VGHnLA8TvYrnvsdLdwaqqFioX9/M6w61ywJY3NwOZfMs/thJViLfK3zyiguxoUp+RNvodmGkuDSQALB9S7QoWptd39555f2jUqsoUBld7pOpzbj1YOwdhiibv8uWniMEVMlN3FzwHlxvAvUkUi7Fyp+Lkvwb848gskgpGoGRAPLz3Vd8W7FDApw1wbPwvd3a1hBhqTd2PEWD5jy+ZhJQp6irCbNit3lmfwwJJDX4ZZGBroTK5Zwj0SS/OpgPZDaxm7fkS+Y9H9ojdk0gtrzd/8QRWSzDz1Jga1IsSsCpRLi19XAHNMbMVVi54bcLF+Oe9EqSzq0AJ8srD6ygisUhN2SC2rXzt3fKCB2Z4HFcvm3f8ARhyFub8C+moHlEybkEmxblpDZQdSqVJFKdTzfhmzRQS0krw0lgKr2fPLMvnGGsqYhQSPIAjQ8Dl/5gUSQ+Ff3jy0YRV0CiWVMSbcyQIcPRfablEE5QCs+P5nXV/9okDtk/sLco7KdikmxmA8QCQ44G984Ydj2b0YcL6GXDuJRMPWseDv8oIkO9N+WltImZZWG975PDSJgDgMm7OSHJydo5tGLmvnz00A/wAwaFXOWn13QCTMYZPr7G+qlRrEO9wXszD2/pi7juGpl5E65d/EQhEtaSayGBw2uHBfVvow0AcSDdmf3gfqjylIyKgHBd9bXbl+0GyAnTUsvlblit9b36ocUoYdJgsCm97jkGziFZGJrJe19HH1hhYUkAHibu755x0VOWgqCyYuWkpoD6MS4GG3Ph7IkWtZJzHDRj+cCVEXqbO/AQozC755M7X4WjSpWhdkeHSBWLEn2BhpxeDJ/LzECTe7Xbix5W5iFuokk5Pb2NDuBr35e2+do9UMwwe3Ia/lAKNJAP5nTgY8li74gPIkvaFoimWuygWCiRdna0KUg8sQ5cbO/a8MbTcCoJCXc3sWYswVu5J7oJUuoFa8KqXGemT2tb5RmbyO5AsBNjZ/deMOFLHO/sfKMWBVc5tz5NG3JALHVxkRwjfQhjJUxyOeuUEQKRdsvYNBCQqzB+fIZ25w1i3LibgNl9JgZMI99+GYAvY+yAAIAU9m7irl3Q9ICSTM1Jd8jqWLWq7WKBUV1AgkZMEu3cG8oti7C0qUCTe+eri1j4bRppDZuoOL2Gntgbuxe7835PDLKzcWbJ7DKx5RECCVZBqc+Nr2g3ALchqz2/eNCejABL1XcWIT/wCmPujyghaksSMs7vxcwb6BuaMSWJ8mvx17o0sMxa3AkQNLEEH+/wBPHute5HAtARuZa7gEDS/E8dYG9hd7XyyU35QQL3Jyd9SO6MAvZWV+8vlyiIMvS3fbUNmfyjQt3uBS3u/vCqiLWuCHsGGdhBMGqZw2ljnp7fdFAnlkgu75d5OseRNoL2IPMggG35wmuzNa+buAGhSlPz7vr6aFEdhO14moFyLvYe6OglS5iK0kDnn/AJj5yTMpABS455tlb3x00TEJSQkYVAOlz32LuI32LuUmcQMwVX5PCv5riCO5jEylXcG1+D+2FVd8MkddLoLC4zOQLcv/AFwMEqYlZsA4NnJDP74QHqSHdyD3mDOCfh6yb+2PNqQ4Gmx5v8gD/THjMQkF1aPTxvm2gz7MSrmqqAtvHTl84kmLUpySzHRhrGsHVjHUuO0jhxzb6aJ5kzDX3fX1uxKpSmRfMchq0ApasiSz+yNqlLIdgl1LAXfW5csObR7dCXI03rnJ2tGJDsHLfX7QwWSAw1fyEJl7AK1Cja7ZEMch74W97Bg2jQtSi4v/AHgnLAv8rQLqBrBg7Bs3ck292cCFElgAB7XHONJcX58c4WcIDaj28oRPEGtRc/t3QyWGYv1grvCQ7e2F1KChc53ubwbmk8z+b/lE+haDEqKmBANL8nBJJeHTFqT0hBexBDh7NkAVWdx4YRLLTA3aPsYD84dNAACwA7HzY2jPSUaStJzVuQTxby7oAcyf7QZJxHLuyjNI6IDA9h2m84pbTPLzf/EAoAKWQNxIp5ZB4OTklWqaiODoSVJ98ZfUBi1Y+jbDLAT59b37vowom1mzOT/WsMSRMZJSBcXBUDccCVD4YUQAsJGTtzYkiBdCDTbv/fOCFKjcsnXk2nOABs4sbX1GX7w0JFCzq/lk8QALUSSScz3sNB7mgekAYHy5DmYxrEd3zaBXme4e+HYQlFssi18rMco0KYoIYn56N7mgLlIfQFuTF/yjTvNpSO7SIBhNyBkctSCdD4W/VAJeo6WYe3L5RgDENrTbRyAY8m60g6kfN4hDJSXLW9/ODpBQ7F/Mkg+52/OBSA5SwYA8ycsz5w1Nwh+flEQgl7NbQ5Fsn9g+9CwkOyrd1jl38/dBhyopJsATzBEe0P0bxEKSSVDNhblc/u8XJVu8LDmC+cIQkOoNa3yf674ewBAA89fq0UkapJUwcJHaUWHLmYwy0/8A09gLe8phMxRC88xArWQRYZc+J4GEj//Z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sp>
        <p:nvSpPr>
          <p:cNvPr id="7172" name="AutoShape 11" descr="data:image/jpeg;base64,/9j/4AAQSkZJRgABAQAAAQABAAD/2wBDABkZGRkZGRkZGRkZGRkZGRsbGxsbGxsbGxsbGxsbGxsbGxsbGxsbGxsbGxsbGxsbGxsbGxsbGxsbGxsbGxsbGxv/wQARCAEsASwDACIAAREAAhEA/8QAngAAAwEBAQEAAAAAAAAAAAAAAgMEAQUABgEBAQEBAQAAAAAAAAAAAAAAAQACAwQQAAECBAMEBgcGBgMBAQEAAAECEQADEiEiMUEEMlFhE0JScXKBYoKRoaKx8COSssHC0QUU0uHx8jND4lMkkxEAAgECBAQDCAIDAQEAAAAAAAERAiESMUFhIjJRcQNCclJigYKSosLw4vKxstITI//aAAwDAAABEQIRAD8AgmSpfRBaVErq4gkJw5jzw9q/ZhWzMlZUsBfRqB6NWShqH9g7V4eaCkGWoqNzUXST6LcXvVVB0CTPXapXRjCsJ6yakqjndJv6THcE0qVScFwVJFinMFIfyhIkVKVvJlpPfm3DMq8P6oyqsC2JL1K7XfDwpCVs6jLFJXbE7EEAEs0ZVrkleEewJWUpJwMQburLN6Wp+KBEhZmGh2aqzB+Oen3oE01mnnocLm2d/V+JUeE1SWDqLOM7C/VPDKKHnSFxigutCaClVIdiarO7nFvfvFqUI3amuOB0NWYbxbsSIUVVTCo1OToSQ2XOwannHS2NclS5ZUhSQ17bpf6qVGGnU0tFzfyIWNiKBMCmpWnzSN+sMVDq0K60cxawlSpUqk0qPRquN8cw76R0v4jOPTGXs9VdKq9Akf43vuxyzKSgJUDWVNWpw7ku6SNLfOOuzVK9nzfv8h7nkC4AaplOrNzSbNwVl2o6+x7V/KFcostG8mlKs/Wv8McsrSgMyeKVJz4Yv09amAusumxs4GZNnPrH6wwJuwbn0knbOnUiWsJpWFvx9HwxCqXRMXSpdCZpw4ekw72sM2ZSdmlqMxCK0O3/ANFW7QKg2lWHtRshSlKoGc3FMUySd4qPNm9KqGU1fj4vpL/I5QQiWFoOK29SbBswkJ09JWkQC81Kid+pAxWJKUkZnl1o6e0y0SpaQhyrTLLrf+Y5k51bo3ZqMTN/yOMXPw+KOLlV+XlLU7UjaLEKWmlD4tVUj1d2HTaVS8hiDP8A4+qo5cpKOjShIxX4718Hww8TRJIQsHEzrLsKlGyQNXbErreGOlHifH3veqFMlCiqWUKwrldJSdMI3R6afwwuRMUpSUqdKHr8Xq/WsPU6kTqF1KRP6TLNOdSdXayu0l4HZkhak1jq1JGLEkfXZhedOEB20IQ6ZktRc6NvVPph16yd3rRzV2rqKekS2Fs79/COiohUtSS5XV9muqmk5kHlEc5+jKgEAAZp1GeI+fitHKuul4Ws+UH1FoJpqSxWzXyIcA/X+seSRUvtFJDK4dnrfpieXPpsAKxm6rlJcsONMay1zF1ropKe1ceixySLxlUVTVDwe95ivkKXMIs1zpoO7zg5i5ipcuXSUqmKp0xqqzgZ0soRUWBcaf3VEySoLQ+SXUHJYNrnHSnQUXINCpS6SooslOtW8jnGKSqYpKlqAcnXLF1vpWGFdIlK6nK8tSm9IHVp3T8oO63EtKQXwjJV+fo9qJ2m31codiiS4BLJKupU1m97p+t2KkypIVLTWFpWPtNThNXxRH0wpZXaum2G3V8/hh+zslanIKQ2ru4bTT8MC4fZ8onVmzFIkpdACpjJwZMofNI3fSjyAlh1UXTQ++d2nhg8USTtpS1Mvdr54D2k/gp7UQzpq6U4zWk7uiaWpHf/ALR1xjJZLnKROYndJSGa7efdUmKnROlk2WqW2rleKpXu3Y4AMwqTMIUQkjEHYEjL65xZImrlzSQBd7DgS5JLszj0o5Jvw6lVlT5qfUGWeR1ROkrDzF0BE09HxIbsi4CQqKJEyWXRLOFDCOUyZhKkBNUxa/hTHS2NDSkqKKVEZ9rmePGO1NWL/oUNmhe9Lauk4jEC5xSQkm6UgOlZZWoI8iI6pFjHPcSSpBCVXN2BseL6xpmj5ZYCSoANU7B3DZsD6PagK1kBSiTSyElRJZrBI4C8PVKKnLTDfJKcpYF15qu28mqAKDJUrroVTutepIVp1054d1UYSt1MnhTRSAQxAsBiLtcm+T4u14oamSUJrUtApdg+oDU979XlC00mYlSiwzcWL6RWnaJJqQuS6VOXLPWBhUGp7ldqMJ3j99IEpoUlYKilSdSk4i4sToWqMLmFIahmUH1scwnvT2o8pLh0khRyHEDIXP00KzfQ2/vYxpLWRRXKlrllKlISH46G2LP+pUPTNO7UMCTS6a/u+vEL0Fqt2+b8nB/9UxfJQJswKNwrdJZIIbeWQcIST4lRmHiU6gYlFGzrmTClcxSmxVEqBG71gyR8XWhJWKEo4EvbquNHVd7R0JuyypRlr6QKlqTiRUHyONL2V4fVjnbYJNaVSVYVJcpZqWcEXKrN6Sv0xuqkieZ0eYc3L5gMeD6pijZVDpFfZhaCDvVYQ29hu6YVLkrWkzEpUtNSQqnio4fvRXs4mImKpo3CkqWLKl1dX0/R7UHKQ6YmjoujmVo4KHWvWlVJVDNnbpFTFkBJ/wCsdm9euSR1vVhKy016gkXsoFku6Qpho18MFs06UgrTMelT8TrYi/DtKp60FtERVNmrrAWSUpsMsgxGmTU+JOLqwpBSqVNcFC1OZaQCylUkBwTek9btYk7sTlQqXiWUUD5+zlh8MOStFSCpySdVM3AgkJbxYaXjHLXNKz5iKdiI/wCSYpOEBYTm9Xu5eiqKdqXKnGhK01NvKajE3m/rUxyJRCAu5ICi+eFyyWPFr+yPKQSpICxkVguGI1SToWHyhxvlwlIyVKmIEyYF7qdCOJy8v/MOlLmy5Nih6R0alE5ezJI8UTTDTuqKVd5bq+2r9MYHWlJBshICzd1ZKIY2xM1XZjDqqrSdDhfj+8PpJN2aK1qUEAqLkO9I+h9YYlK7dlCRV/T8fajRNUpMx0hwbJte1gwHW7MRgJUSSrCHTZgCwe40CfxGMU08zqV1837ze8TeJup5v2TzoqDUVKyqS4Di9uOuFOHdhkksTSUuxOIqAJpJZzzEIAMx1OMOEX1fev8Ac3UwMlaJc15qVEXDC7EgZ6HP3x1dNqo4/ap/EIHbQoLUF1EpUkA8iLEdzh094gJagFFwTgMvIZq4v2e1BkoKsCiZCS5Qosx/9dqMloCpBUkL6SZNzsJYRu97qPVqhp5YSjh9P7UMdBQICsIfMZcc/P8AaD6RaCD12bdZg36u1DbfZ2TUtQ+0D/WEdmEzZakrpUo53zcF79ofF60XcCkssBagjMC1lE6nnT2lYb0x6sWUnDSXzB09jwlKqHSogndSDcpbPvqjyacQ3klyQHBAsQlzor66sZwrRQl9JQUJmhipRKhewAABL5qOuv8ArClzE1JU7qYvqE5U+etWL70KLKUpKRhvbEG1e5d/htuxb/DtjROmTOlDpS2HE5dmUCLRqmhTndilogUjpJYQEOUtivZySAL5qJ3uz1e1WtC5SUzWTRMRx3Lje+IeLFGzJaZE2cg3raz5Jq+aR2oROmBcpmAuaTiICLuOB4+Fo1k3T8pBAkEFqqVF8y4qNkj3VYsjHdkTxORVTT8k8Oz61O7HF2NEvpFfaYEtiV1r0+COjtkxUiWlSDgsFJt+3W60Ph0OnHGXlpFWl6FkxQCargdqPn520zOkUQR8o6KNpM2QkEOpTaOS6sgGbw7tMIXIkla+lKpanYJTRZLDXj6ULVPiqG7Lm9Qu8PQlO0CTKEuoTFoKk4t2l/iiJK1oSELSnozdFt0v7G8W7DNqSvpVGbRiYBQp+9h7PW9KELQZayh0LCCcWaFAZkEZwNN2d0FxU50lKwQagHz5ckiCBGFbJ+vyjGwpRcuX5PlYNaofKFVEkhmHDS0Gdg2KZi0mm4J5AgMw19vsidSWW6TUGBwswGr65tGLUDYEgFgQ7geWF7iD6MrCVSylwllIKwVlicQSybMRhxZVQrhu3BIxSkrWc/rvjpITKTswX0g6VwaGdm77ZdWmOdQEox5l6Lagl88hFEoBQQxcpdJSGFyAymOjne5RTovSOwxS1rkJlzFBSQs0eiVDudn8UTTZaUEJrTMNNVSN1uzxrjrbTL2cSglEwBbJup1MndqzSfxYY5BlETimZdVibh1PcsTmVAxOFKdU+9+IBJrk0rBTm1Jvd311TlDNpmmaRYpmlVbpsGV1cn+KmBdFQSoEJ5XYjW/4oqSlGAuFboKlUixOTPiDdZPPdqjDrScPN8vs/UApSR0aKirdxVBKbs7Z3HixQoFJIKyooKlKqpCSTcUjk7VdlzvRQpYcqQhKwSsUqOdST1m4bsIkoCyqS+laXVTp89E/piXXP5cJF9EhBlqAU0x8K2U5bDmGUhfhT2VRKZab3KVXAHuTd8m+KCmjaJwQd5twVXT7k3T+KPSSTSFkOlQzzbUm/fGa3nVS5Xmpxfj72EUaEFJXUtHSLQCEscSqgktugFr1Kp/VCUzgUETE/aXS6uDG/fp5R6cSuepSQ9xvDPBy0V1U7sEUnNagTanUgqGQGT/eyi5lQ6rPDi/iLtZr/oxVdBq8s9AMVy/Ps+jBS1LZQCh9pwdx703/ABQM0KKDWyV6Bt8O1VtVCMU8oJ6Mo3XUri96esx0wxJ28vNUZFTlNMUEFQCVMHsTSSyn4sB7oCklJ7VqUtz7usd30oBaiQo0hzqHs53vWhlRV0SahgBdR0ypBezP9VR0yvAjjs6QlKpaiXSHFsK6bkKGYrD9X9USqJKies78gSc4eCp0pSQKmdVwlJUxANur2U1QCparE/u+jvwce6Mp6t3fy/aXcWkFrg0rJTh4/KLCUy5fQA1ppD2KaWxGl9K71RGArpAkglmNLkOSMPzB/wBqotm0BSkObAKFWmHFlUG0Sns9WNTh+P7/AGIjSVF2Iws3EPqOENxqJStVSjmpzpy84TdCshVe5sOH12mjay+F3OG2pIv+cXbIg5hClIvUEJubAkP3fVo6UmVJTIqUk9JMD71m8P4UxyyQ4qO6k055hrHiEu0PlzJmHowVXCW/8s+KKpvKnP0lsDNTQs3KlEuCm6SHDvqKbx19imSZIDrWpagmtsIQeqlXJR+91o5pIqKFinPetM6RuQdn3Uw9CguhbKzycYt4Yn7PVjD8TB8AkZOUFVTLb/N28/ZGGciqXKnUJQ4/4/T7enq4ldqFTykOA7VOE9+X7xEsFaVElRo7TUn0Utd/S5Q+HxCixpiph6JBpBwpG7Qrq3KmKvS9WLRNQiT0SypUzepqV0aUcPV7NMSypYl7OhVApmIZCir/ALK6qqcRy3kq9VW7HjJMshcxSXUAd5PZtlp6O792N1kdPZlS1AkEosCDhFxewAufRVvPEUxE3aFma6BU2b3YM9gqHSZkpaJl1ZYU5AFI95UbdrKPS5xSFJAGFRGawSzC7FMZprVNKdeuLl5vmwjPU586aJiJKV0/ZLCalFW6271g3hqhsxf8wlQ/l6ejFNUq/wCeLdXVEkxMpZQnZxMvbHTiU/VaxDxRJrloJcy1pUX+0DbvY6292o6ogegJSQpknNKwTc2ABtl6O9nCBspomLmFSejJcBjcai+SsopMxZUKk0L3uGbEeSs6d2NM5SiEWUbYS2hfuwjd8lRwf/oFznGStKErJCK+quxPsu3ipTC0fZzULLlAOljwjpTiFJV3EUtidvbyjnEAFI6w3g4IB4OPKN0VNpyv2oU9hyvtCEu+JrEc/wAXVVuwykhpYlmpW87W8KuHaVCQhSZgCMVhYekBu64ct2KZs5SkJCQN2hSk50nQ6/VMTtoTFLmBSaHVUKUpNtM+++73Q3AJWQrBFVQxqtzWqycsKU1QsESZguFLpLsXBJduy9JY+lC5qwqm5UukVHROJWHL9SsLRRogGBHShKQkhQIJ4FLuc9bgeQhhkLS6RlfMgtoL6H0Y9IlrKlUgTaUpWsVBdtcrEp8WF4oTSglSXV0gw1YUK/N+zSpKqoxU3KpVvZxcoMkQrkWQb6WftcYXJKkzQopLVXu2mumHtUwalMVWID1U/PztBkowrfUvrhB5l3i8vr4SHJWEvSBSkkG7s/IwhZlpNaAQqzpG4Cba3GkMQtBE6vMsUm/3U2bFnThhASFk4rFtCBnkSbZQYYulDdPESbTVSzQaFLWSymIbnmA/Z0gqxuktYZAEk3ye/CF9GCVLSpqicNrJEtL5FsXhxQpKkIKkkHv1/T8UKSeRuut+I5qcsZMUcCcz2iDYEaP/AEwSkApQkKqdPVA7Xcn660JqNJdRpUsOL3a786R9140KAuknCwSp2Y5mx5OPEI1kZDmJIVgzKgFVE3ZVVzh7lbqfxQ6VKArmLO8oJl6j7qYRSoAKamWpQFRDs+as72B8UOQFy5RqmaBVrZpyJBye3ZqeqCqcKTdnh9XvF3AM1IApAJUkpUkhgFBj0lWeLqxPWSFk3tpYAOPOH0Ubn2tSCMN6ah3wo00olWRWcauyBbSo6PEtEr8XmJBbMpRUpQNJpKqqSs5fpF4YQFLqrxrc5hBQWPE9U7yoKbPkpQhMqX/1CWvgpfWVn1vViZC0V1LS4BJUkvkRal6rxsjSlWJRVrQbpz+utCWIU+WfefKHJZdZJ5pTo2TMNburDC1WYkMCzAm7fXziXRF2Hy5aZtOI1jq8rnDZV39GnrRvTBKwqWlinIapLuSki4zhKHub4b/4+tIYkpUVfZ6Gm6SrPnZvSpqjLWbqLuYp1YusWPM1ZYXdm60U9MF0ZWTzTdvwJiVctaVinRyRqCMw+f0Yd0K5gBlDUbvVuPgftQNKrDLI3aFJeWiWV0pB3uset+kpjyJqQhSRvrZL8re9R3kxk6UJaJRyXZSlOcy5tyifoxmFhwklhYkggN3qDmFRFMOPTwlsikrLS20Ap0pLkMeTDe5QDqUWd0uDYHeayb3jFIUhCVkuFOFWyLk56hutGilqiVG41wuQzDnYfSYyqYyKDpSSESyQHXY5BgHZr1ElnNScOUSzWUsllKHe3kQBnDJKSVpCk4ZYFTMHcZnmxNNKcKvhWvpKlUIVNT2naFZcLpLsHI2hEitHRS5lzi39erDNqmbMpSVyEqxJAmDRn+GlfpRHNlUzKQoGpqablrMC34YF1SnSbG3Ihs0nzjpLiFkJQVMEJc5PmDvDDkc2tBIRLVUolluG4D0eJtbqqTEilDCp89S1i2RbL0aoYibQUkh6urdzcix8n60YaqmU4kNzxWsCYoAqSCHJtc5We5bq98LkSelUd3M8eFVWfVHVV1YfMnGlNIbN05WAvUdYBMxY3EkS2ulJ+mqiTd4pguyNKxguML2H1n+KCQlFImgXSliKh7SMxph7UCqXKQkFRSOKyVEq5AO30YUUrTVSpX5t6SfpKoLV3LM8tctVZSEoVdTsVq+Is/3lelCEKVJIXeru+vu0x5QmE0q33sgpy1NshrVVhhtFIlqez3qAw2Y5dkX/ANY2i7nRlS5wFSymQJhJdASF42BsBkof1Ri3kpoGOl2wnCjtwuXOSlKmOMnexrISMgUmxyTTSlOX3ctj6QzavRqch6uLOmONc64QETqVFJRgJQSSXJVmXz8qeUYlSpoTLSkEsb2Ghck4eWGNUhS5aCKqUJ6w3Q5zv4vbE6CQT2XN+J5H6ptHWzULQdAjUlZSpDFOIp1AI594g5azKWldwbOMmv8A298DdagMSio95U5/ePLSpBUFC9uGocF+6LonqW55ylwgXCnq1IYAA6Zh098apOErpwviU98skuU1FQgUJcE33gPugZEF39WHLdr/AGib4VOLkBmcvhbqqTE9ILuT1pNdNTFmTYpfXPI2ersiPWoCWDpUcQdy4DJ+ZjyKJTpU9SgAUuD5WGXowakoBl0FTKBeoDgHyPxYakxrqh2NCaqa10ofXdsOQU5aKEoU1SUHKqo5gB267Swo39H1oCWxTSBkpwQ1SQzEnllhqgVEpNKFKmL3sO6n0lWy0jHpA8mshQS6Ep31AEhyCMxkFdns9qJEDFfK4u/5Q/plplrAUftS8zPE2Sr2xXGHn1YCWcJd7p97/VXaTGohOFmPYSKa8TMO/u72gkpCicTWPVViLblhn9KjSlqqWPDPTPP2x4AWxKCrk3tfUawl2GKACUpCgpk1Ko6r8S2eiuqlqYAqUpCUKyDlOdnNyx7XxNHgSCRe4NWhZsSc+FqetGqKasLAEBg4Oln4GAgwooAbT2lvnDkCsC6XUvrNp/V2Yke3J4Osiwb5/QgjqgjVhTakKKQRcl6VBvYMv7Q1IWlBxELAfs6uGJ3vVhGV2SX5kMC7to8V1pSEpalLoxVVqyxfdPY+KAmJUQtObKGJr8DhPl6tUBYGop3np9H8XxdWPTiFLqTepypNJGvI9b0fvRgqZFaVFBem1jf94aSCCrn28hw9/wAMGklZGL7NJOb/AE3hhSXUSlxQ9JVcVXt2TiHw9mK0JQlDE5utHopfW7Co7sZqIYle8lJDAuCQHUALRq1UkBSyC2jEZkOGP00LV0aVKsO1nbLRSS3hhdS5jr6SVc6qSn8RSW9KM4G2UAy0JICwsBSVBkGqtRzsw/VGTXVMWCWWDid7AnIk3JSTi+9Gya0LE0Cqli1sydEne8KavVh20BK0mbLTmT0mM1pU+9T2NEp/FHa2gkRdKihYPrPpBF0yzSMN6sIwk+nm3rReiTJ2iVUZoeVLB3DcC3VDin4rxHQMaStKDTxsbgM/FiT5Q9s/xIWXpcJVS16i+J+rZOnijKyN0s1ruQdQzecYpwwzDAHJnc5HWGLXUmkNgSHUzHhYDT660D2WZdg0r6WlKlICU9UpDlyFAAtfJsSqrxSZ0uavSwtlnfzf9MQ4acw9I+vWjElNwsK8XZ7uMc3Sm5ea/IH1OgsJmnCj7TLNTZfJr9WJ1oKCwKl5Yklk2Nw4qY3/APMPRNUUfYoVMmMctEtvd/owtU1dKbHG3lbetbhh6sZpxKyVWFcNOIEBVQpctsb6gv8AJP4d2Ka1pQRvADEdQbgDPg8RLSUKcmoBQYuASA2YzdVsUPRNqU1Cr1dZQ3ha73+9rGqqJuMA1TFJTMA6pFshTdyM+cKUllYywmALtip9/wCLFFimUmgWDGrDe47+t6sTTQlIlqSd00nDlpVbl92Gl9VApOziExQwLIBOE20JD2zCb9qH4VMHw3uCST38bfKJgC6kqBbOrh+eXVqgt1LhJvwDAcCecL2B7DFMDZQ3T8teafvQHSFSqmACQH0BZr8cWau+FFwDcX+rtlBYgkOCzXtdybwpF3PKlo6UKS7OXqMaCEKTWxxe2x4U7w60a9syw4BsgMt19IXUKVOC53WPdnyTFd5iMSooKgkqCVBrvYHIlvhiiU0ncmVKmDHa473zp6qaqat6IUqpKqgVKpDA3Bds72tuw9MxKSVAXswyLHSJrTRh2KZqpa5kuUAyAp7i5vgqSm2IwU5BpRJlyQSGd2qe4IBSWVxUrugEdDUpbqxBO7pfFVrn2d2DWgshFaqMtcTZPxHZT1erGKnekpIxKL43Sm+t/d2TAziSaWegkWewewDlR0feww4ghJUtk1AgJyUQRaxPN8WL4YmFVyet7TGlfi6DueSMV06ZtBLTYFJKrnMDVmy/D1WjVrJCb5OCA+T2f60EC6qbM3kDdw4GZEPRluLBLM/5WMFSpKXPLLNsn48IJJQytFMN5tCMuH+YpoQqW4SQtx0mEqNPauWbPD1u1FtBEqcYKVKpRY6m4BLMM/7wbhmDezLXjeHSJZMyg0pJBICr1FIsABktt1PWUyYRNmVE4AnEd0Hj39Y/+YswNKwVqUgqCWI7xprk+8mD6eZMAQQFAbqQkZ5cObdqo9qJQqzNYkXu9nsNNflD0iqgSX6RxfIBi4a+ai3Z9aqJ0pxKy5R7hUJAUFqpUkjMpuS72GR/DC6zxLUse7QO1h4opTJCgJjpQuoYlEG/tSPhhyzIpCV1KU+9hfNu5n9JWW9GHUpaWJh2JlrrS2QSGqsAxADMBc+mpXCPS9kVMSF9JKSOFUbPUBKCJdYSo3yxHxOqqrrU4aorlzZclARMkSpih18bq4a+WHhHRRCkd2Ty5glYACtaVlrZpOR4u8eUmpYdWKkNSzfs3o4UwqlaVpVkRz0g79oOm+RdrC5P4Yy15lm/MW6NMwSlKTLrbJZGHF8QaCnmUmTKKUkTDUFJd00hiFAnMqJgAsgWSnfPabF528XZiaZUXXSKfRqpTfnUW8So1SSBVNJPkH5ly0dFOyS5skzBPT0lNdF1fet1vF4t6OXLRUosXLOOZBf5PHUMwoSkhY6SZLVUU1v2ejVphCXThpjWWg9iEvkpra3jwUEtgCiWzqH5wGJSiNX0/tDkS5apcwqXQtAdKT1i97a8MP4aoI6hAaVoC6gCgk7gJISQbkPfjhjwUSXcbxRS/BjrYb33onDBnHrfX4oaFB8PLIOVHQvAWRTKUhalJoqyX6SaS6mDXqG7TGTShE09Gl0VCgKFRZw1znUX/DALCK3dW6GVhYFrpINOBLtCwStSUqBUSWw3f0f6YOiWRdilU7qgUCxpUXIISA97iwGGJ1rsU5jX2OC0eJUFhBGteJP0f0wLio1DE5qYDjygSvLzN1eJiSpdNKjlw/2PJU+Y0N37h5wJUUkFJBNixDjuYiACilT2a9iHHex5wxS0r0SM+qAx1AYJ13ezDGqMbi7u1nN3GRcZx2JKZHRTOmQcWDpUL3VLzSvH92INjlJnzFdIo0pRo3VHMps1sMdyUNlMqbIQeiJz4K9bEHV1etTvRpCcWaC1YoShWAquGoSObsoejTVCBLdP/Wa0FVSiRSzuOrjtu4tIsmbNMfDNro3E1f8AXu73ooiKapQWpBY4sVIH5Bvu4YJmUndf2LsJBbO+YHLmI16fd9e+GiWlQuoIlqBU7VYk9XqnF93FChKWRWRh7N3N4bZtilisi0qFMsX3Eu9t7E6f9oYF4KQolRUTiDAaAg/WkSpSkMQtZDOBSXBGjV2CYYlzicNzdyTl55xyqpRgbMei7LV582u9hrTCpNFaf5hEyZLZX2aagtNt7h/mKUZKtiIsq5awc8CPWwv2olU8pY6NSgtKd9NQVniqurehoI8DJMmYhYoWGKVlnFJ3M03UbdbD1YCRssyYtKVI/wCROCos77uqbK/DHkqBJJIdQuTw1A4Q9eJablrYnxabv6erGpzQzoD/ACU1cwoSoFbzBSP/AKSqakd+LDTVVExVOSOjdWFRqDHPsq19VUVEqk0lJJXUZgzJTgSMXJYViwpVTiqiJS1LUQ91EVZ/e4v4k1RoRla6EkZp6yc8/a/pKqjFLSUXAqyQlOnEq8WdWLswFJLUKCtLOKXsynti8UMSkS10qoe6TuqYjMvkfRpVBGTYABJIardyQ2bi5d08B7Y9UzWHfkfbBBO9vDRFnq7z6I7KYFaWAYqbVVBF/wBoiGyylQKlr13etm/Bm+qYYogEAkKUWNQ3gN4hnb72K27ErlikFkm50BIinNRExYDtvKq4dYVACj/WCNSAUQopLqNLFNwG0PyHZh5XMW2MYRTvJHs9sTuULcFLJ8wTwDW/T1owqY2b3a5xX0cFshqQFFVB0e5N2voM8485bLe8rjR9S8bPk0KKwpAClFkpfCDf6TVVGJ2ghPRt9ioprSBiNPPMFXowwMBLlTJaUzFoVSFZ5pf5eqqEFZZQASyyXDAWOaWOn4d6LNnnJQs2QtDvic29azt1qao6ydhkqx4J/XWnCql8kpa5KR95Qhkj5dKilQY0XbW3GKp0paZvRy50ubSh6pdkp9Y0/X3Yd/EJEiXNBkhfRKGvHkSE2+9ASNoMqSZaUoesqKyLqCkhNB4j0f6oWxB2eYrZy65aJiXxJU1wpJTvEPq/ihc5aVU0JIAGtJOZ6yQmq9qlJq9KPNZanYBrKfFcBk2zu/heF1JOYINmtYHXLIQSG6GHaFLTQsBVwQWS6WDBNTPQ3V3YHMVsAAfMn9rQfRylVkVZGi+rjq5tGzJBky0dItBUsBQSnEUjStT2q6qU1erFuQWFSAyWDgEqdnsbKyBUBGKQoADLNyxbvBb9UMkSjgWhXV0rwq7J8oOtSmSipSkuzAgghVVubtGdYAnUiYhKFLBIUGSbkBsxwBgkJCQVlJsxa93s5PB+rVBTHcVEAEC2tibHgbE+IiEhSroBICm7rZPdtTEXYEpF73sfbwjdKQz3LuMmyPGNmSyhYAWJhGdIUwPBzS8awABUlRF7uwLDCOtdLmHctzEqCKabpJTUMie1lo9t6rtQ3p11rUpZpWoVBKqav9fDCqpdN0Kq0KaePW+vwwKQ5YOC5bkOJMQlypi0hCVKCjvJywtYAkWZQ7Xiqic0KnFJShIYhyuxUAWVULMo/kmOmj+FmdJSZczGF4yV4N0K4elEm2bCvYyhS1hUtZLK/q3vhiVEfxIWpEqU6kzElVxSFpUlzZRc0hs6cKsh2qkoWVECh9PMnMCPJVLVOlFaR0SKK0psVANVclLrVfreGKNqOzf9dWGav7N1NQ2Cm/3ompuyurpwzUk0MQylNUrCSAGtfdFurAudUlLEnD38fSjEygES5yVqQuoIIUCSVMSCAbhCgN7dqBilnqWpNi5OKy1tkeWZ84xVaJZhkip/VKLZhLsANCPLswkTLl7eeXc+Ryj0zEwYBTi1vyCQ37QkpYqTULPq4N+Uag0thgAJclz7Y24NteNr699OUCi18/mCeMESbOzA6aHQnjaLYB5WoIKFKKCoAMAkFSSxuWeiz+lCEJQyipIKjYMSAk8Q2fCPElnYE39nEQu4LEtrr7W9J4dh7FciXs7GtSq6hrSn/Csu1ATAhC1rSzVLCf6k73192FhQsbHlkTnFKESZ0tRUtVXZ4ZbtlXV6KY5vheJ1VenmDuxIWrCFk0pGFSnIAVcHjo0DMUaE5Nd1Oqo3O89naHT5ctKEUEqYBK1ZEqvvIN8I3akxIXpJ6ofz/tnGqb3VvtEPoyQhSAVBQFuevlGrBYGwpbPrFt3j+HxbsHKUZaS4NhV3O7QmeupQbK2G5awz55wqZj9wkuh4qB0y0yAH+TAh9Bb2/lAsolySTfv4efqwRC027t6oRr4idjalyCoKlICVbqk9Q8FX0Tlupxb0SSpBmqEpH/Isnu163oiPUFEwImFqmFmJSQxUm9LLS7dXxRRNmiUy5KTLmJSXOpPapVVSVDsxbkLk7FPXKM+SpDy1kUa4MWtmiyVt66UImESUJIBLm4IIUinMhWe6qntQGwI2lZSiUsoltXOdTDFwppNfrQ3b9iQ4VToMj/ShO96X3onYh38QmbNO2NCZVKy+Ck7h9KPnpMxKFpKkVpBxJL/WGHTNmKQlSCoWvUN33M0ICQ9yH45B+cSc3TsUlCyFhlvUlLJU5NV+s930hZlKdMsOpdW7z+WLxR6VLXNUpCQag2o468frqxdIUsrkuaKJiUdgYrJxOkm6cSsVKYAFyFK2YmuSialRUkitFeH0sR/T8UI2gqWo1SzLSHopD0j5eJUdnbZBpQpwurJSCP8A+lFDJ8XSbsSfyilbOmeZgVLAbPdJApTzKclJTuqNPapiINnIWoyyagtNqipNPcy0h05pSqqrswxCFlZlBXVOJIcgJ6zCot4cXZhJlhG0S2dCVqTT12q8kj1VR5p0jaVoB+1qXLyqz+urDusjW5qapyqe4B1Hlx7R7WGLtn2Fa1CYlacgsdJLV0a+192JVdHQg3C712Ti9J83V2aYq2bbxIlqRieoFFwE9XD6xvvRkyLQlZ21KZaEVyn/AOMuMI38RSFU+LFDdtkoTdMwpVaqR1n/APpTiCUKj38OWj+emTJmGWpR3tzpFenFO1zkzp5/lkpUlKD0q3ACxu8WZPVqpqjoaOIUrGIA0qu92L2N8uIV92DkoBmISqoJqFRT2M1W9EOYt6VH8lQpFVKilCmSqm5Xa6SyvCqEHol7OlSUlM5M0qNOVFP6YyB9XsaZSJFKF4A+e9m2KPnf4tPEyZ0aVlaU4s1MPbqntfDFE7ako2aXQtulk4pSbDOlast9XZUndjmrkkSJU4sCtSwkF3UEsa81PvN1co0J6TJC5CujqM4TAWS5+zCTUpV+qbYt7djx2abLZcyTMCHDqKCwSd7MJv2VVJj6T+G7OlGypUpACpwdXh6sWTFym6OZuqtyy+qYiPmGShKnVM9AKCVn5uyfShS5qglIUHSCfmTHTnbKJKZkxulldFMxdZCk7vqdqOIJqULlqmp6RKpZ9qnS/wAMccD8xrxFRP8A87+9UenKXMS4ACLWbUHMa8N2JlF2tdL37Xvzh6UrUpJekKISLhgAQL05aVfegZkqn7TNFTKzz+bKjStY5roJSSkvmUm44iCKwXbMs/B7Ze+As8G3ZFm4gnW+V4SHEAEAi1nqBJSbOefFMKLOR8VtO/69GNSo6g93deD0KTq5uxcM4L5wdwElLAEG/m4/KDQSh3YseN3fMEfiigBASgkMVA5EMHDCxz4xMpJSblKuaS/+IpmwjSVFip2u97kkZvGEBkqq5F73e0BVZsiHta8eDs7WHffJ9IgDzYEuQ9zne+WuULTJKy7lnF6FEkktYNe8MRnc8OZD+UPCilFISGdzqx43LxS8kK6GplykAstXBT4SL2KbP4oQUIffme23tglKLE5/NmZuQgCSTpAu5dh81Nc0pQFmY4FJ1JF3Wo5v6MMWmX0a5S1Hp0hgEgLa3WpLMo9mpUYspUwdQzfTP5jxRktkLSpwLvh7t2pvvJ+JMSqsBXsW1GVJSEgmxDXIKg58/wBLxR/OKnJVWihKg6s10o9FPj68ctaJ+xqMxIZE10+H3P8A+YVWcWI4gOtmXDuxhv8AKxfUdPYKKEVvn4x1X3b+hTHpOxzJ8pZ3RmkqbEQN3iAoPi3aoQCUqqu4v3k9ojRXW7UPVOqmpKJi0ekps2yAybSpWKmJW0IlkzeimJUoPTYjIkcHzBT1VRbMEsoqSuyt1Va/SU1KkdveiacgmYuYohalMbNcnN2CRzjErIQpDFlMbCxI4k3a53YZm6J3yOh/OHoES8OVK1f9iVBVXSVA4grsq62FWHe3p1qRLQQjo04pctlKqoVuer1lRyQCwcG5twfgDDUpUrLNIJNlksGubKGnviILaSVssC0u2HL98OeKB2dRVtUtay5K3JVxvf2mNlrBZCwQknErzy9nowlWFZCC6UqNKmIKg9jeKnJ0sV0Z0+jCSq7zEu1k059W/C/WxRkpEqihgssMKr+t1fxVQCOiUgKUub0pZgKQAcrmhzV6OHKBCVrUlIVcMAC4Bz1Hs3Y58r5sg+JsxE3Y0TZJSOin0EKY9XFh9NPWiQVPSl8TYbx0tq2s9AJCZC0JSA7h0feBVrfFvRL0UpNClLUK6e67OQY3iIICaqusBHRqAKaCikqBZ0ppI1O7x7WKVVSFLQoEejDZnSypiTMUs1M5JJJQLJIfssaeyoQmatKmpBq1U4L9wZLDxVQrOVkK6mVBa2AZIyTfjD5ilKodkjJLNy4ZQgEJCaQciJnPEf0f1Rfskhe0zOkwsghgb58Q+SfxetFr2HcplbZtEsiiZwTRM7HiT2I6vSiagdIyFtv4aX9FX4d1UctUpAMxIdVNISlqWDhykPxO6pWKDRNVTMlsEJAKiljkONmIbrdZo543TfnMiv4jtQQj+TlpIUwBZRABJc4danfe1xRyFSjKSlfXSoGmzN/mHTQDtTIA3gw4WGn6YObLICkFFNVZuGuHLJJ0SwjeLleUmuiWoKz0QTarpGIDZlix7sXVVALWSkIJBAZ0oSSAQ+JRIzv4bR6XPJCUKSglIAQpsQCS5BL2DPupgZT9IsAnPnl7FQZTKlgLpORZ7EauCeWUeDsQCPcCDyilcoJK0VGsCtNrU01W1fSntROTbLg2VzrCB5gzvfUfWkPSQaTqnzcENE+W77b3J0hstVKkqIBycZg65RPYA1mlAdyMmGneeMSG5ta+vOKJgKypQJNTH8mI08MKCCxLfufKJCgbAkew6d/dDkqcEF1MzasBaFFJTSNVAFtRf+0GFBIIuDfzJt5WhIIK1Az90Ec8wxbWABKbAkOM3YkZNztAEGqxtABUkJVLLm7+5ruchCGHaAHOoFvYqBrITSwYseJ9ukaVPndgAMstBlFHUSxezzMbmyGKrpBBIBtjvp60T0h2CzrkLgM758X9kMSVMgE7xN7m3sy7NUBNVSt0352LnUgwJvIjVFTUkrIALOXsbcVRMHdgzc7x0mSUguitKEtcYvFTUPViIppJca305uOH3YlUQwSKnJnc7JwX76fupTCyCOBT5P7M4xVT1IORcXuGyyGfqx5KqiSTcvm5L8bZmHizbkrnukJDU2AFsmu7wuo3Grve5/tD5gpWoJUVgEC6WcsHGdik2hKgDkLjyMIjpagcLCstSq7juEULrrBS6SpNNKbCkKNrHJr4Y590nmIvkFBSVErSWIFN2JZ8riz+0xmq0PQn1QlLJWCkORopyCdXAzvDVNOCQAStLucIbNwBmQnq1Rq0GoKluUMcQDcHDtnnV3RlBBUUirIHPvY3/VBOrZncQlXQLFjpn+L84qlMuYihVyoYntu/v/TGTNmSuQZqV/apUy5dLFmzHhvVVvMYmkKxBBVSNCcgefAK7UMJ8Sz8xq0TFzsLQZYAmICwpJGJixzsx62XlHLmyacUtVSeqnP6+GLZ0xJSlNf/ABsylKS/7/e+9AEpam24aikC5+u1GFUZOXMXZIxAh8JyALZfqwwQGAKAze9zcZj3j2w+dLCkOkuUiriCPyN/fCpavs1IOhqHmGIjrS5SaNrYOZaTLAsMRVzNTD3COjssxMmUjOpSRy1jlG9KdDm+jmL8SqUJDpDPoSl7nNIaM12hA9EWynIUSA5JxNvGo/l/5iNc1UqbMLAFiGNnDHJJqh6p/RyEpBpUCb8bnQapscUcqYszppdYAc4lcO4RmlYnOiBLXQq2SXVXPXcuBLvq+9DJ3STUUsa6nwqT+BN/ihYYJRLSTqBxL82bOCRPMpZKgNAaWFss+Dt2tYnOKXcmc0ukFKgUqB1cOIrSgFEsjJTB7FiHJPO74VYsvRgNpWZiQ+87jl7Rl6NUW7Mofy6Fqpw8vSjTdkx0BW6A6lJCy4e5twJza3W4xDMKXpB4ZZXgps6ZMJlhKRiNkgBu86CFiVSsBYDhnFQz74UozzCOpgSTce7LhG3TkWGvOPFZCiAGzs+XdHqqgxYZZa8zziI0KAyJzN+PJuMHkbEMfcHyMIUGsf3HtjbAEZ88migoKSpLBwjgKtOJAFyYRYlx9NBFQFm0xd/KFpBfQMDndy1hFBJahqpcMLEWu9+fm+GMS3O+X9oalISASxJBYVB+Sm4wCmA3cROeZHv+KmLsR4DEUhLnW7Bs+6HjZqxUEW8aQ3tELTR1smuEu5Od372ir+YZqTb0gj5URNvQu55UtKhiWcL7rv6LvdlH7seEgGWlbneytxs//pUeTKmTSKZgqUalKCd3mpT59lCYqKJ0tJ//AEPV2pSDun9Jgsi+JAoTEWw0knNLD9XrJ3fRjVEzHQZksJLXSkkukkguopurrKqjy0zJyitakOwqNFFRfsgXz3sMeTsyibLS7Jaz73nkkxEL6AFKldI9PVe6vAn/AFgVo6JW8kUtiS/n5pO9F0iXtKRMSiZLSHNVjmwcDyhHRBMyqarpM34cBbS/5wyskx+IOzzkJJQtQTLWalKYlyl6dUln63Vg1qkzGQBhCzufpUoP6q4I3R0SXKl9RxZha5uzdr8UKOxqAJQrGh6mtlmx1iITNYAhOJIalZBBYjdVp93hVASioKYKKQpwSGsDrf6zhi+lR9lOQUek318MTgsWe3u/xCrppjszoKlSwQgrWDa9TAki7JATb0U05xgQacCjRUCplm3qq1SetDtmCNoliWrfR1vR+utHkppm0C5STQVgNyLC+K0cnKml3M7MB5qStGJSWwr9buaZUPDi8MRGUqjpBcXqpclItdTBk1ZJjuzJClIYqNNt2xYMai5UxTf6wwwSZQlFCN2n60zV1oFXF9SnocbZlyqVImMCbJVmHObj2Yo0oYsnO+gUj9sr4YlnyjJmKRoLjmDcH2GLEbPPoTOQ600pXS96fL/aOjS5k4k1Gq1MQhATN6VKguk0cCps7jJXqxACyo7aaNsKKUKSlAFWJ9GpB9LrK6qYh2/ZxImJUndUMnyb+rP2xUvykiY2WEk3s+sOO0KSCM7Uh80jQWpeJwASABUpTAciSzRcnZQhFc3CoAkWwl/NoaotNyJqZkwErLAAMD1iTZPIxUnZqFplkOpXVyBOYszmnLF8O9HpcsLCU0KuRSr8OnxdmLEbJOrFSjS4Yy1UEW7TO/hjLeicFsLXs9DErRhexsxzbq8Xw/0piafLBBVKNaEgAqySLM9WEEqL9qOkESZc5IMtyc6nVivjqUVb3q0xJt80TZiNnkkMM+FXDgyBCozGFmc1MqbtCqJYK1d9gBbMxszpEBMogapwqWdfG3wx0kbRK2eR9nKSJqRvG51xd/oxPsMpU2aZ6y4l5VXClqct3pd/MQuqzqeSC2YMqStCKEypnTLNyaUpYXYOHj02QpKAqYtCQeqASxAYAPUfV3Y60ydQnCmuZMJShH11IiMoSD0m0TStQB15dRObpFvDGFVN4uw6M5NBzYjg7XeMuMix+RihahMJTL54i4t2QkdntQY2YuEJC5ilJOKmm/rUhm8XiqjcxmRKlClqYW1JNgG4wwgAMFquBUBYHM6dm3a9WHJkTEkJWyGdrixGimNvvcYUZRStljQlwCS3IeyKdyPdGCgqCruBTdzzg07KpSakqOHEQlyUjQq18NNUEEWwKCgHvcE3yI84tlGUikgXpJWLEAjVswXLJpgbq0Lsc1J6JQ6RJX4qkVD5/diyQiTMQayFzM6LmwUciNfS/qg9oPSHpFjLoxvXTckgj0j6toEGxoR1TrRR2fu/FE7pJ2bHZjjMTNXM+ymWCky1JS35Jq8KoSdkmaIJyzWlH9X4t2GbPNYBCm0v0i/8YY6LgsXzjN8qUWeQtMtCEsk8cIDP4nL86o3o0OK1Pyv+14eZYUzvrqIOgZDK2pJ+UPDmxhZsm6PZ8RUTZj7Lhh+mATM2RJwqSKe/jz0Vnhh81NKFFKApVm9vcq/qxxJ0pYVWUUIKgFFJCmqzypH4YraAy2ZOmIFcpKaMQrpcrLb/AFsCYVsqFzakrTLyCsaV1FLNpbKG7LKWJikqVWkyxSpKvswm1xpWk2p7Tx1glKdA1svygxJEQq2aWhA7bl1nf+bt2ezCEgbOmYozKitJASXVa7HveyVbsdNRSeGtogmSA5IVmCCNMT+Xh7MYxmRy2my6ZyRSoZKbiPZT+0cTadl6I1Sy6FFqcykhn7468mQQi6iqx7lVeVvDVFAlJQkJSjQfP5veFVYdSWx83KmKlLCk2KX5PoRHckzJU0VS05tW+YJYkHw2iPb5AIM5CWKf+Qcb73f2oi2baDIW5coU1ade8HQx0fGpWZrO6O6tYSql7Bxc2848kEksQ3sF/K9oXNSiYgTZb3ANQ/vrHkIm9GxDHqjKOVonJmCT+IbOSlM4AOlgpnZnsXPP5iA2La1JSJKyKb0E2IJzR/THU6F0NMOYvwv7njg7Xs5kLwkmWq6FZ+R5pjdLVSwVfKaWUMv2NJTNn0pGnq0qiXb53SrKWsmw5l84VL2lSEqLh7PmCQ7+x29sLQhc+eAGUuYfmL+SY3hip1sY1M2ZUtKyZiFLsaEpuSosG9hMdlMibPo/mWRK/wDhb445gfZNsSlWSFMe5QYtxsr3R9AEEvcaX/tl/mOfiVNQ1rTzA+ouaAmg7tx/q0UIFIAqf3PE20pFLPdweRIiWdtiZCQkMuZZ7uxAGZ1v2Y50J1Q0C2G7eoS0BVSekfDl/lmiX+HykmvaJoeokI/UqJhKnTidonvQ4NPWXfq+h+mK523y0oSmQMdOoDI/In4Ux1jyI0SbaJUtXRyVFnKl8lE2Hqj5xdsYEqUJcxJqV9qDdgCke9I3k/iiOTspU0/aTTL3/SV/t8UNmz5u2ES5CMKT/wAjfi/8xVXWH7iFSp4RNmKlIK5ippTLTdky75MXxdndTTFY2FUxfTbWutbj7Pq+GMkyBJCWTVM7Q63DPTwxUJhK2OTHPQtcfnGK69aLBJhloqFICB6IGhDcs+zDcLq9lrd0JmL3Fptn7c7vGIUt3KQErBVoQGH9xHK6u3YpzM6MLUHbMtbeCkmIdoEtBPRrWvo1OpN8PrM34o6jpKgA1i40A7z6V+zEE8V0pQwQp1TCcgQd4hk3z8TmOlFctIbaApWZshZ6MVKG9ndPW6v2ivu9qEpkqMz/AJBWkA4bj0vuwaJ4lSxLprxfTQM5aAmhKjkNMr9bV/DSmOoCehmLUZSSoqDkjRIBGfisfZFUuRNSCmujM1AHg5Frm1vF1Y3ZUrdUxCU+FTgkejxjqBNQBVmoAgNlq8DqcwhSOLLSErqqCk+aXez3Qpvh8UWmZMs0tSg2ZH7ZxWZQcFIKWuSBZQsC7aW9X70aT4Yy64vBZDwQ7N+fugVLIcDO/wBGEhQzfl/jiYIKD65H6/2jN3ZmZeRpmAi4+VjEs+X0jsMNO6+vLnYBPnD03BYFs3Z3/aJ1qNRGr5a5Rf5AfJQJKAE2ckkaJcXA4B4aVBrXP78oklrKyQPLU8rR4He0zsnPy84nTeWQ9JBsQDnwsXhNyoUqcHNiHABvaPJYu4vzzflDJUmhSjUTU3uZ31iyliNsCLkWHMF/zgwQbAZWfuhbVKIvli/ccDBEhLJFg/cecZjQBhSFJY3SrN2uCMiI+c23ZDs6qk3lKJp9H0f6Y78t1VXPs4vHlISoGWsVBSToPrwxqmrA5+00upwNj2syVBKry1Zg9UnrCPoUKEwVIIUOOoPA8I+f2rYJkgvLeZL+JPi5eGFyNombOXSeFSdFd4jq6V4nFS7jndH02QxO/wAol25CF7LNydICh6usek7ZL2gDqr1Q/wBPAbbMSNmmAAOqkcwCpz8o5JNVUqIeIOh84co6n8KT9stfZSB96OYeP+Y7/wDD6ZezJYY1lR77sxPd847eI+FpaiyX+KpdctbCzoJ7i4f2n2GOhs88r2eWsNVSAQMyUmnLyB84HapXTSVjr0hg2vfxjgImKRZzmcL2f9/RjCpx0YfYDQ6+2zxR0ea1Oyc/W/KA2bY5aE9NtTZbqrJRw8R+GJpZlySJi1dJO0TYhFrXyf8AD8UKXN2ja1UuVJS3gT6X16sawwsKfD5qvaHYp2zbem+yk7mWW96KfrFASZEiU03alUqspEr+rxdmGpEjYxmJk9h6tvdf1lQcrZVzz0+1PySzVf2bq70Ty93/AGEAle2rsFIkJ1vdu8tWr4Y6suXLlICEClP19daMSEpZIDJYboGFmt7LqhpO7+ccnf0oCcpIcVMcxTwzYj3U8oTMSVCwKVWJJBDkCxHGHzgSBS/A09+ZvEycxiJUCD2WSbh7q3vpMC6zkWxilpMvozvpAv8AtdX0YTKnslSH1bUWMEqSEhc1Rupw1tVMTnfT2Rz0hXSKDWqIPny4QqlP/Yyy8KUxSCaQQG5n3G/Z6ohgCsRLAB2tnlwzHaw0x6W4KRmKSWPJiDxfxfpjzqUqo3ATuquxqjMw8iTg5xlLJKgBSpVL1WdtQMs+txjoSJKBLxpJUo3sGtl2ra9WDQgUlyMfVKWxJOHI+UNSGpAswHcbZtHR19DSiZNrOzy8KMLt5fPD+HrRLs0yYiaUqCiFPSrspc88tKYuQ6gwYEtyBZrAcbN/tGCSmtVSMkn5a6xSaCSDcHdN9WA1Ia+HL0o8CgDFnyfLTSCQkIeWQwSCHu11AgX5mPIAIzGfE6HujD0RLcnS6iwS4S/7C5GbxrlxWWN+flBplplMAVKJ9jk8PRh9CXchzzbOGVksjmAmkBsic9PdAmVLmHEg1WxVH6aCU3ZINhqXDM0eQCE5nzs3LnBurEK6E1FdTaClh5KIicv0ikkMzm9tLdq0Wh1ggn5OdYISQlNQl8A7Pb5+tGk4zUmkJkoF1qubgPpz5mKH0s51+rwJsUgP9GMOeI62+u6MO9zLNpISWzOeTkDJoLCwe553PMR6oZMfeXOUYx7P+IMrsjyiacLAd98r5wsk9Ijeah8u7OGEW7vnof8AaBSliCHJvnn7s4O+pGEOCDY3JbXuiOdsCJwK0EImcsifS4eKLlF9D9DjwjUgWYt3Xt+cdFNN1mayufMFMyTMIIoWk/RB18UUTtqEzZQFP0oWNAAUMWPfkFR2Nr2cbRLFP/IkWVoeKfW+FUfOkFLhQYg5GxDWjvS1XDeaEWdPKO/sjfy0ruPBxiMcAsdP8R9Bs6UGTIps8sPw9549mDxMlIMOreb/AKwas8tX8o+fmtXMLbyieWbx2NsKZKaAS6wDrkT39Zo5kmRM2mZQiwDVKOSQpQAfm5ioUJ1Mkbs0qUrFPWEI4DeV+0UzdoQlIlbMjDSz24/PxQQ2BCQa5pNL7tN2+8Y8pCJYUEJpyY3qI4kntWibQuwWyyQlVc4VzCzPcBzroT+GOmiY9Nwmx+XsdMc+WXFwXVfwjrG3K0MEwZaXVlk5LRhvVlJSpRCgoNvH3vBE1KZ7J10vf5xIFEUm+J9SC7E5+Yh8tQUqkjlY3JAGnvjGzLZhKdeRybzv3eUJSlbElN731zGfvPotDyqlJscx3M9/lvQSFBQLeerDS7RQhsySckqASLEuH7s7srj74BMpOA4bpuzktu77Z4ervdbDFgAchrpYsWcggOB7T7YyYQlJISzO3AZZe6GYyDcmCXrAKlZh2YlwUu4trAsRVli1Y6Xc8osSwSzZAcbka++MSEgsRoMrgEkv+UFrb1BGUiQmo+ENyyDh2h1hZOIuxzBPMDJo2yVKT2gOPGCUo8MnybRoYWorcWQvDT1e1ro7QYVjQSb5d50Hy9kG5GWeT5sNQ4gQySCUlns2b2z1geiQvbQ2YokggEhjUzkAggjuqgEylhIdVBa4w5nXOCmzBLch0vpmVOOGmmFUIKgu9avLEx10+GJqXL+0HuMTnw4fRhtacieHBg+vshBLAC2Q7ydX9sYTWRSWA+rf1QJGI6DhmScuWTQyoNa9jCeAIJDHK3nGEs3ebfWsTU2HYfWnLLuzfjaDDsxUWfjf3QnA1v8APHuhlqX+dwIezFdzCpgbW5XI90KKgzMSX72to8HWwdvM8M7RPUCoF2+QNr9/7QpE0Nr7WWtjm+fO8EZiQMw92N3000hKkFRG7SrtP+/wxqgkm53WalmHJm4xkyUAhQ0vxY53jQwUnjSfc35PCUKJTZyLg8c8hwhSl/aC9knWzOkh/ePDGWnkiLSARcvzysTAlAVYG1/a/KES5gIIsyeYuHH+IZWkEB2BvybnFdWEeyUsMzxcAiPndvSOnWUg4mJ72D+/rR2lKBBBu5J7msL+Qjk7aB06S4pUjP618P8AVHXwnxXXlFM5hDOAXAGeUfRbGuWjY5K1J0mfAqPnZhAUoAvfPiBD07QU7PQniQfSD/N+zwjvUphQKD2yd001S8hYN2e761izY1dFs6RrOmFSjmShKbD3k+KOQxWpKesfp46YIAQlFwlAHC+T/XGCvJJFuVdK6V5faL58vdES1O5zNg/d9e+CcipWVzrcMcuRcvCXdwqw8nAPAE+cc46g3lJTJmUgOHFgRo37xiZhc947tMh3wkEJYB6Utwcg/nBAi7DlqWPL2xR0Ack5F91J4XNLBvdDAS4IVwvkQTa/vxRKFNazhh7P6s4MrZNuHDKzDzaCNBL6hQq9hblwJ93ujJZBbgcR4MGSn7xdflEoVgYKD4c8ncO8HKmtnkbcGIyAPCzwRoJXUK1h7YbnL6z9sbMBYfT3b5xNLWKn4sPOk2vztDisFxm1tcmHnnGYIaCEg5k3cf39KBDAacRnldj3/wB0wOZIAyB77M3yhTmpLlmcXLuCXHuB9sUF0ZTaoNmlhlzeNBxFDgZ+z2ZxIlZCs9T+w+UP6QYcnCiKmvTcEHyLxoUOakVAedw/f9aRtgk51/uLK9X4oS6rkqtkQ7gezlHrkpLlnHs/x1YDQiYopwk566Zjj2omADbgVzdQv7YdMSqsZOHB7wTYeyJVEvYD7yhqcxClmnmYi8FKVlRCSQPacmz8UO8vZzyjyJICmbE+YAIHMw9KAk51aOfya0LhZA1ClApVUTmDby11j1Ac4qnye4HdBkJIe/tOucYg2AyN8hpB2Axl8m63LhaDBs+n99Y85ZxdvabwBLNldvnyjIilKDXyfPh3/WsAgBRYpqNsXVZ8zdPA9qGrQhQIUTvHh+WiYyoSk8hbu8zDslcnsN6JGZJZJJfMuzMGKQBcCAeWSoOdOF7czxtSmECY4NR+YvflGhBqNTeT8bZ+dNMMaMyOSkJOFycszrx5whQIUsW3h7gm0EZgHq9XNr279ISVlyeOeTE8jCqdWQEqpOFrZEXLG/4r++KnUQHI0y74kKynXEA3lcnln8UD0jsSRe5tlnDgWY7MrVNSCS+hyiDaZgpTYYQ3+YNTFnDg97G7N8+zE81Vssv24+UbpUCiFyotkbvyEa4e2SfNzeMGai1v3jwDA2zjoJTs4S6lkF7U8NXh5Uysw9ubmESiyGdlXOjs0MQCompbAPz8h/VGHnLA8TvYrnvsdLdwaqqFioX9/M6w61ywJY3NwOZfMs/thJViLfK3zyiguxoUp+RNvodmGkuDSQALB9S7QoWptd39555f2jUqsoUBld7pOpzbj1YOwdhiibv8uWniMEVMlN3FzwHlxvAvUkUi7Fyp+Lkvwb848gskgpGoGRAPLz3Vd8W7FDApw1wbPwvd3a1hBhqTd2PEWD5jy+ZhJQp6irCbNit3lmfwwJJDX4ZZGBroTK5Zwj0SS/OpgPZDaxm7fkS+Y9H9ojdk0gtrzd/8QRWSzDz1Jga1IsSsCpRLi19XAHNMbMVVi54bcLF+Oe9EqSzq0AJ8srD6ygisUhN2SC2rXzt3fKCB2Z4HFcvm3f8ARhyFub8C+moHlEybkEmxblpDZQdSqVJFKdTzfhmzRQS0krw0lgKr2fPLMvnGGsqYhQSPIAjQ8Dl/5gUSQ+Ff3jy0YRV0CiWVMSbcyQIcPRfablEE5QCs+P5nXV/9okDtk/sLco7KdikmxmA8QCQ44G984Ydj2b0YcL6GXDuJRMPWseDv8oIkO9N+WltImZZWG975PDSJgDgMm7OSHJydo5tGLmvnz00A/wAwaFXOWn13QCTMYZPr7G+qlRrEO9wXszD2/pi7juGpl5E65d/EQhEtaSayGBw2uHBfVvow0AcSDdmf3gfqjylIyKgHBd9bXbl+0GyAnTUsvlblit9b36ocUoYdJgsCm97jkGziFZGJrJe19HH1hhYUkAHibu755x0VOWgqCyYuWkpoD6MS4GG3Ph7IkWtZJzHDRj+cCVEXqbO/AQozC755M7X4WjSpWhdkeHSBWLEn2BhpxeDJ/LzECTe7Xbix5W5iFuokk5Pb2NDuBr35e2+do9UMwwe3Ia/lAKNJAP5nTgY8li74gPIkvaFoimWuygWCiRdna0KUg8sQ5cbO/a8MbTcCoJCXc3sWYswVu5J7oJUuoFa8KqXGemT2tb5RmbyO5AsBNjZ/deMOFLHO/sfKMWBVc5tz5NG3JALHVxkRwjfQhjJUxyOeuUEQKRdsvYNBCQqzB+fIZ25w1i3LibgNl9JgZMI99+GYAvY+yAAIAU9m7irl3Q9ICSTM1Jd8jqWLWq7WKBUV1AgkZMEu3cG8oti7C0qUCTe+eri1j4bRppDZuoOL2Gntgbuxe7835PDLKzcWbJ7DKx5RECCVZBqc+Nr2g3ALchqz2/eNCejABL1XcWIT/wCmPujyghaksSMs7vxcwb6BuaMSWJ8mvx17o0sMxa3AkQNLEEH+/wBPHute5HAtARuZa7gEDS/E8dYG9hd7XyyU35QQL3Jyd9SO6MAvZWV+8vlyiIMvS3fbUNmfyjQt3uBS3u/vCqiLWuCHsGGdhBMGqZw2ljnp7fdFAnlkgu75d5OseRNoL2IPMggG35wmuzNa+buAGhSlPz7vr6aFEdhO14moFyLvYe6OglS5iK0kDnn/AJj5yTMpABS455tlb3x00TEJSQkYVAOlz32LuI32LuUmcQMwVX5PCv5riCO5jEylXcG1+D+2FVd8MkddLoLC4zOQLcv/AFwMEqYlZsA4NnJDP74QHqSHdyD3mDOCfh6yb+2PNqQ4Gmx5v8gD/THjMQkF1aPTxvm2gz7MSrmqqAtvHTl84kmLUpySzHRhrGsHVjHUuO0jhxzb6aJ5kzDX3fX1uxKpSmRfMchq0ApasiSz+yNqlLIdgl1LAXfW5csObR7dCXI03rnJ2tGJDsHLfX7QwWSAw1fyEJl7AK1Cja7ZEMch74W97Bg2jQtSi4v/AHgnLAv8rQLqBrBg7Bs3ck292cCFElgAB7XHONJcX58c4WcIDaj28oRPEGtRc/t3QyWGYv1grvCQ7e2F1KChc53ubwbmk8z+b/lE+haDEqKmBANL8nBJJeHTFqT0hBexBDh7NkAVWdx4YRLLTA3aPsYD84dNAACwA7HzY2jPSUaStJzVuQTxby7oAcyf7QZJxHLuyjNI6IDA9h2m84pbTPLzf/EAoAKWQNxIp5ZB4OTklWqaiODoSVJ98ZfUBi1Y+jbDLAT59b37vowom1mzOT/WsMSRMZJSBcXBUDccCVD4YUQAsJGTtzYkiBdCDTbv/fOCFKjcsnXk2nOABs4sbX1GX7w0JFCzq/lk8QALUSSScz3sNB7mgekAYHy5DmYxrEd3zaBXme4e+HYQlFssi18rMco0KYoIYn56N7mgLlIfQFuTF/yjTvNpSO7SIBhNyBkctSCdD4W/VAJeo6WYe3L5RgDENrTbRyAY8m60g6kfN4hDJSXLW9/ODpBQ7F/Mkg+52/OBSA5SwYA8ycsz5w1Nwh+flEQgl7NbQ5Fsn9g+9CwkOyrd1jl38/dBhyopJsATzBEe0P0bxEKSSVDNhblc/u8XJVu8LDmC+cIQkOoNa3yf674ewBAA89fq0UkapJUwcJHaUWHLmYwy0/8A09gLe8phMxRC88xArWQRYZc+J4GEj//Z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/>
          </a:p>
        </p:txBody>
      </p:sp>
      <p:pic>
        <p:nvPicPr>
          <p:cNvPr id="9224" name="图片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167" y="1731494"/>
            <a:ext cx="29905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3790950" y="1581150"/>
            <a:ext cx="4732735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树是大自然中一道美丽的风景，我们欣赏过“碧玉妆成一树高，万条垂下绿丝绦”的柳的风韵，我们瞻仰过“大雪压青松，青松挺且直”的松的雄姿，我们也遥望过“墙角数枝梅，凌寒独自开”的梅的倩影。这节课我们将走近白杨树的生命。白杨树是极易见的一种树，房前、屋后、河畔，公路旁都有它的身影。这些画面给你什么样的感受？优美、宁静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下面让我共同欣赏歌曲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小白杨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0" y="819150"/>
            <a:ext cx="1570435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8194" name="矩形 3"/>
          <p:cNvSpPr>
            <a:spLocks noChangeArrowheads="1"/>
          </p:cNvSpPr>
          <p:nvPr/>
        </p:nvSpPr>
        <p:spPr bwMode="auto">
          <a:xfrm>
            <a:off x="377429" y="1556147"/>
            <a:ext cx="480298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zh-CN" altLang="en-US" sz="150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95" name="AutoShape 9" descr="data:image/jpeg;base64,/9j/4AAQSkZJRgABAQAAAQABAAD/2wBDABkZGRkZGRkZGRkZGRkZGRsbGxsbGxsbGxsbGxsbGxsbGxsbGxsbGxsbGxsbGxsbGxsbGxsbGxsbGxsbGxsbGxv/wQARCAEsASwDACIAAREAAhEA/8QAngAAAwEBAQEAAAAAAAAAAAAAAgMEAQUABgEBAQEBAQAAAAAAAAAAAAAAAQACAwQQAAECBAMEBgcGBgMBAQEAAAECEQADEiEiMUEEMlFhE0JScXKBYoKRoaKx8COSssHC0QUU0uHx8jND4lMkkxEAAgECBAQDCAIDAQEAAAAAAAERAiESMUFhIjJRcQNCclJigYKSosLw4vKxstITI//aAAwDAAABEQIRAD8AgmSpfRBaVErq4gkJw5jzw9q/ZhWzMlZUsBfRqB6NWShqH9g7V4eaCkGWoqNzUXST6LcXvVVB0CTPXapXRjCsJ6yakqjndJv6THcE0qVScFwVJFinMFIfyhIkVKVvJlpPfm3DMq8P6oyqsC2JL1K7XfDwpCVs6jLFJXbE7EEAEs0ZVrkleEewJWUpJwMQburLN6Wp+KBEhZmGh2aqzB+Oen3oE01mnnocLm2d/V+JUeE1SWDqLOM7C/VPDKKHnSFxigutCaClVIdiarO7nFvfvFqUI3amuOB0NWYbxbsSIUVVTCo1OToSQ2XOwannHS2NclS5ZUhSQ17bpf6qVGGnU0tFzfyIWNiKBMCmpWnzSN+sMVDq0K60cxawlSpUqk0qPRquN8cw76R0v4jOPTGXs9VdKq9Akf43vuxyzKSgJUDWVNWpw7ku6SNLfOOuzVK9nzfv8h7nkC4AaplOrNzSbNwVl2o6+x7V/KFcostG8mlKs/Wv8McsrSgMyeKVJz4Yv09amAusumxs4GZNnPrH6wwJuwbn0knbOnUiWsJpWFvx9HwxCqXRMXSpdCZpw4ekw72sM2ZSdmlqMxCK0O3/ANFW7QKg2lWHtRshSlKoGc3FMUySd4qPNm9KqGU1fj4vpL/I5QQiWFoOK29SbBswkJ09JWkQC81Kid+pAxWJKUkZnl1o6e0y0SpaQhyrTLLrf+Y5k51bo3ZqMTN/yOMXPw+KOLlV+XlLU7UjaLEKWmlD4tVUj1d2HTaVS8hiDP8A4+qo5cpKOjShIxX4718Hww8TRJIQsHEzrLsKlGyQNXbErreGOlHifH3veqFMlCiqWUKwrldJSdMI3R6afwwuRMUpSUqdKHr8Xq/WsPU6kTqF1KRP6TLNOdSdXayu0l4HZkhak1jq1JGLEkfXZhedOEB20IQ6ZktRc6NvVPph16yd3rRzV2rqKekS2Fs79/COiohUtSS5XV9muqmk5kHlEc5+jKgEAAZp1GeI+fitHKuul4Ws+UH1FoJpqSxWzXyIcA/X+seSRUvtFJDK4dnrfpieXPpsAKxm6rlJcsONMay1zF1ropKe1ceixySLxlUVTVDwe95ivkKXMIs1zpoO7zg5i5ipcuXSUqmKp0xqqzgZ0soRUWBcaf3VEySoLQ+SXUHJYNrnHSnQUXINCpS6SooslOtW8jnGKSqYpKlqAcnXLF1vpWGFdIlK6nK8tSm9IHVp3T8oO63EtKQXwjJV+fo9qJ2m31codiiS4BLJKupU1m97p+t2KkypIVLTWFpWPtNThNXxRH0wpZXaum2G3V8/hh+zslanIKQ2ru4bTT8MC4fZ8onVmzFIkpdACpjJwZMofNI3fSjyAlh1UXTQ++d2nhg8USTtpS1Mvdr54D2k/gp7UQzpq6U4zWk7uiaWpHf/ALR1xjJZLnKROYndJSGa7efdUmKnROlk2WqW2rleKpXu3Y4AMwqTMIUQkjEHYEjL65xZImrlzSQBd7DgS5JLszj0o5Jvw6lVlT5qfUGWeR1ROkrDzF0BE09HxIbsi4CQqKJEyWXRLOFDCOUyZhKkBNUxa/hTHS2NDSkqKKVEZ9rmePGO1NWL/oUNmhe9Lauk4jEC5xSQkm6UgOlZZWoI8iI6pFjHPcSSpBCVXN2BseL6xpmj5ZYCSoANU7B3DZsD6PagK1kBSiTSyElRJZrBI4C8PVKKnLTDfJKcpYF15qu28mqAKDJUrroVTutepIVp1054d1UYSt1MnhTRSAQxAsBiLtcm+T4u14oamSUJrUtApdg+oDU979XlC00mYlSiwzcWL6RWnaJJqQuS6VOXLPWBhUGp7ldqMJ3j99IEpoUlYKilSdSk4i4sToWqMLmFIahmUH1scwnvT2o8pLh0khRyHEDIXP00KzfQ2/vYxpLWRRXKlrllKlISH46G2LP+pUPTNO7UMCTS6a/u+vEL0Fqt2+b8nB/9UxfJQJswKNwrdJZIIbeWQcIST4lRmHiU6gYlFGzrmTClcxSmxVEqBG71gyR8XWhJWKEo4EvbquNHVd7R0JuyypRlr6QKlqTiRUHyONL2V4fVjnbYJNaVSVYVJcpZqWcEXKrN6Sv0xuqkieZ0eYc3L5gMeD6pijZVDpFfZhaCDvVYQ29hu6YVLkrWkzEpUtNSQqnio4fvRXs4mImKpo3CkqWLKl1dX0/R7UHKQ6YmjoujmVo4KHWvWlVJVDNnbpFTFkBJ/wCsdm9euSR1vVhKy016gkXsoFku6Qpho18MFs06UgrTMelT8TrYi/DtKp60FtERVNmrrAWSUpsMsgxGmTU+JOLqwpBSqVNcFC1OZaQCylUkBwTek9btYk7sTlQqXiWUUD5+zlh8MOStFSCpySdVM3AgkJbxYaXjHLXNKz5iKdiI/wCSYpOEBYTm9Xu5eiqKdqXKnGhK01NvKajE3m/rUxyJRCAu5ICi+eFyyWPFr+yPKQSpICxkVguGI1SToWHyhxvlwlIyVKmIEyYF7qdCOJy8v/MOlLmy5Nih6R0alE5ezJI8UTTDTuqKVd5bq+2r9MYHWlJBshICzd1ZKIY2xM1XZjDqqrSdDhfj+8PpJN2aK1qUEAqLkO9I+h9YYlK7dlCRV/T8fajRNUpMx0hwbJte1gwHW7MRgJUSSrCHTZgCwe40CfxGMU08zqV1837ze8TeJup5v2TzoqDUVKyqS4Di9uOuFOHdhkksTSUuxOIqAJpJZzzEIAMx1OMOEX1fev8Ac3UwMlaJc15qVEXDC7EgZ6HP3x1dNqo4/ap/EIHbQoLUF1EpUkA8iLEdzh094gJagFFwTgMvIZq4v2e1BkoKsCiZCS5Qosx/9dqMloCpBUkL6SZNzsJYRu97qPVqhp5YSjh9P7UMdBQICsIfMZcc/P8AaD6RaCD12bdZg36u1DbfZ2TUtQ+0D/WEdmEzZakrpUo53zcF79ofF60XcCkssBagjMC1lE6nnT2lYb0x6sWUnDSXzB09jwlKqHSogndSDcpbPvqjyacQ3klyQHBAsQlzor66sZwrRQl9JQUJmhipRKhewAABL5qOuv8ArClzE1JU7qYvqE5U+etWL70KLKUpKRhvbEG1e5d/htuxb/DtjROmTOlDpS2HE5dmUCLRqmhTndilogUjpJYQEOUtivZySAL5qJ3uz1e1WtC5SUzWTRMRx3Lje+IeLFGzJaZE2cg3raz5Jq+aR2oROmBcpmAuaTiICLuOB4+Fo1k3T8pBAkEFqqVF8y4qNkj3VYsjHdkTxORVTT8k8Oz61O7HF2NEvpFfaYEtiV1r0+COjtkxUiWlSDgsFJt+3W60Ph0OnHGXlpFWl6FkxQCargdqPn520zOkUQR8o6KNpM2QkEOpTaOS6sgGbw7tMIXIkla+lKpanYJTRZLDXj6ULVPiqG7Lm9Qu8PQlO0CTKEuoTFoKk4t2l/iiJK1oSELSnozdFt0v7G8W7DNqSvpVGbRiYBQp+9h7PW9KELQZayh0LCCcWaFAZkEZwNN2d0FxU50lKwQagHz5ckiCBGFbJ+vyjGwpRcuX5PlYNaofKFVEkhmHDS0Gdg2KZi0mm4J5AgMw19vsidSWW6TUGBwswGr65tGLUDYEgFgQ7geWF7iD6MrCVSylwllIKwVlicQSybMRhxZVQrhu3BIxSkrWc/rvjpITKTswX0g6VwaGdm77ZdWmOdQEox5l6Lagl88hFEoBQQxcpdJSGFyAymOjne5RTovSOwxS1rkJlzFBSQs0eiVDudn8UTTZaUEJrTMNNVSN1uzxrjrbTL2cSglEwBbJup1MndqzSfxYY5BlETimZdVibh1PcsTmVAxOFKdU+9+IBJrk0rBTm1Jvd311TlDNpmmaRYpmlVbpsGV1cn+KmBdFQSoEJ5XYjW/4oqSlGAuFboKlUixOTPiDdZPPdqjDrScPN8vs/UApSR0aKirdxVBKbs7Z3HixQoFJIKyooKlKqpCSTcUjk7VdlzvRQpYcqQhKwSsUqOdST1m4bsIkoCyqS+laXVTp89E/piXXP5cJF9EhBlqAU0x8K2U5bDmGUhfhT2VRKZab3KVXAHuTd8m+KCmjaJwQd5twVXT7k3T+KPSSTSFkOlQzzbUm/fGa3nVS5Xmpxfj72EUaEFJXUtHSLQCEscSqgktugFr1Kp/VCUzgUETE/aXS6uDG/fp5R6cSuepSQ9xvDPBy0V1U7sEUnNagTanUgqGQGT/eyi5lQ6rPDi/iLtZr/oxVdBq8s9AMVy/Ps+jBS1LZQCh9pwdx703/ABQM0KKDWyV6Bt8O1VtVCMU8oJ6Mo3XUri96esx0wxJ28vNUZFTlNMUEFQCVMHsTSSyn4sB7oCklJ7VqUtz7usd30oBaiQo0hzqHs53vWhlRV0SahgBdR0ypBezP9VR0yvAjjs6QlKpaiXSHFsK6bkKGYrD9X9USqJKies78gSc4eCp0pSQKmdVwlJUxANur2U1QCparE/u+jvwce6Mp6t3fy/aXcWkFrg0rJTh4/KLCUy5fQA1ppD2KaWxGl9K71RGArpAkglmNLkOSMPzB/wBqotm0BSkObAKFWmHFlUG0Sns9WNTh+P7/AGIjSVF2Iws3EPqOENxqJStVSjmpzpy84TdCshVe5sOH12mjay+F3OG2pIv+cXbIg5hClIvUEJubAkP3fVo6UmVJTIqUk9JMD71m8P4UxyyQ4qO6k055hrHiEu0PlzJmHowVXCW/8s+KKpvKnP0lsDNTQs3KlEuCm6SHDvqKbx19imSZIDrWpagmtsIQeqlXJR+91o5pIqKFinPetM6RuQdn3Uw9CguhbKzycYt4Yn7PVjD8TB8AkZOUFVTLb/N28/ZGGciqXKnUJQ4/4/T7enq4ldqFTykOA7VOE9+X7xEsFaVElRo7TUn0Utd/S5Q+HxCixpiph6JBpBwpG7Qrq3KmKvS9WLRNQiT0SypUzepqV0aUcPV7NMSypYl7OhVApmIZCir/ALK6qqcRy3kq9VW7HjJMshcxSXUAd5PZtlp6O792N1kdPZlS1AkEosCDhFxewAufRVvPEUxE3aFma6BU2b3YM9gqHSZkpaJl1ZYU5AFI95UbdrKPS5xSFJAGFRGawSzC7FMZprVNKdeuLl5vmwjPU586aJiJKV0/ZLCalFW6271g3hqhsxf8wlQ/l6ejFNUq/wCeLdXVEkxMpZQnZxMvbHTiU/VaxDxRJrloJcy1pUX+0DbvY6292o6ogegJSQpknNKwTc2ABtl6O9nCBspomLmFSejJcBjcai+SsopMxZUKk0L3uGbEeSs6d2NM5SiEWUbYS2hfuwjd8lRwf/oFznGStKErJCK+quxPsu3ipTC0fZzULLlAOljwjpTiFJV3EUtidvbyjnEAFI6w3g4IB4OPKN0VNpyv2oU9hyvtCEu+JrEc/wAXVVuwykhpYlmpW87W8KuHaVCQhSZgCMVhYekBu64ct2KZs5SkJCQN2hSk50nQ6/VMTtoTFLmBSaHVUKUpNtM+++73Q3AJWQrBFVQxqtzWqycsKU1QsESZguFLpLsXBJduy9JY+lC5qwqm5UukVHROJWHL9SsLRRogGBHShKQkhQIJ4FLuc9bgeQhhkLS6RlfMgtoL6H0Y9IlrKlUgTaUpWsVBdtcrEp8WF4oTSglSXV0gw1YUK/N+zSpKqoxU3KpVvZxcoMkQrkWQb6WftcYXJKkzQopLVXu2mumHtUwalMVWID1U/PztBkowrfUvrhB5l3i8vr4SHJWEvSBSkkG7s/IwhZlpNaAQqzpG4Cba3GkMQtBE6vMsUm/3U2bFnThhASFk4rFtCBnkSbZQYYulDdPESbTVSzQaFLWSymIbnmA/Z0gqxuktYZAEk3ye/CF9GCVLSpqicNrJEtL5FsXhxQpKkIKkkHv1/T8UKSeRuut+I5qcsZMUcCcz2iDYEaP/AEwSkApQkKqdPVA7Xcn660JqNJdRpUsOL3a786R9140KAuknCwSp2Y5mx5OPEI1kZDmJIVgzKgFVE3ZVVzh7lbqfxQ6VKArmLO8oJl6j7qYRSoAKamWpQFRDs+as72B8UOQFy5RqmaBVrZpyJBye3ZqeqCqcKTdnh9XvF3AM1IApAJUkpUkhgFBj0lWeLqxPWSFk3tpYAOPOH0Ubn2tSCMN6ah3wo00olWRWcauyBbSo6PEtEr8XmJBbMpRUpQNJpKqqSs5fpF4YQFLqrxrc5hBQWPE9U7yoKbPkpQhMqX/1CWvgpfWVn1vViZC0V1LS4BJUkvkRal6rxsjSlWJRVrQbpz+utCWIU+WfefKHJZdZJ5pTo2TMNburDC1WYkMCzAm7fXziXRF2Hy5aZtOI1jq8rnDZV39GnrRvTBKwqWlinIapLuSki4zhKHub4b/4+tIYkpUVfZ6Gm6SrPnZvSpqjLWbqLuYp1YusWPM1ZYXdm60U9MF0ZWTzTdvwJiVctaVinRyRqCMw+f0Yd0K5gBlDUbvVuPgftQNKrDLI3aFJeWiWV0pB3uset+kpjyJqQhSRvrZL8re9R3kxk6UJaJRyXZSlOcy5tyifoxmFhwklhYkggN3qDmFRFMOPTwlsikrLS20Ap0pLkMeTDe5QDqUWd0uDYHeayb3jFIUhCVkuFOFWyLk56hutGilqiVG41wuQzDnYfSYyqYyKDpSSESyQHXY5BgHZr1ElnNScOUSzWUsllKHe3kQBnDJKSVpCk4ZYFTMHcZnmxNNKcKvhWvpKlUIVNT2naFZcLpLsHI2hEitHRS5lzi39erDNqmbMpSVyEqxJAmDRn+GlfpRHNlUzKQoGpqablrMC34YF1SnSbG3Ihs0nzjpLiFkJQVMEJc5PmDvDDkc2tBIRLVUolluG4D0eJtbqqTEilDCp89S1i2RbL0aoYibQUkh6urdzcix8n60YaqmU4kNzxWsCYoAqSCHJtc5We5bq98LkSelUd3M8eFVWfVHVV1YfMnGlNIbN05WAvUdYBMxY3EkS2ulJ+mqiTd4pguyNKxguML2H1n+KCQlFImgXSliKh7SMxph7UCqXKQkFRSOKyVEq5AO30YUUrTVSpX5t6SfpKoLV3LM8tctVZSEoVdTsVq+Is/3lelCEKVJIXeru+vu0x5QmE0q33sgpy1NshrVVhhtFIlqez3qAw2Y5dkX/ANY2i7nRlS5wFSymQJhJdASF42BsBkof1Ri3kpoGOl2wnCjtwuXOSlKmOMnexrISMgUmxyTTSlOX3ctj6QzavRqch6uLOmONc64QETqVFJRgJQSSXJVmXz8qeUYlSpoTLSkEsb2Ghck4eWGNUhS5aCKqUJ6w3Q5zv4vbE6CQT2XN+J5H6ptHWzULQdAjUlZSpDFOIp1AI594g5azKWldwbOMmv8A298DdagMSio95U5/ePLSpBUFC9uGocF+6LonqW55ylwgXCnq1IYAA6Zh098apOErpwviU98skuU1FQgUJcE33gPugZEF39WHLdr/AGib4VOLkBmcvhbqqTE9ILuT1pNdNTFmTYpfXPI2ersiPWoCWDpUcQdy4DJ+ZjyKJTpU9SgAUuD5WGXowakoBl0FTKBeoDgHyPxYakxrqh2NCaqa10ofXdsOQU5aKEoU1SUHKqo5gB267Swo39H1oCWxTSBkpwQ1SQzEnllhqgVEpNKFKmL3sO6n0lWy0jHpA8mshQS6Ep31AEhyCMxkFdns9qJEDFfK4u/5Q/plplrAUftS8zPE2Sr2xXGHn1YCWcJd7p97/VXaTGohOFmPYSKa8TMO/u72gkpCicTWPVViLblhn9KjSlqqWPDPTPP2x4AWxKCrk3tfUawl2GKACUpCgpk1Ko6r8S2eiuqlqYAqUpCUKyDlOdnNyx7XxNHgSCRe4NWhZsSc+FqetGqKasLAEBg4Oln4GAgwooAbT2lvnDkCsC6XUvrNp/V2Yke3J4Osiwb5/QgjqgjVhTakKKQRcl6VBvYMv7Q1IWlBxELAfs6uGJ3vVhGV2SX5kMC7to8V1pSEpalLoxVVqyxfdPY+KAmJUQtObKGJr8DhPl6tUBYGop3np9H8XxdWPTiFLqTepypNJGvI9b0fvRgqZFaVFBem1jf94aSCCrn28hw9/wAMGklZGL7NJOb/AE3hhSXUSlxQ9JVcVXt2TiHw9mK0JQlDE5utHopfW7Co7sZqIYle8lJDAuCQHUALRq1UkBSyC2jEZkOGP00LV0aVKsO1nbLRSS3hhdS5jr6SVc6qSn8RSW9KM4G2UAy0JICwsBSVBkGqtRzsw/VGTXVMWCWWDid7AnIk3JSTi+9Gya0LE0Cqli1sydEne8KavVh20BK0mbLTmT0mM1pU+9T2NEp/FHa2gkRdKihYPrPpBF0yzSMN6sIwk+nm3rReiTJ2iVUZoeVLB3DcC3VDin4rxHQMaStKDTxsbgM/FiT5Q9s/xIWXpcJVS16i+J+rZOnijKyN0s1ruQdQzecYpwwzDAHJnc5HWGLXUmkNgSHUzHhYDT660D2WZdg0r6WlKlICU9UpDlyFAAtfJsSqrxSZ0uavSwtlnfzf9MQ4acw9I+vWjElNwsK8XZ7uMc3Sm5ea/IH1OgsJmnCj7TLNTZfJr9WJ1oKCwKl5Yklk2Nw4qY3/APMPRNUUfYoVMmMctEtvd/owtU1dKbHG3lbetbhh6sZpxKyVWFcNOIEBVQpctsb6gv8AJP4d2Ka1pQRvADEdQbgDPg8RLSUKcmoBQYuASA2YzdVsUPRNqU1Cr1dZQ3ha73+9rGqqJuMA1TFJTMA6pFshTdyM+cKUllYywmALtip9/wCLFFimUmgWDGrDe47+t6sTTQlIlqSd00nDlpVbl92Gl9VApOziExQwLIBOE20JD2zCb9qH4VMHw3uCST38bfKJgC6kqBbOrh+eXVqgt1LhJvwDAcCecL2B7DFMDZQ3T8teafvQHSFSqmACQH0BZr8cWau+FFwDcX+rtlBYgkOCzXtdybwpF3PKlo6UKS7OXqMaCEKTWxxe2x4U7w60a9syw4BsgMt19IXUKVOC53WPdnyTFd5iMSooKgkqCVBrvYHIlvhiiU0ncmVKmDHa473zp6qaqat6IUqpKqgVKpDA3Bds72tuw9MxKSVAXswyLHSJrTRh2KZqpa5kuUAyAp7i5vgqSm2IwU5BpRJlyQSGd2qe4IBSWVxUrugEdDUpbqxBO7pfFVrn2d2DWgshFaqMtcTZPxHZT1erGKnekpIxKL43Sm+t/d2TAziSaWegkWewewDlR0feww4ghJUtk1AgJyUQRaxPN8WL4YmFVyet7TGlfi6DueSMV06ZtBLTYFJKrnMDVmy/D1WjVrJCb5OCA+T2f60EC6qbM3kDdw4GZEPRluLBLM/5WMFSpKXPLLNsn48IJJQytFMN5tCMuH+YpoQqW4SQtx0mEqNPauWbPD1u1FtBEqcYKVKpRY6m4BLMM/7wbhmDezLXjeHSJZMyg0pJBICr1FIsABktt1PWUyYRNmVE4AnEd0Hj39Y/+YswNKwVqUgqCWI7xprk+8mD6eZMAQQFAbqQkZ5cObdqo9qJQqzNYkXu9nsNNflD0iqgSX6RxfIBi4a+ai3Z9aqJ0pxKy5R7hUJAUFqpUkjMpuS72GR/DC6zxLUse7QO1h4opTJCgJjpQuoYlEG/tSPhhyzIpCV1KU+9hfNu5n9JWW9GHUpaWJh2JlrrS2QSGqsAxADMBc+mpXCPS9kVMSF9JKSOFUbPUBKCJdYSo3yxHxOqqrrU4aorlzZclARMkSpih18bq4a+WHhHRRCkd2Ty5glYACtaVlrZpOR4u8eUmpYdWKkNSzfs3o4UwqlaVpVkRz0g79oOm+RdrC5P4Yy15lm/MW6NMwSlKTLrbJZGHF8QaCnmUmTKKUkTDUFJd00hiFAnMqJgAsgWSnfPabF528XZiaZUXXSKfRqpTfnUW8So1SSBVNJPkH5ly0dFOyS5skzBPT0lNdF1fet1vF4t6OXLRUosXLOOZBf5PHUMwoSkhY6SZLVUU1v2ejVphCXThpjWWg9iEvkpra3jwUEtgCiWzqH5wGJSiNX0/tDkS5apcwqXQtAdKT1i97a8MP4aoI6hAaVoC6gCgk7gJISQbkPfjhjwUSXcbxRS/BjrYb33onDBnHrfX4oaFB8PLIOVHQvAWRTKUhalJoqyX6SaS6mDXqG7TGTShE09Gl0VCgKFRZw1znUX/DALCK3dW6GVhYFrpINOBLtCwStSUqBUSWw3f0f6YOiWRdilU7qgUCxpUXIISA97iwGGJ1rsU5jX2OC0eJUFhBGteJP0f0wLio1DE5qYDjygSvLzN1eJiSpdNKjlw/2PJU+Y0N37h5wJUUkFJBNixDjuYiACilT2a9iHHex5wxS0r0SM+qAx1AYJ13ezDGqMbi7u1nN3GRcZx2JKZHRTOmQcWDpUL3VLzSvH92INjlJnzFdIo0pRo3VHMps1sMdyUNlMqbIQeiJz4K9bEHV1etTvRpCcWaC1YoShWAquGoSObsoejTVCBLdP/Wa0FVSiRSzuOrjtu4tIsmbNMfDNro3E1f8AXu73ooiKapQWpBY4sVIH5Bvu4YJmUndf2LsJBbO+YHLmI16fd9e+GiWlQuoIlqBU7VYk9XqnF93FChKWRWRh7N3N4bZtilisi0qFMsX3Eu9t7E6f9oYF4KQolRUTiDAaAg/WkSpSkMQtZDOBSXBGjV2CYYlzicNzdyTl55xyqpRgbMei7LV582u9hrTCpNFaf5hEyZLZX2aagtNt7h/mKUZKtiIsq5awc8CPWwv2olU8pY6NSgtKd9NQVniqurehoI8DJMmYhYoWGKVlnFJ3M03UbdbD1YCRssyYtKVI/wCROCos77uqbK/DHkqBJJIdQuTw1A4Q9eJablrYnxabv6erGpzQzoD/ACU1cwoSoFbzBSP/AKSqakd+LDTVVExVOSOjdWFRqDHPsq19VUVEqk0lJJXUZgzJTgSMXJYViwpVTiqiJS1LUQ91EVZ/e4v4k1RoRla6EkZp6yc8/a/pKqjFLSUXAqyQlOnEq8WdWLswFJLUKCtLOKXsynti8UMSkS10qoe6TuqYjMvkfRpVBGTYABJIardyQ2bi5d08B7Y9UzWHfkfbBBO9vDRFnq7z6I7KYFaWAYqbVVBF/wBoiGyylQKlr13etm/Bm+qYYogEAkKUWNQ3gN4hnb72K27ErlikFkm50BIinNRExYDtvKq4dYVACj/WCNSAUQopLqNLFNwG0PyHZh5XMW2MYRTvJHs9sTuULcFLJ8wTwDW/T1owqY2b3a5xX0cFshqQFFVB0e5N2voM8485bLe8rjR9S8bPk0KKwpAClFkpfCDf6TVVGJ2ghPRt9ioprSBiNPPMFXowwMBLlTJaUzFoVSFZ5pf5eqqEFZZQASyyXDAWOaWOn4d6LNnnJQs2QtDvic29azt1qao6ydhkqx4J/XWnCql8kpa5KR95Qhkj5dKilQY0XbW3GKp0paZvRy50ubSh6pdkp9Y0/X3Yd/EJEiXNBkhfRKGvHkSE2+9ASNoMqSZaUoesqKyLqCkhNB4j0f6oWxB2eYrZy65aJiXxJU1wpJTvEPq/ihc5aVU0JIAGtJOZ6yQmq9qlJq9KPNZanYBrKfFcBk2zu/heF1JOYINmtYHXLIQSG6GHaFLTQsBVwQWS6WDBNTPQ3V3YHMVsAAfMn9rQfRylVkVZGi+rjq5tGzJBky0dItBUsBQSnEUjStT2q6qU1erFuQWFSAyWDgEqdnsbKyBUBGKQoADLNyxbvBb9UMkSjgWhXV0rwq7J8oOtSmSipSkuzAgghVVubtGdYAnUiYhKFLBIUGSbkBsxwBgkJCQVlJsxa93s5PB+rVBTHcVEAEC2tibHgbE+IiEhSroBICm7rZPdtTEXYEpF73sfbwjdKQz3LuMmyPGNmSyhYAWJhGdIUwPBzS8awABUlRF7uwLDCOtdLmHctzEqCKabpJTUMie1lo9t6rtQ3p11rUpZpWoVBKqav9fDCqpdN0Kq0KaePW+vwwKQ5YOC5bkOJMQlypi0hCVKCjvJywtYAkWZQ7Xiqic0KnFJShIYhyuxUAWVULMo/kmOmj+FmdJSZczGF4yV4N0K4elEm2bCvYyhS1hUtZLK/q3vhiVEfxIWpEqU6kzElVxSFpUlzZRc0hs6cKsh2qkoWVECh9PMnMCPJVLVOlFaR0SKK0psVANVclLrVfreGKNqOzf9dWGav7N1NQ2Cm/3ompuyurpwzUk0MQylNUrCSAGtfdFurAudUlLEnD38fSjEygES5yVqQuoIIUCSVMSCAbhCgN7dqBilnqWpNi5OKy1tkeWZ84xVaJZhkip/VKLZhLsANCPLswkTLl7eeXc+Ryj0zEwYBTi1vyCQ37QkpYqTULPq4N+Uag0thgAJclz7Y24NteNr699OUCi18/mCeMESbOzA6aHQnjaLYB5WoIKFKKCoAMAkFSSxuWeiz+lCEJQyipIKjYMSAk8Q2fCPElnYE39nEQu4LEtrr7W9J4dh7FciXs7GtSq6hrSn/Csu1ATAhC1rSzVLCf6k73192FhQsbHlkTnFKESZ0tRUtVXZ4ZbtlXV6KY5vheJ1VenmDuxIWrCFk0pGFSnIAVcHjo0DMUaE5Nd1Oqo3O89naHT5ctKEUEqYBK1ZEqvvIN8I3akxIXpJ6ofz/tnGqb3VvtEPoyQhSAVBQFuevlGrBYGwpbPrFt3j+HxbsHKUZaS4NhV3O7QmeupQbK2G5awz55wqZj9wkuh4qB0y0yAH+TAh9Bb2/lAsolySTfv4efqwRC027t6oRr4idjalyCoKlICVbqk9Q8FX0Tlupxb0SSpBmqEpH/Isnu163oiPUFEwImFqmFmJSQxUm9LLS7dXxRRNmiUy5KTLmJSXOpPapVVSVDsxbkLk7FPXKM+SpDy1kUa4MWtmiyVt66UImESUJIBLm4IIUinMhWe6qntQGwI2lZSiUsoltXOdTDFwppNfrQ3b9iQ4VToMj/ShO96X3onYh38QmbNO2NCZVKy+Ck7h9KPnpMxKFpKkVpBxJL/WGHTNmKQlSCoWvUN33M0ICQ9yH45B+cSc3TsUlCyFhlvUlLJU5NV+s930hZlKdMsOpdW7z+WLxR6VLXNUpCQag2o468frqxdIUsrkuaKJiUdgYrJxOkm6cSsVKYAFyFK2YmuSialRUkitFeH0sR/T8UI2gqWo1SzLSHopD0j5eJUdnbZBpQpwurJSCP8A+lFDJ8XSbsSfyilbOmeZgVLAbPdJApTzKclJTuqNPapiINnIWoyyagtNqipNPcy0h05pSqqrswxCFlZlBXVOJIcgJ6zCot4cXZhJlhG0S2dCVqTT12q8kj1VR5p0jaVoB+1qXLyqz+urDusjW5qapyqe4B1Hlx7R7WGLtn2Fa1CYlacgsdJLV0a+192JVdHQg3C712Ti9J83V2aYq2bbxIlqRieoFFwE9XD6xvvRkyLQlZ21KZaEVyn/AOMuMI38RSFU+LFDdtkoTdMwpVaqR1n/APpTiCUKj38OWj+emTJmGWpR3tzpFenFO1zkzp5/lkpUlKD0q3ACxu8WZPVqpqjoaOIUrGIA0qu92L2N8uIV92DkoBmISqoJqFRT2M1W9EOYt6VH8lQpFVKilCmSqm5Xa6SyvCqEHol7OlSUlM5M0qNOVFP6YyB9XsaZSJFKF4A+e9m2KPnf4tPEyZ0aVlaU4s1MPbqntfDFE7ako2aXQtulk4pSbDOlast9XZUndjmrkkSJU4sCtSwkF3UEsa81PvN1co0J6TJC5CujqM4TAWS5+zCTUpV+qbYt7djx2abLZcyTMCHDqKCwSd7MJv2VVJj6T+G7OlGypUpACpwdXh6sWTFym6OZuqtyy+qYiPmGShKnVM9AKCVn5uyfShS5qglIUHSCfmTHTnbKJKZkxulldFMxdZCk7vqdqOIJqULlqmp6RKpZ9qnS/wAMccD8xrxFRP8A87+9UenKXMS4ACLWbUHMa8N2JlF2tdL37Xvzh6UrUpJekKISLhgAQL05aVfegZkqn7TNFTKzz+bKjStY5roJSSkvmUm44iCKwXbMs/B7Ze+As8G3ZFm4gnW+V4SHEAEAi1nqBJSbOefFMKLOR8VtO/69GNSo6g93deD0KTq5uxcM4L5wdwElLAEG/m4/KDQSh3YseN3fMEfiigBASgkMVA5EMHDCxz4xMpJSblKuaS/+IpmwjSVFip2u97kkZvGEBkqq5F73e0BVZsiHta8eDs7WHffJ9IgDzYEuQ9zne+WuULTJKy7lnF6FEkktYNe8MRnc8OZD+UPCilFISGdzqx43LxS8kK6GplykAstXBT4SL2KbP4oQUIffme23tglKLE5/NmZuQgCSTpAu5dh81Nc0pQFmY4FJ1JF3Wo5v6MMWmX0a5S1Hp0hgEgLa3WpLMo9mpUYspUwdQzfTP5jxRktkLSpwLvh7t2pvvJ+JMSqsBXsW1GVJSEgmxDXIKg58/wBLxR/OKnJVWihKg6s10o9FPj68ctaJ+xqMxIZE10+H3P8A+YVWcWI4gOtmXDuxhv8AKxfUdPYKKEVvn4x1X3b+hTHpOxzJ8pZ3RmkqbEQN3iAoPi3aoQCUqqu4v3k9ojRXW7UPVOqmpKJi0ekps2yAybSpWKmJW0IlkzeimJUoPTYjIkcHzBT1VRbMEsoqSuyt1Va/SU1KkdveiacgmYuYohalMbNcnN2CRzjErIQpDFlMbCxI4k3a53YZm6J3yOh/OHoES8OVK1f9iVBVXSVA4grsq62FWHe3p1qRLQQjo04pctlKqoVuer1lRyQCwcG5twfgDDUpUrLNIJNlksGubKGnviILaSVssC0u2HL98OeKB2dRVtUtay5K3JVxvf2mNlrBZCwQknErzy9nowlWFZCC6UqNKmIKg9jeKnJ0sV0Z0+jCSq7zEu1k059W/C/WxRkpEqihgssMKr+t1fxVQCOiUgKUub0pZgKQAcrmhzV6OHKBCVrUlIVcMAC4Bz1Hs3Y58r5sg+JsxE3Y0TZJSOin0EKY9XFh9NPWiQVPSl8TYbx0tq2s9AJCZC0JSA7h0feBVrfFvRL0UpNClLUK6e67OQY3iIICaqusBHRqAKaCikqBZ0ppI1O7x7WKVVSFLQoEejDZnSypiTMUs1M5JJJQLJIfssaeyoQmatKmpBq1U4L9wZLDxVQrOVkK6mVBa2AZIyTfjD5ilKodkjJLNy4ZQgEJCaQciJnPEf0f1Rfskhe0zOkwsghgb58Q+SfxetFr2HcplbZtEsiiZwTRM7HiT2I6vSiagdIyFtv4aX9FX4d1UctUpAMxIdVNISlqWDhykPxO6pWKDRNVTMlsEJAKiljkONmIbrdZo543TfnMiv4jtQQj+TlpIUwBZRABJc4danfe1xRyFSjKSlfXSoGmzN/mHTQDtTIA3gw4WGn6YObLICkFFNVZuGuHLJJ0SwjeLleUmuiWoKz0QTarpGIDZlix7sXVVALWSkIJBAZ0oSSAQ+JRIzv4bR6XPJCUKSglIAQpsQCS5BL2DPupgZT9IsAnPnl7FQZTKlgLpORZ7EauCeWUeDsQCPcCDyilcoJK0VGsCtNrU01W1fSntROTbLg2VzrCB5gzvfUfWkPSQaTqnzcENE+W77b3J0hstVKkqIBycZg65RPYA1mlAdyMmGneeMSG5ta+vOKJgKypQJNTH8mI08MKCCxLfufKJCgbAkew6d/dDkqcEF1MzasBaFFJTSNVAFtRf+0GFBIIuDfzJt5WhIIK1Az90Ec8wxbWABKbAkOM3YkZNztAEGqxtABUkJVLLm7+5ruchCGHaAHOoFvYqBrITSwYseJ9ukaVPndgAMstBlFHUSxezzMbmyGKrpBBIBtjvp60T0h2CzrkLgM758X9kMSVMgE7xN7m3sy7NUBNVSt0352LnUgwJvIjVFTUkrIALOXsbcVRMHdgzc7x0mSUguitKEtcYvFTUPViIppJca305uOH3YlUQwSKnJnc7JwX76fupTCyCOBT5P7M4xVT1IORcXuGyyGfqx5KqiSTcvm5L8bZmHizbkrnukJDU2AFsmu7wuo3Grve5/tD5gpWoJUVgEC6WcsHGdik2hKgDkLjyMIjpagcLCstSq7juEULrrBS6SpNNKbCkKNrHJr4Y590nmIvkFBSVErSWIFN2JZ8riz+0xmq0PQn1QlLJWCkORopyCdXAzvDVNOCQAStLucIbNwBmQnq1Rq0GoKluUMcQDcHDtnnV3RlBBUUirIHPvY3/VBOrZncQlXQLFjpn+L84qlMuYihVyoYntu/v/TGTNmSuQZqV/apUy5dLFmzHhvVVvMYmkKxBBVSNCcgefAK7UMJ8Sz8xq0TFzsLQZYAmICwpJGJixzsx62XlHLmyacUtVSeqnP6+GLZ0xJSlNf/ABsylKS/7/e+9AEpam24aikC5+u1GFUZOXMXZIxAh8JyALZfqwwQGAKAze9zcZj3j2w+dLCkOkuUiriCPyN/fCpavs1IOhqHmGIjrS5SaNrYOZaTLAsMRVzNTD3COjssxMmUjOpSRy1jlG9KdDm+jmL8SqUJDpDPoSl7nNIaM12hA9EWynIUSA5JxNvGo/l/5iNc1UqbMLAFiGNnDHJJqh6p/RyEpBpUCb8bnQapscUcqYszppdYAc4lcO4RmlYnOiBLXQq2SXVXPXcuBLvq+9DJ3STUUsa6nwqT+BN/ihYYJRLSTqBxL82bOCRPMpZKgNAaWFss+Dt2tYnOKXcmc0ukFKgUqB1cOIrSgFEsjJTB7FiHJPO74VYsvRgNpWZiQ+87jl7Rl6NUW7Mofy6Fqpw8vSjTdkx0BW6A6lJCy4e5twJza3W4xDMKXpB4ZZXgps6ZMJlhKRiNkgBu86CFiVSsBYDhnFQz74UozzCOpgSTce7LhG3TkWGvOPFZCiAGzs+XdHqqgxYZZa8zziI0KAyJzN+PJuMHkbEMfcHyMIUGsf3HtjbAEZ88migoKSpLBwjgKtOJAFyYRYlx9NBFQFm0xd/KFpBfQMDndy1hFBJahqpcMLEWu9+fm+GMS3O+X9oalISASxJBYVB+Sm4wCmA3cROeZHv+KmLsR4DEUhLnW7Bs+6HjZqxUEW8aQ3tELTR1smuEu5Od372ir+YZqTb0gj5URNvQu55UtKhiWcL7rv6LvdlH7seEgGWlbneytxs//pUeTKmTSKZgqUalKCd3mpT59lCYqKJ0tJ//AEPV2pSDun9Jgsi+JAoTEWw0knNLD9XrJ3fRjVEzHQZksJLXSkkukkguopurrKqjy0zJyitakOwqNFFRfsgXz3sMeTsyibLS7Jaz73nkkxEL6AFKldI9PVe6vAn/AFgVo6JW8kUtiS/n5pO9F0iXtKRMSiZLSHNVjmwcDyhHRBMyqarpM34cBbS/5wyskx+IOzzkJJQtQTLWalKYlyl6dUln63Vg1qkzGQBhCzufpUoP6q4I3R0SXKl9RxZha5uzdr8UKOxqAJQrGh6mtlmx1iITNYAhOJIalZBBYjdVp93hVASioKYKKQpwSGsDrf6zhi+lR9lOQUek318MTgsWe3u/xCrppjszoKlSwQgrWDa9TAki7JATb0U05xgQacCjRUCplm3qq1SetDtmCNoliWrfR1vR+utHkppm0C5STQVgNyLC+K0cnKml3M7MB5qStGJSWwr9buaZUPDi8MRGUqjpBcXqpclItdTBk1ZJjuzJClIYqNNt2xYMai5UxTf6wwwSZQlFCN2n60zV1oFXF9SnocbZlyqVImMCbJVmHObj2Yo0oYsnO+gUj9sr4YlnyjJmKRoLjmDcH2GLEbPPoTOQ600pXS96fL/aOjS5k4k1Gq1MQhATN6VKguk0cCps7jJXqxACyo7aaNsKKUKSlAFWJ9GpB9LrK6qYh2/ZxImJUndUMnyb+rP2xUvykiY2WEk3s+sOO0KSCM7Uh80jQWpeJwASABUpTAciSzRcnZQhFc3CoAkWwl/NoaotNyJqZkwErLAAMD1iTZPIxUnZqFplkOpXVyBOYszmnLF8O9HpcsLCU0KuRSr8OnxdmLEbJOrFSjS4Yy1UEW7TO/hjLeicFsLXs9DErRhexsxzbq8Xw/0piafLBBVKNaEgAqySLM9WEEqL9qOkESZc5IMtyc6nVivjqUVb3q0xJt80TZiNnkkMM+FXDgyBCozGFmc1MqbtCqJYK1d9gBbMxszpEBMogapwqWdfG3wx0kbRK2eR9nKSJqRvG51xd/oxPsMpU2aZ6y4l5VXClqct3pd/MQuqzqeSC2YMqStCKEypnTLNyaUpYXYOHj02QpKAqYtCQeqASxAYAPUfV3Y60ydQnCmuZMJShH11IiMoSD0m0TStQB15dRObpFvDGFVN4uw6M5NBzYjg7XeMuMix+RihahMJTL54i4t2QkdntQY2YuEJC5ilJOKmm/rUhm8XiqjcxmRKlClqYW1JNgG4wwgAMFquBUBYHM6dm3a9WHJkTEkJWyGdrixGimNvvcYUZRStljQlwCS3IeyKdyPdGCgqCruBTdzzg07KpSakqOHEQlyUjQq18NNUEEWwKCgHvcE3yI84tlGUikgXpJWLEAjVswXLJpgbq0Lsc1J6JQ6RJX4qkVD5/diyQiTMQayFzM6LmwUciNfS/qg9oPSHpFjLoxvXTckgj0j6toEGxoR1TrRR2fu/FE7pJ2bHZjjMTNXM+ymWCky1JS35Jq8KoSdkmaIJyzWlH9X4t2GbPNYBCm0v0i/8YY6LgsXzjN8qUWeQtMtCEsk8cIDP4nL86o3o0OK1Pyv+14eZYUzvrqIOgZDK2pJ+UPDmxhZsm6PZ8RUTZj7Lhh+mATM2RJwqSKe/jz0Vnhh81NKFFKApVm9vcq/qxxJ0pYVWUUIKgFFJCmqzypH4YraAy2ZOmIFcpKaMQrpcrLb/AFsCYVsqFzakrTLyCsaV1FLNpbKG7LKWJikqVWkyxSpKvswm1xpWk2p7Tx1glKdA1svygxJEQq2aWhA7bl1nf+bt2ezCEgbOmYozKitJASXVa7HveyVbsdNRSeGtogmSA5IVmCCNMT+Xh7MYxmRy2my6ZyRSoZKbiPZT+0cTadl6I1Sy6FFqcykhn7468mQQi6iqx7lVeVvDVFAlJQkJSjQfP5veFVYdSWx83KmKlLCk2KX5PoRHckzJU0VS05tW+YJYkHw2iPb5AIM5CWKf+Qcb73f2oi2baDIW5coU1ade8HQx0fGpWZrO6O6tYSql7Bxc2848kEksQ3sF/K9oXNSiYgTZb3ANQ/vrHkIm9GxDHqjKOVonJmCT+IbOSlM4AOlgpnZnsXPP5iA2La1JSJKyKb0E2IJzR/THU6F0NMOYvwv7njg7Xs5kLwkmWq6FZ+R5pjdLVSwVfKaWUMv2NJTNn0pGnq0qiXb53SrKWsmw5l84VL2lSEqLh7PmCQ7+x29sLQhc+eAGUuYfmL+SY3hip1sY1M2ZUtKyZiFLsaEpuSosG9hMdlMibPo/mWRK/wDhb445gfZNsSlWSFMe5QYtxsr3R9AEEvcaX/tl/mOfiVNQ1rTzA+ouaAmg7tx/q0UIFIAqf3PE20pFLPdweRIiWdtiZCQkMuZZ7uxAGZ1v2Y50J1Q0C2G7eoS0BVSekfDl/lmiX+HykmvaJoeokI/UqJhKnTidonvQ4NPWXfq+h+mK523y0oSmQMdOoDI/In4Ux1jyI0SbaJUtXRyVFnKl8lE2Hqj5xdsYEqUJcxJqV9qDdgCke9I3k/iiOTspU0/aTTL3/SV/t8UNmz5u2ES5CMKT/wAjfi/8xVXWH7iFSp4RNmKlIK5ippTLTdky75MXxdndTTFY2FUxfTbWutbj7Pq+GMkyBJCWTVM7Q63DPTwxUJhK2OTHPQtcfnGK69aLBJhloqFICB6IGhDcs+zDcLq9lrd0JmL3Fptn7c7vGIUt3KQErBVoQGH9xHK6u3YpzM6MLUHbMtbeCkmIdoEtBPRrWvo1OpN8PrM34o6jpKgA1i40A7z6V+zEE8V0pQwQp1TCcgQd4hk3z8TmOlFctIbaApWZshZ6MVKG9ndPW6v2ivu9qEpkqMz/AJBWkA4bj0vuwaJ4lSxLprxfTQM5aAmhKjkNMr9bV/DSmOoCehmLUZSSoqDkjRIBGfisfZFUuRNSCmujM1AHg5Frm1vF1Y3ZUrdUxCU+FTgkejxjqBNQBVmoAgNlq8DqcwhSOLLSErqqCk+aXez3Qpvh8UWmZMs0tSg2ZH7ZxWZQcFIKWuSBZQsC7aW9X70aT4Yy64vBZDwQ7N+fugVLIcDO/wBGEhQzfl/jiYIKD65H6/2jN3ZmZeRpmAi4+VjEs+X0jsMNO6+vLnYBPnD03BYFs3Z3/aJ1qNRGr5a5Rf5AfJQJKAE2ckkaJcXA4B4aVBrXP78oklrKyQPLU8rR4He0zsnPy84nTeWQ9JBsQDnwsXhNyoUqcHNiHABvaPJYu4vzzflDJUmhSjUTU3uZ31iyliNsCLkWHMF/zgwQbAZWfuhbVKIvli/ccDBEhLJFg/cecZjQBhSFJY3SrN2uCMiI+c23ZDs6qk3lKJp9H0f6Y78t1VXPs4vHlISoGWsVBSToPrwxqmrA5+00upwNj2syVBKry1Zg9UnrCPoUKEwVIIUOOoPA8I+f2rYJkgvLeZL+JPi5eGFyNombOXSeFSdFd4jq6V4nFS7jndH02QxO/wAol25CF7LNydICh6usek7ZL2gDqr1Q/wBPAbbMSNmmAAOqkcwCpz8o5JNVUqIeIOh84co6n8KT9stfZSB96OYeP+Y7/wDD6ZezJYY1lR77sxPd847eI+FpaiyX+KpdctbCzoJ7i4f2n2GOhs88r2eWsNVSAQMyUmnLyB84HapXTSVjr0hg2vfxjgImKRZzmcL2f9/RjCpx0YfYDQ6+2zxR0ea1Oyc/W/KA2bY5aE9NtTZbqrJRw8R+GJpZlySJi1dJO0TYhFrXyf8AD8UKXN2ja1UuVJS3gT6X16sawwsKfD5qvaHYp2zbem+yk7mWW96KfrFASZEiU03alUqspEr+rxdmGpEjYxmJk9h6tvdf1lQcrZVzz0+1PySzVf2bq70Ty93/AGEAle2rsFIkJ1vdu8tWr4Y6suXLlICEClP19daMSEpZIDJYboGFmt7LqhpO7+ccnf0oCcpIcVMcxTwzYj3U8oTMSVCwKVWJJBDkCxHGHzgSBS/A09+ZvEycxiJUCD2WSbh7q3vpMC6zkWxilpMvozvpAv8AtdX0YTKnslSH1bUWMEqSEhc1Rupw1tVMTnfT2Rz0hXSKDWqIPny4QqlP/Yyy8KUxSCaQQG5n3G/Z6ohgCsRLAB2tnlwzHaw0x6W4KRmKSWPJiDxfxfpjzqUqo3ATuquxqjMw8iTg5xlLJKgBSpVL1WdtQMs+txjoSJKBLxpJUo3sGtl2ra9WDQgUlyMfVKWxJOHI+UNSGpAswHcbZtHR19DSiZNrOzy8KMLt5fPD+HrRLs0yYiaUqCiFPSrspc88tKYuQ6gwYEtyBZrAcbN/tGCSmtVSMkn5a6xSaCSDcHdN9WA1Ia+HL0o8CgDFnyfLTSCQkIeWQwSCHu11AgX5mPIAIzGfE6HujD0RLcnS6iwS4S/7C5GbxrlxWWN+flBplplMAVKJ9jk8PRh9CXchzzbOGVksjmAmkBsic9PdAmVLmHEg1WxVH6aCU3ZINhqXDM0eQCE5nzs3LnBurEK6E1FdTaClh5KIicv0ikkMzm9tLdq0Wh1ggn5OdYISQlNQl8A7Pb5+tGk4zUmkJkoF1qubgPpz5mKH0s51+rwJsUgP9GMOeI62+u6MO9zLNpISWzOeTkDJoLCwe553PMR6oZMfeXOUYx7P+IMrsjyiacLAd98r5wsk9Ijeah8u7OGEW7vnof8AaBSliCHJvnn7s4O+pGEOCDY3JbXuiOdsCJwK0EImcsifS4eKLlF9D9DjwjUgWYt3Xt+cdFNN1mayufMFMyTMIIoWk/RB18UUTtqEzZQFP0oWNAAUMWPfkFR2Nr2cbRLFP/IkWVoeKfW+FUfOkFLhQYg5GxDWjvS1XDeaEWdPKO/sjfy0ruPBxiMcAsdP8R9Bs6UGTIps8sPw9549mDxMlIMOreb/AKwas8tX8o+fmtXMLbyieWbx2NsKZKaAS6wDrkT39Zo5kmRM2mZQiwDVKOSQpQAfm5ioUJ1Mkbs0qUrFPWEI4DeV+0UzdoQlIlbMjDSz24/PxQQ2BCQa5pNL7tN2+8Y8pCJYUEJpyY3qI4kntWibQuwWyyQlVc4VzCzPcBzroT+GOmiY9Nwmx+XsdMc+WXFwXVfwjrG3K0MEwZaXVlk5LRhvVlJSpRCgoNvH3vBE1KZ7J10vf5xIFEUm+J9SC7E5+Yh8tQUqkjlY3JAGnvjGzLZhKdeRybzv3eUJSlbElN731zGfvPotDyqlJscx3M9/lvQSFBQLeerDS7RQhsySckqASLEuH7s7srj74BMpOA4bpuzktu77Z4ervdbDFgAchrpYsWcggOB7T7YyYQlJISzO3AZZe6GYyDcmCXrAKlZh2YlwUu4trAsRVli1Y6Xc8osSwSzZAcbka++MSEgsRoMrgEkv+UFrb1BGUiQmo+ENyyDh2h1hZOIuxzBPMDJo2yVKT2gOPGCUo8MnybRoYWorcWQvDT1e1ro7QYVjQSb5d50Hy9kG5GWeT5sNQ4gQySCUlns2b2z1geiQvbQ2YokggEhjUzkAggjuqgEylhIdVBa4w5nXOCmzBLch0vpmVOOGmmFUIKgu9avLEx10+GJqXL+0HuMTnw4fRhtacieHBg+vshBLAC2Q7ydX9sYTWRSWA+rf1QJGI6DhmScuWTQyoNa9jCeAIJDHK3nGEs3ebfWsTU2HYfWnLLuzfjaDDsxUWfjf3QnA1v8APHuhlqX+dwIezFdzCpgbW5XI90KKgzMSX72to8HWwdvM8M7RPUCoF2+QNr9/7QpE0Nr7WWtjm+fO8EZiQMw92N3000hKkFRG7SrtP+/wxqgkm53WalmHJm4xkyUAhQ0vxY53jQwUnjSfc35PCUKJTZyLg8c8hwhSl/aC9knWzOkh/ePDGWnkiLSARcvzysTAlAVYG1/a/KES5gIIsyeYuHH+IZWkEB2BvybnFdWEeyUsMzxcAiPndvSOnWUg4mJ72D+/rR2lKBBBu5J7msL+Qjk7aB06S4pUjP618P8AVHXwnxXXlFM5hDOAXAGeUfRbGuWjY5K1J0mfAqPnZhAUoAvfPiBD07QU7PQniQfSD/N+zwjvUphQKD2yd001S8hYN2e761izY1dFs6RrOmFSjmShKbD3k+KOQxWpKesfp46YIAQlFwlAHC+T/XGCvJJFuVdK6V5faL58vdES1O5zNg/d9e+CcipWVzrcMcuRcvCXdwqw8nAPAE+cc46g3lJTJmUgOHFgRo37xiZhc947tMh3wkEJYB6Utwcg/nBAi7DlqWPL2xR0Ack5F91J4XNLBvdDAS4IVwvkQTa/vxRKFNazhh7P6s4MrZNuHDKzDzaCNBL6hQq9hblwJ93ujJZBbgcR4MGSn7xdflEoVgYKD4c8ncO8HKmtnkbcGIyAPCzwRoJXUK1h7YbnL6z9sbMBYfT3b5xNLWKn4sPOk2vztDisFxm1tcmHnnGYIaCEg5k3cf39KBDAacRnldj3/wB0wOZIAyB77M3yhTmpLlmcXLuCXHuB9sUF0ZTaoNmlhlzeNBxFDgZ+z2ZxIlZCs9T+w+UP6QYcnCiKmvTcEHyLxoUOakVAedw/f9aRtgk51/uLK9X4oS6rkqtkQ7gezlHrkpLlnHs/x1YDQiYopwk566Zjj2omADbgVzdQv7YdMSqsZOHB7wTYeyJVEvYD7yhqcxClmnmYi8FKVlRCSQPacmz8UO8vZzyjyJICmbE+YAIHMw9KAk51aOfya0LhZA1ClApVUTmDby11j1Ac4qnye4HdBkJIe/tOucYg2AyN8hpB2Axl8m63LhaDBs+n99Y85ZxdvabwBLNldvnyjIilKDXyfPh3/WsAgBRYpqNsXVZ8zdPA9qGrQhQIUTvHh+WiYyoSk8hbu8zDslcnsN6JGZJZJJfMuzMGKQBcCAeWSoOdOF7czxtSmECY4NR+YvflGhBqNTeT8bZ+dNMMaMyOSkJOFycszrx5whQIUsW3h7gm0EZgHq9XNr279ISVlyeOeTE8jCqdWQEqpOFrZEXLG/4r++KnUQHI0y74kKynXEA3lcnln8UD0jsSRe5tlnDgWY7MrVNSCS+hyiDaZgpTYYQ3+YNTFnDg97G7N8+zE81Vssv24+UbpUCiFyotkbvyEa4e2SfNzeMGai1v3jwDA2zjoJTs4S6lkF7U8NXh5Uysw9ubmESiyGdlXOjs0MQCompbAPz8h/VGHnLA8TvYrnvsdLdwaqqFioX9/M6w61ywJY3NwOZfMs/thJViLfK3zyiguxoUp+RNvodmGkuDSQALB9S7QoWptd39555f2jUqsoUBld7pOpzbj1YOwdhiibv8uWniMEVMlN3FzwHlxvAvUkUi7Fyp+Lkvwb848gskgpGoGRAPLz3Vd8W7FDApw1wbPwvd3a1hBhqTd2PEWD5jy+ZhJQp6irCbNit3lmfwwJJDX4ZZGBroTK5Zwj0SS/OpgPZDaxm7fkS+Y9H9ojdk0gtrzd/8QRWSzDz1Jga1IsSsCpRLi19XAHNMbMVVi54bcLF+Oe9EqSzq0AJ8srD6ygisUhN2SC2rXzt3fKCB2Z4HFcvm3f8ARhyFub8C+moHlEybkEmxblpDZQdSqVJFKdTzfhmzRQS0krw0lgKr2fPLMvnGGsqYhQSPIAjQ8Dl/5gUSQ+Ff3jy0YRV0CiWVMSbcyQIcPRfablEE5QCs+P5nXV/9okDtk/sLco7KdikmxmA8QCQ44G984Ydj2b0YcL6GXDuJRMPWseDv8oIkO9N+WltImZZWG975PDSJgDgMm7OSHJydo5tGLmvnz00A/wAwaFXOWn13QCTMYZPr7G+qlRrEO9wXszD2/pi7juGpl5E65d/EQhEtaSayGBw2uHBfVvow0AcSDdmf3gfqjylIyKgHBd9bXbl+0GyAnTUsvlblit9b36ocUoYdJgsCm97jkGziFZGJrJe19HH1hhYUkAHibu755x0VOWgqCyYuWkpoD6MS4GG3Ph7IkWtZJzHDRj+cCVEXqbO/AQozC755M7X4WjSpWhdkeHSBWLEn2BhpxeDJ/LzECTe7Xbix5W5iFuokk5Pb2NDuBr35e2+do9UMwwe3Ia/lAKNJAP5nTgY8li74gPIkvaFoimWuygWCiRdna0KUg8sQ5cbO/a8MbTcCoJCXc3sWYswVu5J7oJUuoFa8KqXGemT2tb5RmbyO5AsBNjZ/deMOFLHO/sfKMWBVc5tz5NG3JALHVxkRwjfQhjJUxyOeuUEQKRdsvYNBCQqzB+fIZ25w1i3LibgNl9JgZMI99+GYAvY+yAAIAU9m7irl3Q9ICSTM1Jd8jqWLWq7WKBUV1AgkZMEu3cG8oti7C0qUCTe+eri1j4bRppDZuoOL2Gntgbuxe7835PDLKzcWbJ7DKx5RECCVZBqc+Nr2g3ALchqz2/eNCejABL1XcWIT/wCmPujyghaksSMs7vxcwb6BuaMSWJ8mvx17o0sMxa3AkQNLEEH+/wBPHute5HAtARuZa7gEDS/E8dYG9hd7XyyU35QQL3Jyd9SO6MAvZWV+8vlyiIMvS3fbUNmfyjQt3uBS3u/vCqiLWuCHsGGdhBMGqZw2ljnp7fdFAnlkgu75d5OseRNoL2IPMggG35wmuzNa+buAGhSlPz7vr6aFEdhO14moFyLvYe6OglS5iK0kDnn/AJj5yTMpABS455tlb3x00TEJSQkYVAOlz32LuI32LuUmcQMwVX5PCv5riCO5jEylXcG1+D+2FVd8MkddLoLC4zOQLcv/AFwMEqYlZsA4NnJDP74QHqSHdyD3mDOCfh6yb+2PNqQ4Gmx5v8gD/THjMQkF1aPTxvm2gz7MSrmqqAtvHTl84kmLUpySzHRhrGsHVjHUuO0jhxzb6aJ5kzDX3fX1uxKpSmRfMchq0ApasiSz+yNqlLIdgl1LAXfW5csObR7dCXI03rnJ2tGJDsHLfX7QwWSAw1fyEJl7AK1Cja7ZEMch74W97Bg2jQtSi4v/AHgnLAv8rQLqBrBg7Bs3ck292cCFElgAB7XHONJcX58c4WcIDaj28oRPEGtRc/t3QyWGYv1grvCQ7e2F1KChc53ubwbmk8z+b/lE+haDEqKmBANL8nBJJeHTFqT0hBexBDh7NkAVWdx4YRLLTA3aPsYD84dNAACwA7HzY2jPSUaStJzVuQTxby7oAcyf7QZJxHLuyjNI6IDA9h2m84pbTPLzf/EAoAKWQNxIp5ZB4OTklWqaiODoSVJ98ZfUBi1Y+jbDLAT59b37vowom1mzOT/WsMSRMZJSBcXBUDccCVD4YUQAsJGTtzYkiBdCDTbv/fOCFKjcsnXk2nOABs4sbX1GX7w0JFCzq/lk8QALUSSScz3sNB7mgekAYHy5DmYxrEd3zaBXme4e+HYQlFssi18rMco0KYoIYn56N7mgLlIfQFuTF/yjTvNpSO7SIBhNyBkctSCdD4W/VAJeo6WYe3L5RgDENrTbRyAY8m60g6kfN4hDJSXLW9/ODpBQ7F/Mkg+52/OBSA5SwYA8ycsz5w1Nwh+flEQgl7NbQ5Fsn9g+9CwkOyrd1jl38/dBhyopJsATzBEe0P0bxEKSSVDNhblc/u8XJVu8LDmC+cIQkOoNa3yf674ewBAA89fq0UkapJUwcJHaUWHLmYwy0/8A09gLe8phMxRC88xArWQRYZc+J4GEj//Z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196" name="AutoShape 11" descr="data:image/jpeg;base64,/9j/4AAQSkZJRgABAQAAAQABAAD/2wBDABkZGRkZGRkZGRkZGRkZGRsbGxsbGxsbGxsbGxsbGxsbGxsbGxsbGxsbGxsbGxsbGxsbGxsbGxsbGxsbGxsbGxv/wQARCAEsASwDACIAAREAAhEA/8QAngAAAwEBAQEAAAAAAAAAAAAAAgMEAQUABgEBAQEBAQAAAAAAAAAAAAAAAQACAwQQAAECBAMEBgcGBgMBAQEAAAECEQADEiEiMUEEMlFhE0JScXKBYoKRoaKx8COSssHC0QUU0uHx8jND4lMkkxEAAgECBAQDCAIDAQEAAAAAAAERAiESMUFhIjJRcQNCclJigYKSosLw4vKxstITI//aAAwDAAABEQIRAD8AgmSpfRBaVErq4gkJw5jzw9q/ZhWzMlZUsBfRqB6NWShqH9g7V4eaCkGWoqNzUXST6LcXvVVB0CTPXapXRjCsJ6yakqjndJv6THcE0qVScFwVJFinMFIfyhIkVKVvJlpPfm3DMq8P6oyqsC2JL1K7XfDwpCVs6jLFJXbE7EEAEs0ZVrkleEewJWUpJwMQburLN6Wp+KBEhZmGh2aqzB+Oen3oE01mnnocLm2d/V+JUeE1SWDqLOM7C/VPDKKHnSFxigutCaClVIdiarO7nFvfvFqUI3amuOB0NWYbxbsSIUVVTCo1OToSQ2XOwannHS2NclS5ZUhSQ17bpf6qVGGnU0tFzfyIWNiKBMCmpWnzSN+sMVDq0K60cxawlSpUqk0qPRquN8cw76R0v4jOPTGXs9VdKq9Akf43vuxyzKSgJUDWVNWpw7ku6SNLfOOuzVK9nzfv8h7nkC4AaplOrNzSbNwVl2o6+x7V/KFcostG8mlKs/Wv8McsrSgMyeKVJz4Yv09amAusumxs4GZNnPrH6wwJuwbn0knbOnUiWsJpWFvx9HwxCqXRMXSpdCZpw4ekw72sM2ZSdmlqMxCK0O3/ANFW7QKg2lWHtRshSlKoGc3FMUySd4qPNm9KqGU1fj4vpL/I5QQiWFoOK29SbBswkJ09JWkQC81Kid+pAxWJKUkZnl1o6e0y0SpaQhyrTLLrf+Y5k51bo3ZqMTN/yOMXPw+KOLlV+XlLU7UjaLEKWmlD4tVUj1d2HTaVS8hiDP8A4+qo5cpKOjShIxX4718Hww8TRJIQsHEzrLsKlGyQNXbErreGOlHifH3veqFMlCiqWUKwrldJSdMI3R6afwwuRMUpSUqdKHr8Xq/WsPU6kTqF1KRP6TLNOdSdXayu0l4HZkhak1jq1JGLEkfXZhedOEB20IQ6ZktRc6NvVPph16yd3rRzV2rqKekS2Fs79/COiohUtSS5XV9muqmk5kHlEc5+jKgEAAZp1GeI+fitHKuul4Ws+UH1FoJpqSxWzXyIcA/X+seSRUvtFJDK4dnrfpieXPpsAKxm6rlJcsONMay1zF1ropKe1ceixySLxlUVTVDwe95ivkKXMIs1zpoO7zg5i5ipcuXSUqmKp0xqqzgZ0soRUWBcaf3VEySoLQ+SXUHJYNrnHSnQUXINCpS6SooslOtW8jnGKSqYpKlqAcnXLF1vpWGFdIlK6nK8tSm9IHVp3T8oO63EtKQXwjJV+fo9qJ2m31codiiS4BLJKupU1m97p+t2KkypIVLTWFpWPtNThNXxRH0wpZXaum2G3V8/hh+zslanIKQ2ru4bTT8MC4fZ8onVmzFIkpdACpjJwZMofNI3fSjyAlh1UXTQ++d2nhg8USTtpS1Mvdr54D2k/gp7UQzpq6U4zWk7uiaWpHf/ALR1xjJZLnKROYndJSGa7efdUmKnROlk2WqW2rleKpXu3Y4AMwqTMIUQkjEHYEjL65xZImrlzSQBd7DgS5JLszj0o5Jvw6lVlT5qfUGWeR1ROkrDzF0BE09HxIbsi4CQqKJEyWXRLOFDCOUyZhKkBNUxa/hTHS2NDSkqKKVEZ9rmePGO1NWL/oUNmhe9Lauk4jEC5xSQkm6UgOlZZWoI8iI6pFjHPcSSpBCVXN2BseL6xpmj5ZYCSoANU7B3DZsD6PagK1kBSiTSyElRJZrBI4C8PVKKnLTDfJKcpYF15qu28mqAKDJUrroVTutepIVp1054d1UYSt1MnhTRSAQxAsBiLtcm+T4u14oamSUJrUtApdg+oDU979XlC00mYlSiwzcWL6RWnaJJqQuS6VOXLPWBhUGp7ldqMJ3j99IEpoUlYKilSdSk4i4sToWqMLmFIahmUH1scwnvT2o8pLh0khRyHEDIXP00KzfQ2/vYxpLWRRXKlrllKlISH46G2LP+pUPTNO7UMCTS6a/u+vEL0Fqt2+b8nB/9UxfJQJswKNwrdJZIIbeWQcIST4lRmHiU6gYlFGzrmTClcxSmxVEqBG71gyR8XWhJWKEo4EvbquNHVd7R0JuyypRlr6QKlqTiRUHyONL2V4fVjnbYJNaVSVYVJcpZqWcEXKrN6Sv0xuqkieZ0eYc3L5gMeD6pijZVDpFfZhaCDvVYQ29hu6YVLkrWkzEpUtNSQqnio4fvRXs4mImKpo3CkqWLKl1dX0/R7UHKQ6YmjoujmVo4KHWvWlVJVDNnbpFTFkBJ/wCsdm9euSR1vVhKy016gkXsoFku6Qpho18MFs06UgrTMelT8TrYi/DtKp60FtERVNmrrAWSUpsMsgxGmTU+JOLqwpBSqVNcFC1OZaQCylUkBwTek9btYk7sTlQqXiWUUD5+zlh8MOStFSCpySdVM3AgkJbxYaXjHLXNKz5iKdiI/wCSYpOEBYTm9Xu5eiqKdqXKnGhK01NvKajE3m/rUxyJRCAu5ICi+eFyyWPFr+yPKQSpICxkVguGI1SToWHyhxvlwlIyVKmIEyYF7qdCOJy8v/MOlLmy5Nih6R0alE5ezJI8UTTDTuqKVd5bq+2r9MYHWlJBshICzd1ZKIY2xM1XZjDqqrSdDhfj+8PpJN2aK1qUEAqLkO9I+h9YYlK7dlCRV/T8fajRNUpMx0hwbJte1gwHW7MRgJUSSrCHTZgCwe40CfxGMU08zqV1837ze8TeJup5v2TzoqDUVKyqS4Di9uOuFOHdhkksTSUuxOIqAJpJZzzEIAMx1OMOEX1fev8Ac3UwMlaJc15qVEXDC7EgZ6HP3x1dNqo4/ap/EIHbQoLUF1EpUkA8iLEdzh094gJagFFwTgMvIZq4v2e1BkoKsCiZCS5Qosx/9dqMloCpBUkL6SZNzsJYRu97qPVqhp5YSjh9P7UMdBQICsIfMZcc/P8AaD6RaCD12bdZg36u1DbfZ2TUtQ+0D/WEdmEzZakrpUo53zcF79ofF60XcCkssBagjMC1lE6nnT2lYb0x6sWUnDSXzB09jwlKqHSogndSDcpbPvqjyacQ3klyQHBAsQlzor66sZwrRQl9JQUJmhipRKhewAABL5qOuv8ArClzE1JU7qYvqE5U+etWL70KLKUpKRhvbEG1e5d/htuxb/DtjROmTOlDpS2HE5dmUCLRqmhTndilogUjpJYQEOUtivZySAL5qJ3uz1e1WtC5SUzWTRMRx3Lje+IeLFGzJaZE2cg3raz5Jq+aR2oROmBcpmAuaTiICLuOB4+Fo1k3T8pBAkEFqqVF8y4qNkj3VYsjHdkTxORVTT8k8Oz61O7HF2NEvpFfaYEtiV1r0+COjtkxUiWlSDgsFJt+3W60Ph0OnHGXlpFWl6FkxQCargdqPn520zOkUQR8o6KNpM2QkEOpTaOS6sgGbw7tMIXIkla+lKpanYJTRZLDXj6ULVPiqG7Lm9Qu8PQlO0CTKEuoTFoKk4t2l/iiJK1oSELSnozdFt0v7G8W7DNqSvpVGbRiYBQp+9h7PW9KELQZayh0LCCcWaFAZkEZwNN2d0FxU50lKwQagHz5ckiCBGFbJ+vyjGwpRcuX5PlYNaofKFVEkhmHDS0Gdg2KZi0mm4J5AgMw19vsidSWW6TUGBwswGr65tGLUDYEgFgQ7geWF7iD6MrCVSylwllIKwVlicQSybMRhxZVQrhu3BIxSkrWc/rvjpITKTswX0g6VwaGdm77ZdWmOdQEox5l6Lagl88hFEoBQQxcpdJSGFyAymOjne5RTovSOwxS1rkJlzFBSQs0eiVDudn8UTTZaUEJrTMNNVSN1uzxrjrbTL2cSglEwBbJup1MndqzSfxYY5BlETimZdVibh1PcsTmVAxOFKdU+9+IBJrk0rBTm1Jvd311TlDNpmmaRYpmlVbpsGV1cn+KmBdFQSoEJ5XYjW/4oqSlGAuFboKlUixOTPiDdZPPdqjDrScPN8vs/UApSR0aKirdxVBKbs7Z3HixQoFJIKyooKlKqpCSTcUjk7VdlzvRQpYcqQhKwSsUqOdST1m4bsIkoCyqS+laXVTp89E/piXXP5cJF9EhBlqAU0x8K2U5bDmGUhfhT2VRKZab3KVXAHuTd8m+KCmjaJwQd5twVXT7k3T+KPSSTSFkOlQzzbUm/fGa3nVS5Xmpxfj72EUaEFJXUtHSLQCEscSqgktugFr1Kp/VCUzgUETE/aXS6uDG/fp5R6cSuepSQ9xvDPBy0V1U7sEUnNagTanUgqGQGT/eyi5lQ6rPDi/iLtZr/oxVdBq8s9AMVy/Ps+jBS1LZQCh9pwdx703/ABQM0KKDWyV6Bt8O1VtVCMU8oJ6Mo3XUri96esx0wxJ28vNUZFTlNMUEFQCVMHsTSSyn4sB7oCklJ7VqUtz7usd30oBaiQo0hzqHs53vWhlRV0SahgBdR0ypBezP9VR0yvAjjs6QlKpaiXSHFsK6bkKGYrD9X9USqJKies78gSc4eCp0pSQKmdVwlJUxANur2U1QCparE/u+jvwce6Mp6t3fy/aXcWkFrg0rJTh4/KLCUy5fQA1ppD2KaWxGl9K71RGArpAkglmNLkOSMPzB/wBqotm0BSkObAKFWmHFlUG0Sns9WNTh+P7/AGIjSVF2Iws3EPqOENxqJStVSjmpzpy84TdCshVe5sOH12mjay+F3OG2pIv+cXbIg5hClIvUEJubAkP3fVo6UmVJTIqUk9JMD71m8P4UxyyQ4qO6k055hrHiEu0PlzJmHowVXCW/8s+KKpvKnP0lsDNTQs3KlEuCm6SHDvqKbx19imSZIDrWpagmtsIQeqlXJR+91o5pIqKFinPetM6RuQdn3Uw9CguhbKzycYt4Yn7PVjD8TB8AkZOUFVTLb/N28/ZGGciqXKnUJQ4/4/T7enq4ldqFTykOA7VOE9+X7xEsFaVElRo7TUn0Utd/S5Q+HxCixpiph6JBpBwpG7Qrq3KmKvS9WLRNQiT0SypUzepqV0aUcPV7NMSypYl7OhVApmIZCir/ALK6qqcRy3kq9VW7HjJMshcxSXUAd5PZtlp6O792N1kdPZlS1AkEosCDhFxewAufRVvPEUxE3aFma6BU2b3YM9gqHSZkpaJl1ZYU5AFI95UbdrKPS5xSFJAGFRGawSzC7FMZprVNKdeuLl5vmwjPU586aJiJKV0/ZLCalFW6271g3hqhsxf8wlQ/l6ejFNUq/wCeLdXVEkxMpZQnZxMvbHTiU/VaxDxRJrloJcy1pUX+0DbvY6292o6ogegJSQpknNKwTc2ABtl6O9nCBspomLmFSejJcBjcai+SsopMxZUKk0L3uGbEeSs6d2NM5SiEWUbYS2hfuwjd8lRwf/oFznGStKErJCK+quxPsu3ipTC0fZzULLlAOljwjpTiFJV3EUtidvbyjnEAFI6w3g4IB4OPKN0VNpyv2oU9hyvtCEu+JrEc/wAXVVuwykhpYlmpW87W8KuHaVCQhSZgCMVhYekBu64ct2KZs5SkJCQN2hSk50nQ6/VMTtoTFLmBSaHVUKUpNtM+++73Q3AJWQrBFVQxqtzWqycsKU1QsESZguFLpLsXBJduy9JY+lC5qwqm5UukVHROJWHL9SsLRRogGBHShKQkhQIJ4FLuc9bgeQhhkLS6RlfMgtoL6H0Y9IlrKlUgTaUpWsVBdtcrEp8WF4oTSglSXV0gw1YUK/N+zSpKqoxU3KpVvZxcoMkQrkWQb6WftcYXJKkzQopLVXu2mumHtUwalMVWID1U/PztBkowrfUvrhB5l3i8vr4SHJWEvSBSkkG7s/IwhZlpNaAQqzpG4Cba3GkMQtBE6vMsUm/3U2bFnThhASFk4rFtCBnkSbZQYYulDdPESbTVSzQaFLWSymIbnmA/Z0gqxuktYZAEk3ye/CF9GCVLSpqicNrJEtL5FsXhxQpKkIKkkHv1/T8UKSeRuut+I5qcsZMUcCcz2iDYEaP/AEwSkApQkKqdPVA7Xcn660JqNJdRpUsOL3a786R9140KAuknCwSp2Y5mx5OPEI1kZDmJIVgzKgFVE3ZVVzh7lbqfxQ6VKArmLO8oJl6j7qYRSoAKamWpQFRDs+as72B8UOQFy5RqmaBVrZpyJBye3ZqeqCqcKTdnh9XvF3AM1IApAJUkpUkhgFBj0lWeLqxPWSFk3tpYAOPOH0Ubn2tSCMN6ah3wo00olWRWcauyBbSo6PEtEr8XmJBbMpRUpQNJpKqqSs5fpF4YQFLqrxrc5hBQWPE9U7yoKbPkpQhMqX/1CWvgpfWVn1vViZC0V1LS4BJUkvkRal6rxsjSlWJRVrQbpz+utCWIU+WfefKHJZdZJ5pTo2TMNburDC1WYkMCzAm7fXziXRF2Hy5aZtOI1jq8rnDZV39GnrRvTBKwqWlinIapLuSki4zhKHub4b/4+tIYkpUVfZ6Gm6SrPnZvSpqjLWbqLuYp1YusWPM1ZYXdm60U9MF0ZWTzTdvwJiVctaVinRyRqCMw+f0Yd0K5gBlDUbvVuPgftQNKrDLI3aFJeWiWV0pB3uset+kpjyJqQhSRvrZL8re9R3kxk6UJaJRyXZSlOcy5tyifoxmFhwklhYkggN3qDmFRFMOPTwlsikrLS20Ap0pLkMeTDe5QDqUWd0uDYHeayb3jFIUhCVkuFOFWyLk56hutGilqiVG41wuQzDnYfSYyqYyKDpSSESyQHXY5BgHZr1ElnNScOUSzWUsllKHe3kQBnDJKSVpCk4ZYFTMHcZnmxNNKcKvhWvpKlUIVNT2naFZcLpLsHI2hEitHRS5lzi39erDNqmbMpSVyEqxJAmDRn+GlfpRHNlUzKQoGpqablrMC34YF1SnSbG3Ihs0nzjpLiFkJQVMEJc5PmDvDDkc2tBIRLVUolluG4D0eJtbqqTEilDCp89S1i2RbL0aoYibQUkh6urdzcix8n60YaqmU4kNzxWsCYoAqSCHJtc5We5bq98LkSelUd3M8eFVWfVHVV1YfMnGlNIbN05WAvUdYBMxY3EkS2ulJ+mqiTd4pguyNKxguML2H1n+KCQlFImgXSliKh7SMxph7UCqXKQkFRSOKyVEq5AO30YUUrTVSpX5t6SfpKoLV3LM8tctVZSEoVdTsVq+Is/3lelCEKVJIXeru+vu0x5QmE0q33sgpy1NshrVVhhtFIlqez3qAw2Y5dkX/ANY2i7nRlS5wFSymQJhJdASF42BsBkof1Ri3kpoGOl2wnCjtwuXOSlKmOMnexrISMgUmxyTTSlOX3ctj6QzavRqch6uLOmONc64QETqVFJRgJQSSXJVmXz8qeUYlSpoTLSkEsb2Ghck4eWGNUhS5aCKqUJ6w3Q5zv4vbE6CQT2XN+J5H6ptHWzULQdAjUlZSpDFOIp1AI594g5azKWldwbOMmv8A298DdagMSio95U5/ePLSpBUFC9uGocF+6LonqW55ylwgXCnq1IYAA6Zh098apOErpwviU98skuU1FQgUJcE33gPugZEF39WHLdr/AGib4VOLkBmcvhbqqTE9ILuT1pNdNTFmTYpfXPI2ersiPWoCWDpUcQdy4DJ+ZjyKJTpU9SgAUuD5WGXowakoBl0FTKBeoDgHyPxYakxrqh2NCaqa10ofXdsOQU5aKEoU1SUHKqo5gB267Swo39H1oCWxTSBkpwQ1SQzEnllhqgVEpNKFKmL3sO6n0lWy0jHpA8mshQS6Ep31AEhyCMxkFdns9qJEDFfK4u/5Q/plplrAUftS8zPE2Sr2xXGHn1YCWcJd7p97/VXaTGohOFmPYSKa8TMO/u72gkpCicTWPVViLblhn9KjSlqqWPDPTPP2x4AWxKCrk3tfUawl2GKACUpCgpk1Ko6r8S2eiuqlqYAqUpCUKyDlOdnNyx7XxNHgSCRe4NWhZsSc+FqetGqKasLAEBg4Oln4GAgwooAbT2lvnDkCsC6XUvrNp/V2Yke3J4Osiwb5/QgjqgjVhTakKKQRcl6VBvYMv7Q1IWlBxELAfs6uGJ3vVhGV2SX5kMC7to8V1pSEpalLoxVVqyxfdPY+KAmJUQtObKGJr8DhPl6tUBYGop3np9H8XxdWPTiFLqTepypNJGvI9b0fvRgqZFaVFBem1jf94aSCCrn28hw9/wAMGklZGL7NJOb/AE3hhSXUSlxQ9JVcVXt2TiHw9mK0JQlDE5utHopfW7Co7sZqIYle8lJDAuCQHUALRq1UkBSyC2jEZkOGP00LV0aVKsO1nbLRSS3hhdS5jr6SVc6qSn8RSW9KM4G2UAy0JICwsBSVBkGqtRzsw/VGTXVMWCWWDid7AnIk3JSTi+9Gya0LE0Cqli1sydEne8KavVh20BK0mbLTmT0mM1pU+9T2NEp/FHa2gkRdKihYPrPpBF0yzSMN6sIwk+nm3rReiTJ2iVUZoeVLB3DcC3VDin4rxHQMaStKDTxsbgM/FiT5Q9s/xIWXpcJVS16i+J+rZOnijKyN0s1ruQdQzecYpwwzDAHJnc5HWGLXUmkNgSHUzHhYDT660D2WZdg0r6WlKlICU9UpDlyFAAtfJsSqrxSZ0uavSwtlnfzf9MQ4acw9I+vWjElNwsK8XZ7uMc3Sm5ea/IH1OgsJmnCj7TLNTZfJr9WJ1oKCwKl5Yklk2Nw4qY3/APMPRNUUfYoVMmMctEtvd/owtU1dKbHG3lbetbhh6sZpxKyVWFcNOIEBVQpctsb6gv8AJP4d2Ka1pQRvADEdQbgDPg8RLSUKcmoBQYuASA2YzdVsUPRNqU1Cr1dZQ3ha73+9rGqqJuMA1TFJTMA6pFshTdyM+cKUllYywmALtip9/wCLFFimUmgWDGrDe47+t6sTTQlIlqSd00nDlpVbl92Gl9VApOziExQwLIBOE20JD2zCb9qH4VMHw3uCST38bfKJgC6kqBbOrh+eXVqgt1LhJvwDAcCecL2B7DFMDZQ3T8teafvQHSFSqmACQH0BZr8cWau+FFwDcX+rtlBYgkOCzXtdybwpF3PKlo6UKS7OXqMaCEKTWxxe2x4U7w60a9syw4BsgMt19IXUKVOC53WPdnyTFd5iMSooKgkqCVBrvYHIlvhiiU0ncmVKmDHa473zp6qaqat6IUqpKqgVKpDA3Bds72tuw9MxKSVAXswyLHSJrTRh2KZqpa5kuUAyAp7i5vgqSm2IwU5BpRJlyQSGd2qe4IBSWVxUrugEdDUpbqxBO7pfFVrn2d2DWgshFaqMtcTZPxHZT1erGKnekpIxKL43Sm+t/d2TAziSaWegkWewewDlR0feww4ghJUtk1AgJyUQRaxPN8WL4YmFVyet7TGlfi6DueSMV06ZtBLTYFJKrnMDVmy/D1WjVrJCb5OCA+T2f60EC6qbM3kDdw4GZEPRluLBLM/5WMFSpKXPLLNsn48IJJQytFMN5tCMuH+YpoQqW4SQtx0mEqNPauWbPD1u1FtBEqcYKVKpRY6m4BLMM/7wbhmDezLXjeHSJZMyg0pJBICr1FIsABktt1PWUyYRNmVE4AnEd0Hj39Y/+YswNKwVqUgqCWI7xprk+8mD6eZMAQQFAbqQkZ5cObdqo9qJQqzNYkXu9nsNNflD0iqgSX6RxfIBi4a+ai3Z9aqJ0pxKy5R7hUJAUFqpUkjMpuS72GR/DC6zxLUse7QO1h4opTJCgJjpQuoYlEG/tSPhhyzIpCV1KU+9hfNu5n9JWW9GHUpaWJh2JlrrS2QSGqsAxADMBc+mpXCPS9kVMSF9JKSOFUbPUBKCJdYSo3yxHxOqqrrU4aorlzZclARMkSpih18bq4a+WHhHRRCkd2Ty5glYACtaVlrZpOR4u8eUmpYdWKkNSzfs3o4UwqlaVpVkRz0g79oOm+RdrC5P4Yy15lm/MW6NMwSlKTLrbJZGHF8QaCnmUmTKKUkTDUFJd00hiFAnMqJgAsgWSnfPabF528XZiaZUXXSKfRqpTfnUW8So1SSBVNJPkH5ly0dFOyS5skzBPT0lNdF1fet1vF4t6OXLRUosXLOOZBf5PHUMwoSkhY6SZLVUU1v2ejVphCXThpjWWg9iEvkpra3jwUEtgCiWzqH5wGJSiNX0/tDkS5apcwqXQtAdKT1i97a8MP4aoI6hAaVoC6gCgk7gJISQbkPfjhjwUSXcbxRS/BjrYb33onDBnHrfX4oaFB8PLIOVHQvAWRTKUhalJoqyX6SaS6mDXqG7TGTShE09Gl0VCgKFRZw1znUX/DALCK3dW6GVhYFrpINOBLtCwStSUqBUSWw3f0f6YOiWRdilU7qgUCxpUXIISA97iwGGJ1rsU5jX2OC0eJUFhBGteJP0f0wLio1DE5qYDjygSvLzN1eJiSpdNKjlw/2PJU+Y0N37h5wJUUkFJBNixDjuYiACilT2a9iHHex5wxS0r0SM+qAx1AYJ13ezDGqMbi7u1nN3GRcZx2JKZHRTOmQcWDpUL3VLzSvH92INjlJnzFdIo0pRo3VHMps1sMdyUNlMqbIQeiJz4K9bEHV1etTvRpCcWaC1YoShWAquGoSObsoejTVCBLdP/Wa0FVSiRSzuOrjtu4tIsmbNMfDNro3E1f8AXu73ooiKapQWpBY4sVIH5Bvu4YJmUndf2LsJBbO+YHLmI16fd9e+GiWlQuoIlqBU7VYk9XqnF93FChKWRWRh7N3N4bZtilisi0qFMsX3Eu9t7E6f9oYF4KQolRUTiDAaAg/WkSpSkMQtZDOBSXBGjV2CYYlzicNzdyTl55xyqpRgbMei7LV582u9hrTCpNFaf5hEyZLZX2aagtNt7h/mKUZKtiIsq5awc8CPWwv2olU8pY6NSgtKd9NQVniqurehoI8DJMmYhYoWGKVlnFJ3M03UbdbD1YCRssyYtKVI/wCROCos77uqbK/DHkqBJJIdQuTw1A4Q9eJablrYnxabv6erGpzQzoD/ACU1cwoSoFbzBSP/AKSqakd+LDTVVExVOSOjdWFRqDHPsq19VUVEqk0lJJXUZgzJTgSMXJYViwpVTiqiJS1LUQ91EVZ/e4v4k1RoRla6EkZp6yc8/a/pKqjFLSUXAqyQlOnEq8WdWLswFJLUKCtLOKXsynti8UMSkS10qoe6TuqYjMvkfRpVBGTYABJIardyQ2bi5d08B7Y9UzWHfkfbBBO9vDRFnq7z6I7KYFaWAYqbVVBF/wBoiGyylQKlr13etm/Bm+qYYogEAkKUWNQ3gN4hnb72K27ErlikFkm50BIinNRExYDtvKq4dYVACj/WCNSAUQopLqNLFNwG0PyHZh5XMW2MYRTvJHs9sTuULcFLJ8wTwDW/T1owqY2b3a5xX0cFshqQFFVB0e5N2voM8485bLe8rjR9S8bPk0KKwpAClFkpfCDf6TVVGJ2ghPRt9ioprSBiNPPMFXowwMBLlTJaUzFoVSFZ5pf5eqqEFZZQASyyXDAWOaWOn4d6LNnnJQs2QtDvic29azt1qao6ydhkqx4J/XWnCql8kpa5KR95Qhkj5dKilQY0XbW3GKp0paZvRy50ubSh6pdkp9Y0/X3Yd/EJEiXNBkhfRKGvHkSE2+9ASNoMqSZaUoesqKyLqCkhNB4j0f6oWxB2eYrZy65aJiXxJU1wpJTvEPq/ihc5aVU0JIAGtJOZ6yQmq9qlJq9KPNZanYBrKfFcBk2zu/heF1JOYINmtYHXLIQSG6GHaFLTQsBVwQWS6WDBNTPQ3V3YHMVsAAfMn9rQfRylVkVZGi+rjq5tGzJBky0dItBUsBQSnEUjStT2q6qU1erFuQWFSAyWDgEqdnsbKyBUBGKQoADLNyxbvBb9UMkSjgWhXV0rwq7J8oOtSmSipSkuzAgghVVubtGdYAnUiYhKFLBIUGSbkBsxwBgkJCQVlJsxa93s5PB+rVBTHcVEAEC2tibHgbE+IiEhSroBICm7rZPdtTEXYEpF73sfbwjdKQz3LuMmyPGNmSyhYAWJhGdIUwPBzS8awABUlRF7uwLDCOtdLmHctzEqCKabpJTUMie1lo9t6rtQ3p11rUpZpWoVBKqav9fDCqpdN0Kq0KaePW+vwwKQ5YOC5bkOJMQlypi0hCVKCjvJywtYAkWZQ7Xiqic0KnFJShIYhyuxUAWVULMo/kmOmj+FmdJSZczGF4yV4N0K4elEm2bCvYyhS1hUtZLK/q3vhiVEfxIWpEqU6kzElVxSFpUlzZRc0hs6cKsh2qkoWVECh9PMnMCPJVLVOlFaR0SKK0psVANVclLrVfreGKNqOzf9dWGav7N1NQ2Cm/3ompuyurpwzUk0MQylNUrCSAGtfdFurAudUlLEnD38fSjEygES5yVqQuoIIUCSVMSCAbhCgN7dqBilnqWpNi5OKy1tkeWZ84xVaJZhkip/VKLZhLsANCPLswkTLl7eeXc+Ryj0zEwYBTi1vyCQ37QkpYqTULPq4N+Uag0thgAJclz7Y24NteNr699OUCi18/mCeMESbOzA6aHQnjaLYB5WoIKFKKCoAMAkFSSxuWeiz+lCEJQyipIKjYMSAk8Q2fCPElnYE39nEQu4LEtrr7W9J4dh7FciXs7GtSq6hrSn/Csu1ATAhC1rSzVLCf6k73192FhQsbHlkTnFKESZ0tRUtVXZ4ZbtlXV6KY5vheJ1VenmDuxIWrCFk0pGFSnIAVcHjo0DMUaE5Nd1Oqo3O89naHT5ctKEUEqYBK1ZEqvvIN8I3akxIXpJ6ofz/tnGqb3VvtEPoyQhSAVBQFuevlGrBYGwpbPrFt3j+HxbsHKUZaS4NhV3O7QmeupQbK2G5awz55wqZj9wkuh4qB0y0yAH+TAh9Bb2/lAsolySTfv4efqwRC027t6oRr4idjalyCoKlICVbqk9Q8FX0Tlupxb0SSpBmqEpH/Isnu163oiPUFEwImFqmFmJSQxUm9LLS7dXxRRNmiUy5KTLmJSXOpPapVVSVDsxbkLk7FPXKM+SpDy1kUa4MWtmiyVt66UImESUJIBLm4IIUinMhWe6qntQGwI2lZSiUsoltXOdTDFwppNfrQ3b9iQ4VToMj/ShO96X3onYh38QmbNO2NCZVKy+Ck7h9KPnpMxKFpKkVpBxJL/WGHTNmKQlSCoWvUN33M0ICQ9yH45B+cSc3TsUlCyFhlvUlLJU5NV+s930hZlKdMsOpdW7z+WLxR6VLXNUpCQag2o468frqxdIUsrkuaKJiUdgYrJxOkm6cSsVKYAFyFK2YmuSialRUkitFeH0sR/T8UI2gqWo1SzLSHopD0j5eJUdnbZBpQpwurJSCP8A+lFDJ8XSbsSfyilbOmeZgVLAbPdJApTzKclJTuqNPapiINnIWoyyagtNqipNPcy0h05pSqqrswxCFlZlBXVOJIcgJ6zCot4cXZhJlhG0S2dCVqTT12q8kj1VR5p0jaVoB+1qXLyqz+urDusjW5qapyqe4B1Hlx7R7WGLtn2Fa1CYlacgsdJLV0a+192JVdHQg3C712Ti9J83V2aYq2bbxIlqRieoFFwE9XD6xvvRkyLQlZ21KZaEVyn/AOMuMI38RSFU+LFDdtkoTdMwpVaqR1n/APpTiCUKj38OWj+emTJmGWpR3tzpFenFO1zkzp5/lkpUlKD0q3ACxu8WZPVqpqjoaOIUrGIA0qu92L2N8uIV92DkoBmISqoJqFRT2M1W9EOYt6VH8lQpFVKilCmSqm5Xa6SyvCqEHol7OlSUlM5M0qNOVFP6YyB9XsaZSJFKF4A+e9m2KPnf4tPEyZ0aVlaU4s1MPbqntfDFE7ako2aXQtulk4pSbDOlast9XZUndjmrkkSJU4sCtSwkF3UEsa81PvN1co0J6TJC5CujqM4TAWS5+zCTUpV+qbYt7djx2abLZcyTMCHDqKCwSd7MJv2VVJj6T+G7OlGypUpACpwdXh6sWTFym6OZuqtyy+qYiPmGShKnVM9AKCVn5uyfShS5qglIUHSCfmTHTnbKJKZkxulldFMxdZCk7vqdqOIJqULlqmp6RKpZ9qnS/wAMccD8xrxFRP8A87+9UenKXMS4ACLWbUHMa8N2JlF2tdL37Xvzh6UrUpJekKISLhgAQL05aVfegZkqn7TNFTKzz+bKjStY5roJSSkvmUm44iCKwXbMs/B7Ze+As8G3ZFm4gnW+V4SHEAEAi1nqBJSbOefFMKLOR8VtO/69GNSo6g93deD0KTq5uxcM4L5wdwElLAEG/m4/KDQSh3YseN3fMEfiigBASgkMVA5EMHDCxz4xMpJSblKuaS/+IpmwjSVFip2u97kkZvGEBkqq5F73e0BVZsiHta8eDs7WHffJ9IgDzYEuQ9zne+WuULTJKy7lnF6FEkktYNe8MRnc8OZD+UPCilFISGdzqx43LxS8kK6GplykAstXBT4SL2KbP4oQUIffme23tglKLE5/NmZuQgCSTpAu5dh81Nc0pQFmY4FJ1JF3Wo5v6MMWmX0a5S1Hp0hgEgLa3WpLMo9mpUYspUwdQzfTP5jxRktkLSpwLvh7t2pvvJ+JMSqsBXsW1GVJSEgmxDXIKg58/wBLxR/OKnJVWihKg6s10o9FPj68ctaJ+xqMxIZE10+H3P8A+YVWcWI4gOtmXDuxhv8AKxfUdPYKKEVvn4x1X3b+hTHpOxzJ8pZ3RmkqbEQN3iAoPi3aoQCUqqu4v3k9ojRXW7UPVOqmpKJi0ekps2yAybSpWKmJW0IlkzeimJUoPTYjIkcHzBT1VRbMEsoqSuyt1Va/SU1KkdveiacgmYuYohalMbNcnN2CRzjErIQpDFlMbCxI4k3a53YZm6J3yOh/OHoES8OVK1f9iVBVXSVA4grsq62FWHe3p1qRLQQjo04pctlKqoVuer1lRyQCwcG5twfgDDUpUrLNIJNlksGubKGnviILaSVssC0u2HL98OeKB2dRVtUtay5K3JVxvf2mNlrBZCwQknErzy9nowlWFZCC6UqNKmIKg9jeKnJ0sV0Z0+jCSq7zEu1k059W/C/WxRkpEqihgssMKr+t1fxVQCOiUgKUub0pZgKQAcrmhzV6OHKBCVrUlIVcMAC4Bz1Hs3Y58r5sg+JsxE3Y0TZJSOin0EKY9XFh9NPWiQVPSl8TYbx0tq2s9AJCZC0JSA7h0feBVrfFvRL0UpNClLUK6e67OQY3iIICaqusBHRqAKaCikqBZ0ppI1O7x7WKVVSFLQoEejDZnSypiTMUs1M5JJJQLJIfssaeyoQmatKmpBq1U4L9wZLDxVQrOVkK6mVBa2AZIyTfjD5ilKodkjJLNy4ZQgEJCaQciJnPEf0f1Rfskhe0zOkwsghgb58Q+SfxetFr2HcplbZtEsiiZwTRM7HiT2I6vSiagdIyFtv4aX9FX4d1UctUpAMxIdVNISlqWDhykPxO6pWKDRNVTMlsEJAKiljkONmIbrdZo543TfnMiv4jtQQj+TlpIUwBZRABJc4danfe1xRyFSjKSlfXSoGmzN/mHTQDtTIA3gw4WGn6YObLICkFFNVZuGuHLJJ0SwjeLleUmuiWoKz0QTarpGIDZlix7sXVVALWSkIJBAZ0oSSAQ+JRIzv4bR6XPJCUKSglIAQpsQCS5BL2DPupgZT9IsAnPnl7FQZTKlgLpORZ7EauCeWUeDsQCPcCDyilcoJK0VGsCtNrU01W1fSntROTbLg2VzrCB5gzvfUfWkPSQaTqnzcENE+W77b3J0hstVKkqIBycZg65RPYA1mlAdyMmGneeMSG5ta+vOKJgKypQJNTH8mI08MKCCxLfufKJCgbAkew6d/dDkqcEF1MzasBaFFJTSNVAFtRf+0GFBIIuDfzJt5WhIIK1Az90Ec8wxbWABKbAkOM3YkZNztAEGqxtABUkJVLLm7+5ruchCGHaAHOoFvYqBrITSwYseJ9ukaVPndgAMstBlFHUSxezzMbmyGKrpBBIBtjvp60T0h2CzrkLgM758X9kMSVMgE7xN7m3sy7NUBNVSt0352LnUgwJvIjVFTUkrIALOXsbcVRMHdgzc7x0mSUguitKEtcYvFTUPViIppJca305uOH3YlUQwSKnJnc7JwX76fupTCyCOBT5P7M4xVT1IORcXuGyyGfqx5KqiSTcvm5L8bZmHizbkrnukJDU2AFsmu7wuo3Grve5/tD5gpWoJUVgEC6WcsHGdik2hKgDkLjyMIjpagcLCstSq7juEULrrBS6SpNNKbCkKNrHJr4Y590nmIvkFBSVErSWIFN2JZ8riz+0xmq0PQn1QlLJWCkORopyCdXAzvDVNOCQAStLucIbNwBmQnq1Rq0GoKluUMcQDcHDtnnV3RlBBUUirIHPvY3/VBOrZncQlXQLFjpn+L84qlMuYihVyoYntu/v/TGTNmSuQZqV/apUy5dLFmzHhvVVvMYmkKxBBVSNCcgefAK7UMJ8Sz8xq0TFzsLQZYAmICwpJGJixzsx62XlHLmyacUtVSeqnP6+GLZ0xJSlNf/ABsylKS/7/e+9AEpam24aikC5+u1GFUZOXMXZIxAh8JyALZfqwwQGAKAze9zcZj3j2w+dLCkOkuUiriCPyN/fCpavs1IOhqHmGIjrS5SaNrYOZaTLAsMRVzNTD3COjssxMmUjOpSRy1jlG9KdDm+jmL8SqUJDpDPoSl7nNIaM12hA9EWynIUSA5JxNvGo/l/5iNc1UqbMLAFiGNnDHJJqh6p/RyEpBpUCb8bnQapscUcqYszppdYAc4lcO4RmlYnOiBLXQq2SXVXPXcuBLvq+9DJ3STUUsa6nwqT+BN/ihYYJRLSTqBxL82bOCRPMpZKgNAaWFss+Dt2tYnOKXcmc0ukFKgUqB1cOIrSgFEsjJTB7FiHJPO74VYsvRgNpWZiQ+87jl7Rl6NUW7Mofy6Fqpw8vSjTdkx0BW6A6lJCy4e5twJza3W4xDMKXpB4ZZXgps6ZMJlhKRiNkgBu86CFiVSsBYDhnFQz74UozzCOpgSTce7LhG3TkWGvOPFZCiAGzs+XdHqqgxYZZa8zziI0KAyJzN+PJuMHkbEMfcHyMIUGsf3HtjbAEZ88migoKSpLBwjgKtOJAFyYRYlx9NBFQFm0xd/KFpBfQMDndy1hFBJahqpcMLEWu9+fm+GMS3O+X9oalISASxJBYVB+Sm4wCmA3cROeZHv+KmLsR4DEUhLnW7Bs+6HjZqxUEW8aQ3tELTR1smuEu5Od372ir+YZqTb0gj5URNvQu55UtKhiWcL7rv6LvdlH7seEgGWlbneytxs//pUeTKmTSKZgqUalKCd3mpT59lCYqKJ0tJ//AEPV2pSDun9Jgsi+JAoTEWw0knNLD9XrJ3fRjVEzHQZksJLXSkkukkguopurrKqjy0zJyitakOwqNFFRfsgXz3sMeTsyibLS7Jaz73nkkxEL6AFKldI9PVe6vAn/AFgVo6JW8kUtiS/n5pO9F0iXtKRMSiZLSHNVjmwcDyhHRBMyqarpM34cBbS/5wyskx+IOzzkJJQtQTLWalKYlyl6dUln63Vg1qkzGQBhCzufpUoP6q4I3R0SXKl9RxZha5uzdr8UKOxqAJQrGh6mtlmx1iITNYAhOJIalZBBYjdVp93hVASioKYKKQpwSGsDrf6zhi+lR9lOQUek318MTgsWe3u/xCrppjszoKlSwQgrWDa9TAki7JATb0U05xgQacCjRUCplm3qq1SetDtmCNoliWrfR1vR+utHkppm0C5STQVgNyLC+K0cnKml3M7MB5qStGJSWwr9buaZUPDi8MRGUqjpBcXqpclItdTBk1ZJjuzJClIYqNNt2xYMai5UxTf6wwwSZQlFCN2n60zV1oFXF9SnocbZlyqVImMCbJVmHObj2Yo0oYsnO+gUj9sr4YlnyjJmKRoLjmDcH2GLEbPPoTOQ600pXS96fL/aOjS5k4k1Gq1MQhATN6VKguk0cCps7jJXqxACyo7aaNsKKUKSlAFWJ9GpB9LrK6qYh2/ZxImJUndUMnyb+rP2xUvykiY2WEk3s+sOO0KSCM7Uh80jQWpeJwASABUpTAciSzRcnZQhFc3CoAkWwl/NoaotNyJqZkwErLAAMD1iTZPIxUnZqFplkOpXVyBOYszmnLF8O9HpcsLCU0KuRSr8OnxdmLEbJOrFSjS4Yy1UEW7TO/hjLeicFsLXs9DErRhexsxzbq8Xw/0piafLBBVKNaEgAqySLM9WEEqL9qOkESZc5IMtyc6nVivjqUVb3q0xJt80TZiNnkkMM+FXDgyBCozGFmc1MqbtCqJYK1d9gBbMxszpEBMogapwqWdfG3wx0kbRK2eR9nKSJqRvG51xd/oxPsMpU2aZ6y4l5VXClqct3pd/MQuqzqeSC2YMqStCKEypnTLNyaUpYXYOHj02QpKAqYtCQeqASxAYAPUfV3Y60ydQnCmuZMJShH11IiMoSD0m0TStQB15dRObpFvDGFVN4uw6M5NBzYjg7XeMuMix+RihahMJTL54i4t2QkdntQY2YuEJC5ilJOKmm/rUhm8XiqjcxmRKlClqYW1JNgG4wwgAMFquBUBYHM6dm3a9WHJkTEkJWyGdrixGimNvvcYUZRStljQlwCS3IeyKdyPdGCgqCruBTdzzg07KpSakqOHEQlyUjQq18NNUEEWwKCgHvcE3yI84tlGUikgXpJWLEAjVswXLJpgbq0Lsc1J6JQ6RJX4qkVD5/diyQiTMQayFzM6LmwUciNfS/qg9oPSHpFjLoxvXTckgj0j6toEGxoR1TrRR2fu/FE7pJ2bHZjjMTNXM+ymWCky1JS35Jq8KoSdkmaIJyzWlH9X4t2GbPNYBCm0v0i/8YY6LgsXzjN8qUWeQtMtCEsk8cIDP4nL86o3o0OK1Pyv+14eZYUzvrqIOgZDK2pJ+UPDmxhZsm6PZ8RUTZj7Lhh+mATM2RJwqSKe/jz0Vnhh81NKFFKApVm9vcq/qxxJ0pYVWUUIKgFFJCmqzypH4YraAy2ZOmIFcpKaMQrpcrLb/AFsCYVsqFzakrTLyCsaV1FLNpbKG7LKWJikqVWkyxSpKvswm1xpWk2p7Tx1glKdA1svygxJEQq2aWhA7bl1nf+bt2ezCEgbOmYozKitJASXVa7HveyVbsdNRSeGtogmSA5IVmCCNMT+Xh7MYxmRy2my6ZyRSoZKbiPZT+0cTadl6I1Sy6FFqcykhn7468mQQi6iqx7lVeVvDVFAlJQkJSjQfP5veFVYdSWx83KmKlLCk2KX5PoRHckzJU0VS05tW+YJYkHw2iPb5AIM5CWKf+Qcb73f2oi2baDIW5coU1ade8HQx0fGpWZrO6O6tYSql7Bxc2848kEksQ3sF/K9oXNSiYgTZb3ANQ/vrHkIm9GxDHqjKOVonJmCT+IbOSlM4AOlgpnZnsXPP5iA2La1JSJKyKb0E2IJzR/THU6F0NMOYvwv7njg7Xs5kLwkmWq6FZ+R5pjdLVSwVfKaWUMv2NJTNn0pGnq0qiXb53SrKWsmw5l84VL2lSEqLh7PmCQ7+x29sLQhc+eAGUuYfmL+SY3hip1sY1M2ZUtKyZiFLsaEpuSosG9hMdlMibPo/mWRK/wDhb445gfZNsSlWSFMe5QYtxsr3R9AEEvcaX/tl/mOfiVNQ1rTzA+ouaAmg7tx/q0UIFIAqf3PE20pFLPdweRIiWdtiZCQkMuZZ7uxAGZ1v2Y50J1Q0C2G7eoS0BVSekfDl/lmiX+HykmvaJoeokI/UqJhKnTidonvQ4NPWXfq+h+mK523y0oSmQMdOoDI/In4Ux1jyI0SbaJUtXRyVFnKl8lE2Hqj5xdsYEqUJcxJqV9qDdgCke9I3k/iiOTspU0/aTTL3/SV/t8UNmz5u2ES5CMKT/wAjfi/8xVXWH7iFSp4RNmKlIK5ippTLTdky75MXxdndTTFY2FUxfTbWutbj7Pq+GMkyBJCWTVM7Q63DPTwxUJhK2OTHPQtcfnGK69aLBJhloqFICB6IGhDcs+zDcLq9lrd0JmL3Fptn7c7vGIUt3KQErBVoQGH9xHK6u3YpzM6MLUHbMtbeCkmIdoEtBPRrWvo1OpN8PrM34o6jpKgA1i40A7z6V+zEE8V0pQwQp1TCcgQd4hk3z8TmOlFctIbaApWZshZ6MVKG9ndPW6v2ivu9qEpkqMz/AJBWkA4bj0vuwaJ4lSxLprxfTQM5aAmhKjkNMr9bV/DSmOoCehmLUZSSoqDkjRIBGfisfZFUuRNSCmujM1AHg5Frm1vF1Y3ZUrdUxCU+FTgkejxjqBNQBVmoAgNlq8DqcwhSOLLSErqqCk+aXez3Qpvh8UWmZMs0tSg2ZH7ZxWZQcFIKWuSBZQsC7aW9X70aT4Yy64vBZDwQ7N+fugVLIcDO/wBGEhQzfl/jiYIKD65H6/2jN3ZmZeRpmAi4+VjEs+X0jsMNO6+vLnYBPnD03BYFs3Z3/aJ1qNRGr5a5Rf5AfJQJKAE2ckkaJcXA4B4aVBrXP78oklrKyQPLU8rR4He0zsnPy84nTeWQ9JBsQDnwsXhNyoUqcHNiHABvaPJYu4vzzflDJUmhSjUTU3uZ31iyliNsCLkWHMF/zgwQbAZWfuhbVKIvli/ccDBEhLJFg/cecZjQBhSFJY3SrN2uCMiI+c23ZDs6qk3lKJp9H0f6Y78t1VXPs4vHlISoGWsVBSToPrwxqmrA5+00upwNj2syVBKry1Zg9UnrCPoUKEwVIIUOOoPA8I+f2rYJkgvLeZL+JPi5eGFyNombOXSeFSdFd4jq6V4nFS7jndH02QxO/wAol25CF7LNydICh6usek7ZL2gDqr1Q/wBPAbbMSNmmAAOqkcwCpz8o5JNVUqIeIOh84co6n8KT9stfZSB96OYeP+Y7/wDD6ZezJYY1lR77sxPd847eI+FpaiyX+KpdctbCzoJ7i4f2n2GOhs88r2eWsNVSAQMyUmnLyB84HapXTSVjr0hg2vfxjgImKRZzmcL2f9/RjCpx0YfYDQ6+2zxR0ea1Oyc/W/KA2bY5aE9NtTZbqrJRw8R+GJpZlySJi1dJO0TYhFrXyf8AD8UKXN2ja1UuVJS3gT6X16sawwsKfD5qvaHYp2zbem+yk7mWW96KfrFASZEiU03alUqspEr+rxdmGpEjYxmJk9h6tvdf1lQcrZVzz0+1PySzVf2bq70Ty93/AGEAle2rsFIkJ1vdu8tWr4Y6suXLlICEClP19daMSEpZIDJYboGFmt7LqhpO7+ccnf0oCcpIcVMcxTwzYj3U8oTMSVCwKVWJJBDkCxHGHzgSBS/A09+ZvEycxiJUCD2WSbh7q3vpMC6zkWxilpMvozvpAv8AtdX0YTKnslSH1bUWMEqSEhc1Rupw1tVMTnfT2Rz0hXSKDWqIPny4QqlP/Yyy8KUxSCaQQG5n3G/Z6ohgCsRLAB2tnlwzHaw0x6W4KRmKSWPJiDxfxfpjzqUqo3ATuquxqjMw8iTg5xlLJKgBSpVL1WdtQMs+txjoSJKBLxpJUo3sGtl2ra9WDQgUlyMfVKWxJOHI+UNSGpAswHcbZtHR19DSiZNrOzy8KMLt5fPD+HrRLs0yYiaUqCiFPSrspc88tKYuQ6gwYEtyBZrAcbN/tGCSmtVSMkn5a6xSaCSDcHdN9WA1Ia+HL0o8CgDFnyfLTSCQkIeWQwSCHu11AgX5mPIAIzGfE6HujD0RLcnS6iwS4S/7C5GbxrlxWWN+flBplplMAVKJ9jk8PRh9CXchzzbOGVksjmAmkBsic9PdAmVLmHEg1WxVH6aCU3ZINhqXDM0eQCE5nzs3LnBurEK6E1FdTaClh5KIicv0ikkMzm9tLdq0Wh1ggn5OdYISQlNQl8A7Pb5+tGk4zUmkJkoF1qubgPpz5mKH0s51+rwJsUgP9GMOeI62+u6MO9zLNpISWzOeTkDJoLCwe553PMR6oZMfeXOUYx7P+IMrsjyiacLAd98r5wsk9Ijeah8u7OGEW7vnof8AaBSliCHJvnn7s4O+pGEOCDY3JbXuiOdsCJwK0EImcsifS4eKLlF9D9DjwjUgWYt3Xt+cdFNN1mayufMFMyTMIIoWk/RB18UUTtqEzZQFP0oWNAAUMWPfkFR2Nr2cbRLFP/IkWVoeKfW+FUfOkFLhQYg5GxDWjvS1XDeaEWdPKO/sjfy0ruPBxiMcAsdP8R9Bs6UGTIps8sPw9549mDxMlIMOreb/AKwas8tX8o+fmtXMLbyieWbx2NsKZKaAS6wDrkT39Zo5kmRM2mZQiwDVKOSQpQAfm5ioUJ1Mkbs0qUrFPWEI4DeV+0UzdoQlIlbMjDSz24/PxQQ2BCQa5pNL7tN2+8Y8pCJYUEJpyY3qI4kntWibQuwWyyQlVc4VzCzPcBzroT+GOmiY9Nwmx+XsdMc+WXFwXVfwjrG3K0MEwZaXVlk5LRhvVlJSpRCgoNvH3vBE1KZ7J10vf5xIFEUm+J9SC7E5+Yh8tQUqkjlY3JAGnvjGzLZhKdeRybzv3eUJSlbElN731zGfvPotDyqlJscx3M9/lvQSFBQLeerDS7RQhsySckqASLEuH7s7srj74BMpOA4bpuzktu77Z4ervdbDFgAchrpYsWcggOB7T7YyYQlJISzO3AZZe6GYyDcmCXrAKlZh2YlwUu4trAsRVli1Y6Xc8osSwSzZAcbka++MSEgsRoMrgEkv+UFrb1BGUiQmo+ENyyDh2h1hZOIuxzBPMDJo2yVKT2gOPGCUo8MnybRoYWorcWQvDT1e1ro7QYVjQSb5d50Hy9kG5GWeT5sNQ4gQySCUlns2b2z1geiQvbQ2YokggEhjUzkAggjuqgEylhIdVBa4w5nXOCmzBLch0vpmVOOGmmFUIKgu9avLEx10+GJqXL+0HuMTnw4fRhtacieHBg+vshBLAC2Q7ydX9sYTWRSWA+rf1QJGI6DhmScuWTQyoNa9jCeAIJDHK3nGEs3ebfWsTU2HYfWnLLuzfjaDDsxUWfjf3QnA1v8APHuhlqX+dwIezFdzCpgbW5XI90KKgzMSX72to8HWwdvM8M7RPUCoF2+QNr9/7QpE0Nr7WWtjm+fO8EZiQMw92N3000hKkFRG7SrtP+/wxqgkm53WalmHJm4xkyUAhQ0vxY53jQwUnjSfc35PCUKJTZyLg8c8hwhSl/aC9knWzOkh/ePDGWnkiLSARcvzysTAlAVYG1/a/KES5gIIsyeYuHH+IZWkEB2BvybnFdWEeyUsMzxcAiPndvSOnWUg4mJ72D+/rR2lKBBBu5J7msL+Qjk7aB06S4pUjP618P8AVHXwnxXXlFM5hDOAXAGeUfRbGuWjY5K1J0mfAqPnZhAUoAvfPiBD07QU7PQniQfSD/N+zwjvUphQKD2yd001S8hYN2e761izY1dFs6RrOmFSjmShKbD3k+KOQxWpKesfp46YIAQlFwlAHC+T/XGCvJJFuVdK6V5faL58vdES1O5zNg/d9e+CcipWVzrcMcuRcvCXdwqw8nAPAE+cc46g3lJTJmUgOHFgRo37xiZhc947tMh3wkEJYB6Utwcg/nBAi7DlqWPL2xR0Ack5F91J4XNLBvdDAS4IVwvkQTa/vxRKFNazhh7P6s4MrZNuHDKzDzaCNBL6hQq9hblwJ93ujJZBbgcR4MGSn7xdflEoVgYKD4c8ncO8HKmtnkbcGIyAPCzwRoJXUK1h7YbnL6z9sbMBYfT3b5xNLWKn4sPOk2vztDisFxm1tcmHnnGYIaCEg5k3cf39KBDAacRnldj3/wB0wOZIAyB77M3yhTmpLlmcXLuCXHuB9sUF0ZTaoNmlhlzeNBxFDgZ+z2ZxIlZCs9T+w+UP6QYcnCiKmvTcEHyLxoUOakVAedw/f9aRtgk51/uLK9X4oS6rkqtkQ7gezlHrkpLlnHs/x1YDQiYopwk566Zjj2omADbgVzdQv7YdMSqsZOHB7wTYeyJVEvYD7yhqcxClmnmYi8FKVlRCSQPacmz8UO8vZzyjyJICmbE+YAIHMw9KAk51aOfya0LhZA1ClApVUTmDby11j1Ac4qnye4HdBkJIe/tOucYg2AyN8hpB2Axl8m63LhaDBs+n99Y85ZxdvabwBLNldvnyjIilKDXyfPh3/WsAgBRYpqNsXVZ8zdPA9qGrQhQIUTvHh+WiYyoSk8hbu8zDslcnsN6JGZJZJJfMuzMGKQBcCAeWSoOdOF7czxtSmECY4NR+YvflGhBqNTeT8bZ+dNMMaMyOSkJOFycszrx5whQIUsW3h7gm0EZgHq9XNr279ISVlyeOeTE8jCqdWQEqpOFrZEXLG/4r++KnUQHI0y74kKynXEA3lcnln8UD0jsSRe5tlnDgWY7MrVNSCS+hyiDaZgpTYYQ3+YNTFnDg97G7N8+zE81Vssv24+UbpUCiFyotkbvyEa4e2SfNzeMGai1v3jwDA2zjoJTs4S6lkF7U8NXh5Uysw9ubmESiyGdlXOjs0MQCompbAPz8h/VGHnLA8TvYrnvsdLdwaqqFioX9/M6w61ywJY3NwOZfMs/thJViLfK3zyiguxoUp+RNvodmGkuDSQALB9S7QoWptd39555f2jUqsoUBld7pOpzbj1YOwdhiibv8uWniMEVMlN3FzwHlxvAvUkUi7Fyp+Lkvwb848gskgpGoGRAPLz3Vd8W7FDApw1wbPwvd3a1hBhqTd2PEWD5jy+ZhJQp6irCbNit3lmfwwJJDX4ZZGBroTK5Zwj0SS/OpgPZDaxm7fkS+Y9H9ojdk0gtrzd/8QRWSzDz1Jga1IsSsCpRLi19XAHNMbMVVi54bcLF+Oe9EqSzq0AJ8srD6ygisUhN2SC2rXzt3fKCB2Z4HFcvm3f8ARhyFub8C+moHlEybkEmxblpDZQdSqVJFKdTzfhmzRQS0krw0lgKr2fPLMvnGGsqYhQSPIAjQ8Dl/5gUSQ+Ff3jy0YRV0CiWVMSbcyQIcPRfablEE5QCs+P5nXV/9okDtk/sLco7KdikmxmA8QCQ44G984Ydj2b0YcL6GXDuJRMPWseDv8oIkO9N+WltImZZWG975PDSJgDgMm7OSHJydo5tGLmvnz00A/wAwaFXOWn13QCTMYZPr7G+qlRrEO9wXszD2/pi7juGpl5E65d/EQhEtaSayGBw2uHBfVvow0AcSDdmf3gfqjylIyKgHBd9bXbl+0GyAnTUsvlblit9b36ocUoYdJgsCm97jkGziFZGJrJe19HH1hhYUkAHibu755x0VOWgqCyYuWkpoD6MS4GG3Ph7IkWtZJzHDRj+cCVEXqbO/AQozC755M7X4WjSpWhdkeHSBWLEn2BhpxeDJ/LzECTe7Xbix5W5iFuokk5Pb2NDuBr35e2+do9UMwwe3Ia/lAKNJAP5nTgY8li74gPIkvaFoimWuygWCiRdna0KUg8sQ5cbO/a8MbTcCoJCXc3sWYswVu5J7oJUuoFa8KqXGemT2tb5RmbyO5AsBNjZ/deMOFLHO/sfKMWBVc5tz5NG3JALHVxkRwjfQhjJUxyOeuUEQKRdsvYNBCQqzB+fIZ25w1i3LibgNl9JgZMI99+GYAvY+yAAIAU9m7irl3Q9ICSTM1Jd8jqWLWq7WKBUV1AgkZMEu3cG8oti7C0qUCTe+eri1j4bRppDZuoOL2Gntgbuxe7835PDLKzcWbJ7DKx5RECCVZBqc+Nr2g3ALchqz2/eNCejABL1XcWIT/wCmPujyghaksSMs7vxcwb6BuaMSWJ8mvx17o0sMxa3AkQNLEEH+/wBPHute5HAtARuZa7gEDS/E8dYG9hd7XyyU35QQL3Jyd9SO6MAvZWV+8vlyiIMvS3fbUNmfyjQt3uBS3u/vCqiLWuCHsGGdhBMGqZw2ljnp7fdFAnlkgu75d5OseRNoL2IPMggG35wmuzNa+buAGhSlPz7vr6aFEdhO14moFyLvYe6OglS5iK0kDnn/AJj5yTMpABS455tlb3x00TEJSQkYVAOlz32LuI32LuUmcQMwVX5PCv5riCO5jEylXcG1+D+2FVd8MkddLoLC4zOQLcv/AFwMEqYlZsA4NnJDP74QHqSHdyD3mDOCfh6yb+2PNqQ4Gmx5v8gD/THjMQkF1aPTxvm2gz7MSrmqqAtvHTl84kmLUpySzHRhrGsHVjHUuO0jhxzb6aJ5kzDX3fX1uxKpSmRfMchq0ApasiSz+yNqlLIdgl1LAXfW5csObR7dCXI03rnJ2tGJDsHLfX7QwWSAw1fyEJl7AK1Cja7ZEMch74W97Bg2jQtSi4v/AHgnLAv8rQLqBrBg7Bs3ck292cCFElgAB7XHONJcX58c4WcIDaj28oRPEGtRc/t3QyWGYv1grvCQ7e2F1KChc53ubwbmk8z+b/lE+haDEqKmBANL8nBJJeHTFqT0hBexBDh7NkAVWdx4YRLLTA3aPsYD84dNAACwA7HzY2jPSUaStJzVuQTxby7oAcyf7QZJxHLuyjNI6IDA9h2m84pbTPLzf/EAoAKWQNxIp5ZB4OTklWqaiODoSVJ98ZfUBi1Y+jbDLAT59b37vowom1mzOT/WsMSRMZJSBcXBUDccCVD4YUQAsJGTtzYkiBdCDTbv/fOCFKjcsnXk2nOABs4sbX1GX7w0JFCzq/lk8QALUSSScz3sNB7mgekAYHy5DmYxrEd3zaBXme4e+HYQlFssi18rMco0KYoIYn56N7mgLlIfQFuTF/yjTvNpSO7SIBhNyBkctSCdD4W/VAJeo6WYe3L5RgDENrTbRyAY8m60g6kfN4hDJSXLW9/ODpBQ7F/Mkg+52/OBSA5SwYA8ycsz5w1Nwh+flEQgl7NbQ5Fsn9g+9CwkOyrd1jl38/dBhyopJsATzBEe0P0bxEKSSVDNhblc/u8XJVu8LDmC+cIQkOoNa3yf674ewBAA89fq0UkapJUwcJHaUWHLmYwy0/8A09gLe8phMxRC88xArWQRYZc+J4GEj//Z"/>
          <p:cNvSpPr>
            <a:spLocks noChangeAspect="1" noChangeArrowheads="1"/>
          </p:cNvSpPr>
          <p:nvPr/>
        </p:nvSpPr>
        <p:spPr bwMode="auto">
          <a:xfrm>
            <a:off x="230981" y="5954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 eaLnBrk="0" hangingPunct="0"/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8197" name="TextBox 2"/>
          <p:cNvSpPr txBox="1">
            <a:spLocks noChangeArrowheads="1"/>
          </p:cNvSpPr>
          <p:nvPr/>
        </p:nvSpPr>
        <p:spPr bwMode="auto">
          <a:xfrm>
            <a:off x="784623" y="1371600"/>
            <a:ext cx="4288631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今天，我们学习现代文学大家茅盾的散文《白杨礼赞》，体会作者为什么要赞美这平凡的白杨树。但是这节课，我们却要随着茅盾的笔回到抗日战争的年代，到西北高原去走一走，看看那儿生长的白杨树是一种什么样的英姿。</a:t>
            </a:r>
          </a:p>
        </p:txBody>
      </p:sp>
      <p:pic>
        <p:nvPicPr>
          <p:cNvPr id="10247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2042" y="1356601"/>
            <a:ext cx="2527558" cy="3090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矩形 44"/>
          <p:cNvSpPr/>
          <p:nvPr/>
        </p:nvSpPr>
        <p:spPr bwMode="auto">
          <a:xfrm>
            <a:off x="255985" y="941785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学习目标</a:t>
            </a:r>
          </a:p>
        </p:txBody>
      </p:sp>
      <p:sp>
        <p:nvSpPr>
          <p:cNvPr id="4" name="Rectangle 3"/>
          <p:cNvSpPr txBox="1">
            <a:spLocks noRot="1" noChangeArrowheads="1"/>
          </p:cNvSpPr>
          <p:nvPr/>
        </p:nvSpPr>
        <p:spPr bwMode="auto">
          <a:xfrm>
            <a:off x="657225" y="1769269"/>
            <a:ext cx="7774781" cy="184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、理解“散文形敬神不散”和象征手法；</a:t>
            </a: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、把握排比句和反问句的表达效果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dirty="0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把握白杨树的外在美和内在美，并在交流互助中深化理解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；</a:t>
            </a:r>
            <a:endParaRPr lang="zh-CN" altLang="zh-CN" dirty="0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dirty="0">
                <a:latin typeface="微软雅黑" pitchFamily="34" charset="-122"/>
                <a:ea typeface="微软雅黑" pitchFamily="34" charset="-122"/>
              </a:rPr>
              <a:t>学习边区抗日军民正直，朴质，团结向上，坚强不屈的革命品质。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91679" y="879872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作者简介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067" y="1293019"/>
            <a:ext cx="5098256" cy="3531394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茅盾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1896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—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1981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）中国现代进步文化的先驱者，伟大的革命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文学家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文化活动家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社会活动家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和中国共产党最早的党员之一。原名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沈德鸿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，字</a:t>
            </a:r>
            <a:r>
              <a:rPr lang="zh-CN" altLang="zh-CN" sz="15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雁冰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，笔名茅盾。浙江桐乡乌镇人。建国后历任文化部长，全国人大代表，历届全国政协常委、四届、五届副主席。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1981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31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中共中央决定恢复他的党籍。和鲁迅、郭沫若一样，茅盾是中国文坛上灿烂明星。为我国革命文艺和文化运动奠定了基础。代表作有《子夜》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林家铺子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风景谈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白杨礼赞</a:t>
            </a:r>
            <a:r>
              <a:rPr lang="en-US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等。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6505" y="1364271"/>
            <a:ext cx="2468104" cy="3044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 bwMode="auto">
          <a:xfrm>
            <a:off x="91679" y="879872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写作背景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88169" y="1385888"/>
            <a:ext cx="7880747" cy="3184922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5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白杨礼赞》写于１９４１年的重庆，当时，蒋介石积极反共消极抗日。日本帝国主义对中国共产党领导的抗日武装力量和解放区进行疯狂“扫荡”。中国共产党积极发动群众，壮大抗日力量。１９４０年５月，茅盾在延安参观访问，１０月从延安到重庆。这期间，茅盾耳闻目睹了在中国共产党领导下抗日根据地人民的沸腾生活，体验到抗日军民质朴、刚强、团结一致、艰苦奋斗的精神，受到极大的鼓舞，满怀激情写下了《白杨礼赞》等散文。由于当时作者生活在国民党统治区，没有言论自由，不能直抒胸臆，所以采用象征手法，</a:t>
            </a:r>
            <a:r>
              <a:rPr lang="zh-CN" altLang="en-US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选</a:t>
            </a:r>
            <a:r>
              <a:rPr lang="zh-CN" altLang="zh-CN" sz="15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择富有象征意义的白杨树来托物抒情。明是写树，实是写人，由树及人，热情歌颂在中国共产党领导下抗日军民团结战斗、力争上游、不屈不挠的革命精神。</a:t>
            </a:r>
          </a:p>
          <a:p>
            <a:pPr>
              <a:lnSpc>
                <a:spcPct val="150000"/>
              </a:lnSpc>
              <a:buFontTx/>
              <a:buNone/>
              <a:defRPr/>
            </a:pPr>
            <a:endParaRPr lang="zh-CN" altLang="en-US" sz="15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806054" y="1882379"/>
            <a:ext cx="7654528" cy="1729978"/>
          </a:xfrm>
          <a:prstGeom prst="rect">
            <a:avLst/>
          </a:prstGeom>
        </p:spPr>
        <p:txBody>
          <a:bodyPr lIns="68580" tIns="34290" rIns="68580" bIns="34290"/>
          <a:lstStyle/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大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毡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zh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ā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开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垦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(k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ě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主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宰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(z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ǎ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坦荡如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砥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(d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ǐ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  </a:t>
            </a:r>
            <a:endParaRPr lang="zh-CN" altLang="zh-CN" sz="21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潜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(qi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á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滋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(z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ī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暗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à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长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无边无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垠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(y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í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     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诸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zh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ū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倦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ju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à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怠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(d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à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婆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娑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</a:t>
            </a:r>
            <a:r>
              <a:rPr lang="en-US" altLang="zh-CN" sz="2100" kern="100" dirty="0" err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su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ō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   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恹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(y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ā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恹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(y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ā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欲睡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丫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(y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ā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枝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虬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(qi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ú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枝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参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(c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ā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天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融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(r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ó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ɡ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</a:t>
            </a:r>
          </a:p>
          <a:p>
            <a:pPr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秀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颀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(q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í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)        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地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壳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(qi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à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o)    </a:t>
            </a:r>
            <a:r>
              <a:rPr lang="en-US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2100" kern="1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晕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(y</a:t>
            </a:r>
            <a:r>
              <a:rPr lang="zh-CN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ù</a:t>
            </a:r>
            <a:r>
              <a:rPr lang="en-US" altLang="zh-CN" sz="2100" kern="1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n)</a:t>
            </a:r>
            <a:r>
              <a:rPr lang="zh-CN" altLang="zh-CN" sz="21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圈</a:t>
            </a:r>
            <a:endParaRPr lang="zh-CN" altLang="zh-CN" sz="2100" kern="1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88232" y="1216819"/>
            <a:ext cx="6923485" cy="55399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1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读准并正确书写下列生字词：</a:t>
            </a:r>
            <a:endParaRPr lang="zh-CN" altLang="zh-CN" sz="21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292" name="TextBox 1"/>
          <p:cNvSpPr txBox="1">
            <a:spLocks noChangeArrowheads="1"/>
          </p:cNvSpPr>
          <p:nvPr/>
        </p:nvSpPr>
        <p:spPr bwMode="auto">
          <a:xfrm>
            <a:off x="1937148" y="778669"/>
            <a:ext cx="522565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293" name="TextBox 2"/>
          <p:cNvSpPr txBox="1">
            <a:spLocks noChangeArrowheads="1"/>
          </p:cNvSpPr>
          <p:nvPr/>
        </p:nvSpPr>
        <p:spPr bwMode="auto">
          <a:xfrm>
            <a:off x="3356372" y="622697"/>
            <a:ext cx="3471863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7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初读课文，扫清障碍</a:t>
            </a:r>
            <a:endParaRPr lang="zh-CN" altLang="en-US" sz="27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225029" y="778669"/>
            <a:ext cx="1570434" cy="41314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806054" y="1713310"/>
            <a:ext cx="8252221" cy="1899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）视野：视力所及的范围。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）黄绿错综：黄土地和绿植被纵横交叉在一起。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）妙手偶得：文学素养深的人偶然间所得到的。语出陆游诗“文章本天成，妙手偶得之。”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）无边无垠：没有地域的界限，广阔无边的意思。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）倔强：（性情）刚强不屈。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）纵横决荡：纵横驰聘，冲杀突击。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）捕木：常绿乔木，木质坚实，是贵重的木材。</a:t>
            </a:r>
          </a:p>
          <a:p>
            <a:pPr algn="just">
              <a:lnSpc>
                <a:spcPct val="150000"/>
              </a:lnSpc>
            </a:pP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5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500" dirty="0">
                <a:latin typeface="微软雅黑" pitchFamily="34" charset="-122"/>
                <a:ea typeface="微软雅黑" pitchFamily="34" charset="-122"/>
              </a:rPr>
              <a:t>）秀颀：美而高。颀，高。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088232" y="1216819"/>
            <a:ext cx="6923485" cy="553998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200025" algn="just" eaLnBrk="0" hangingPunct="0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2100" kern="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积累下列词语意思：</a:t>
            </a:r>
            <a:endParaRPr lang="zh-CN" altLang="zh-CN" sz="2100" kern="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316" name="TextBox 1"/>
          <p:cNvSpPr txBox="1">
            <a:spLocks noChangeArrowheads="1"/>
          </p:cNvSpPr>
          <p:nvPr/>
        </p:nvSpPr>
        <p:spPr bwMode="auto">
          <a:xfrm>
            <a:off x="1937148" y="778669"/>
            <a:ext cx="522565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endParaRPr lang="zh-CN" altLang="en-US" sz="24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7" name="TextBox 2"/>
          <p:cNvSpPr txBox="1">
            <a:spLocks noChangeArrowheads="1"/>
          </p:cNvSpPr>
          <p:nvPr/>
        </p:nvSpPr>
        <p:spPr bwMode="auto">
          <a:xfrm>
            <a:off x="2199085" y="631032"/>
            <a:ext cx="3471863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27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初读课文，扫清障碍</a:t>
            </a:r>
            <a:endParaRPr lang="zh-CN" altLang="en-US" sz="27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1925</Words>
  <Application>Microsoft Office PowerPoint</Application>
  <PresentationFormat>全屏显示(16:9)</PresentationFormat>
  <Paragraphs>102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445</cp:revision>
  <dcterms:created xsi:type="dcterms:W3CDTF">2013-07-01T03:05:00Z</dcterms:created>
  <dcterms:modified xsi:type="dcterms:W3CDTF">2021-12-31T04:16:04Z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