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0" r:id="rId1"/>
    <p:sldMasterId id="2147483672" r:id="rId2"/>
  </p:sldMasterIdLst>
  <p:notesMasterIdLst>
    <p:notesMasterId r:id="rId26"/>
  </p:notesMasterIdLst>
  <p:sldIdLst>
    <p:sldId id="267" r:id="rId3"/>
    <p:sldId id="262" r:id="rId4"/>
    <p:sldId id="263" r:id="rId5"/>
    <p:sldId id="264" r:id="rId6"/>
    <p:sldId id="268" r:id="rId7"/>
    <p:sldId id="269" r:id="rId8"/>
    <p:sldId id="270" r:id="rId9"/>
    <p:sldId id="271" r:id="rId10"/>
    <p:sldId id="272" r:id="rId11"/>
    <p:sldId id="273" r:id="rId12"/>
    <p:sldId id="274" r:id="rId13"/>
    <p:sldId id="275" r:id="rId14"/>
    <p:sldId id="276" r:id="rId15"/>
    <p:sldId id="277" r:id="rId16"/>
    <p:sldId id="284" r:id="rId17"/>
    <p:sldId id="278" r:id="rId18"/>
    <p:sldId id="279" r:id="rId19"/>
    <p:sldId id="285" r:id="rId20"/>
    <p:sldId id="280" r:id="rId21"/>
    <p:sldId id="281" r:id="rId22"/>
    <p:sldId id="282" r:id="rId23"/>
    <p:sldId id="283" r:id="rId24"/>
    <p:sldId id="286" r:id="rId25"/>
  </p:sldIdLst>
  <p:sldSz cx="12192000" cy="6858000"/>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0"/>
    <p:restoredTop sz="96314" autoAdjust="0"/>
  </p:normalViewPr>
  <p:slideViewPr>
    <p:cSldViewPr showGuides="1">
      <p:cViewPr varScale="1">
        <p:scale>
          <a:sx n="108" d="100"/>
          <a:sy n="108" d="100"/>
        </p:scale>
        <p:origin x="678" y="114"/>
      </p:cViewPr>
      <p:guideLst>
        <p:guide orient="horz" pos="2160"/>
        <p:guide pos="3840"/>
      </p:guideLst>
    </p:cSldViewPr>
  </p:slideViewPr>
  <p:notesTextViewPr>
    <p:cViewPr>
      <p:scale>
        <a:sx n="100" d="100"/>
        <a:sy n="100" d="100"/>
      </p:scale>
      <p:origin x="0" y="0"/>
    </p:cViewPr>
  </p:notesTextViewPr>
  <p:sorterViewPr>
    <p:cViewPr>
      <p:scale>
        <a:sx n="124" d="100"/>
        <a:sy n="124"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1C684A-447B-44F2-AA8E-E959AAA8D47E}" type="datetimeFigureOut">
              <a:rPr lang="zh-CN" altLang="en-US" smtClean="0"/>
              <a:t>2021/12/31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100C77-2BB2-423A-AFA5-872C0C63D61D}" type="slidenum">
              <a:rPr lang="zh-CN" altLang="en-US" smtClean="0"/>
              <a:t>‹#›</a:t>
            </a:fld>
            <a:endParaRPr lang="zh-CN" altLang="en-US"/>
          </a:p>
        </p:txBody>
      </p:sp>
    </p:spTree>
    <p:extLst>
      <p:ext uri="{BB962C8B-B14F-4D97-AF65-F5344CB8AC3E}">
        <p14:creationId xmlns:p14="http://schemas.microsoft.com/office/powerpoint/2010/main" val="1910856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00C77-2BB2-423A-AFA5-872C0C63D61D}" type="slidenum">
              <a:rPr lang="zh-CN" altLang="en-US" smtClean="0"/>
              <a:t>4</a:t>
            </a:fld>
            <a:endParaRPr lang="zh-CN" altLang="en-US"/>
          </a:p>
        </p:txBody>
      </p:sp>
    </p:spTree>
    <p:extLst>
      <p:ext uri="{BB962C8B-B14F-4D97-AF65-F5344CB8AC3E}">
        <p14:creationId xmlns:p14="http://schemas.microsoft.com/office/powerpoint/2010/main" val="11593067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1C100C77-2BB2-423A-AFA5-872C0C63D61D}" type="slidenum">
              <a:rPr lang="zh-CN" altLang="en-US" smtClean="0"/>
              <a:t>11</a:t>
            </a:fld>
            <a:endParaRPr lang="zh-CN" altLang="en-US"/>
          </a:p>
        </p:txBody>
      </p:sp>
    </p:spTree>
    <p:extLst>
      <p:ext uri="{BB962C8B-B14F-4D97-AF65-F5344CB8AC3E}">
        <p14:creationId xmlns:p14="http://schemas.microsoft.com/office/powerpoint/2010/main" val="32198978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763199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83561407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859566248"/>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2851" y="142876"/>
            <a:ext cx="2734733" cy="62388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4418" y="142876"/>
            <a:ext cx="8005233" cy="62388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50288573"/>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30194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35500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4242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4798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64025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65994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59710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1199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214181657"/>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8451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12450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8577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72511273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4418" y="1441450"/>
            <a:ext cx="5369983" cy="4940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441450"/>
            <a:ext cx="5369984" cy="4940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22802102"/>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8" name="矩形 7"/>
          <p:cNvSpPr/>
          <p:nvPr userDrawn="1"/>
        </p:nvSpPr>
        <p:spPr>
          <a:xfrm>
            <a:off x="6576053" y="1799966"/>
            <a:ext cx="980008" cy="241289"/>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模板：</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www.1ppt.com/moban/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素材：</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背景：</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www.1ppt.com/beijing/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图表：</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www.1ppt.com/xiazai/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教程： </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资料下载：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www.1ppt.com/ziliao/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范文下载：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www.1ppt.com/fanwen/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试卷下载：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www.1ppt.com/shiti/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教案下载：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论坛：</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语文课件：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www.1ppt.com/kejian/yuwen/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数学课件：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www.1ppt.com/kejian/shuxue/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英语课件：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www.1ppt.com/kejian/yingyu/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美术课件：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www.1ppt.com/kejian/meishu/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科学课件：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www.1ppt.com/kejian/kexue/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物理课件：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www.1ppt.com/kejian/wuli/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化学课件：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www.1ppt.com/kejian/huaxue/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生物课件：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www.1ppt.com/kejian/shengwu/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地理课件：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www.1ppt.com/kejian/dili/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历史课件：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www.1ppt.com/kejian/lishi/        </a:t>
            </a:r>
          </a:p>
        </p:txBody>
      </p:sp>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41367582"/>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46576402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766796124"/>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741708609"/>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454786470"/>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1026" name="矩形 1"/>
          <p:cNvSpPr>
            <a:spLocks noChangeArrowheads="1"/>
          </p:cNvSpPr>
          <p:nvPr/>
        </p:nvSpPr>
        <p:spPr bwMode="auto">
          <a:xfrm>
            <a:off x="0" y="0"/>
            <a:ext cx="12192000" cy="908050"/>
          </a:xfrm>
          <a:prstGeom prst="rect">
            <a:avLst/>
          </a:prstGeom>
          <a:gradFill rotWithShape="1">
            <a:gsLst>
              <a:gs pos="0">
                <a:srgbClr val="B7D9FF"/>
              </a:gs>
              <a:gs pos="35001">
                <a:srgbClr val="CBE3FF"/>
              </a:gs>
              <a:gs pos="100000">
                <a:srgbClr val="E8F3FF"/>
              </a:gs>
            </a:gsLst>
            <a:lin ang="5400000" scaled="1"/>
          </a:gradFill>
          <a:ln w="9525">
            <a:noFill/>
            <a:miter lim="800000"/>
            <a:headEnd/>
            <a:tailEnd/>
          </a:ln>
          <a:effectLst>
            <a:outerShdw dist="20000" dir="5400000" algn="ctr" rotWithShape="0">
              <a:srgbClr val="000000">
                <a:alpha val="25000"/>
              </a:srgbClr>
            </a:outerShdw>
          </a:effectLst>
        </p:spPr>
        <p:txBody>
          <a:bodyPr lIns="92199" tIns="46099" rIns="92199" bIns="46099" anchor="ctr"/>
          <a:lstStyle/>
          <a:p>
            <a:pPr algn="ctr">
              <a:defRPr/>
            </a:pPr>
            <a:endParaRPr lang="zh-CN" altLang="en-US" sz="1800">
              <a:solidFill>
                <a:srgbClr val="000000"/>
              </a:solidFill>
            </a:endParaRPr>
          </a:p>
        </p:txBody>
      </p:sp>
      <p:sp>
        <p:nvSpPr>
          <p:cNvPr id="7171" name="Rectangle 3"/>
          <p:cNvSpPr>
            <a:spLocks noGrp="1" noChangeArrowheads="1"/>
          </p:cNvSpPr>
          <p:nvPr>
            <p:ph type="title"/>
          </p:nvPr>
        </p:nvSpPr>
        <p:spPr bwMode="auto">
          <a:xfrm>
            <a:off x="624418" y="142875"/>
            <a:ext cx="10943167"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199" tIns="46099" rIns="92199" bIns="46099" numCol="1" anchor="ctr" anchorCtr="0" compatLnSpc="1">
            <a:prstTxWarp prst="textNoShape">
              <a:avLst/>
            </a:prstTxWarp>
          </a:bodyPr>
          <a:lstStyle/>
          <a:p>
            <a:pPr lvl="0"/>
            <a:r>
              <a:rPr lang="zh-CN" smtClean="0"/>
              <a:t>标题文本样式：微软雅黑</a:t>
            </a:r>
            <a:r>
              <a:rPr lang="zh-CN" altLang="zh-CN" smtClean="0"/>
              <a:t>/26</a:t>
            </a:r>
            <a:r>
              <a:rPr lang="zh-CN" smtClean="0"/>
              <a:t>号  </a:t>
            </a:r>
            <a:r>
              <a:rPr lang="zh-CN" altLang="zh-CN" smtClean="0"/>
              <a:t>Arial/26pt</a:t>
            </a:r>
          </a:p>
        </p:txBody>
      </p:sp>
      <p:sp>
        <p:nvSpPr>
          <p:cNvPr id="7172" name="Rectangle 4"/>
          <p:cNvSpPr>
            <a:spLocks noGrp="1" noChangeArrowheads="1"/>
          </p:cNvSpPr>
          <p:nvPr>
            <p:ph type="body" idx="1"/>
          </p:nvPr>
        </p:nvSpPr>
        <p:spPr bwMode="auto">
          <a:xfrm>
            <a:off x="624418" y="1441450"/>
            <a:ext cx="10943167" cy="494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199" tIns="46099" rIns="92199" bIns="46099" numCol="1" anchor="t" anchorCtr="0" compatLnSpc="1">
            <a:prstTxWarp prst="textNoShape">
              <a:avLst/>
            </a:prstTxWarp>
          </a:bodyPr>
          <a:lstStyle/>
          <a:p>
            <a:pPr lvl="0"/>
            <a:r>
              <a:rPr lang="zh-CN" smtClean="0"/>
              <a:t>第一级内容文本样式：微软雅黑</a:t>
            </a:r>
            <a:r>
              <a:rPr lang="zh-CN" altLang="zh-CN" smtClean="0"/>
              <a:t>/20</a:t>
            </a:r>
            <a:r>
              <a:rPr lang="zh-CN" smtClean="0"/>
              <a:t>号  </a:t>
            </a:r>
            <a:r>
              <a:rPr lang="zh-CN" altLang="zh-CN" smtClean="0"/>
              <a:t>Arial/20pt</a:t>
            </a:r>
          </a:p>
          <a:p>
            <a:pPr lvl="1"/>
            <a:r>
              <a:rPr lang="zh-CN" smtClean="0"/>
              <a:t>第二级内容文本样式：微软雅黑</a:t>
            </a:r>
            <a:r>
              <a:rPr lang="zh-CN" altLang="zh-CN" smtClean="0"/>
              <a:t>/18</a:t>
            </a:r>
            <a:r>
              <a:rPr lang="zh-CN" smtClean="0"/>
              <a:t>号  </a:t>
            </a:r>
            <a:r>
              <a:rPr lang="zh-CN" altLang="zh-CN" smtClean="0"/>
              <a:t>Arial/18pt</a:t>
            </a:r>
          </a:p>
          <a:p>
            <a:pPr lvl="2"/>
            <a:r>
              <a:rPr lang="zh-CN" smtClean="0"/>
              <a:t>第三级内容文本样式：微软雅黑</a:t>
            </a:r>
            <a:r>
              <a:rPr lang="zh-CN" altLang="zh-CN" smtClean="0"/>
              <a:t>/16</a:t>
            </a:r>
            <a:r>
              <a:rPr lang="zh-CN" smtClean="0"/>
              <a:t>号  </a:t>
            </a:r>
            <a:r>
              <a:rPr lang="zh-CN" altLang="zh-CN" smtClean="0"/>
              <a:t>Arial/16pt</a:t>
            </a:r>
          </a:p>
          <a:p>
            <a:pPr lvl="3"/>
            <a:r>
              <a:rPr lang="zh-CN" smtClean="0"/>
              <a:t>第四级内容文本样式：微软雅黑</a:t>
            </a:r>
            <a:r>
              <a:rPr lang="zh-CN" altLang="zh-CN" smtClean="0"/>
              <a:t>/14</a:t>
            </a:r>
            <a:r>
              <a:rPr lang="zh-CN" smtClean="0"/>
              <a:t>号  </a:t>
            </a:r>
            <a:r>
              <a:rPr lang="zh-CN" altLang="zh-CN" smtClean="0"/>
              <a:t>Arial/14pt</a:t>
            </a:r>
          </a:p>
          <a:p>
            <a:pPr lvl="4"/>
            <a:r>
              <a:rPr lang="zh-CN" smtClean="0"/>
              <a:t>第五级内容文本样式：微软雅黑</a:t>
            </a:r>
            <a:r>
              <a:rPr lang="zh-CN" altLang="zh-CN" smtClean="0"/>
              <a:t>/12</a:t>
            </a:r>
            <a:r>
              <a:rPr lang="zh-CN" smtClean="0"/>
              <a:t>号  </a:t>
            </a:r>
            <a:r>
              <a:rPr lang="zh-CN" altLang="zh-CN" smtClean="0"/>
              <a:t>Arial/12pt</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p:transition>
  <p:hf sldNum="0" hdr="0" ftr="0" dt="0"/>
  <p:txStyles>
    <p:titleStyle>
      <a:lvl1pPr algn="l" defTabSz="922338" rtl="0" eaLnBrk="1" fontAlgn="base" hangingPunct="1">
        <a:spcBef>
          <a:spcPct val="0"/>
        </a:spcBef>
        <a:spcAft>
          <a:spcPct val="0"/>
        </a:spcAft>
        <a:defRPr sz="2800" b="1">
          <a:solidFill>
            <a:srgbClr val="054FA9"/>
          </a:solidFill>
          <a:latin typeface="+mj-lt"/>
          <a:ea typeface="+mj-ea"/>
          <a:cs typeface="+mj-cs"/>
        </a:defRPr>
      </a:lvl1pPr>
      <a:lvl2pPr algn="l" defTabSz="922338" rtl="0" eaLnBrk="1" fontAlgn="base" hangingPunct="1">
        <a:spcBef>
          <a:spcPct val="0"/>
        </a:spcBef>
        <a:spcAft>
          <a:spcPct val="0"/>
        </a:spcAft>
        <a:defRPr sz="2800" b="1">
          <a:solidFill>
            <a:srgbClr val="054FA9"/>
          </a:solidFill>
          <a:latin typeface="Arial" pitchFamily="34" charset="0"/>
          <a:ea typeface="微软雅黑" pitchFamily="34" charset="-122"/>
        </a:defRPr>
      </a:lvl2pPr>
      <a:lvl3pPr algn="l" defTabSz="922338" rtl="0" eaLnBrk="1" fontAlgn="base" hangingPunct="1">
        <a:spcBef>
          <a:spcPct val="0"/>
        </a:spcBef>
        <a:spcAft>
          <a:spcPct val="0"/>
        </a:spcAft>
        <a:defRPr sz="2800" b="1">
          <a:solidFill>
            <a:srgbClr val="054FA9"/>
          </a:solidFill>
          <a:latin typeface="Arial" pitchFamily="34" charset="0"/>
          <a:ea typeface="微软雅黑" pitchFamily="34" charset="-122"/>
        </a:defRPr>
      </a:lvl3pPr>
      <a:lvl4pPr algn="l" defTabSz="922338" rtl="0" eaLnBrk="1" fontAlgn="base" hangingPunct="1">
        <a:spcBef>
          <a:spcPct val="0"/>
        </a:spcBef>
        <a:spcAft>
          <a:spcPct val="0"/>
        </a:spcAft>
        <a:defRPr sz="2800" b="1">
          <a:solidFill>
            <a:srgbClr val="054FA9"/>
          </a:solidFill>
          <a:latin typeface="Arial" pitchFamily="34" charset="0"/>
          <a:ea typeface="微软雅黑" pitchFamily="34" charset="-122"/>
        </a:defRPr>
      </a:lvl4pPr>
      <a:lvl5pPr algn="l" defTabSz="922338" rtl="0" eaLnBrk="1" fontAlgn="base" hangingPunct="1">
        <a:spcBef>
          <a:spcPct val="0"/>
        </a:spcBef>
        <a:spcAft>
          <a:spcPct val="0"/>
        </a:spcAft>
        <a:defRPr sz="2800" b="1">
          <a:solidFill>
            <a:srgbClr val="054FA9"/>
          </a:solidFill>
          <a:latin typeface="Arial" pitchFamily="34" charset="0"/>
          <a:ea typeface="微软雅黑" pitchFamily="34" charset="-122"/>
        </a:defRPr>
      </a:lvl5pPr>
      <a:lvl6pPr marL="457200" algn="l" defTabSz="922338" rtl="0" eaLnBrk="1" fontAlgn="base" hangingPunct="1">
        <a:spcBef>
          <a:spcPct val="0"/>
        </a:spcBef>
        <a:spcAft>
          <a:spcPct val="0"/>
        </a:spcAft>
        <a:defRPr sz="2800" b="1">
          <a:solidFill>
            <a:srgbClr val="054FA9"/>
          </a:solidFill>
          <a:latin typeface="Arial" pitchFamily="34" charset="0"/>
          <a:ea typeface="微软雅黑" pitchFamily="34" charset="-122"/>
        </a:defRPr>
      </a:lvl6pPr>
      <a:lvl7pPr marL="914400" algn="l" defTabSz="922338" rtl="0" eaLnBrk="1" fontAlgn="base" hangingPunct="1">
        <a:spcBef>
          <a:spcPct val="0"/>
        </a:spcBef>
        <a:spcAft>
          <a:spcPct val="0"/>
        </a:spcAft>
        <a:defRPr sz="2800" b="1">
          <a:solidFill>
            <a:srgbClr val="054FA9"/>
          </a:solidFill>
          <a:latin typeface="Arial" pitchFamily="34" charset="0"/>
          <a:ea typeface="微软雅黑" pitchFamily="34" charset="-122"/>
        </a:defRPr>
      </a:lvl7pPr>
      <a:lvl8pPr marL="1371600" algn="l" defTabSz="922338" rtl="0" eaLnBrk="1" fontAlgn="base" hangingPunct="1">
        <a:spcBef>
          <a:spcPct val="0"/>
        </a:spcBef>
        <a:spcAft>
          <a:spcPct val="0"/>
        </a:spcAft>
        <a:defRPr sz="2800" b="1">
          <a:solidFill>
            <a:srgbClr val="054FA9"/>
          </a:solidFill>
          <a:latin typeface="Arial" pitchFamily="34" charset="0"/>
          <a:ea typeface="微软雅黑" pitchFamily="34" charset="-122"/>
        </a:defRPr>
      </a:lvl8pPr>
      <a:lvl9pPr marL="1828800" algn="l" defTabSz="922338" rtl="0" eaLnBrk="1" fontAlgn="base" hangingPunct="1">
        <a:spcBef>
          <a:spcPct val="0"/>
        </a:spcBef>
        <a:spcAft>
          <a:spcPct val="0"/>
        </a:spcAft>
        <a:defRPr sz="2800" b="1">
          <a:solidFill>
            <a:srgbClr val="054FA9"/>
          </a:solidFill>
          <a:latin typeface="Arial" pitchFamily="34" charset="0"/>
          <a:ea typeface="微软雅黑" pitchFamily="34" charset="-122"/>
        </a:defRPr>
      </a:lvl9pPr>
    </p:titleStyle>
    <p:bodyStyle>
      <a:lvl1pPr marL="182563" indent="-182563" algn="l" defTabSz="922338" rtl="0" eaLnBrk="1" fontAlgn="ctr" hangingPunct="1">
        <a:lnSpc>
          <a:spcPct val="120000"/>
        </a:lnSpc>
        <a:spcBef>
          <a:spcPct val="20000"/>
        </a:spcBef>
        <a:spcAft>
          <a:spcPct val="0"/>
        </a:spcAft>
        <a:buClr>
          <a:schemeClr val="accent1"/>
        </a:buClr>
        <a:buSzPct val="60000"/>
        <a:buFont typeface="Wingdings" pitchFamily="2" charset="2"/>
        <a:buChar char="l"/>
        <a:defRPr sz="2000" b="1">
          <a:solidFill>
            <a:schemeClr val="tx1"/>
          </a:solidFill>
          <a:latin typeface="+mn-lt"/>
          <a:ea typeface="+mn-ea"/>
          <a:cs typeface="+mn-cs"/>
        </a:defRPr>
      </a:lvl1pPr>
      <a:lvl2pPr marL="546100" indent="-182563" algn="l" defTabSz="922338" rtl="0" eaLnBrk="1" fontAlgn="ctr" hangingPunct="1">
        <a:lnSpc>
          <a:spcPct val="120000"/>
        </a:lnSpc>
        <a:spcBef>
          <a:spcPct val="20000"/>
        </a:spcBef>
        <a:spcAft>
          <a:spcPct val="0"/>
        </a:spcAft>
        <a:buClr>
          <a:schemeClr val="accent1"/>
        </a:buClr>
        <a:buSzPct val="60000"/>
        <a:buFont typeface="Wingdings" pitchFamily="2" charset="2"/>
        <a:buChar char="l"/>
        <a:defRPr sz="2800">
          <a:solidFill>
            <a:schemeClr val="tx1"/>
          </a:solidFill>
          <a:latin typeface="+mn-lt"/>
          <a:ea typeface="+mn-ea"/>
        </a:defRPr>
      </a:lvl2pPr>
      <a:lvl3pPr marL="903288" indent="-176213" algn="l" defTabSz="922338" rtl="0" eaLnBrk="1" fontAlgn="ctr" hangingPunct="1">
        <a:lnSpc>
          <a:spcPct val="120000"/>
        </a:lnSpc>
        <a:spcBef>
          <a:spcPct val="20000"/>
        </a:spcBef>
        <a:spcAft>
          <a:spcPct val="0"/>
        </a:spcAft>
        <a:buClr>
          <a:schemeClr val="accent1"/>
        </a:buClr>
        <a:buSzPct val="60000"/>
        <a:buFont typeface="Wingdings" pitchFamily="2" charset="2"/>
        <a:buChar char="l"/>
        <a:defRPr sz="1600">
          <a:solidFill>
            <a:schemeClr val="tx1"/>
          </a:solidFill>
          <a:latin typeface="+mn-lt"/>
          <a:ea typeface="+mn-ea"/>
        </a:defRPr>
      </a:lvl3pPr>
      <a:lvl4pPr marL="1266825" indent="-184150" algn="l" defTabSz="922338" rtl="0" eaLnBrk="1" fontAlgn="ctr" hangingPunct="1">
        <a:lnSpc>
          <a:spcPct val="120000"/>
        </a:lnSpc>
        <a:spcBef>
          <a:spcPct val="20000"/>
        </a:spcBef>
        <a:spcAft>
          <a:spcPct val="0"/>
        </a:spcAft>
        <a:buClr>
          <a:schemeClr val="accent1"/>
        </a:buClr>
        <a:buSzPct val="60000"/>
        <a:buFont typeface="Wingdings" pitchFamily="2" charset="2"/>
        <a:buChar char="l"/>
        <a:defRPr sz="1400">
          <a:solidFill>
            <a:schemeClr val="tx1"/>
          </a:solidFill>
          <a:latin typeface="+mn-lt"/>
          <a:ea typeface="+mn-ea"/>
        </a:defRPr>
      </a:lvl4pPr>
      <a:lvl5pPr marL="1631950" indent="-185738" algn="l" defTabSz="922338" rtl="0" eaLnBrk="1" fontAlgn="ctr" hangingPunct="1">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mn-lt"/>
          <a:ea typeface="+mn-ea"/>
        </a:defRPr>
      </a:lvl5pPr>
      <a:lvl6pPr marL="2089150" indent="-185738" algn="l" defTabSz="922338" rtl="0" eaLnBrk="1" fontAlgn="ctr" hangingPunct="1">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mn-lt"/>
          <a:ea typeface="+mn-ea"/>
        </a:defRPr>
      </a:lvl6pPr>
      <a:lvl7pPr marL="2546350" indent="-185738" algn="l" defTabSz="922338" rtl="0" eaLnBrk="1" fontAlgn="ctr" hangingPunct="1">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mn-lt"/>
          <a:ea typeface="+mn-ea"/>
        </a:defRPr>
      </a:lvl7pPr>
      <a:lvl8pPr marL="3003550" indent="-185738" algn="l" defTabSz="922338" rtl="0" eaLnBrk="1" fontAlgn="ctr" hangingPunct="1">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mn-lt"/>
          <a:ea typeface="+mn-ea"/>
        </a:defRPr>
      </a:lvl8pPr>
      <a:lvl9pPr marL="3460750" indent="-185738" algn="l" defTabSz="922338" rtl="0" eaLnBrk="1" fontAlgn="ctr" hangingPunct="1">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2021/12/31</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118825677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24348" y="5589241"/>
            <a:ext cx="9143653" cy="498598"/>
          </a:xfrm>
          <a:prstGeom prst="rect">
            <a:avLst/>
          </a:prstGeom>
        </p:spPr>
        <p:txBody>
          <a:bodyPr wrap="square">
            <a:spAutoFit/>
          </a:bodyPr>
          <a:lstStyle/>
          <a:p>
            <a:pPr marL="342900" indent="-342900" algn="ctr">
              <a:lnSpc>
                <a:spcPct val="110000"/>
              </a:lnSpc>
            </a:pPr>
            <a:r>
              <a:rPr lang="zh-CN" altLang="en-US" sz="2400" kern="0" dirty="0">
                <a:solidFill>
                  <a:srgbClr val="000000"/>
                </a:solidFill>
                <a:latin typeface="微软雅黑" panose="020B0503020204020204" pitchFamily="34" charset="-122"/>
                <a:ea typeface="微软雅黑" panose="020B0503020204020204" pitchFamily="34" charset="-122"/>
              </a:rPr>
              <a:t>优品</a:t>
            </a:r>
            <a:r>
              <a:rPr lang="en-US" altLang="zh-CN" sz="2400" kern="0" dirty="0">
                <a:solidFill>
                  <a:srgbClr val="000000"/>
                </a:solidFill>
                <a:latin typeface="微软雅黑" panose="020B0503020204020204" pitchFamily="34" charset="-122"/>
                <a:ea typeface="微软雅黑" panose="020B0503020204020204" pitchFamily="34" charset="-122"/>
              </a:rPr>
              <a:t>PPT</a:t>
            </a:r>
          </a:p>
        </p:txBody>
      </p:sp>
      <p:sp>
        <p:nvSpPr>
          <p:cNvPr id="2" name="矩形 1"/>
          <p:cNvSpPr/>
          <p:nvPr/>
        </p:nvSpPr>
        <p:spPr>
          <a:xfrm>
            <a:off x="1524000" y="1772817"/>
            <a:ext cx="9144000" cy="1323439"/>
          </a:xfrm>
          <a:prstGeom prst="rect">
            <a:avLst/>
          </a:prstGeom>
        </p:spPr>
        <p:txBody>
          <a:bodyPr wrap="square">
            <a:spAutoFit/>
          </a:bodyPr>
          <a:lstStyle/>
          <a:p>
            <a:pPr algn="ctr"/>
            <a:r>
              <a:rPr lang="zh-CN" altLang="en-US" sz="8000" b="1" dirty="0">
                <a:latin typeface="微软雅黑" pitchFamily="34" charset="-122"/>
                <a:ea typeface="微软雅黑" pitchFamily="34" charset="-122"/>
              </a:rPr>
              <a:t>白杨礼赞</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p:nvPr>
        </p:nvSpPr>
        <p:spPr>
          <a:xfrm>
            <a:off x="1991545" y="1340346"/>
            <a:ext cx="8207375" cy="649288"/>
          </a:xfrm>
          <a:ln/>
        </p:spPr>
        <p:txBody>
          <a:bodyPr vert="horz" wrap="square" lIns="91440" tIns="45720" rIns="91440" bIns="45720" numCol="1" anchor="b" anchorCtr="0" compatLnSpc="1">
            <a:prstTxWarp prst="textNoShape">
              <a:avLst/>
            </a:prstTxWarp>
          </a:bodyPr>
          <a:lstStyle/>
          <a:p>
            <a:pPr eaLnBrk="1" hangingPunct="1"/>
            <a:r>
              <a:rPr lang="zh-CN" altLang="en-US" sz="5100" dirty="0">
                <a:solidFill>
                  <a:srgbClr val="FF0000"/>
                </a:solidFill>
              </a:rPr>
              <a:t>布置作业</a:t>
            </a:r>
          </a:p>
        </p:txBody>
      </p:sp>
      <p:sp>
        <p:nvSpPr>
          <p:cNvPr id="26627" name="Rectangle 3"/>
          <p:cNvSpPr>
            <a:spLocks noGrp="1"/>
          </p:cNvSpPr>
          <p:nvPr>
            <p:ph idx="1"/>
          </p:nvPr>
        </p:nvSpPr>
        <p:spPr>
          <a:xfrm>
            <a:off x="624418" y="1801068"/>
            <a:ext cx="10943167" cy="4940300"/>
          </a:xfrm>
          <a:ln/>
        </p:spPr>
        <p:txBody>
          <a:bodyPr vert="horz" wrap="square" lIns="91440" tIns="45720" rIns="91440" bIns="45720" numCol="1" anchor="t" anchorCtr="0" compatLnSpc="1">
            <a:prstTxWarp prst="textNoShape">
              <a:avLst/>
            </a:prstTxWarp>
          </a:bodyPr>
          <a:lstStyle/>
          <a:p>
            <a:pPr eaLnBrk="1" hangingPunct="1">
              <a:buNone/>
            </a:pPr>
            <a:r>
              <a:rPr lang="en-US" altLang="zh-CN" sz="2600" dirty="0">
                <a:latin typeface="Arial" panose="020B0604020202020204" pitchFamily="34" charset="0"/>
              </a:rPr>
              <a:t> </a:t>
            </a:r>
            <a:r>
              <a:rPr lang="en-US" altLang="zh-CN" sz="2600" dirty="0"/>
              <a:t/>
            </a:r>
            <a:br>
              <a:rPr lang="en-US" altLang="zh-CN" sz="2600" dirty="0"/>
            </a:br>
            <a:r>
              <a:rPr lang="en-US" altLang="zh-CN" sz="4700" dirty="0"/>
              <a:t>1</a:t>
            </a:r>
            <a:r>
              <a:rPr lang="zh-CN" altLang="en-US" sz="4700" dirty="0"/>
              <a:t>．</a:t>
            </a:r>
            <a:r>
              <a:rPr lang="zh-CN" altLang="en-US" sz="4700" dirty="0">
                <a:latin typeface="Arial" panose="020B0604020202020204" pitchFamily="34" charset="0"/>
              </a:rPr>
              <a:t> </a:t>
            </a:r>
            <a:r>
              <a:rPr lang="zh-CN" altLang="en-US" sz="4700" dirty="0"/>
              <a:t>抄写生字和常用词语。</a:t>
            </a:r>
          </a:p>
          <a:p>
            <a:pPr eaLnBrk="1" hangingPunct="1">
              <a:buNone/>
            </a:pPr>
            <a:r>
              <a:rPr lang="zh-CN" altLang="en-US" sz="4700" dirty="0">
                <a:latin typeface="Arial" panose="020B0604020202020204" pitchFamily="34" charset="0"/>
              </a:rPr>
              <a:t> </a:t>
            </a:r>
            <a:r>
              <a:rPr lang="zh-CN" altLang="en-US" sz="4700" dirty="0"/>
              <a:t/>
            </a:r>
            <a:br>
              <a:rPr lang="zh-CN" altLang="en-US" sz="4700" dirty="0"/>
            </a:br>
            <a:r>
              <a:rPr lang="en-US" altLang="zh-CN" sz="4700" dirty="0"/>
              <a:t>2</a:t>
            </a:r>
            <a:r>
              <a:rPr lang="zh-CN" altLang="en-US" sz="4700" dirty="0"/>
              <a:t>．</a:t>
            </a:r>
            <a:r>
              <a:rPr lang="zh-CN" altLang="en-US" sz="4700" dirty="0">
                <a:latin typeface="Arial" panose="020B0604020202020204" pitchFamily="34" charset="0"/>
              </a:rPr>
              <a:t> </a:t>
            </a:r>
            <a:r>
              <a:rPr lang="zh-CN" altLang="en-US" sz="4700" dirty="0"/>
              <a:t>熟读并背诵第七段课文。</a:t>
            </a:r>
            <a:r>
              <a:rPr lang="zh-CN" altLang="en-US" sz="4700" dirty="0">
                <a:latin typeface="Arial" panose="020B0604020202020204" pitchFamily="34" charset="0"/>
              </a:rPr>
              <a:t> </a:t>
            </a:r>
            <a:endParaRPr lang="zh-CN" altLang="en-US" sz="4700"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p:cNvSpPr txBox="1"/>
          <p:nvPr/>
        </p:nvSpPr>
        <p:spPr>
          <a:xfrm>
            <a:off x="2063552" y="1340768"/>
            <a:ext cx="8353425" cy="3539430"/>
          </a:xfrm>
          <a:prstGeom prst="rect">
            <a:avLst/>
          </a:prstGeom>
          <a:noFill/>
          <a:ln w="9525">
            <a:noFill/>
          </a:ln>
        </p:spPr>
        <p:txBody>
          <a:bodyPr>
            <a:spAutoFit/>
          </a:bodyPr>
          <a:lstStyle/>
          <a:p>
            <a:r>
              <a:rPr lang="en-US" altLang="zh-CN" sz="2800" dirty="0">
                <a:latin typeface="Times New Roman" panose="02020603050405020304" pitchFamily="18" charset="0"/>
              </a:rPr>
              <a:t>1.</a:t>
            </a:r>
            <a:r>
              <a:rPr lang="zh-CN" altLang="en-US" sz="2800" dirty="0">
                <a:latin typeface="Times New Roman" panose="02020603050405020304" pitchFamily="18" charset="0"/>
              </a:rPr>
              <a:t>找出写白杨树的段落。说说这几段是写什么的？</a:t>
            </a:r>
          </a:p>
          <a:p>
            <a:endParaRPr lang="zh-CN" altLang="en-US" sz="2800" dirty="0">
              <a:latin typeface="Times New Roman" panose="02020603050405020304" pitchFamily="18" charset="0"/>
            </a:endParaRPr>
          </a:p>
          <a:p>
            <a:r>
              <a:rPr lang="zh-CN" altLang="en-US" sz="2800" dirty="0">
                <a:latin typeface="Times New Roman" panose="02020603050405020304" pitchFamily="18" charset="0"/>
              </a:rPr>
              <a:t>明确：</a:t>
            </a:r>
            <a:r>
              <a:rPr lang="en-US" altLang="zh-CN" sz="2800" dirty="0">
                <a:latin typeface="Times New Roman" panose="02020603050405020304" pitchFamily="18" charset="0"/>
              </a:rPr>
              <a:t>5</a:t>
            </a:r>
            <a:r>
              <a:rPr lang="zh-CN" altLang="en-US" sz="2800" dirty="0">
                <a:latin typeface="Times New Roman" panose="02020603050405020304" pitchFamily="18" charset="0"/>
              </a:rPr>
              <a:t>－</a:t>
            </a:r>
            <a:r>
              <a:rPr lang="en-US" altLang="zh-CN" sz="2800" dirty="0">
                <a:latin typeface="Times New Roman" panose="02020603050405020304" pitchFamily="18" charset="0"/>
              </a:rPr>
              <a:t>6</a:t>
            </a:r>
            <a:r>
              <a:rPr lang="zh-CN" altLang="en-US" sz="2800" dirty="0">
                <a:latin typeface="Times New Roman" panose="02020603050405020304" pitchFamily="18" charset="0"/>
              </a:rPr>
              <a:t>段是写白杨树的形象和气质。</a:t>
            </a:r>
          </a:p>
          <a:p>
            <a:endParaRPr lang="zh-CN" altLang="en-US" sz="2800" dirty="0">
              <a:latin typeface="Times New Roman" panose="02020603050405020304" pitchFamily="18" charset="0"/>
            </a:endParaRPr>
          </a:p>
          <a:p>
            <a:r>
              <a:rPr lang="zh-CN" altLang="en-US" sz="2800" dirty="0">
                <a:latin typeface="Times New Roman" panose="02020603050405020304" pitchFamily="18" charset="0"/>
              </a:rPr>
              <a:t>           </a:t>
            </a:r>
            <a:r>
              <a:rPr lang="en-US" altLang="zh-CN" sz="2800" dirty="0">
                <a:latin typeface="Times New Roman" panose="02020603050405020304" pitchFamily="18" charset="0"/>
              </a:rPr>
              <a:t>7</a:t>
            </a:r>
            <a:r>
              <a:rPr lang="zh-CN" altLang="en-US" sz="2800" dirty="0">
                <a:latin typeface="Times New Roman" panose="02020603050405020304" pitchFamily="18" charset="0"/>
              </a:rPr>
              <a:t>－</a:t>
            </a:r>
            <a:r>
              <a:rPr lang="en-US" altLang="zh-CN" sz="2800" dirty="0">
                <a:latin typeface="Times New Roman" panose="02020603050405020304" pitchFamily="18" charset="0"/>
              </a:rPr>
              <a:t>8</a:t>
            </a:r>
            <a:r>
              <a:rPr lang="zh-CN" altLang="en-US" sz="2800" dirty="0">
                <a:latin typeface="Times New Roman" panose="02020603050405020304" pitchFamily="18" charset="0"/>
              </a:rPr>
              <a:t>段是写白杨树的象征意义。</a:t>
            </a:r>
          </a:p>
          <a:p>
            <a:r>
              <a:rPr lang="zh-CN" altLang="en-US" sz="2800" dirty="0">
                <a:latin typeface="Times New Roman" panose="02020603050405020304" pitchFamily="18" charset="0"/>
              </a:rPr>
              <a:t> </a:t>
            </a:r>
          </a:p>
          <a:p>
            <a:r>
              <a:rPr lang="en-US" altLang="zh-CN" sz="2800" dirty="0">
                <a:latin typeface="Times New Roman" panose="02020603050405020304" pitchFamily="18" charset="0"/>
              </a:rPr>
              <a:t>2. </a:t>
            </a:r>
            <a:r>
              <a:rPr lang="zh-CN" altLang="en-US" sz="2800" dirty="0">
                <a:latin typeface="Times New Roman" panose="02020603050405020304" pitchFamily="18" charset="0"/>
              </a:rPr>
              <a:t>用“圈点法”画出有关描绘白杨树外部形态和内在气质的重 要词语。由这些词语你联想到什么？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1202">
                                            <p:txEl>
                                              <p:pRg st="0" end="0"/>
                                            </p:txEl>
                                          </p:spTgt>
                                        </p:tgtEl>
                                        <p:attrNameLst>
                                          <p:attrName>style.visibility</p:attrName>
                                        </p:attrNameLst>
                                      </p:cBhvr>
                                      <p:to>
                                        <p:strVal val="visible"/>
                                      </p:to>
                                    </p:set>
                                    <p:animEffect transition="in" filter="blinds(horizontal)">
                                      <p:cBhvr>
                                        <p:cTn id="7" dur="500"/>
                                        <p:tgtEl>
                                          <p:spTgt spid="5120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1202">
                                            <p:txEl>
                                              <p:pRg st="6" end="6"/>
                                            </p:txEl>
                                          </p:spTgt>
                                        </p:tgtEl>
                                        <p:attrNameLst>
                                          <p:attrName>style.visibility</p:attrName>
                                        </p:attrNameLst>
                                      </p:cBhvr>
                                      <p:to>
                                        <p:strVal val="visible"/>
                                      </p:to>
                                    </p:set>
                                    <p:animEffect transition="in" filter="blinds(horizontal)">
                                      <p:cBhvr>
                                        <p:cTn id="12" dur="500"/>
                                        <p:tgtEl>
                                          <p:spTgt spid="51202">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1202">
                                            <p:txEl>
                                              <p:pRg st="2" end="2"/>
                                            </p:txEl>
                                          </p:spTgt>
                                        </p:tgtEl>
                                        <p:attrNameLst>
                                          <p:attrName>style.visibility</p:attrName>
                                        </p:attrNameLst>
                                      </p:cBhvr>
                                      <p:to>
                                        <p:strVal val="visible"/>
                                      </p:to>
                                    </p:set>
                                    <p:animEffect transition="in" filter="blinds(horizontal)">
                                      <p:cBhvr>
                                        <p:cTn id="17" dur="500"/>
                                        <p:tgtEl>
                                          <p:spTgt spid="51202">
                                            <p:txEl>
                                              <p:pRg st="2" end="2"/>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51202">
                                            <p:txEl>
                                              <p:pRg st="4" end="4"/>
                                            </p:txEl>
                                          </p:spTgt>
                                        </p:tgtEl>
                                        <p:attrNameLst>
                                          <p:attrName>style.visibility</p:attrName>
                                        </p:attrNameLst>
                                      </p:cBhvr>
                                      <p:to>
                                        <p:strVal val="visible"/>
                                      </p:to>
                                    </p:set>
                                    <p:animEffect transition="in" filter="blinds(horizontal)">
                                      <p:cBhvr>
                                        <p:cTn id="20" dur="500"/>
                                        <p:tgtEl>
                                          <p:spTgt spid="51202">
                                            <p:txEl>
                                              <p:pRg st="4" end="4"/>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51202">
                                            <p:txEl>
                                              <p:pRg st="5" end="5"/>
                                            </p:txEl>
                                          </p:spTgt>
                                        </p:tgtEl>
                                        <p:attrNameLst>
                                          <p:attrName>style.visibility</p:attrName>
                                        </p:attrNameLst>
                                      </p:cBhvr>
                                      <p:to>
                                        <p:strVal val="visible"/>
                                      </p:to>
                                    </p:set>
                                    <p:animEffect transition="in" filter="blinds(horizontal)">
                                      <p:cBhvr>
                                        <p:cTn id="23" dur="500"/>
                                        <p:tgtEl>
                                          <p:spTgt spid="5120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2"/>
          <p:cNvSpPr txBox="1"/>
          <p:nvPr/>
        </p:nvSpPr>
        <p:spPr>
          <a:xfrm>
            <a:off x="1657351" y="131764"/>
            <a:ext cx="8590813" cy="978729"/>
          </a:xfrm>
          <a:prstGeom prst="rect">
            <a:avLst/>
          </a:prstGeom>
          <a:solidFill>
            <a:srgbClr val="00CC00"/>
          </a:solidFill>
          <a:ln w="9525" cap="flat" cmpd="sng">
            <a:solidFill>
              <a:srgbClr val="FFFF00"/>
            </a:solidFill>
            <a:prstDash val="solid"/>
            <a:miter/>
            <a:headEnd type="none" w="med" len="med"/>
            <a:tailEnd type="none" w="med" len="med"/>
          </a:ln>
        </p:spPr>
        <p:txBody>
          <a:bodyPr wrap="none">
            <a:spAutoFit/>
          </a:bodyPr>
          <a:lstStyle/>
          <a:p>
            <a:pPr>
              <a:lnSpc>
                <a:spcPct val="80000"/>
              </a:lnSpc>
            </a:pPr>
            <a:r>
              <a:rPr lang="zh-CN" altLang="en-US" sz="3600" b="1" dirty="0">
                <a:solidFill>
                  <a:schemeClr val="accent2"/>
                </a:solidFill>
                <a:latin typeface="Times New Roman" panose="02020603050405020304" pitchFamily="18" charset="0"/>
                <a:ea typeface="隶书" panose="02010509060101010101" pitchFamily="49" charset="-122"/>
              </a:rPr>
              <a:t>第三部分</a:t>
            </a:r>
            <a:r>
              <a:rPr lang="en-US" altLang="zh-CN" sz="3600" b="1" dirty="0">
                <a:solidFill>
                  <a:schemeClr val="accent2"/>
                </a:solidFill>
                <a:latin typeface="Times New Roman" panose="02020603050405020304" pitchFamily="18" charset="0"/>
                <a:ea typeface="隶书" panose="02010509060101010101" pitchFamily="49" charset="-122"/>
              </a:rPr>
              <a:t>(5</a:t>
            </a:r>
            <a:r>
              <a:rPr lang="zh-CN" altLang="en-US" sz="3600" b="1" dirty="0">
                <a:solidFill>
                  <a:schemeClr val="accent2"/>
                </a:solidFill>
                <a:latin typeface="Times New Roman" panose="02020603050405020304" pitchFamily="18" charset="0"/>
                <a:ea typeface="隶书" panose="02010509060101010101" pitchFamily="49" charset="-122"/>
              </a:rPr>
              <a:t>、</a:t>
            </a:r>
            <a:r>
              <a:rPr lang="en-US" altLang="zh-CN" sz="3600" b="1" dirty="0">
                <a:solidFill>
                  <a:schemeClr val="accent2"/>
                </a:solidFill>
                <a:latin typeface="Times New Roman" panose="02020603050405020304" pitchFamily="18" charset="0"/>
                <a:ea typeface="隶书" panose="02010509060101010101" pitchFamily="49" charset="-122"/>
              </a:rPr>
              <a:t>6):</a:t>
            </a:r>
            <a:r>
              <a:rPr lang="zh-CN" altLang="en-US" sz="3600" b="1" dirty="0">
                <a:solidFill>
                  <a:schemeClr val="accent2"/>
                </a:solidFill>
                <a:latin typeface="Times New Roman" panose="02020603050405020304" pitchFamily="18" charset="0"/>
                <a:ea typeface="隶书" panose="02010509060101010101" pitchFamily="49" charset="-122"/>
              </a:rPr>
              <a:t>具体描绘白杨树的形象</a:t>
            </a:r>
          </a:p>
          <a:p>
            <a:pPr>
              <a:lnSpc>
                <a:spcPct val="80000"/>
              </a:lnSpc>
            </a:pPr>
            <a:r>
              <a:rPr lang="zh-CN" altLang="en-US" sz="3600" b="1" dirty="0">
                <a:solidFill>
                  <a:schemeClr val="accent2"/>
                </a:solidFill>
                <a:latin typeface="Times New Roman" panose="02020603050405020304" pitchFamily="18" charset="0"/>
                <a:ea typeface="隶书" panose="02010509060101010101" pitchFamily="49" charset="-122"/>
              </a:rPr>
              <a:t>                       和性格，突出它的不平凡。</a:t>
            </a:r>
          </a:p>
        </p:txBody>
      </p:sp>
      <p:sp>
        <p:nvSpPr>
          <p:cNvPr id="52227" name="Oval 3"/>
          <p:cNvSpPr/>
          <p:nvPr/>
        </p:nvSpPr>
        <p:spPr>
          <a:xfrm>
            <a:off x="8915400" y="1219200"/>
            <a:ext cx="1143000" cy="990600"/>
          </a:xfrm>
          <a:prstGeom prst="ellipse">
            <a:avLst/>
          </a:prstGeom>
          <a:solidFill>
            <a:srgbClr val="FFFF00"/>
          </a:solidFill>
          <a:ln w="9525" cap="flat" cmpd="sng">
            <a:solidFill>
              <a:srgbClr val="FF0000"/>
            </a:solidFill>
            <a:prstDash val="solid"/>
            <a:headEnd type="none" w="med" len="med"/>
            <a:tailEnd type="none" w="med" len="med"/>
          </a:ln>
        </p:spPr>
        <p:txBody>
          <a:bodyPr wrap="none" anchor="ctr"/>
          <a:lstStyle/>
          <a:p>
            <a:pPr algn="ctr"/>
            <a:r>
              <a:rPr lang="zh-CN" altLang="en-US" sz="3600" b="1" dirty="0">
                <a:latin typeface="Times New Roman" panose="02020603050405020304" pitchFamily="18" charset="0"/>
                <a:ea typeface="黑体" panose="02010609060101010101" pitchFamily="2" charset="-122"/>
              </a:rPr>
              <a:t>正直</a:t>
            </a:r>
          </a:p>
        </p:txBody>
      </p:sp>
      <p:sp>
        <p:nvSpPr>
          <p:cNvPr id="52228" name="Oval 4"/>
          <p:cNvSpPr/>
          <p:nvPr/>
        </p:nvSpPr>
        <p:spPr>
          <a:xfrm>
            <a:off x="8915400" y="4267200"/>
            <a:ext cx="1219200" cy="1066800"/>
          </a:xfrm>
          <a:prstGeom prst="ellipse">
            <a:avLst/>
          </a:prstGeom>
          <a:solidFill>
            <a:srgbClr val="CC99FF"/>
          </a:solidFill>
          <a:ln w="9525" cap="flat" cmpd="sng">
            <a:solidFill>
              <a:srgbClr val="FF0000"/>
            </a:solidFill>
            <a:prstDash val="solid"/>
            <a:headEnd type="none" w="med" len="med"/>
            <a:tailEnd type="none" w="med" len="med"/>
          </a:ln>
        </p:spPr>
        <p:txBody>
          <a:bodyPr wrap="none" anchor="ctr"/>
          <a:lstStyle/>
          <a:p>
            <a:pPr algn="ctr"/>
            <a:r>
              <a:rPr lang="zh-CN" altLang="en-US" sz="3600" b="1" dirty="0">
                <a:latin typeface="Times New Roman" panose="02020603050405020304" pitchFamily="18" charset="0"/>
                <a:ea typeface="黑体" panose="02010609060101010101" pitchFamily="2" charset="-122"/>
              </a:rPr>
              <a:t>质朴</a:t>
            </a:r>
          </a:p>
        </p:txBody>
      </p:sp>
      <p:grpSp>
        <p:nvGrpSpPr>
          <p:cNvPr id="2" name="Group 5"/>
          <p:cNvGrpSpPr/>
          <p:nvPr/>
        </p:nvGrpSpPr>
        <p:grpSpPr>
          <a:xfrm>
            <a:off x="1905000" y="4038600"/>
            <a:ext cx="838200" cy="2819400"/>
            <a:chOff x="1488" y="576"/>
            <a:chExt cx="432" cy="1632"/>
          </a:xfrm>
        </p:grpSpPr>
        <p:sp>
          <p:nvSpPr>
            <p:cNvPr id="28716" name="Oval 6"/>
            <p:cNvSpPr/>
            <p:nvPr/>
          </p:nvSpPr>
          <p:spPr>
            <a:xfrm>
              <a:off x="1488" y="576"/>
              <a:ext cx="432" cy="1632"/>
            </a:xfrm>
            <a:prstGeom prst="ellipse">
              <a:avLst/>
            </a:prstGeom>
            <a:solidFill>
              <a:schemeClr val="accent1"/>
            </a:solidFill>
            <a:ln w="9525">
              <a:noFill/>
            </a:ln>
          </p:spPr>
          <p:txBody>
            <a:bodyPr wrap="none" anchor="ctr"/>
            <a:lstStyle/>
            <a:p>
              <a:pPr algn="ctr"/>
              <a:endParaRPr lang="zh-CN" altLang="zh-CN" sz="2400" dirty="0">
                <a:latin typeface="Times New Roman" panose="02020603050405020304" pitchFamily="18" charset="0"/>
              </a:endParaRPr>
            </a:p>
          </p:txBody>
        </p:sp>
        <p:sp>
          <p:nvSpPr>
            <p:cNvPr id="28717" name="Text Box 7"/>
            <p:cNvSpPr txBox="1"/>
            <p:nvPr/>
          </p:nvSpPr>
          <p:spPr>
            <a:xfrm>
              <a:off x="1533" y="912"/>
              <a:ext cx="349" cy="1008"/>
            </a:xfrm>
            <a:prstGeom prst="rect">
              <a:avLst/>
            </a:prstGeom>
            <a:noFill/>
            <a:ln w="9525">
              <a:noFill/>
            </a:ln>
          </p:spPr>
          <p:txBody>
            <a:bodyPr vert="eaVert">
              <a:spAutoFit/>
            </a:bodyPr>
            <a:lstStyle/>
            <a:p>
              <a:pPr algn="ctr">
                <a:spcBef>
                  <a:spcPct val="50000"/>
                </a:spcBef>
              </a:pPr>
              <a:r>
                <a:rPr lang="zh-CN" altLang="en-US" sz="3200" b="1" dirty="0">
                  <a:latin typeface="Times New Roman" panose="02020603050405020304" pitchFamily="18" charset="0"/>
                  <a:ea typeface="黑体" panose="02010609060101010101" pitchFamily="2" charset="-122"/>
                </a:rPr>
                <a:t>内在气质</a:t>
              </a:r>
            </a:p>
          </p:txBody>
        </p:sp>
      </p:grpSp>
      <p:grpSp>
        <p:nvGrpSpPr>
          <p:cNvPr id="3" name="Group 8"/>
          <p:cNvGrpSpPr/>
          <p:nvPr/>
        </p:nvGrpSpPr>
        <p:grpSpPr>
          <a:xfrm>
            <a:off x="1905000" y="1295400"/>
            <a:ext cx="762000" cy="2819400"/>
            <a:chOff x="1488" y="576"/>
            <a:chExt cx="432" cy="1632"/>
          </a:xfrm>
        </p:grpSpPr>
        <p:sp>
          <p:nvSpPr>
            <p:cNvPr id="28714" name="Oval 9"/>
            <p:cNvSpPr/>
            <p:nvPr/>
          </p:nvSpPr>
          <p:spPr>
            <a:xfrm>
              <a:off x="1488" y="576"/>
              <a:ext cx="432" cy="1632"/>
            </a:xfrm>
            <a:prstGeom prst="ellipse">
              <a:avLst/>
            </a:prstGeom>
            <a:solidFill>
              <a:schemeClr val="accent1"/>
            </a:solidFill>
            <a:ln w="9525">
              <a:noFill/>
            </a:ln>
          </p:spPr>
          <p:txBody>
            <a:bodyPr wrap="none" anchor="ctr"/>
            <a:lstStyle/>
            <a:p>
              <a:pPr algn="ctr" eaLnBrk="0" hangingPunct="0"/>
              <a:endParaRPr lang="zh-CN" altLang="zh-CN" sz="2400" dirty="0">
                <a:latin typeface="Times New Roman" panose="02020603050405020304" pitchFamily="18" charset="0"/>
                <a:ea typeface="黑体" panose="02010609060101010101" pitchFamily="2" charset="-122"/>
              </a:endParaRPr>
            </a:p>
          </p:txBody>
        </p:sp>
        <p:sp>
          <p:nvSpPr>
            <p:cNvPr id="28715" name="Text Box 10"/>
            <p:cNvSpPr txBox="1"/>
            <p:nvPr/>
          </p:nvSpPr>
          <p:spPr>
            <a:xfrm>
              <a:off x="1498" y="912"/>
              <a:ext cx="384" cy="1008"/>
            </a:xfrm>
            <a:prstGeom prst="rect">
              <a:avLst/>
            </a:prstGeom>
            <a:noFill/>
            <a:ln w="9525">
              <a:noFill/>
            </a:ln>
          </p:spPr>
          <p:txBody>
            <a:bodyPr vert="eaVert">
              <a:spAutoFit/>
            </a:bodyPr>
            <a:lstStyle/>
            <a:p>
              <a:pPr algn="ctr" eaLnBrk="0" hangingPunct="0"/>
              <a:r>
                <a:rPr lang="zh-CN" altLang="en-US" sz="3200" b="1" dirty="0">
                  <a:latin typeface="Times New Roman" panose="02020603050405020304" pitchFamily="18" charset="0"/>
                  <a:ea typeface="黑体" panose="02010609060101010101" pitchFamily="2" charset="-122"/>
                </a:rPr>
                <a:t>外部形态</a:t>
              </a:r>
            </a:p>
          </p:txBody>
        </p:sp>
      </p:grpSp>
      <p:grpSp>
        <p:nvGrpSpPr>
          <p:cNvPr id="4" name="Group 11"/>
          <p:cNvGrpSpPr/>
          <p:nvPr/>
        </p:nvGrpSpPr>
        <p:grpSpPr>
          <a:xfrm>
            <a:off x="3359150" y="1341438"/>
            <a:ext cx="2362200" cy="3962400"/>
            <a:chOff x="2016" y="384"/>
            <a:chExt cx="1344" cy="2064"/>
          </a:xfrm>
        </p:grpSpPr>
        <p:grpSp>
          <p:nvGrpSpPr>
            <p:cNvPr id="28699" name="Group 12"/>
            <p:cNvGrpSpPr/>
            <p:nvPr/>
          </p:nvGrpSpPr>
          <p:grpSpPr>
            <a:xfrm>
              <a:off x="2016" y="384"/>
              <a:ext cx="1296" cy="336"/>
              <a:chOff x="2016" y="384"/>
              <a:chExt cx="1296" cy="336"/>
            </a:xfrm>
          </p:grpSpPr>
          <p:sp>
            <p:nvSpPr>
              <p:cNvPr id="28712" name="Oval 13"/>
              <p:cNvSpPr/>
              <p:nvPr/>
            </p:nvSpPr>
            <p:spPr>
              <a:xfrm>
                <a:off x="2016" y="384"/>
                <a:ext cx="1296" cy="336"/>
              </a:xfrm>
              <a:prstGeom prst="ellipse">
                <a:avLst/>
              </a:prstGeom>
              <a:solidFill>
                <a:srgbClr val="FF9900"/>
              </a:solidFill>
              <a:ln w="9525">
                <a:noFill/>
              </a:ln>
            </p:spPr>
            <p:txBody>
              <a:bodyPr wrap="none" anchor="ctr"/>
              <a:lstStyle/>
              <a:p>
                <a:endParaRPr lang="zh-CN" altLang="en-US" dirty="0">
                  <a:latin typeface="Verdana" panose="020B0604030504040204" pitchFamily="34" charset="0"/>
                </a:endParaRPr>
              </a:p>
            </p:txBody>
          </p:sp>
          <p:sp>
            <p:nvSpPr>
              <p:cNvPr id="28713" name="Text Box 14"/>
              <p:cNvSpPr txBox="1"/>
              <p:nvPr/>
            </p:nvSpPr>
            <p:spPr>
              <a:xfrm>
                <a:off x="2160" y="384"/>
                <a:ext cx="1105" cy="302"/>
              </a:xfrm>
              <a:prstGeom prst="rect">
                <a:avLst/>
              </a:prstGeom>
              <a:noFill/>
              <a:ln w="9525">
                <a:noFill/>
              </a:ln>
            </p:spPr>
            <p:txBody>
              <a:bodyPr>
                <a:spAutoFit/>
              </a:bodyPr>
              <a:lstStyle/>
              <a:p>
                <a:pPr algn="ctr" eaLnBrk="0" hangingPunct="0"/>
                <a:r>
                  <a:rPr lang="zh-CN" altLang="en-US" sz="3200" b="1" dirty="0">
                    <a:latin typeface="Times New Roman" panose="02020603050405020304" pitchFamily="18" charset="0"/>
                    <a:ea typeface="黑体" panose="02010609060101010101" pitchFamily="2" charset="-122"/>
                  </a:rPr>
                  <a:t>总的形象</a:t>
                </a:r>
              </a:p>
            </p:txBody>
          </p:sp>
        </p:grpSp>
        <p:grpSp>
          <p:nvGrpSpPr>
            <p:cNvPr id="28700" name="Group 15"/>
            <p:cNvGrpSpPr/>
            <p:nvPr/>
          </p:nvGrpSpPr>
          <p:grpSpPr>
            <a:xfrm>
              <a:off x="2016" y="816"/>
              <a:ext cx="1296" cy="336"/>
              <a:chOff x="2016" y="816"/>
              <a:chExt cx="1296" cy="336"/>
            </a:xfrm>
          </p:grpSpPr>
          <p:sp>
            <p:nvSpPr>
              <p:cNvPr id="28710" name="Oval 16"/>
              <p:cNvSpPr/>
              <p:nvPr/>
            </p:nvSpPr>
            <p:spPr>
              <a:xfrm>
                <a:off x="2016" y="816"/>
                <a:ext cx="1296" cy="336"/>
              </a:xfrm>
              <a:prstGeom prst="ellipse">
                <a:avLst/>
              </a:prstGeom>
              <a:solidFill>
                <a:srgbClr val="FFFF00"/>
              </a:solidFill>
              <a:ln w="9525">
                <a:noFill/>
              </a:ln>
            </p:spPr>
            <p:txBody>
              <a:bodyPr wrap="none" anchor="ctr"/>
              <a:lstStyle/>
              <a:p>
                <a:endParaRPr lang="zh-CN" altLang="en-US" dirty="0">
                  <a:latin typeface="Verdana" panose="020B0604030504040204" pitchFamily="34" charset="0"/>
                </a:endParaRPr>
              </a:p>
            </p:txBody>
          </p:sp>
          <p:sp>
            <p:nvSpPr>
              <p:cNvPr id="28711" name="Text Box 17"/>
              <p:cNvSpPr txBox="1"/>
              <p:nvPr/>
            </p:nvSpPr>
            <p:spPr>
              <a:xfrm>
                <a:off x="2112" y="816"/>
                <a:ext cx="1104" cy="305"/>
              </a:xfrm>
              <a:prstGeom prst="rect">
                <a:avLst/>
              </a:prstGeom>
              <a:noFill/>
              <a:ln w="9525">
                <a:noFill/>
              </a:ln>
            </p:spPr>
            <p:txBody>
              <a:bodyPr>
                <a:spAutoFit/>
              </a:bodyPr>
              <a:lstStyle/>
              <a:p>
                <a:pPr algn="ctr" eaLnBrk="0" hangingPunct="0"/>
                <a:r>
                  <a:rPr lang="zh-CN" altLang="en-US" sz="3200" b="1" dirty="0">
                    <a:latin typeface="Times New Roman" panose="02020603050405020304" pitchFamily="18" charset="0"/>
                    <a:ea typeface="黑体" panose="02010609060101010101" pitchFamily="2" charset="-122"/>
                  </a:rPr>
                  <a:t>干</a:t>
                </a:r>
              </a:p>
            </p:txBody>
          </p:sp>
        </p:grpSp>
        <p:grpSp>
          <p:nvGrpSpPr>
            <p:cNvPr id="28701" name="Group 18"/>
            <p:cNvGrpSpPr/>
            <p:nvPr/>
          </p:nvGrpSpPr>
          <p:grpSpPr>
            <a:xfrm>
              <a:off x="2064" y="1248"/>
              <a:ext cx="1296" cy="336"/>
              <a:chOff x="2064" y="1248"/>
              <a:chExt cx="1296" cy="336"/>
            </a:xfrm>
          </p:grpSpPr>
          <p:sp>
            <p:nvSpPr>
              <p:cNvPr id="28708" name="Oval 19"/>
              <p:cNvSpPr/>
              <p:nvPr/>
            </p:nvSpPr>
            <p:spPr>
              <a:xfrm>
                <a:off x="2064" y="1248"/>
                <a:ext cx="1296" cy="336"/>
              </a:xfrm>
              <a:prstGeom prst="ellipse">
                <a:avLst/>
              </a:prstGeom>
              <a:solidFill>
                <a:srgbClr val="99CCFF"/>
              </a:solidFill>
              <a:ln w="9525">
                <a:noFill/>
              </a:ln>
            </p:spPr>
            <p:txBody>
              <a:bodyPr wrap="none" anchor="ctr"/>
              <a:lstStyle/>
              <a:p>
                <a:endParaRPr lang="zh-CN" altLang="en-US" dirty="0">
                  <a:latin typeface="Verdana" panose="020B0604030504040204" pitchFamily="34" charset="0"/>
                </a:endParaRPr>
              </a:p>
            </p:txBody>
          </p:sp>
          <p:sp>
            <p:nvSpPr>
              <p:cNvPr id="28709" name="Text Box 20"/>
              <p:cNvSpPr txBox="1"/>
              <p:nvPr/>
            </p:nvSpPr>
            <p:spPr>
              <a:xfrm>
                <a:off x="2064" y="1248"/>
                <a:ext cx="1200" cy="302"/>
              </a:xfrm>
              <a:prstGeom prst="rect">
                <a:avLst/>
              </a:prstGeom>
              <a:noFill/>
              <a:ln w="9525">
                <a:noFill/>
              </a:ln>
            </p:spPr>
            <p:txBody>
              <a:bodyPr>
                <a:spAutoFit/>
              </a:bodyPr>
              <a:lstStyle/>
              <a:p>
                <a:pPr algn="ctr" eaLnBrk="0" hangingPunct="0"/>
                <a:r>
                  <a:rPr lang="zh-CN" altLang="en-US" sz="3200" b="1" dirty="0">
                    <a:latin typeface="Times New Roman" panose="02020603050405020304" pitchFamily="18" charset="0"/>
                    <a:ea typeface="黑体" panose="02010609060101010101" pitchFamily="2" charset="-122"/>
                  </a:rPr>
                  <a:t>枝</a:t>
                </a:r>
              </a:p>
            </p:txBody>
          </p:sp>
        </p:grpSp>
        <p:grpSp>
          <p:nvGrpSpPr>
            <p:cNvPr id="28702" name="Group 21"/>
            <p:cNvGrpSpPr/>
            <p:nvPr/>
          </p:nvGrpSpPr>
          <p:grpSpPr>
            <a:xfrm>
              <a:off x="2016" y="1680"/>
              <a:ext cx="1344" cy="336"/>
              <a:chOff x="2016" y="1680"/>
              <a:chExt cx="1344" cy="336"/>
            </a:xfrm>
          </p:grpSpPr>
          <p:sp>
            <p:nvSpPr>
              <p:cNvPr id="28706" name="Oval 22"/>
              <p:cNvSpPr/>
              <p:nvPr/>
            </p:nvSpPr>
            <p:spPr>
              <a:xfrm>
                <a:off x="2064" y="1680"/>
                <a:ext cx="1296" cy="336"/>
              </a:xfrm>
              <a:prstGeom prst="ellipse">
                <a:avLst/>
              </a:prstGeom>
              <a:solidFill>
                <a:srgbClr val="FF0000"/>
              </a:solidFill>
              <a:ln w="9525">
                <a:noFill/>
              </a:ln>
            </p:spPr>
            <p:txBody>
              <a:bodyPr wrap="none" anchor="ctr"/>
              <a:lstStyle/>
              <a:p>
                <a:pPr algn="ctr"/>
                <a:endParaRPr lang="zh-CN" altLang="zh-CN" sz="2400" dirty="0">
                  <a:solidFill>
                    <a:schemeClr val="bg1"/>
                  </a:solidFill>
                  <a:latin typeface="Times New Roman" panose="02020603050405020304" pitchFamily="18" charset="0"/>
                </a:endParaRPr>
              </a:p>
            </p:txBody>
          </p:sp>
          <p:sp>
            <p:nvSpPr>
              <p:cNvPr id="28707" name="Text Box 23"/>
              <p:cNvSpPr txBox="1"/>
              <p:nvPr/>
            </p:nvSpPr>
            <p:spPr>
              <a:xfrm>
                <a:off x="2016" y="1680"/>
                <a:ext cx="1344" cy="302"/>
              </a:xfrm>
              <a:prstGeom prst="rect">
                <a:avLst/>
              </a:prstGeom>
              <a:noFill/>
              <a:ln w="9525">
                <a:noFill/>
              </a:ln>
            </p:spPr>
            <p:txBody>
              <a:bodyPr>
                <a:spAutoFit/>
              </a:bodyPr>
              <a:lstStyle/>
              <a:p>
                <a:pPr algn="ctr" eaLnBrk="0" hangingPunct="0"/>
                <a:r>
                  <a:rPr lang="zh-CN" altLang="en-US" sz="3200" b="1" dirty="0">
                    <a:solidFill>
                      <a:schemeClr val="bg1"/>
                    </a:solidFill>
                    <a:latin typeface="Times New Roman" panose="02020603050405020304" pitchFamily="18" charset="0"/>
                    <a:ea typeface="黑体" panose="02010609060101010101" pitchFamily="2" charset="-122"/>
                  </a:rPr>
                  <a:t>叶</a:t>
                </a:r>
              </a:p>
            </p:txBody>
          </p:sp>
        </p:grpSp>
        <p:grpSp>
          <p:nvGrpSpPr>
            <p:cNvPr id="28703" name="Group 24"/>
            <p:cNvGrpSpPr/>
            <p:nvPr/>
          </p:nvGrpSpPr>
          <p:grpSpPr>
            <a:xfrm>
              <a:off x="2064" y="2112"/>
              <a:ext cx="1296" cy="336"/>
              <a:chOff x="2064" y="2112"/>
              <a:chExt cx="1296" cy="336"/>
            </a:xfrm>
          </p:grpSpPr>
          <p:sp>
            <p:nvSpPr>
              <p:cNvPr id="28704" name="Oval 25"/>
              <p:cNvSpPr/>
              <p:nvPr/>
            </p:nvSpPr>
            <p:spPr>
              <a:xfrm>
                <a:off x="2064" y="2112"/>
                <a:ext cx="1296" cy="336"/>
              </a:xfrm>
              <a:prstGeom prst="ellipse">
                <a:avLst/>
              </a:prstGeom>
              <a:solidFill>
                <a:srgbClr val="CC99FF"/>
              </a:solidFill>
              <a:ln w="9525">
                <a:noFill/>
              </a:ln>
            </p:spPr>
            <p:txBody>
              <a:bodyPr wrap="none" anchor="ctr"/>
              <a:lstStyle/>
              <a:p>
                <a:endParaRPr lang="zh-CN" altLang="en-US" dirty="0">
                  <a:latin typeface="Verdana" panose="020B0604030504040204" pitchFamily="34" charset="0"/>
                </a:endParaRPr>
              </a:p>
            </p:txBody>
          </p:sp>
          <p:sp>
            <p:nvSpPr>
              <p:cNvPr id="28705" name="Text Box 26"/>
              <p:cNvSpPr txBox="1"/>
              <p:nvPr/>
            </p:nvSpPr>
            <p:spPr>
              <a:xfrm>
                <a:off x="2064" y="2112"/>
                <a:ext cx="1296" cy="302"/>
              </a:xfrm>
              <a:prstGeom prst="rect">
                <a:avLst/>
              </a:prstGeom>
              <a:noFill/>
              <a:ln w="9525">
                <a:noFill/>
              </a:ln>
            </p:spPr>
            <p:txBody>
              <a:bodyPr>
                <a:spAutoFit/>
              </a:bodyPr>
              <a:lstStyle/>
              <a:p>
                <a:pPr algn="ctr" eaLnBrk="0" hangingPunct="0"/>
                <a:r>
                  <a:rPr lang="zh-CN" altLang="en-US" sz="3200" b="1" dirty="0">
                    <a:latin typeface="Times New Roman" panose="02020603050405020304" pitchFamily="18" charset="0"/>
                    <a:ea typeface="黑体" panose="02010609060101010101" pitchFamily="2" charset="-122"/>
                  </a:rPr>
                  <a:t>皮</a:t>
                </a:r>
              </a:p>
            </p:txBody>
          </p:sp>
        </p:grpSp>
      </p:grpSp>
      <p:sp>
        <p:nvSpPr>
          <p:cNvPr id="52251" name="Oval 27"/>
          <p:cNvSpPr/>
          <p:nvPr/>
        </p:nvSpPr>
        <p:spPr>
          <a:xfrm>
            <a:off x="6172200" y="1143000"/>
            <a:ext cx="2133600" cy="762000"/>
          </a:xfrm>
          <a:prstGeom prst="ellipse">
            <a:avLst/>
          </a:prstGeom>
          <a:solidFill>
            <a:schemeClr val="accent1"/>
          </a:solidFill>
          <a:ln w="9525">
            <a:noFill/>
          </a:ln>
        </p:spPr>
        <p:txBody>
          <a:bodyPr wrap="none" anchor="ctr"/>
          <a:lstStyle/>
          <a:p>
            <a:pPr algn="ctr" eaLnBrk="0" hangingPunct="0"/>
            <a:r>
              <a:rPr lang="zh-CN" altLang="en-US" sz="3600" b="1" dirty="0">
                <a:latin typeface="Times New Roman" panose="02020603050405020304" pitchFamily="18" charset="0"/>
                <a:ea typeface="黑体" panose="02010609060101010101" pitchFamily="2" charset="-122"/>
              </a:rPr>
              <a:t>力争上游</a:t>
            </a:r>
          </a:p>
        </p:txBody>
      </p:sp>
      <p:sp>
        <p:nvSpPr>
          <p:cNvPr id="52252" name="Oval 28"/>
          <p:cNvSpPr/>
          <p:nvPr/>
        </p:nvSpPr>
        <p:spPr>
          <a:xfrm>
            <a:off x="6172200" y="1905000"/>
            <a:ext cx="2209800" cy="762000"/>
          </a:xfrm>
          <a:prstGeom prst="ellipse">
            <a:avLst/>
          </a:prstGeom>
          <a:solidFill>
            <a:schemeClr val="accent1"/>
          </a:solidFill>
          <a:ln w="9525">
            <a:noFill/>
          </a:ln>
        </p:spPr>
        <p:txBody>
          <a:bodyPr wrap="none" anchor="ctr"/>
          <a:lstStyle/>
          <a:p>
            <a:pPr algn="ctr" eaLnBrk="0" hangingPunct="0">
              <a:lnSpc>
                <a:spcPct val="80000"/>
              </a:lnSpc>
            </a:pPr>
            <a:r>
              <a:rPr lang="zh-CN" altLang="en-US" sz="2800" b="1" dirty="0">
                <a:latin typeface="Times New Roman" panose="02020603050405020304" pitchFamily="18" charset="0"/>
                <a:ea typeface="黑体" panose="02010609060101010101" pitchFamily="2" charset="-122"/>
              </a:rPr>
              <a:t>笔直</a:t>
            </a:r>
          </a:p>
          <a:p>
            <a:pPr algn="ctr" eaLnBrk="0" hangingPunct="0">
              <a:lnSpc>
                <a:spcPct val="80000"/>
              </a:lnSpc>
            </a:pPr>
            <a:r>
              <a:rPr lang="zh-CN" altLang="en-US" sz="2800" b="1" dirty="0">
                <a:latin typeface="Times New Roman" panose="02020603050405020304" pitchFamily="18" charset="0"/>
                <a:ea typeface="黑体" panose="02010609060101010101" pitchFamily="2" charset="-122"/>
              </a:rPr>
              <a:t>绝无旁枝</a:t>
            </a:r>
          </a:p>
        </p:txBody>
      </p:sp>
      <p:sp>
        <p:nvSpPr>
          <p:cNvPr id="52253" name="Oval 29"/>
          <p:cNvSpPr/>
          <p:nvPr/>
        </p:nvSpPr>
        <p:spPr>
          <a:xfrm>
            <a:off x="6248400" y="2743200"/>
            <a:ext cx="2133600" cy="762000"/>
          </a:xfrm>
          <a:prstGeom prst="ellipse">
            <a:avLst/>
          </a:prstGeom>
          <a:solidFill>
            <a:schemeClr val="accent1"/>
          </a:solidFill>
          <a:ln w="9525">
            <a:noFill/>
          </a:ln>
        </p:spPr>
        <p:txBody>
          <a:bodyPr wrap="none" anchor="ctr"/>
          <a:lstStyle/>
          <a:p>
            <a:pPr algn="ctr" eaLnBrk="0" hangingPunct="0">
              <a:lnSpc>
                <a:spcPct val="80000"/>
              </a:lnSpc>
            </a:pPr>
            <a:r>
              <a:rPr lang="zh-CN" altLang="en-US" sz="2800" b="1" dirty="0">
                <a:latin typeface="Times New Roman" panose="02020603050405020304" pitchFamily="18" charset="0"/>
                <a:ea typeface="黑体" panose="02010609060101010101" pitchFamily="2" charset="-122"/>
              </a:rPr>
              <a:t>笔直</a:t>
            </a:r>
          </a:p>
          <a:p>
            <a:pPr algn="ctr" eaLnBrk="0" hangingPunct="0">
              <a:lnSpc>
                <a:spcPct val="80000"/>
              </a:lnSpc>
            </a:pPr>
            <a:r>
              <a:rPr lang="zh-CN" altLang="en-US" sz="2800" b="1" dirty="0">
                <a:latin typeface="Times New Roman" panose="02020603050405020304" pitchFamily="18" charset="0"/>
                <a:ea typeface="黑体" panose="02010609060101010101" pitchFamily="2" charset="-122"/>
              </a:rPr>
              <a:t>紧紧靠拢</a:t>
            </a:r>
          </a:p>
        </p:txBody>
      </p:sp>
      <p:sp>
        <p:nvSpPr>
          <p:cNvPr id="52254" name="Oval 30"/>
          <p:cNvSpPr/>
          <p:nvPr/>
        </p:nvSpPr>
        <p:spPr>
          <a:xfrm>
            <a:off x="6248400" y="3581400"/>
            <a:ext cx="2133600" cy="838200"/>
          </a:xfrm>
          <a:prstGeom prst="ellipse">
            <a:avLst/>
          </a:prstGeom>
          <a:solidFill>
            <a:schemeClr val="accent1"/>
          </a:solidFill>
          <a:ln w="9525">
            <a:noFill/>
          </a:ln>
        </p:spPr>
        <p:txBody>
          <a:bodyPr wrap="none" anchor="ctr"/>
          <a:lstStyle/>
          <a:p>
            <a:pPr algn="ctr" eaLnBrk="0" hangingPunct="0"/>
            <a:r>
              <a:rPr lang="zh-CN" altLang="en-US" sz="3600" b="1" dirty="0">
                <a:latin typeface="Times New Roman" panose="02020603050405020304" pitchFamily="18" charset="0"/>
                <a:ea typeface="黑体" panose="02010609060101010101" pitchFamily="2" charset="-122"/>
              </a:rPr>
              <a:t>片片向上</a:t>
            </a:r>
          </a:p>
        </p:txBody>
      </p:sp>
      <p:sp>
        <p:nvSpPr>
          <p:cNvPr id="52255" name="Oval 31"/>
          <p:cNvSpPr/>
          <p:nvPr/>
        </p:nvSpPr>
        <p:spPr>
          <a:xfrm>
            <a:off x="6248400" y="4419600"/>
            <a:ext cx="2286000" cy="762000"/>
          </a:xfrm>
          <a:prstGeom prst="ellipse">
            <a:avLst/>
          </a:prstGeom>
          <a:solidFill>
            <a:schemeClr val="accent1"/>
          </a:solidFill>
          <a:ln w="9525">
            <a:noFill/>
          </a:ln>
        </p:spPr>
        <p:txBody>
          <a:bodyPr wrap="none" anchor="ctr"/>
          <a:lstStyle/>
          <a:p>
            <a:pPr algn="ctr" eaLnBrk="0" hangingPunct="0"/>
            <a:r>
              <a:rPr lang="zh-CN" altLang="en-US" sz="3200" b="1" dirty="0">
                <a:latin typeface="Times New Roman" panose="02020603050405020304" pitchFamily="18" charset="0"/>
                <a:ea typeface="黑体" panose="02010609060101010101" pitchFamily="2" charset="-122"/>
              </a:rPr>
              <a:t>光滑淡青色</a:t>
            </a:r>
          </a:p>
        </p:txBody>
      </p:sp>
      <p:sp>
        <p:nvSpPr>
          <p:cNvPr id="52256" name="Oval 32"/>
          <p:cNvSpPr/>
          <p:nvPr/>
        </p:nvSpPr>
        <p:spPr>
          <a:xfrm>
            <a:off x="8991600" y="2209800"/>
            <a:ext cx="1066800" cy="990600"/>
          </a:xfrm>
          <a:prstGeom prst="ellipse">
            <a:avLst/>
          </a:prstGeom>
          <a:solidFill>
            <a:srgbClr val="99CCFF"/>
          </a:solidFill>
          <a:ln w="9525" cap="flat" cmpd="sng">
            <a:solidFill>
              <a:srgbClr val="FF0000"/>
            </a:solidFill>
            <a:prstDash val="solid"/>
            <a:headEnd type="none" w="med" len="med"/>
            <a:tailEnd type="none" w="med" len="med"/>
          </a:ln>
        </p:spPr>
        <p:txBody>
          <a:bodyPr wrap="none" anchor="ctr"/>
          <a:lstStyle/>
          <a:p>
            <a:pPr algn="ctr" eaLnBrk="0" hangingPunct="0"/>
            <a:r>
              <a:rPr lang="zh-CN" altLang="en-US" sz="3600" b="1" dirty="0">
                <a:latin typeface="Times New Roman" panose="02020603050405020304" pitchFamily="18" charset="0"/>
                <a:ea typeface="黑体" panose="02010609060101010101" pitchFamily="2" charset="-122"/>
              </a:rPr>
              <a:t>团结</a:t>
            </a:r>
          </a:p>
        </p:txBody>
      </p:sp>
      <p:sp>
        <p:nvSpPr>
          <p:cNvPr id="52257" name="Oval 33"/>
          <p:cNvSpPr/>
          <p:nvPr/>
        </p:nvSpPr>
        <p:spPr>
          <a:xfrm>
            <a:off x="8991600" y="3200400"/>
            <a:ext cx="1066800" cy="1066800"/>
          </a:xfrm>
          <a:prstGeom prst="ellipse">
            <a:avLst/>
          </a:prstGeom>
          <a:solidFill>
            <a:srgbClr val="FF0000"/>
          </a:solidFill>
          <a:ln w="9525" cap="flat" cmpd="sng">
            <a:solidFill>
              <a:srgbClr val="0000FF"/>
            </a:solidFill>
            <a:prstDash val="solid"/>
            <a:headEnd type="none" w="med" len="med"/>
            <a:tailEnd type="none" w="med" len="med"/>
          </a:ln>
        </p:spPr>
        <p:txBody>
          <a:bodyPr wrap="none" anchor="ctr"/>
          <a:lstStyle/>
          <a:p>
            <a:pPr algn="ctr" eaLnBrk="0" hangingPunct="0"/>
            <a:r>
              <a:rPr lang="zh-CN" altLang="en-US" sz="3200" b="1" dirty="0">
                <a:latin typeface="Times New Roman" panose="02020603050405020304" pitchFamily="18" charset="0"/>
                <a:ea typeface="黑体" panose="02010609060101010101" pitchFamily="2" charset="-122"/>
              </a:rPr>
              <a:t>进取</a:t>
            </a:r>
          </a:p>
        </p:txBody>
      </p:sp>
      <p:sp>
        <p:nvSpPr>
          <p:cNvPr id="52258" name="Oval 34"/>
          <p:cNvSpPr/>
          <p:nvPr/>
        </p:nvSpPr>
        <p:spPr>
          <a:xfrm>
            <a:off x="3352800" y="5562600"/>
            <a:ext cx="2133600" cy="838200"/>
          </a:xfrm>
          <a:prstGeom prst="ellipse">
            <a:avLst/>
          </a:prstGeom>
          <a:solidFill>
            <a:schemeClr val="bg1"/>
          </a:solidFill>
          <a:ln w="9525">
            <a:noFill/>
          </a:ln>
        </p:spPr>
        <p:txBody>
          <a:bodyPr wrap="none" anchor="ctr"/>
          <a:lstStyle/>
          <a:p>
            <a:pPr algn="ctr" eaLnBrk="0" hangingPunct="0"/>
            <a:r>
              <a:rPr lang="zh-CN" altLang="en-US" sz="3600" b="1" dirty="0">
                <a:latin typeface="Times New Roman" panose="02020603050405020304" pitchFamily="18" charset="0"/>
                <a:ea typeface="黑体" panose="02010609060101010101" pitchFamily="2" charset="-122"/>
              </a:rPr>
              <a:t>倔强挺立</a:t>
            </a:r>
          </a:p>
        </p:txBody>
      </p:sp>
      <p:sp>
        <p:nvSpPr>
          <p:cNvPr id="52259" name="Oval 35"/>
          <p:cNvSpPr/>
          <p:nvPr/>
        </p:nvSpPr>
        <p:spPr>
          <a:xfrm>
            <a:off x="6096000" y="5181600"/>
            <a:ext cx="2362200" cy="762000"/>
          </a:xfrm>
          <a:prstGeom prst="ellipse">
            <a:avLst/>
          </a:prstGeom>
          <a:solidFill>
            <a:schemeClr val="bg1"/>
          </a:solidFill>
          <a:ln w="9525">
            <a:noFill/>
          </a:ln>
        </p:spPr>
        <p:txBody>
          <a:bodyPr wrap="none" anchor="ctr"/>
          <a:lstStyle/>
          <a:p>
            <a:pPr algn="ctr" eaLnBrk="0" hangingPunct="0"/>
            <a:r>
              <a:rPr lang="zh-CN" altLang="en-US" sz="3600" b="1" dirty="0">
                <a:latin typeface="Times New Roman" panose="02020603050405020304" pitchFamily="18" charset="0"/>
                <a:ea typeface="黑体" panose="02010609060101010101" pitchFamily="2" charset="-122"/>
              </a:rPr>
              <a:t>参天耸立</a:t>
            </a:r>
          </a:p>
        </p:txBody>
      </p:sp>
      <p:sp>
        <p:nvSpPr>
          <p:cNvPr id="52260" name="Oval 36"/>
          <p:cNvSpPr/>
          <p:nvPr/>
        </p:nvSpPr>
        <p:spPr>
          <a:xfrm>
            <a:off x="6096000" y="6019800"/>
            <a:ext cx="2209800" cy="838200"/>
          </a:xfrm>
          <a:prstGeom prst="ellipse">
            <a:avLst/>
          </a:prstGeom>
          <a:solidFill>
            <a:schemeClr val="bg1"/>
          </a:solidFill>
          <a:ln w="9525">
            <a:noFill/>
          </a:ln>
        </p:spPr>
        <p:txBody>
          <a:bodyPr wrap="none" anchor="ctr"/>
          <a:lstStyle/>
          <a:p>
            <a:pPr algn="ctr" eaLnBrk="0" hangingPunct="0"/>
            <a:r>
              <a:rPr lang="zh-CN" altLang="en-US" sz="3600" b="1" dirty="0">
                <a:latin typeface="Times New Roman" panose="02020603050405020304" pitchFamily="18" charset="0"/>
                <a:ea typeface="黑体" panose="02010609060101010101" pitchFamily="2" charset="-122"/>
              </a:rPr>
              <a:t>不折不挠</a:t>
            </a:r>
          </a:p>
        </p:txBody>
      </p:sp>
      <p:sp>
        <p:nvSpPr>
          <p:cNvPr id="52261" name="AutoShape 37"/>
          <p:cNvSpPr/>
          <p:nvPr/>
        </p:nvSpPr>
        <p:spPr>
          <a:xfrm>
            <a:off x="2640013" y="1628775"/>
            <a:ext cx="457200" cy="3352800"/>
          </a:xfrm>
          <a:prstGeom prst="leftBrace">
            <a:avLst>
              <a:gd name="adj1" fmla="val 61111"/>
              <a:gd name="adj2" fmla="val 50000"/>
            </a:avLst>
          </a:prstGeom>
          <a:noFill/>
          <a:ln w="57150" cap="flat" cmpd="sng">
            <a:solidFill>
              <a:srgbClr val="FF0000"/>
            </a:solidFill>
            <a:prstDash val="solid"/>
            <a:headEnd type="none" w="med" len="med"/>
            <a:tailEnd type="none" w="med" len="med"/>
          </a:ln>
        </p:spPr>
        <p:txBody>
          <a:bodyPr wrap="none" anchor="ctr"/>
          <a:lstStyle/>
          <a:p>
            <a:endParaRPr lang="zh-CN" altLang="en-US" dirty="0">
              <a:latin typeface="Verdana" panose="020B0604030504040204" pitchFamily="34" charset="0"/>
            </a:endParaRPr>
          </a:p>
        </p:txBody>
      </p:sp>
      <p:sp>
        <p:nvSpPr>
          <p:cNvPr id="52262" name="AutoShape 38"/>
          <p:cNvSpPr/>
          <p:nvPr/>
        </p:nvSpPr>
        <p:spPr>
          <a:xfrm>
            <a:off x="5638800" y="1447800"/>
            <a:ext cx="533400" cy="304800"/>
          </a:xfrm>
          <a:prstGeom prst="rightArrow">
            <a:avLst>
              <a:gd name="adj1" fmla="val 50000"/>
              <a:gd name="adj2" fmla="val 43750"/>
            </a:avLst>
          </a:prstGeom>
          <a:solidFill>
            <a:srgbClr val="FF0000"/>
          </a:solidFill>
          <a:ln w="9525" cap="flat" cmpd="sng">
            <a:solidFill>
              <a:srgbClr val="FF0000"/>
            </a:solidFill>
            <a:prstDash val="solid"/>
            <a:miter/>
            <a:headEnd type="none" w="med" len="med"/>
            <a:tailEnd type="none" w="med" len="med"/>
          </a:ln>
        </p:spPr>
        <p:txBody>
          <a:bodyPr wrap="none" anchor="ctr"/>
          <a:lstStyle/>
          <a:p>
            <a:endParaRPr lang="zh-CN" altLang="en-US" dirty="0">
              <a:latin typeface="Verdana" panose="020B0604030504040204" pitchFamily="34" charset="0"/>
            </a:endParaRPr>
          </a:p>
        </p:txBody>
      </p:sp>
      <p:sp>
        <p:nvSpPr>
          <p:cNvPr id="52263" name="AutoShape 39"/>
          <p:cNvSpPr/>
          <p:nvPr/>
        </p:nvSpPr>
        <p:spPr>
          <a:xfrm>
            <a:off x="5638800" y="2209800"/>
            <a:ext cx="533400" cy="381000"/>
          </a:xfrm>
          <a:prstGeom prst="rightArrow">
            <a:avLst>
              <a:gd name="adj1" fmla="val 50000"/>
              <a:gd name="adj2" fmla="val 35000"/>
            </a:avLst>
          </a:prstGeom>
          <a:solidFill>
            <a:srgbClr val="FF0000"/>
          </a:solidFill>
          <a:ln w="9525" cap="flat" cmpd="sng">
            <a:solidFill>
              <a:schemeClr val="tx1"/>
            </a:solidFill>
            <a:prstDash val="solid"/>
            <a:miter/>
            <a:headEnd type="none" w="med" len="med"/>
            <a:tailEnd type="none" w="med" len="med"/>
          </a:ln>
        </p:spPr>
        <p:txBody>
          <a:bodyPr wrap="none" anchor="ctr"/>
          <a:lstStyle/>
          <a:p>
            <a:endParaRPr lang="zh-CN" altLang="en-US" dirty="0">
              <a:latin typeface="Verdana" panose="020B0604030504040204" pitchFamily="34" charset="0"/>
            </a:endParaRPr>
          </a:p>
        </p:txBody>
      </p:sp>
      <p:sp>
        <p:nvSpPr>
          <p:cNvPr id="52264" name="AutoShape 40"/>
          <p:cNvSpPr/>
          <p:nvPr/>
        </p:nvSpPr>
        <p:spPr>
          <a:xfrm>
            <a:off x="5638800" y="3048000"/>
            <a:ext cx="533400" cy="381000"/>
          </a:xfrm>
          <a:prstGeom prst="rightArrow">
            <a:avLst>
              <a:gd name="adj1" fmla="val 50000"/>
              <a:gd name="adj2" fmla="val 35000"/>
            </a:avLst>
          </a:prstGeom>
          <a:solidFill>
            <a:srgbClr val="FF0000"/>
          </a:solidFill>
          <a:ln w="9525" cap="flat" cmpd="sng">
            <a:solidFill>
              <a:schemeClr val="tx1"/>
            </a:solidFill>
            <a:prstDash val="solid"/>
            <a:miter/>
            <a:headEnd type="none" w="med" len="med"/>
            <a:tailEnd type="none" w="med" len="med"/>
          </a:ln>
        </p:spPr>
        <p:txBody>
          <a:bodyPr wrap="none" anchor="ctr"/>
          <a:lstStyle/>
          <a:p>
            <a:endParaRPr lang="zh-CN" altLang="en-US" dirty="0">
              <a:latin typeface="Verdana" panose="020B0604030504040204" pitchFamily="34" charset="0"/>
            </a:endParaRPr>
          </a:p>
        </p:txBody>
      </p:sp>
      <p:sp>
        <p:nvSpPr>
          <p:cNvPr id="52265" name="AutoShape 41"/>
          <p:cNvSpPr/>
          <p:nvPr/>
        </p:nvSpPr>
        <p:spPr>
          <a:xfrm>
            <a:off x="5638800" y="3886200"/>
            <a:ext cx="533400" cy="381000"/>
          </a:xfrm>
          <a:prstGeom prst="rightArrow">
            <a:avLst>
              <a:gd name="adj1" fmla="val 50000"/>
              <a:gd name="adj2" fmla="val 35000"/>
            </a:avLst>
          </a:prstGeom>
          <a:solidFill>
            <a:srgbClr val="FF0000"/>
          </a:solidFill>
          <a:ln w="9525" cap="flat" cmpd="sng">
            <a:solidFill>
              <a:schemeClr val="tx1"/>
            </a:solidFill>
            <a:prstDash val="solid"/>
            <a:miter/>
            <a:headEnd type="none" w="med" len="med"/>
            <a:tailEnd type="none" w="med" len="med"/>
          </a:ln>
        </p:spPr>
        <p:txBody>
          <a:bodyPr wrap="none" anchor="ctr"/>
          <a:lstStyle/>
          <a:p>
            <a:endParaRPr lang="zh-CN" altLang="en-US" dirty="0">
              <a:latin typeface="Verdana" panose="020B0604030504040204" pitchFamily="34" charset="0"/>
            </a:endParaRPr>
          </a:p>
        </p:txBody>
      </p:sp>
      <p:sp>
        <p:nvSpPr>
          <p:cNvPr id="52266" name="AutoShape 42"/>
          <p:cNvSpPr/>
          <p:nvPr/>
        </p:nvSpPr>
        <p:spPr>
          <a:xfrm>
            <a:off x="5638800" y="4648200"/>
            <a:ext cx="533400" cy="381000"/>
          </a:xfrm>
          <a:prstGeom prst="rightArrow">
            <a:avLst>
              <a:gd name="adj1" fmla="val 50000"/>
              <a:gd name="adj2" fmla="val 35000"/>
            </a:avLst>
          </a:prstGeom>
          <a:solidFill>
            <a:srgbClr val="FF0000"/>
          </a:solidFill>
          <a:ln w="9525" cap="flat" cmpd="sng">
            <a:solidFill>
              <a:schemeClr val="tx1"/>
            </a:solidFill>
            <a:prstDash val="solid"/>
            <a:miter/>
            <a:headEnd type="none" w="med" len="med"/>
            <a:tailEnd type="none" w="med" len="med"/>
          </a:ln>
        </p:spPr>
        <p:txBody>
          <a:bodyPr wrap="none" anchor="ctr"/>
          <a:lstStyle/>
          <a:p>
            <a:endParaRPr lang="zh-CN" altLang="en-US" dirty="0">
              <a:latin typeface="Verdana" panose="020B0604030504040204" pitchFamily="34" charset="0"/>
            </a:endParaRPr>
          </a:p>
        </p:txBody>
      </p:sp>
      <p:sp>
        <p:nvSpPr>
          <p:cNvPr id="52267" name="AutoShape 43"/>
          <p:cNvSpPr/>
          <p:nvPr/>
        </p:nvSpPr>
        <p:spPr>
          <a:xfrm>
            <a:off x="8458200" y="1447800"/>
            <a:ext cx="228600" cy="3581400"/>
          </a:xfrm>
          <a:prstGeom prst="rightBrace">
            <a:avLst>
              <a:gd name="adj1" fmla="val 130555"/>
              <a:gd name="adj2" fmla="val 50000"/>
            </a:avLst>
          </a:prstGeom>
          <a:noFill/>
          <a:ln w="57150" cap="flat" cmpd="sng">
            <a:solidFill>
              <a:srgbClr val="FF0000"/>
            </a:solidFill>
            <a:prstDash val="solid"/>
            <a:headEnd type="none" w="med" len="med"/>
            <a:tailEnd type="none" w="med" len="med"/>
          </a:ln>
        </p:spPr>
        <p:txBody>
          <a:bodyPr wrap="none" anchor="ctr"/>
          <a:lstStyle/>
          <a:p>
            <a:endParaRPr lang="zh-CN" altLang="en-US" dirty="0">
              <a:latin typeface="Verdana" panose="020B0604030504040204" pitchFamily="34" charset="0"/>
            </a:endParaRPr>
          </a:p>
        </p:txBody>
      </p:sp>
      <p:sp>
        <p:nvSpPr>
          <p:cNvPr id="52268" name="AutoShape 44"/>
          <p:cNvSpPr/>
          <p:nvPr/>
        </p:nvSpPr>
        <p:spPr>
          <a:xfrm>
            <a:off x="2743200" y="5715000"/>
            <a:ext cx="533400" cy="457200"/>
          </a:xfrm>
          <a:custGeom>
            <a:avLst/>
            <a:gdLst>
              <a:gd name="txL" fmla="*/ 3375 w 21600"/>
              <a:gd name="txT" fmla="*/ 5400 h 21600"/>
              <a:gd name="txR" fmla="*/ 18900 w 21600"/>
              <a:gd name="txB" fmla="*/ 16200 h 21600"/>
            </a:gdLst>
            <a:ahLst/>
            <a:cxnLst>
              <a:cxn ang="17694720">
                <a:pos x="400050" y="0"/>
              </a:cxn>
              <a:cxn ang="11796480">
                <a:pos x="0" y="228600"/>
              </a:cxn>
              <a:cxn ang="5898240">
                <a:pos x="400050" y="457200"/>
              </a:cxn>
              <a:cxn ang="0">
                <a:pos x="533400" y="228600"/>
              </a:cxn>
            </a:cxnLst>
            <a:rect l="txL" t="txT" r="txR" b="txB"/>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alpha val="100000"/>
            </a:schemeClr>
          </a:solidFill>
          <a:ln w="9525" cap="flat" cmpd="sng">
            <a:solidFill>
              <a:srgbClr val="FF0000">
                <a:alpha val="100000"/>
              </a:srgbClr>
            </a:solidFill>
            <a:prstDash val="solid"/>
            <a:miter lim="800000"/>
            <a:headEnd type="none" w="med" len="med"/>
            <a:tailEnd type="none" w="med" len="med"/>
          </a:ln>
        </p:spPr>
        <p:txBody>
          <a:bodyPr/>
          <a:lstStyle/>
          <a:p>
            <a:endParaRPr lang="zh-CN" altLang="en-US"/>
          </a:p>
        </p:txBody>
      </p:sp>
      <p:sp>
        <p:nvSpPr>
          <p:cNvPr id="52269" name="AutoShape 45"/>
          <p:cNvSpPr/>
          <p:nvPr/>
        </p:nvSpPr>
        <p:spPr>
          <a:xfrm>
            <a:off x="5562600" y="5410200"/>
            <a:ext cx="304800" cy="1143000"/>
          </a:xfrm>
          <a:prstGeom prst="leftBrace">
            <a:avLst>
              <a:gd name="adj1" fmla="val 31250"/>
              <a:gd name="adj2" fmla="val 50000"/>
            </a:avLst>
          </a:prstGeom>
          <a:noFill/>
          <a:ln w="76200" cap="flat" cmpd="sng">
            <a:solidFill>
              <a:srgbClr val="FF0000"/>
            </a:solidFill>
            <a:prstDash val="solid"/>
            <a:headEnd type="none" w="med" len="med"/>
            <a:tailEnd type="none" w="med" len="med"/>
          </a:ln>
        </p:spPr>
        <p:txBody>
          <a:bodyPr wrap="none" anchor="ctr"/>
          <a:lstStyle/>
          <a:p>
            <a:endParaRPr lang="zh-CN" altLang="en-US" dirty="0">
              <a:latin typeface="Verdana" panose="020B0604030504040204"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grpId="0" nodeType="click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blinds(vertical)">
                                      <p:cBhvr>
                                        <p:cTn id="7" dur="500"/>
                                        <p:tgtEl>
                                          <p:spTgt spid="5222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2261"/>
                                        </p:tgtEl>
                                        <p:attrNameLst>
                                          <p:attrName>style.visibility</p:attrName>
                                        </p:attrNameLst>
                                      </p:cBhvr>
                                      <p:to>
                                        <p:strVal val="visible"/>
                                      </p:to>
                                    </p:set>
                                    <p:animEffect transition="in" filter="blinds(horizontal)">
                                      <p:cBhvr>
                                        <p:cTn id="17" dur="500"/>
                                        <p:tgtEl>
                                          <p:spTgt spid="52261"/>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37"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arn(outVertical)">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52262"/>
                                        </p:tgtEl>
                                        <p:attrNameLst>
                                          <p:attrName>style.visibility</p:attrName>
                                        </p:attrNameLst>
                                      </p:cBhvr>
                                      <p:to>
                                        <p:strVal val="visible"/>
                                      </p:to>
                                    </p:set>
                                    <p:anim calcmode="lin" valueType="num">
                                      <p:cBhvr additive="base">
                                        <p:cTn id="27" dur="500" fill="hold"/>
                                        <p:tgtEl>
                                          <p:spTgt spid="52262"/>
                                        </p:tgtEl>
                                        <p:attrNameLst>
                                          <p:attrName>ppt_x</p:attrName>
                                        </p:attrNameLst>
                                      </p:cBhvr>
                                      <p:tavLst>
                                        <p:tav tm="0">
                                          <p:val>
                                            <p:strVal val="0-#ppt_w/2"/>
                                          </p:val>
                                        </p:tav>
                                        <p:tav tm="100000">
                                          <p:val>
                                            <p:strVal val="#ppt_x"/>
                                          </p:val>
                                        </p:tav>
                                      </p:tavLst>
                                    </p:anim>
                                    <p:anim calcmode="lin" valueType="num">
                                      <p:cBhvr additive="base">
                                        <p:cTn id="28" dur="500" fill="hold"/>
                                        <p:tgtEl>
                                          <p:spTgt spid="52262"/>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3" presetClass="entr" presetSubtype="36" fill="hold" grpId="0" nodeType="clickEffect">
                                  <p:stCondLst>
                                    <p:cond delay="0"/>
                                  </p:stCondLst>
                                  <p:childTnLst>
                                    <p:set>
                                      <p:cBhvr>
                                        <p:cTn id="32" dur="1" fill="hold">
                                          <p:stCondLst>
                                            <p:cond delay="0"/>
                                          </p:stCondLst>
                                        </p:cTn>
                                        <p:tgtEl>
                                          <p:spTgt spid="52251"/>
                                        </p:tgtEl>
                                        <p:attrNameLst>
                                          <p:attrName>style.visibility</p:attrName>
                                        </p:attrNameLst>
                                      </p:cBhvr>
                                      <p:to>
                                        <p:strVal val="visible"/>
                                      </p:to>
                                    </p:set>
                                    <p:anim calcmode="lin" valueType="num">
                                      <p:cBhvr>
                                        <p:cTn id="33" dur="500" fill="hold"/>
                                        <p:tgtEl>
                                          <p:spTgt spid="52251"/>
                                        </p:tgtEl>
                                        <p:attrNameLst>
                                          <p:attrName>ppt_w</p:attrName>
                                        </p:attrNameLst>
                                      </p:cBhvr>
                                      <p:tavLst>
                                        <p:tav tm="0">
                                          <p:val>
                                            <p:strVal val="(6*min(max(#ppt_w*#ppt_h,.3),1)-7.4)/-.7*#ppt_w"/>
                                          </p:val>
                                        </p:tav>
                                        <p:tav tm="100000">
                                          <p:val>
                                            <p:strVal val="#ppt_w"/>
                                          </p:val>
                                        </p:tav>
                                      </p:tavLst>
                                    </p:anim>
                                    <p:anim calcmode="lin" valueType="num">
                                      <p:cBhvr>
                                        <p:cTn id="34" dur="500" fill="hold"/>
                                        <p:tgtEl>
                                          <p:spTgt spid="52251"/>
                                        </p:tgtEl>
                                        <p:attrNameLst>
                                          <p:attrName>ppt_h</p:attrName>
                                        </p:attrNameLst>
                                      </p:cBhvr>
                                      <p:tavLst>
                                        <p:tav tm="0">
                                          <p:val>
                                            <p:strVal val="(6*min(max(#ppt_w*#ppt_h,.3),1)-7.4)/-.7*#ppt_h"/>
                                          </p:val>
                                        </p:tav>
                                        <p:tav tm="100000">
                                          <p:val>
                                            <p:strVal val="#ppt_h"/>
                                          </p:val>
                                        </p:tav>
                                      </p:tavLst>
                                    </p:anim>
                                    <p:anim calcmode="lin" valueType="num">
                                      <p:cBhvr>
                                        <p:cTn id="35" dur="500" fill="hold"/>
                                        <p:tgtEl>
                                          <p:spTgt spid="52251"/>
                                        </p:tgtEl>
                                        <p:attrNameLst>
                                          <p:attrName>ppt_x</p:attrName>
                                        </p:attrNameLst>
                                      </p:cBhvr>
                                      <p:tavLst>
                                        <p:tav tm="0">
                                          <p:val>
                                            <p:fltVal val="0.5"/>
                                          </p:val>
                                        </p:tav>
                                        <p:tav tm="100000">
                                          <p:val>
                                            <p:strVal val="#ppt_x"/>
                                          </p:val>
                                        </p:tav>
                                      </p:tavLst>
                                    </p:anim>
                                    <p:anim calcmode="lin" valueType="num">
                                      <p:cBhvr>
                                        <p:cTn id="36" dur="500" fill="hold"/>
                                        <p:tgtEl>
                                          <p:spTgt spid="52251"/>
                                        </p:tgtEl>
                                        <p:attrNameLst>
                                          <p:attrName>ppt_y</p:attrName>
                                        </p:attrNameLst>
                                      </p:cBhvr>
                                      <p:tavLst>
                                        <p:tav tm="0">
                                          <p:val>
                                            <p:strVal val="1+(6*min(max(#ppt_w*#ppt_h,.3),1)-7.4)/-.7*#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52263"/>
                                        </p:tgtEl>
                                        <p:attrNameLst>
                                          <p:attrName>style.visibility</p:attrName>
                                        </p:attrNameLst>
                                      </p:cBhvr>
                                      <p:to>
                                        <p:strVal val="visible"/>
                                      </p:to>
                                    </p:set>
                                    <p:anim calcmode="lin" valueType="num">
                                      <p:cBhvr additive="base">
                                        <p:cTn id="41" dur="500" fill="hold"/>
                                        <p:tgtEl>
                                          <p:spTgt spid="52263"/>
                                        </p:tgtEl>
                                        <p:attrNameLst>
                                          <p:attrName>ppt_x</p:attrName>
                                        </p:attrNameLst>
                                      </p:cBhvr>
                                      <p:tavLst>
                                        <p:tav tm="0">
                                          <p:val>
                                            <p:strVal val="0-#ppt_w/2"/>
                                          </p:val>
                                        </p:tav>
                                        <p:tav tm="100000">
                                          <p:val>
                                            <p:strVal val="#ppt_x"/>
                                          </p:val>
                                        </p:tav>
                                      </p:tavLst>
                                    </p:anim>
                                    <p:anim calcmode="lin" valueType="num">
                                      <p:cBhvr additive="base">
                                        <p:cTn id="42" dur="500" fill="hold"/>
                                        <p:tgtEl>
                                          <p:spTgt spid="52263"/>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7" presetClass="entr" presetSubtype="2" fill="hold" grpId="0" nodeType="clickEffect">
                                  <p:stCondLst>
                                    <p:cond delay="0"/>
                                  </p:stCondLst>
                                  <p:childTnLst>
                                    <p:set>
                                      <p:cBhvr>
                                        <p:cTn id="46" dur="1" fill="hold">
                                          <p:stCondLst>
                                            <p:cond delay="0"/>
                                          </p:stCondLst>
                                        </p:cTn>
                                        <p:tgtEl>
                                          <p:spTgt spid="52252"/>
                                        </p:tgtEl>
                                        <p:attrNameLst>
                                          <p:attrName>style.visibility</p:attrName>
                                        </p:attrNameLst>
                                      </p:cBhvr>
                                      <p:to>
                                        <p:strVal val="visible"/>
                                      </p:to>
                                    </p:set>
                                    <p:anim calcmode="lin" valueType="num">
                                      <p:cBhvr>
                                        <p:cTn id="47" dur="500" fill="hold"/>
                                        <p:tgtEl>
                                          <p:spTgt spid="52252"/>
                                        </p:tgtEl>
                                        <p:attrNameLst>
                                          <p:attrName>ppt_x</p:attrName>
                                        </p:attrNameLst>
                                      </p:cBhvr>
                                      <p:tavLst>
                                        <p:tav tm="0">
                                          <p:val>
                                            <p:strVal val="#ppt_x+#ppt_w/2"/>
                                          </p:val>
                                        </p:tav>
                                        <p:tav tm="100000">
                                          <p:val>
                                            <p:strVal val="#ppt_x"/>
                                          </p:val>
                                        </p:tav>
                                      </p:tavLst>
                                    </p:anim>
                                    <p:anim calcmode="lin" valueType="num">
                                      <p:cBhvr>
                                        <p:cTn id="48" dur="500" fill="hold"/>
                                        <p:tgtEl>
                                          <p:spTgt spid="52252"/>
                                        </p:tgtEl>
                                        <p:attrNameLst>
                                          <p:attrName>ppt_y</p:attrName>
                                        </p:attrNameLst>
                                      </p:cBhvr>
                                      <p:tavLst>
                                        <p:tav tm="0">
                                          <p:val>
                                            <p:strVal val="#ppt_y"/>
                                          </p:val>
                                        </p:tav>
                                        <p:tav tm="100000">
                                          <p:val>
                                            <p:strVal val="#ppt_y"/>
                                          </p:val>
                                        </p:tav>
                                      </p:tavLst>
                                    </p:anim>
                                    <p:anim calcmode="lin" valueType="num">
                                      <p:cBhvr>
                                        <p:cTn id="49" dur="500" fill="hold"/>
                                        <p:tgtEl>
                                          <p:spTgt spid="52252"/>
                                        </p:tgtEl>
                                        <p:attrNameLst>
                                          <p:attrName>ppt_w</p:attrName>
                                        </p:attrNameLst>
                                      </p:cBhvr>
                                      <p:tavLst>
                                        <p:tav tm="0">
                                          <p:val>
                                            <p:fltVal val="0"/>
                                          </p:val>
                                        </p:tav>
                                        <p:tav tm="100000">
                                          <p:val>
                                            <p:strVal val="#ppt_w"/>
                                          </p:val>
                                        </p:tav>
                                      </p:tavLst>
                                    </p:anim>
                                    <p:anim calcmode="lin" valueType="num">
                                      <p:cBhvr>
                                        <p:cTn id="50" dur="500" fill="hold"/>
                                        <p:tgtEl>
                                          <p:spTgt spid="52252"/>
                                        </p:tgtEl>
                                        <p:attrNameLst>
                                          <p:attrName>ppt_h</p:attrName>
                                        </p:attrNameLst>
                                      </p:cBhvr>
                                      <p:tavLst>
                                        <p:tav tm="0">
                                          <p:val>
                                            <p:strVal val="#ppt_h"/>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52264"/>
                                        </p:tgtEl>
                                        <p:attrNameLst>
                                          <p:attrName>style.visibility</p:attrName>
                                        </p:attrNameLst>
                                      </p:cBhvr>
                                      <p:to>
                                        <p:strVal val="visible"/>
                                      </p:to>
                                    </p:set>
                                    <p:anim calcmode="lin" valueType="num">
                                      <p:cBhvr additive="base">
                                        <p:cTn id="55" dur="500" fill="hold"/>
                                        <p:tgtEl>
                                          <p:spTgt spid="52264"/>
                                        </p:tgtEl>
                                        <p:attrNameLst>
                                          <p:attrName>ppt_x</p:attrName>
                                        </p:attrNameLst>
                                      </p:cBhvr>
                                      <p:tavLst>
                                        <p:tav tm="0">
                                          <p:val>
                                            <p:strVal val="0-#ppt_w/2"/>
                                          </p:val>
                                        </p:tav>
                                        <p:tav tm="100000">
                                          <p:val>
                                            <p:strVal val="#ppt_x"/>
                                          </p:val>
                                        </p:tav>
                                      </p:tavLst>
                                    </p:anim>
                                    <p:anim calcmode="lin" valueType="num">
                                      <p:cBhvr additive="base">
                                        <p:cTn id="56" dur="500" fill="hold"/>
                                        <p:tgtEl>
                                          <p:spTgt spid="52264"/>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3" presetClass="entr" presetSubtype="5" fill="hold" grpId="0" nodeType="clickEffect">
                                  <p:stCondLst>
                                    <p:cond delay="0"/>
                                  </p:stCondLst>
                                  <p:childTnLst>
                                    <p:set>
                                      <p:cBhvr>
                                        <p:cTn id="60" dur="1" fill="hold">
                                          <p:stCondLst>
                                            <p:cond delay="0"/>
                                          </p:stCondLst>
                                        </p:cTn>
                                        <p:tgtEl>
                                          <p:spTgt spid="52253"/>
                                        </p:tgtEl>
                                        <p:attrNameLst>
                                          <p:attrName>style.visibility</p:attrName>
                                        </p:attrNameLst>
                                      </p:cBhvr>
                                      <p:to>
                                        <p:strVal val="visible"/>
                                      </p:to>
                                    </p:set>
                                    <p:animEffect transition="in" filter="blinds(vertical)">
                                      <p:cBhvr>
                                        <p:cTn id="61" dur="500"/>
                                        <p:tgtEl>
                                          <p:spTgt spid="52253"/>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grpId="0" nodeType="clickEffect">
                                  <p:stCondLst>
                                    <p:cond delay="0"/>
                                  </p:stCondLst>
                                  <p:childTnLst>
                                    <p:set>
                                      <p:cBhvr>
                                        <p:cTn id="65" dur="1" fill="hold">
                                          <p:stCondLst>
                                            <p:cond delay="0"/>
                                          </p:stCondLst>
                                        </p:cTn>
                                        <p:tgtEl>
                                          <p:spTgt spid="52265"/>
                                        </p:tgtEl>
                                        <p:attrNameLst>
                                          <p:attrName>style.visibility</p:attrName>
                                        </p:attrNameLst>
                                      </p:cBhvr>
                                      <p:to>
                                        <p:strVal val="visible"/>
                                      </p:to>
                                    </p:set>
                                    <p:anim calcmode="lin" valueType="num">
                                      <p:cBhvr additive="base">
                                        <p:cTn id="66" dur="500" fill="hold"/>
                                        <p:tgtEl>
                                          <p:spTgt spid="52265"/>
                                        </p:tgtEl>
                                        <p:attrNameLst>
                                          <p:attrName>ppt_x</p:attrName>
                                        </p:attrNameLst>
                                      </p:cBhvr>
                                      <p:tavLst>
                                        <p:tav tm="0">
                                          <p:val>
                                            <p:strVal val="0-#ppt_w/2"/>
                                          </p:val>
                                        </p:tav>
                                        <p:tav tm="100000">
                                          <p:val>
                                            <p:strVal val="#ppt_x"/>
                                          </p:val>
                                        </p:tav>
                                      </p:tavLst>
                                    </p:anim>
                                    <p:anim calcmode="lin" valueType="num">
                                      <p:cBhvr additive="base">
                                        <p:cTn id="67" dur="500" fill="hold"/>
                                        <p:tgtEl>
                                          <p:spTgt spid="52265"/>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9" presetClass="entr" presetSubtype="0" fill="hold" grpId="0" nodeType="clickEffect">
                                  <p:stCondLst>
                                    <p:cond delay="0"/>
                                  </p:stCondLst>
                                  <p:childTnLst>
                                    <p:set>
                                      <p:cBhvr>
                                        <p:cTn id="71" dur="1" fill="hold">
                                          <p:stCondLst>
                                            <p:cond delay="0"/>
                                          </p:stCondLst>
                                        </p:cTn>
                                        <p:tgtEl>
                                          <p:spTgt spid="52254"/>
                                        </p:tgtEl>
                                        <p:attrNameLst>
                                          <p:attrName>style.visibility</p:attrName>
                                        </p:attrNameLst>
                                      </p:cBhvr>
                                      <p:to>
                                        <p:strVal val="visible"/>
                                      </p:to>
                                    </p:set>
                                    <p:animEffect transition="in" filter="dissolve">
                                      <p:cBhvr>
                                        <p:cTn id="72" dur="500"/>
                                        <p:tgtEl>
                                          <p:spTgt spid="52254"/>
                                        </p:tgtEl>
                                      </p:cBhvr>
                                    </p:animEffect>
                                  </p:childTnLst>
                                </p:cTn>
                              </p:par>
                            </p:childTnLst>
                          </p:cTn>
                        </p:par>
                      </p:childTnLst>
                    </p:cTn>
                  </p:par>
                  <p:par>
                    <p:cTn id="73" fill="hold">
                      <p:stCondLst>
                        <p:cond delay="indefinite"/>
                      </p:stCondLst>
                      <p:childTnLst>
                        <p:par>
                          <p:cTn id="74" fill="hold">
                            <p:stCondLst>
                              <p:cond delay="0"/>
                            </p:stCondLst>
                            <p:childTnLst>
                              <p:par>
                                <p:cTn id="75" presetID="2" presetClass="entr" presetSubtype="8" fill="hold" grpId="0" nodeType="clickEffect">
                                  <p:stCondLst>
                                    <p:cond delay="0"/>
                                  </p:stCondLst>
                                  <p:childTnLst>
                                    <p:set>
                                      <p:cBhvr>
                                        <p:cTn id="76" dur="1" fill="hold">
                                          <p:stCondLst>
                                            <p:cond delay="0"/>
                                          </p:stCondLst>
                                        </p:cTn>
                                        <p:tgtEl>
                                          <p:spTgt spid="52266"/>
                                        </p:tgtEl>
                                        <p:attrNameLst>
                                          <p:attrName>style.visibility</p:attrName>
                                        </p:attrNameLst>
                                      </p:cBhvr>
                                      <p:to>
                                        <p:strVal val="visible"/>
                                      </p:to>
                                    </p:set>
                                    <p:anim calcmode="lin" valueType="num">
                                      <p:cBhvr additive="base">
                                        <p:cTn id="77" dur="500" fill="hold"/>
                                        <p:tgtEl>
                                          <p:spTgt spid="52266"/>
                                        </p:tgtEl>
                                        <p:attrNameLst>
                                          <p:attrName>ppt_x</p:attrName>
                                        </p:attrNameLst>
                                      </p:cBhvr>
                                      <p:tavLst>
                                        <p:tav tm="0">
                                          <p:val>
                                            <p:strVal val="0-#ppt_w/2"/>
                                          </p:val>
                                        </p:tav>
                                        <p:tav tm="100000">
                                          <p:val>
                                            <p:strVal val="#ppt_x"/>
                                          </p:val>
                                        </p:tav>
                                      </p:tavLst>
                                    </p:anim>
                                    <p:anim calcmode="lin" valueType="num">
                                      <p:cBhvr additive="base">
                                        <p:cTn id="78" dur="500" fill="hold"/>
                                        <p:tgtEl>
                                          <p:spTgt spid="52266"/>
                                        </p:tgtEl>
                                        <p:attrNameLst>
                                          <p:attrName>ppt_y</p:attrName>
                                        </p:attrNameLst>
                                      </p:cBhvr>
                                      <p:tavLst>
                                        <p:tav tm="0">
                                          <p:val>
                                            <p:strVal val="#ppt_y"/>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18" presetClass="entr" presetSubtype="9" fill="hold" grpId="0" nodeType="clickEffect">
                                  <p:stCondLst>
                                    <p:cond delay="0"/>
                                  </p:stCondLst>
                                  <p:childTnLst>
                                    <p:set>
                                      <p:cBhvr>
                                        <p:cTn id="82" dur="1" fill="hold">
                                          <p:stCondLst>
                                            <p:cond delay="0"/>
                                          </p:stCondLst>
                                        </p:cTn>
                                        <p:tgtEl>
                                          <p:spTgt spid="52255"/>
                                        </p:tgtEl>
                                        <p:attrNameLst>
                                          <p:attrName>style.visibility</p:attrName>
                                        </p:attrNameLst>
                                      </p:cBhvr>
                                      <p:to>
                                        <p:strVal val="visible"/>
                                      </p:to>
                                    </p:set>
                                    <p:animEffect transition="in" filter="strips(upLeft)">
                                      <p:cBhvr>
                                        <p:cTn id="83" dur="500"/>
                                        <p:tgtEl>
                                          <p:spTgt spid="52255"/>
                                        </p:tgtEl>
                                      </p:cBhvr>
                                    </p:animEffect>
                                  </p:childTnLst>
                                </p:cTn>
                              </p:par>
                            </p:childTnLst>
                          </p:cTn>
                        </p:par>
                      </p:childTnLst>
                    </p:cTn>
                  </p:par>
                  <p:par>
                    <p:cTn id="84" fill="hold">
                      <p:stCondLst>
                        <p:cond delay="indefinite"/>
                      </p:stCondLst>
                      <p:childTnLst>
                        <p:par>
                          <p:cTn id="85" fill="hold">
                            <p:stCondLst>
                              <p:cond delay="0"/>
                            </p:stCondLst>
                            <p:childTnLst>
                              <p:par>
                                <p:cTn id="86" presetID="16" presetClass="entr" presetSubtype="26" fill="hold" grpId="0" nodeType="clickEffect">
                                  <p:stCondLst>
                                    <p:cond delay="0"/>
                                  </p:stCondLst>
                                  <p:childTnLst>
                                    <p:set>
                                      <p:cBhvr>
                                        <p:cTn id="87" dur="1" fill="hold">
                                          <p:stCondLst>
                                            <p:cond delay="0"/>
                                          </p:stCondLst>
                                        </p:cTn>
                                        <p:tgtEl>
                                          <p:spTgt spid="52267"/>
                                        </p:tgtEl>
                                        <p:attrNameLst>
                                          <p:attrName>style.visibility</p:attrName>
                                        </p:attrNameLst>
                                      </p:cBhvr>
                                      <p:to>
                                        <p:strVal val="visible"/>
                                      </p:to>
                                    </p:set>
                                    <p:animEffect transition="in" filter="barn(inHorizontal)">
                                      <p:cBhvr>
                                        <p:cTn id="88" dur="500"/>
                                        <p:tgtEl>
                                          <p:spTgt spid="52267"/>
                                        </p:tgtEl>
                                      </p:cBhvr>
                                    </p:animEffect>
                                  </p:childTnLst>
                                </p:cTn>
                              </p:par>
                            </p:childTnLst>
                          </p:cTn>
                        </p:par>
                      </p:childTnLst>
                    </p:cTn>
                  </p:par>
                  <p:par>
                    <p:cTn id="89" fill="hold">
                      <p:stCondLst>
                        <p:cond delay="indefinite"/>
                      </p:stCondLst>
                      <p:childTnLst>
                        <p:par>
                          <p:cTn id="90" fill="hold">
                            <p:stCondLst>
                              <p:cond delay="0"/>
                            </p:stCondLst>
                            <p:childTnLst>
                              <p:par>
                                <p:cTn id="91" presetID="16" presetClass="entr" presetSubtype="21" fill="hold" grpId="0" nodeType="clickEffect">
                                  <p:stCondLst>
                                    <p:cond delay="0"/>
                                  </p:stCondLst>
                                  <p:childTnLst>
                                    <p:set>
                                      <p:cBhvr>
                                        <p:cTn id="92" dur="1" fill="hold">
                                          <p:stCondLst>
                                            <p:cond delay="0"/>
                                          </p:stCondLst>
                                        </p:cTn>
                                        <p:tgtEl>
                                          <p:spTgt spid="52227"/>
                                        </p:tgtEl>
                                        <p:attrNameLst>
                                          <p:attrName>style.visibility</p:attrName>
                                        </p:attrNameLst>
                                      </p:cBhvr>
                                      <p:to>
                                        <p:strVal val="visible"/>
                                      </p:to>
                                    </p:set>
                                    <p:animEffect transition="in" filter="barn(inVertical)">
                                      <p:cBhvr>
                                        <p:cTn id="93" dur="500"/>
                                        <p:tgtEl>
                                          <p:spTgt spid="52227"/>
                                        </p:tgtEl>
                                      </p:cBhvr>
                                    </p:animEffect>
                                  </p:childTnLst>
                                </p:cTn>
                              </p:par>
                            </p:childTnLst>
                          </p:cTn>
                        </p:par>
                      </p:childTnLst>
                    </p:cTn>
                  </p:par>
                  <p:par>
                    <p:cTn id="94" fill="hold">
                      <p:stCondLst>
                        <p:cond delay="indefinite"/>
                      </p:stCondLst>
                      <p:childTnLst>
                        <p:par>
                          <p:cTn id="95" fill="hold">
                            <p:stCondLst>
                              <p:cond delay="0"/>
                            </p:stCondLst>
                            <p:childTnLst>
                              <p:par>
                                <p:cTn id="96" presetID="16" presetClass="entr" presetSubtype="37" fill="hold" grpId="0" nodeType="clickEffect">
                                  <p:stCondLst>
                                    <p:cond delay="0"/>
                                  </p:stCondLst>
                                  <p:childTnLst>
                                    <p:set>
                                      <p:cBhvr>
                                        <p:cTn id="97" dur="1" fill="hold">
                                          <p:stCondLst>
                                            <p:cond delay="0"/>
                                          </p:stCondLst>
                                        </p:cTn>
                                        <p:tgtEl>
                                          <p:spTgt spid="52256"/>
                                        </p:tgtEl>
                                        <p:attrNameLst>
                                          <p:attrName>style.visibility</p:attrName>
                                        </p:attrNameLst>
                                      </p:cBhvr>
                                      <p:to>
                                        <p:strVal val="visible"/>
                                      </p:to>
                                    </p:set>
                                    <p:animEffect transition="in" filter="barn(outVertical)">
                                      <p:cBhvr>
                                        <p:cTn id="98" dur="500"/>
                                        <p:tgtEl>
                                          <p:spTgt spid="52256"/>
                                        </p:tgtEl>
                                      </p:cBhvr>
                                    </p:animEffect>
                                  </p:childTnLst>
                                </p:cTn>
                              </p:par>
                            </p:childTnLst>
                          </p:cTn>
                        </p:par>
                      </p:childTnLst>
                    </p:cTn>
                  </p:par>
                  <p:par>
                    <p:cTn id="99" fill="hold">
                      <p:stCondLst>
                        <p:cond delay="indefinite"/>
                      </p:stCondLst>
                      <p:childTnLst>
                        <p:par>
                          <p:cTn id="100" fill="hold">
                            <p:stCondLst>
                              <p:cond delay="0"/>
                            </p:stCondLst>
                            <p:childTnLst>
                              <p:par>
                                <p:cTn id="101" presetID="17" presetClass="entr" presetSubtype="8" fill="hold" grpId="0" nodeType="clickEffect">
                                  <p:stCondLst>
                                    <p:cond delay="0"/>
                                  </p:stCondLst>
                                  <p:childTnLst>
                                    <p:set>
                                      <p:cBhvr>
                                        <p:cTn id="102" dur="1" fill="hold">
                                          <p:stCondLst>
                                            <p:cond delay="0"/>
                                          </p:stCondLst>
                                        </p:cTn>
                                        <p:tgtEl>
                                          <p:spTgt spid="52257"/>
                                        </p:tgtEl>
                                        <p:attrNameLst>
                                          <p:attrName>style.visibility</p:attrName>
                                        </p:attrNameLst>
                                      </p:cBhvr>
                                      <p:to>
                                        <p:strVal val="visible"/>
                                      </p:to>
                                    </p:set>
                                    <p:anim calcmode="lin" valueType="num">
                                      <p:cBhvr>
                                        <p:cTn id="103" dur="500" fill="hold"/>
                                        <p:tgtEl>
                                          <p:spTgt spid="52257"/>
                                        </p:tgtEl>
                                        <p:attrNameLst>
                                          <p:attrName>ppt_x</p:attrName>
                                        </p:attrNameLst>
                                      </p:cBhvr>
                                      <p:tavLst>
                                        <p:tav tm="0">
                                          <p:val>
                                            <p:strVal val="#ppt_x-#ppt_w/2"/>
                                          </p:val>
                                        </p:tav>
                                        <p:tav tm="100000">
                                          <p:val>
                                            <p:strVal val="#ppt_x"/>
                                          </p:val>
                                        </p:tav>
                                      </p:tavLst>
                                    </p:anim>
                                    <p:anim calcmode="lin" valueType="num">
                                      <p:cBhvr>
                                        <p:cTn id="104" dur="500" fill="hold"/>
                                        <p:tgtEl>
                                          <p:spTgt spid="52257"/>
                                        </p:tgtEl>
                                        <p:attrNameLst>
                                          <p:attrName>ppt_y</p:attrName>
                                        </p:attrNameLst>
                                      </p:cBhvr>
                                      <p:tavLst>
                                        <p:tav tm="0">
                                          <p:val>
                                            <p:strVal val="#ppt_y"/>
                                          </p:val>
                                        </p:tav>
                                        <p:tav tm="100000">
                                          <p:val>
                                            <p:strVal val="#ppt_y"/>
                                          </p:val>
                                        </p:tav>
                                      </p:tavLst>
                                    </p:anim>
                                    <p:anim calcmode="lin" valueType="num">
                                      <p:cBhvr>
                                        <p:cTn id="105" dur="500" fill="hold"/>
                                        <p:tgtEl>
                                          <p:spTgt spid="52257"/>
                                        </p:tgtEl>
                                        <p:attrNameLst>
                                          <p:attrName>ppt_w</p:attrName>
                                        </p:attrNameLst>
                                      </p:cBhvr>
                                      <p:tavLst>
                                        <p:tav tm="0">
                                          <p:val>
                                            <p:fltVal val="0"/>
                                          </p:val>
                                        </p:tav>
                                        <p:tav tm="100000">
                                          <p:val>
                                            <p:strVal val="#ppt_w"/>
                                          </p:val>
                                        </p:tav>
                                      </p:tavLst>
                                    </p:anim>
                                    <p:anim calcmode="lin" valueType="num">
                                      <p:cBhvr>
                                        <p:cTn id="106" dur="500" fill="hold"/>
                                        <p:tgtEl>
                                          <p:spTgt spid="52257"/>
                                        </p:tgtEl>
                                        <p:attrNameLst>
                                          <p:attrName>ppt_h</p:attrName>
                                        </p:attrNameLst>
                                      </p:cBhvr>
                                      <p:tavLst>
                                        <p:tav tm="0">
                                          <p:val>
                                            <p:strVal val="#ppt_h"/>
                                          </p:val>
                                        </p:tav>
                                        <p:tav tm="100000">
                                          <p:val>
                                            <p:strVal val="#ppt_h"/>
                                          </p:val>
                                        </p:tav>
                                      </p:tavLst>
                                    </p:anim>
                                  </p:childTnLst>
                                </p:cTn>
                              </p:par>
                            </p:childTnLst>
                          </p:cTn>
                        </p:par>
                      </p:childTnLst>
                    </p:cTn>
                  </p:par>
                  <p:par>
                    <p:cTn id="107" fill="hold">
                      <p:stCondLst>
                        <p:cond delay="indefinite"/>
                      </p:stCondLst>
                      <p:childTnLst>
                        <p:par>
                          <p:cTn id="108" fill="hold">
                            <p:stCondLst>
                              <p:cond delay="0"/>
                            </p:stCondLst>
                            <p:childTnLst>
                              <p:par>
                                <p:cTn id="109" presetID="3" presetClass="entr" presetSubtype="10" fill="hold" grpId="0" nodeType="clickEffect">
                                  <p:stCondLst>
                                    <p:cond delay="0"/>
                                  </p:stCondLst>
                                  <p:childTnLst>
                                    <p:set>
                                      <p:cBhvr>
                                        <p:cTn id="110" dur="1" fill="hold">
                                          <p:stCondLst>
                                            <p:cond delay="0"/>
                                          </p:stCondLst>
                                        </p:cTn>
                                        <p:tgtEl>
                                          <p:spTgt spid="52228"/>
                                        </p:tgtEl>
                                        <p:attrNameLst>
                                          <p:attrName>style.visibility</p:attrName>
                                        </p:attrNameLst>
                                      </p:cBhvr>
                                      <p:to>
                                        <p:strVal val="visible"/>
                                      </p:to>
                                    </p:set>
                                    <p:animEffect transition="in" filter="blinds(horizontal)">
                                      <p:cBhvr>
                                        <p:cTn id="111" dur="500"/>
                                        <p:tgtEl>
                                          <p:spTgt spid="52228"/>
                                        </p:tgtEl>
                                      </p:cBhvr>
                                    </p:animEffect>
                                  </p:childTnLst>
                                </p:cTn>
                              </p:par>
                            </p:childTnLst>
                          </p:cTn>
                        </p:par>
                      </p:childTnLst>
                    </p:cTn>
                  </p:par>
                  <p:par>
                    <p:cTn id="112" fill="hold">
                      <p:stCondLst>
                        <p:cond delay="indefinite"/>
                      </p:stCondLst>
                      <p:childTnLst>
                        <p:par>
                          <p:cTn id="113" fill="hold">
                            <p:stCondLst>
                              <p:cond delay="0"/>
                            </p:stCondLst>
                            <p:childTnLst>
                              <p:par>
                                <p:cTn id="114" presetID="3" presetClass="entr" presetSubtype="10" fill="hold" nodeType="clickEffect">
                                  <p:stCondLst>
                                    <p:cond delay="0"/>
                                  </p:stCondLst>
                                  <p:childTnLst>
                                    <p:set>
                                      <p:cBhvr>
                                        <p:cTn id="115" dur="1" fill="hold">
                                          <p:stCondLst>
                                            <p:cond delay="0"/>
                                          </p:stCondLst>
                                        </p:cTn>
                                        <p:tgtEl>
                                          <p:spTgt spid="2"/>
                                        </p:tgtEl>
                                        <p:attrNameLst>
                                          <p:attrName>style.visibility</p:attrName>
                                        </p:attrNameLst>
                                      </p:cBhvr>
                                      <p:to>
                                        <p:strVal val="visible"/>
                                      </p:to>
                                    </p:set>
                                    <p:animEffect transition="in" filter="blinds(horizontal)">
                                      <p:cBhvr>
                                        <p:cTn id="116" dur="500"/>
                                        <p:tgtEl>
                                          <p:spTgt spid="2"/>
                                        </p:tgtEl>
                                      </p:cBhvr>
                                    </p:animEffect>
                                  </p:childTnLst>
                                </p:cTn>
                              </p:par>
                            </p:childTnLst>
                          </p:cTn>
                        </p:par>
                      </p:childTnLst>
                    </p:cTn>
                  </p:par>
                  <p:par>
                    <p:cTn id="117" fill="hold">
                      <p:stCondLst>
                        <p:cond delay="indefinite"/>
                      </p:stCondLst>
                      <p:childTnLst>
                        <p:par>
                          <p:cTn id="118" fill="hold">
                            <p:stCondLst>
                              <p:cond delay="0"/>
                            </p:stCondLst>
                            <p:childTnLst>
                              <p:par>
                                <p:cTn id="119" presetID="2" presetClass="entr" presetSubtype="8" fill="hold" nodeType="clickEffect">
                                  <p:stCondLst>
                                    <p:cond delay="0"/>
                                  </p:stCondLst>
                                  <p:childTnLst>
                                    <p:set>
                                      <p:cBhvr>
                                        <p:cTn id="120" dur="1" fill="hold">
                                          <p:stCondLst>
                                            <p:cond delay="0"/>
                                          </p:stCondLst>
                                        </p:cTn>
                                        <p:tgtEl>
                                          <p:spTgt spid="52268"/>
                                        </p:tgtEl>
                                        <p:attrNameLst>
                                          <p:attrName>style.visibility</p:attrName>
                                        </p:attrNameLst>
                                      </p:cBhvr>
                                      <p:to>
                                        <p:strVal val="visible"/>
                                      </p:to>
                                    </p:set>
                                    <p:anim calcmode="lin" valueType="num">
                                      <p:cBhvr additive="base">
                                        <p:cTn id="121" dur="500" fill="hold"/>
                                        <p:tgtEl>
                                          <p:spTgt spid="52268"/>
                                        </p:tgtEl>
                                        <p:attrNameLst>
                                          <p:attrName>ppt_x</p:attrName>
                                        </p:attrNameLst>
                                      </p:cBhvr>
                                      <p:tavLst>
                                        <p:tav tm="0">
                                          <p:val>
                                            <p:strVal val="0-#ppt_w/2"/>
                                          </p:val>
                                        </p:tav>
                                        <p:tav tm="100000">
                                          <p:val>
                                            <p:strVal val="#ppt_x"/>
                                          </p:val>
                                        </p:tav>
                                      </p:tavLst>
                                    </p:anim>
                                    <p:anim calcmode="lin" valueType="num">
                                      <p:cBhvr additive="base">
                                        <p:cTn id="122" dur="500" fill="hold"/>
                                        <p:tgtEl>
                                          <p:spTgt spid="52268"/>
                                        </p:tgtEl>
                                        <p:attrNameLst>
                                          <p:attrName>ppt_y</p:attrName>
                                        </p:attrNameLst>
                                      </p:cBhvr>
                                      <p:tavLst>
                                        <p:tav tm="0">
                                          <p:val>
                                            <p:strVal val="#ppt_y"/>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3" presetClass="entr" presetSubtype="288" fill="hold" grpId="0" nodeType="clickEffect">
                                  <p:stCondLst>
                                    <p:cond delay="0"/>
                                  </p:stCondLst>
                                  <p:childTnLst>
                                    <p:set>
                                      <p:cBhvr>
                                        <p:cTn id="126" dur="1" fill="hold">
                                          <p:stCondLst>
                                            <p:cond delay="0"/>
                                          </p:stCondLst>
                                        </p:cTn>
                                        <p:tgtEl>
                                          <p:spTgt spid="52258"/>
                                        </p:tgtEl>
                                        <p:attrNameLst>
                                          <p:attrName>style.visibility</p:attrName>
                                        </p:attrNameLst>
                                      </p:cBhvr>
                                      <p:to>
                                        <p:strVal val="visible"/>
                                      </p:to>
                                    </p:set>
                                    <p:anim calcmode="lin" valueType="num">
                                      <p:cBhvr>
                                        <p:cTn id="127" dur="500" fill="hold"/>
                                        <p:tgtEl>
                                          <p:spTgt spid="52258"/>
                                        </p:tgtEl>
                                        <p:attrNameLst>
                                          <p:attrName>ppt_w</p:attrName>
                                        </p:attrNameLst>
                                      </p:cBhvr>
                                      <p:tavLst>
                                        <p:tav tm="0">
                                          <p:val>
                                            <p:strVal val="4/3*#ppt_w"/>
                                          </p:val>
                                        </p:tav>
                                        <p:tav tm="100000">
                                          <p:val>
                                            <p:strVal val="#ppt_w"/>
                                          </p:val>
                                        </p:tav>
                                      </p:tavLst>
                                    </p:anim>
                                    <p:anim calcmode="lin" valueType="num">
                                      <p:cBhvr>
                                        <p:cTn id="128" dur="500" fill="hold"/>
                                        <p:tgtEl>
                                          <p:spTgt spid="52258"/>
                                        </p:tgtEl>
                                        <p:attrNameLst>
                                          <p:attrName>ppt_h</p:attrName>
                                        </p:attrNameLst>
                                      </p:cBhvr>
                                      <p:tavLst>
                                        <p:tav tm="0">
                                          <p:val>
                                            <p:strVal val="4/3*#ppt_h"/>
                                          </p:val>
                                        </p:tav>
                                        <p:tav tm="100000">
                                          <p:val>
                                            <p:strVal val="#ppt_h"/>
                                          </p:val>
                                        </p:tav>
                                      </p:tavLst>
                                    </p:anim>
                                  </p:childTnLst>
                                </p:cTn>
                              </p:par>
                            </p:childTnLst>
                          </p:cTn>
                        </p:par>
                      </p:childTnLst>
                    </p:cTn>
                  </p:par>
                  <p:par>
                    <p:cTn id="129" fill="hold">
                      <p:stCondLst>
                        <p:cond delay="indefinite"/>
                      </p:stCondLst>
                      <p:childTnLst>
                        <p:par>
                          <p:cTn id="130" fill="hold">
                            <p:stCondLst>
                              <p:cond delay="0"/>
                            </p:stCondLst>
                            <p:childTnLst>
                              <p:par>
                                <p:cTn id="131" presetID="3" presetClass="entr" presetSubtype="10" fill="hold" grpId="0" nodeType="clickEffect">
                                  <p:stCondLst>
                                    <p:cond delay="0"/>
                                  </p:stCondLst>
                                  <p:childTnLst>
                                    <p:set>
                                      <p:cBhvr>
                                        <p:cTn id="132" dur="1" fill="hold">
                                          <p:stCondLst>
                                            <p:cond delay="0"/>
                                          </p:stCondLst>
                                        </p:cTn>
                                        <p:tgtEl>
                                          <p:spTgt spid="52269"/>
                                        </p:tgtEl>
                                        <p:attrNameLst>
                                          <p:attrName>style.visibility</p:attrName>
                                        </p:attrNameLst>
                                      </p:cBhvr>
                                      <p:to>
                                        <p:strVal val="visible"/>
                                      </p:to>
                                    </p:set>
                                    <p:animEffect transition="in" filter="blinds(horizontal)">
                                      <p:cBhvr>
                                        <p:cTn id="133" dur="500"/>
                                        <p:tgtEl>
                                          <p:spTgt spid="52269"/>
                                        </p:tgtEl>
                                      </p:cBhvr>
                                    </p:animEffect>
                                  </p:childTnLst>
                                </p:cTn>
                              </p:par>
                            </p:childTnLst>
                          </p:cTn>
                        </p:par>
                      </p:childTnLst>
                    </p:cTn>
                  </p:par>
                  <p:par>
                    <p:cTn id="134" fill="hold">
                      <p:stCondLst>
                        <p:cond delay="indefinite"/>
                      </p:stCondLst>
                      <p:childTnLst>
                        <p:par>
                          <p:cTn id="135" fill="hold">
                            <p:stCondLst>
                              <p:cond delay="0"/>
                            </p:stCondLst>
                            <p:childTnLst>
                              <p:par>
                                <p:cTn id="136" presetID="3" presetClass="entr" presetSubtype="10" fill="hold" grpId="0" nodeType="clickEffect">
                                  <p:stCondLst>
                                    <p:cond delay="0"/>
                                  </p:stCondLst>
                                  <p:childTnLst>
                                    <p:set>
                                      <p:cBhvr>
                                        <p:cTn id="137" dur="1" fill="hold">
                                          <p:stCondLst>
                                            <p:cond delay="0"/>
                                          </p:stCondLst>
                                        </p:cTn>
                                        <p:tgtEl>
                                          <p:spTgt spid="52259"/>
                                        </p:tgtEl>
                                        <p:attrNameLst>
                                          <p:attrName>style.visibility</p:attrName>
                                        </p:attrNameLst>
                                      </p:cBhvr>
                                      <p:to>
                                        <p:strVal val="visible"/>
                                      </p:to>
                                    </p:set>
                                    <p:animEffect transition="in" filter="blinds(horizontal)">
                                      <p:cBhvr>
                                        <p:cTn id="138" dur="500"/>
                                        <p:tgtEl>
                                          <p:spTgt spid="52259"/>
                                        </p:tgtEl>
                                      </p:cBhvr>
                                    </p:animEffect>
                                  </p:childTnLst>
                                </p:cTn>
                              </p:par>
                            </p:childTnLst>
                          </p:cTn>
                        </p:par>
                      </p:childTnLst>
                    </p:cTn>
                  </p:par>
                  <p:par>
                    <p:cTn id="139" fill="hold">
                      <p:stCondLst>
                        <p:cond delay="indefinite"/>
                      </p:stCondLst>
                      <p:childTnLst>
                        <p:par>
                          <p:cTn id="140" fill="hold">
                            <p:stCondLst>
                              <p:cond delay="0"/>
                            </p:stCondLst>
                            <p:childTnLst>
                              <p:par>
                                <p:cTn id="141" presetID="17" presetClass="entr" presetSubtype="10" fill="hold" grpId="0" nodeType="clickEffect">
                                  <p:stCondLst>
                                    <p:cond delay="0"/>
                                  </p:stCondLst>
                                  <p:childTnLst>
                                    <p:set>
                                      <p:cBhvr>
                                        <p:cTn id="142" dur="1" fill="hold">
                                          <p:stCondLst>
                                            <p:cond delay="0"/>
                                          </p:stCondLst>
                                        </p:cTn>
                                        <p:tgtEl>
                                          <p:spTgt spid="52260"/>
                                        </p:tgtEl>
                                        <p:attrNameLst>
                                          <p:attrName>style.visibility</p:attrName>
                                        </p:attrNameLst>
                                      </p:cBhvr>
                                      <p:to>
                                        <p:strVal val="visible"/>
                                      </p:to>
                                    </p:set>
                                    <p:anim calcmode="lin" valueType="num">
                                      <p:cBhvr>
                                        <p:cTn id="143" dur="500" fill="hold"/>
                                        <p:tgtEl>
                                          <p:spTgt spid="52260"/>
                                        </p:tgtEl>
                                        <p:attrNameLst>
                                          <p:attrName>ppt_w</p:attrName>
                                        </p:attrNameLst>
                                      </p:cBhvr>
                                      <p:tavLst>
                                        <p:tav tm="0">
                                          <p:val>
                                            <p:fltVal val="0"/>
                                          </p:val>
                                        </p:tav>
                                        <p:tav tm="100000">
                                          <p:val>
                                            <p:strVal val="#ppt_w"/>
                                          </p:val>
                                        </p:tav>
                                      </p:tavLst>
                                    </p:anim>
                                    <p:anim calcmode="lin" valueType="num">
                                      <p:cBhvr>
                                        <p:cTn id="144" dur="500" fill="hold"/>
                                        <p:tgtEl>
                                          <p:spTgt spid="5226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animBg="1"/>
      <p:bldP spid="52227" grpId="0" animBg="1"/>
      <p:bldP spid="52228" grpId="0" animBg="1"/>
      <p:bldP spid="52251" grpId="0" animBg="1"/>
      <p:bldP spid="52252" grpId="0" animBg="1"/>
      <p:bldP spid="52253" grpId="0" animBg="1"/>
      <p:bldP spid="52254" grpId="0" animBg="1"/>
      <p:bldP spid="52255" grpId="0" animBg="1"/>
      <p:bldP spid="52256" grpId="0" animBg="1"/>
      <p:bldP spid="52257" grpId="0" animBg="1"/>
      <p:bldP spid="52258" grpId="0" animBg="1"/>
      <p:bldP spid="52259" grpId="0" animBg="1"/>
      <p:bldP spid="52260" grpId="0" animBg="1"/>
      <p:bldP spid="52261" grpId="0" animBg="1"/>
      <p:bldP spid="52262" grpId="0" animBg="1"/>
      <p:bldP spid="52263" grpId="0" animBg="1"/>
      <p:bldP spid="52264" grpId="0" animBg="1"/>
      <p:bldP spid="52265" grpId="0" animBg="1"/>
      <p:bldP spid="52266" grpId="0" animBg="1"/>
      <p:bldP spid="52267" grpId="0" animBg="1"/>
      <p:bldP spid="5226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p:nvPr>
        </p:nvSpPr>
        <p:spPr>
          <a:xfrm>
            <a:off x="768434" y="1116806"/>
            <a:ext cx="9576038" cy="649288"/>
          </a:xfrm>
          <a:ln/>
        </p:spPr>
        <p:txBody>
          <a:bodyPr vert="horz" wrap="square" lIns="91440" tIns="45720" rIns="91440" bIns="45720" numCol="1" anchor="b" anchorCtr="0" compatLnSpc="1">
            <a:prstTxWarp prst="textNoShape">
              <a:avLst/>
            </a:prstTxWarp>
          </a:bodyPr>
          <a:lstStyle/>
          <a:p>
            <a:pPr eaLnBrk="1" hangingPunct="1"/>
            <a:r>
              <a:rPr lang="zh-CN" altLang="en-US" dirty="0">
                <a:solidFill>
                  <a:srgbClr val="FF0000"/>
                </a:solidFill>
              </a:rPr>
              <a:t>小结</a:t>
            </a:r>
          </a:p>
        </p:txBody>
      </p:sp>
      <p:sp>
        <p:nvSpPr>
          <p:cNvPr id="29699" name="Rectangle 3"/>
          <p:cNvSpPr>
            <a:spLocks noGrp="1"/>
          </p:cNvSpPr>
          <p:nvPr>
            <p:ph idx="1"/>
          </p:nvPr>
        </p:nvSpPr>
        <p:spPr>
          <a:ln/>
        </p:spPr>
        <p:txBody>
          <a:bodyPr vert="horz" wrap="square" lIns="91440" tIns="45720" rIns="91440" bIns="45720" numCol="1" anchor="t" anchorCtr="0" compatLnSpc="1">
            <a:prstTxWarp prst="textNoShape">
              <a:avLst/>
            </a:prstTxWarp>
          </a:bodyPr>
          <a:lstStyle/>
          <a:p>
            <a:pPr eaLnBrk="1" hangingPunct="1">
              <a:buNone/>
            </a:pPr>
            <a:r>
              <a:rPr lang="en-US" altLang="zh-CN" sz="2600" dirty="0"/>
              <a:t/>
            </a:r>
            <a:br>
              <a:rPr lang="en-US" altLang="zh-CN" sz="2600" dirty="0"/>
            </a:br>
            <a:r>
              <a:rPr lang="zh-CN" altLang="en-US" sz="2600" dirty="0"/>
              <a:t>这一段描写了白杨树的形象美和精神美，使人们透过白杨树不平凡的形象，看到它的不平凡的精神，从而产生崇敬、赞美之情。文章的第６自然段，再次抒发了这种感情，突出了白杨树的不平凡。</a:t>
            </a:r>
            <a:r>
              <a:rPr lang="zh-CN" altLang="en-US" sz="2600" dirty="0">
                <a:latin typeface="Arial" panose="020B0604020202020204" pitchFamily="34" charset="0"/>
              </a:rPr>
              <a:t> </a:t>
            </a:r>
            <a:r>
              <a:rPr lang="zh-CN" altLang="en-US" sz="2600" dirty="0"/>
              <a:t/>
            </a:r>
            <a:br>
              <a:rPr lang="zh-CN" altLang="en-US" sz="2600" dirty="0"/>
            </a:br>
            <a:r>
              <a:rPr lang="zh-CN" altLang="en-US" sz="2600" dirty="0"/>
              <a:t/>
            </a:r>
            <a:br>
              <a:rPr lang="zh-CN" altLang="en-US" sz="2600" dirty="0"/>
            </a:br>
            <a:r>
              <a:rPr lang="zh-CN" altLang="en-US" sz="2600" dirty="0"/>
              <a:t/>
            </a:r>
            <a:br>
              <a:rPr lang="zh-CN" altLang="en-US" sz="2600" dirty="0"/>
            </a:br>
            <a:endParaRPr lang="zh-CN" altLang="en-US" sz="2600"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2119784" y="404664"/>
            <a:ext cx="7772400" cy="1143000"/>
          </a:xfrm>
          <a:ln/>
        </p:spPr>
        <p:txBody>
          <a:bodyPr vert="horz" wrap="square" lIns="91440" tIns="45720" rIns="91440" bIns="45720" numCol="1" anchor="b" anchorCtr="0" compatLnSpc="1">
            <a:prstTxWarp prst="textNoShape">
              <a:avLst/>
            </a:prstTxWarp>
          </a:bodyPr>
          <a:lstStyle/>
          <a:p>
            <a:pPr eaLnBrk="1" hangingPunct="1"/>
            <a:r>
              <a:rPr lang="zh-CN" altLang="en-US" sz="3000" dirty="0">
                <a:solidFill>
                  <a:srgbClr val="FF0000"/>
                </a:solidFill>
              </a:rPr>
              <a:t>朗读第７自然段，讨论：</a:t>
            </a:r>
            <a:r>
              <a:rPr lang="zh-CN" altLang="en-US" dirty="0"/>
              <a:t> </a:t>
            </a:r>
          </a:p>
        </p:txBody>
      </p:sp>
      <p:sp>
        <p:nvSpPr>
          <p:cNvPr id="54275" name="Rectangle 3"/>
          <p:cNvSpPr>
            <a:spLocks noGrp="1"/>
          </p:cNvSpPr>
          <p:nvPr>
            <p:ph idx="1"/>
          </p:nvPr>
        </p:nvSpPr>
        <p:spPr>
          <a:xfrm>
            <a:off x="1847528" y="1700808"/>
            <a:ext cx="8316913" cy="4868566"/>
          </a:xfrm>
          <a:ln/>
        </p:spPr>
        <p:txBody>
          <a:bodyPr vert="horz" wrap="square" lIns="91440" tIns="45720" rIns="91440" bIns="45720" numCol="1" anchor="t" anchorCtr="0" compatLnSpc="1">
            <a:prstTxWarp prst="textNoShape">
              <a:avLst/>
            </a:prstTxWarp>
          </a:bodyPr>
          <a:lstStyle/>
          <a:p>
            <a:pPr eaLnBrk="1" hangingPunct="1">
              <a:buNone/>
            </a:pPr>
            <a:r>
              <a:rPr lang="zh-CN" altLang="en-US" sz="2800" dirty="0">
                <a:solidFill>
                  <a:schemeClr val="bg1"/>
                </a:solidFill>
              </a:rPr>
              <a:t>（</a:t>
            </a:r>
            <a:r>
              <a:rPr lang="zh-CN" altLang="en-US" sz="2400" dirty="0"/>
              <a:t>ｌ）本段可分几个层次？为什么说白杨树是树中的</a:t>
            </a:r>
            <a:r>
              <a:rPr lang="zh-CN" altLang="en-US" sz="2400" dirty="0">
                <a:latin typeface="Arial" panose="020B0604020202020204" pitchFamily="34" charset="0"/>
              </a:rPr>
              <a:t>“</a:t>
            </a:r>
            <a:r>
              <a:rPr lang="zh-CN" altLang="en-US" sz="2400" dirty="0"/>
              <a:t>伟丈夫</a:t>
            </a:r>
            <a:r>
              <a:rPr lang="zh-CN" altLang="en-US" sz="2400" dirty="0">
                <a:latin typeface="Arial" panose="020B0604020202020204" pitchFamily="34" charset="0"/>
              </a:rPr>
              <a:t>”</a:t>
            </a:r>
            <a:r>
              <a:rPr lang="zh-CN" altLang="en-US" sz="2400" dirty="0"/>
              <a:t>（要求学生划出重点</a:t>
            </a:r>
            <a:r>
              <a:rPr lang="zh-CN" altLang="en-US" sz="2400" dirty="0">
                <a:latin typeface="Arial" panose="020B0604020202020204" pitchFamily="34" charset="0"/>
              </a:rPr>
              <a:t> </a:t>
            </a:r>
            <a:r>
              <a:rPr lang="zh-CN" altLang="en-US" sz="2400" dirty="0"/>
              <a:t>词语）？采用什么手法？</a:t>
            </a:r>
            <a:r>
              <a:rPr lang="zh-CN" altLang="en-US" sz="2400" dirty="0">
                <a:latin typeface="Arial" panose="020B0604020202020204" pitchFamily="34" charset="0"/>
              </a:rPr>
              <a:t>  </a:t>
            </a:r>
            <a:endParaRPr lang="zh-CN" altLang="en-US" sz="2400" dirty="0"/>
          </a:p>
          <a:p>
            <a:pPr eaLnBrk="1" hangingPunct="1">
              <a:buNone/>
            </a:pPr>
            <a:r>
              <a:rPr lang="zh-CN" altLang="en-US" sz="2400" dirty="0">
                <a:solidFill>
                  <a:schemeClr val="accent2"/>
                </a:solidFill>
              </a:rPr>
              <a:t>作者先虚写一笔，用否定句式暂退一步：白杨</a:t>
            </a:r>
            <a:r>
              <a:rPr lang="zh-CN" altLang="en-US" sz="2400" dirty="0">
                <a:solidFill>
                  <a:schemeClr val="accent2"/>
                </a:solidFill>
                <a:latin typeface="Arial" panose="020B0604020202020204" pitchFamily="34" charset="0"/>
              </a:rPr>
              <a:t>“</a:t>
            </a:r>
            <a:r>
              <a:rPr lang="zh-CN" altLang="en-US" sz="2400" dirty="0">
                <a:solidFill>
                  <a:schemeClr val="accent2"/>
                </a:solidFill>
              </a:rPr>
              <a:t>没有婆娑的姿态</a:t>
            </a:r>
            <a:r>
              <a:rPr lang="zh-CN" altLang="en-US" sz="2400" dirty="0">
                <a:solidFill>
                  <a:schemeClr val="accent2"/>
                </a:solidFill>
                <a:latin typeface="Arial" panose="020B0604020202020204" pitchFamily="34" charset="0"/>
              </a:rPr>
              <a:t>”</a:t>
            </a:r>
            <a:r>
              <a:rPr lang="zh-CN" altLang="en-US" sz="2400" dirty="0">
                <a:solidFill>
                  <a:schemeClr val="accent2"/>
                </a:solidFill>
              </a:rPr>
              <a:t>，</a:t>
            </a:r>
            <a:r>
              <a:rPr lang="zh-CN" altLang="en-US" sz="2400" dirty="0">
                <a:solidFill>
                  <a:schemeClr val="accent2"/>
                </a:solidFill>
                <a:latin typeface="Arial" panose="020B0604020202020204" pitchFamily="34" charset="0"/>
              </a:rPr>
              <a:t>“</a:t>
            </a:r>
            <a:r>
              <a:rPr lang="zh-CN" altLang="en-US" sz="2400" dirty="0">
                <a:solidFill>
                  <a:schemeClr val="accent2"/>
                </a:solidFill>
              </a:rPr>
              <a:t>没有屈曲盘</a:t>
            </a:r>
            <a:r>
              <a:rPr lang="zh-CN" altLang="en-US" sz="2400" dirty="0">
                <a:solidFill>
                  <a:schemeClr val="accent2"/>
                </a:solidFill>
                <a:latin typeface="Arial" panose="020B0604020202020204" pitchFamily="34" charset="0"/>
              </a:rPr>
              <a:t> </a:t>
            </a:r>
            <a:r>
              <a:rPr lang="zh-CN" altLang="en-US" sz="2400" dirty="0">
                <a:solidFill>
                  <a:schemeClr val="accent2"/>
                </a:solidFill>
              </a:rPr>
              <a:t>旋的虬枝</a:t>
            </a:r>
            <a:r>
              <a:rPr lang="zh-CN" altLang="en-US" sz="2400" dirty="0">
                <a:solidFill>
                  <a:schemeClr val="accent2"/>
                </a:solidFill>
                <a:latin typeface="Arial" panose="020B0604020202020204" pitchFamily="34" charset="0"/>
              </a:rPr>
              <a:t>”</a:t>
            </a:r>
            <a:r>
              <a:rPr lang="zh-CN" altLang="en-US" sz="2400" dirty="0">
                <a:solidFill>
                  <a:schemeClr val="accent2"/>
                </a:solidFill>
              </a:rPr>
              <a:t>。由于审美观点不同，承认白杨</a:t>
            </a:r>
            <a:r>
              <a:rPr lang="zh-CN" altLang="en-US" sz="2400" dirty="0">
                <a:solidFill>
                  <a:schemeClr val="accent2"/>
                </a:solidFill>
                <a:latin typeface="Arial" panose="020B0604020202020204" pitchFamily="34" charset="0"/>
              </a:rPr>
              <a:t>“</a:t>
            </a:r>
            <a:r>
              <a:rPr lang="zh-CN" altLang="en-US" sz="2400" dirty="0">
                <a:solidFill>
                  <a:schemeClr val="accent2"/>
                </a:solidFill>
              </a:rPr>
              <a:t>算不得树中的好女子</a:t>
            </a:r>
            <a:r>
              <a:rPr lang="zh-CN" altLang="en-US" sz="2400" dirty="0">
                <a:solidFill>
                  <a:schemeClr val="accent2"/>
                </a:solidFill>
                <a:latin typeface="Arial" panose="020B0604020202020204" pitchFamily="34" charset="0"/>
              </a:rPr>
              <a:t>”</a:t>
            </a:r>
            <a:r>
              <a:rPr lang="zh-CN" altLang="en-US" sz="2400" dirty="0">
                <a:solidFill>
                  <a:schemeClr val="accent2"/>
                </a:solidFill>
              </a:rPr>
              <a:t>。这是抑。接着，</a:t>
            </a:r>
            <a:r>
              <a:rPr lang="zh-CN" altLang="en-US" sz="2400" dirty="0">
                <a:solidFill>
                  <a:schemeClr val="accent2"/>
                </a:solidFill>
                <a:latin typeface="Arial" panose="020B0604020202020204" pitchFamily="34" charset="0"/>
              </a:rPr>
              <a:t> </a:t>
            </a:r>
            <a:r>
              <a:rPr lang="zh-CN" altLang="en-US" sz="2400" dirty="0">
                <a:solidFill>
                  <a:schemeClr val="accent2"/>
                </a:solidFill>
              </a:rPr>
              <a:t>突然转折，连用七个感性色彩强烈的褒义词语</a:t>
            </a:r>
            <a:r>
              <a:rPr lang="zh-CN" altLang="en-US" sz="2400" dirty="0">
                <a:solidFill>
                  <a:schemeClr val="accent2"/>
                </a:solidFill>
                <a:latin typeface="Arial" panose="020B0604020202020204" pitchFamily="34" charset="0"/>
              </a:rPr>
              <a:t>“</a:t>
            </a:r>
            <a:r>
              <a:rPr lang="zh-CN" altLang="en-US" sz="2400" dirty="0">
                <a:solidFill>
                  <a:schemeClr val="accent2"/>
                </a:solidFill>
              </a:rPr>
              <a:t>伟岸</a:t>
            </a:r>
            <a:r>
              <a:rPr lang="zh-CN" altLang="en-US" sz="2400" dirty="0">
                <a:solidFill>
                  <a:schemeClr val="accent2"/>
                </a:solidFill>
                <a:latin typeface="Arial" panose="020B0604020202020204" pitchFamily="34" charset="0"/>
              </a:rPr>
              <a:t>”</a:t>
            </a:r>
            <a:r>
              <a:rPr lang="zh-CN" altLang="en-US" sz="2400" dirty="0">
                <a:solidFill>
                  <a:schemeClr val="accent2"/>
                </a:solidFill>
              </a:rPr>
              <a:t>、</a:t>
            </a:r>
            <a:r>
              <a:rPr lang="zh-CN" altLang="en-US" sz="2400" dirty="0">
                <a:solidFill>
                  <a:schemeClr val="accent2"/>
                </a:solidFill>
                <a:latin typeface="Arial" panose="020B0604020202020204" pitchFamily="34" charset="0"/>
              </a:rPr>
              <a:t>“</a:t>
            </a:r>
            <a:r>
              <a:rPr lang="zh-CN" altLang="en-US" sz="2400" dirty="0">
                <a:solidFill>
                  <a:schemeClr val="accent2"/>
                </a:solidFill>
              </a:rPr>
              <a:t>正直</a:t>
            </a:r>
            <a:r>
              <a:rPr lang="zh-CN" altLang="en-US" sz="2400" dirty="0">
                <a:solidFill>
                  <a:schemeClr val="accent2"/>
                </a:solidFill>
                <a:latin typeface="Arial" panose="020B0604020202020204" pitchFamily="34" charset="0"/>
              </a:rPr>
              <a:t>”</a:t>
            </a:r>
            <a:r>
              <a:rPr lang="zh-CN" altLang="en-US" sz="2400" dirty="0">
                <a:solidFill>
                  <a:schemeClr val="accent2"/>
                </a:solidFill>
              </a:rPr>
              <a:t>、</a:t>
            </a:r>
            <a:r>
              <a:rPr lang="zh-CN" altLang="en-US" sz="2400" dirty="0">
                <a:solidFill>
                  <a:schemeClr val="accent2"/>
                </a:solidFill>
                <a:latin typeface="Arial" panose="020B0604020202020204" pitchFamily="34" charset="0"/>
              </a:rPr>
              <a:t>“</a:t>
            </a:r>
            <a:r>
              <a:rPr lang="zh-CN" altLang="en-US" sz="2400" dirty="0">
                <a:solidFill>
                  <a:schemeClr val="accent2"/>
                </a:solidFill>
              </a:rPr>
              <a:t>朴质</a:t>
            </a:r>
            <a:r>
              <a:rPr lang="zh-CN" altLang="en-US" sz="2400" dirty="0">
                <a:solidFill>
                  <a:schemeClr val="accent2"/>
                </a:solidFill>
                <a:latin typeface="Arial" panose="020B0604020202020204" pitchFamily="34" charset="0"/>
              </a:rPr>
              <a:t>”</a:t>
            </a:r>
            <a:r>
              <a:rPr lang="zh-CN" altLang="en-US" sz="2400" dirty="0">
                <a:solidFill>
                  <a:schemeClr val="accent2"/>
                </a:solidFill>
              </a:rPr>
              <a:t>、</a:t>
            </a:r>
            <a:r>
              <a:rPr lang="zh-CN" altLang="en-US" sz="2400" dirty="0">
                <a:solidFill>
                  <a:schemeClr val="accent2"/>
                </a:solidFill>
                <a:latin typeface="Arial" panose="020B0604020202020204" pitchFamily="34" charset="0"/>
              </a:rPr>
              <a:t>“</a:t>
            </a:r>
            <a:r>
              <a:rPr lang="zh-CN" altLang="en-US" sz="2400" dirty="0">
                <a:solidFill>
                  <a:schemeClr val="accent2"/>
                </a:solidFill>
              </a:rPr>
              <a:t>严肃</a:t>
            </a:r>
            <a:r>
              <a:rPr lang="zh-CN" altLang="en-US" sz="2400" dirty="0">
                <a:solidFill>
                  <a:schemeClr val="accent2"/>
                </a:solidFill>
                <a:latin typeface="Arial" panose="020B0604020202020204" pitchFamily="34" charset="0"/>
              </a:rPr>
              <a:t>”</a:t>
            </a:r>
            <a:r>
              <a:rPr lang="zh-CN" altLang="en-US" sz="2400" dirty="0">
                <a:solidFill>
                  <a:schemeClr val="accent2"/>
                </a:solidFill>
              </a:rPr>
              <a:t>、</a:t>
            </a:r>
            <a:r>
              <a:rPr lang="zh-CN" altLang="en-US" sz="2400" dirty="0">
                <a:solidFill>
                  <a:schemeClr val="accent2"/>
                </a:solidFill>
                <a:latin typeface="Arial" panose="020B0604020202020204" pitchFamily="34" charset="0"/>
              </a:rPr>
              <a:t>“</a:t>
            </a:r>
            <a:r>
              <a:rPr lang="zh-CN" altLang="en-US" sz="2400" dirty="0">
                <a:solidFill>
                  <a:schemeClr val="accent2"/>
                </a:solidFill>
              </a:rPr>
              <a:t>温</a:t>
            </a:r>
            <a:r>
              <a:rPr lang="zh-CN" altLang="en-US" sz="2400" dirty="0">
                <a:solidFill>
                  <a:schemeClr val="accent2"/>
                </a:solidFill>
                <a:latin typeface="Arial" panose="020B0604020202020204" pitchFamily="34" charset="0"/>
              </a:rPr>
              <a:t> </a:t>
            </a:r>
            <a:r>
              <a:rPr lang="zh-CN" altLang="en-US" sz="2400" dirty="0">
                <a:solidFill>
                  <a:schemeClr val="accent2"/>
                </a:solidFill>
              </a:rPr>
              <a:t>和</a:t>
            </a:r>
            <a:r>
              <a:rPr lang="zh-CN" altLang="en-US" sz="2400" dirty="0">
                <a:solidFill>
                  <a:schemeClr val="accent2"/>
                </a:solidFill>
                <a:latin typeface="Arial" panose="020B0604020202020204" pitchFamily="34" charset="0"/>
              </a:rPr>
              <a:t>”</a:t>
            </a:r>
            <a:r>
              <a:rPr lang="zh-CN" altLang="en-US" sz="2400" dirty="0">
                <a:solidFill>
                  <a:schemeClr val="accent2"/>
                </a:solidFill>
              </a:rPr>
              <a:t>、</a:t>
            </a:r>
            <a:r>
              <a:rPr lang="zh-CN" altLang="en-US" sz="2400" dirty="0">
                <a:solidFill>
                  <a:schemeClr val="accent2"/>
                </a:solidFill>
                <a:latin typeface="Arial" panose="020B0604020202020204" pitchFamily="34" charset="0"/>
              </a:rPr>
              <a:t>“</a:t>
            </a:r>
            <a:r>
              <a:rPr lang="zh-CN" altLang="en-US" sz="2400" dirty="0">
                <a:solidFill>
                  <a:schemeClr val="accent2"/>
                </a:solidFill>
              </a:rPr>
              <a:t>坚强不屈</a:t>
            </a:r>
            <a:r>
              <a:rPr lang="zh-CN" altLang="en-US" sz="2400" dirty="0">
                <a:solidFill>
                  <a:schemeClr val="accent2"/>
                </a:solidFill>
                <a:latin typeface="Arial" panose="020B0604020202020204" pitchFamily="34" charset="0"/>
              </a:rPr>
              <a:t>”</a:t>
            </a:r>
            <a:r>
              <a:rPr lang="zh-CN" altLang="en-US" sz="2400" dirty="0">
                <a:solidFill>
                  <a:schemeClr val="accent2"/>
                </a:solidFill>
              </a:rPr>
              <a:t>、</a:t>
            </a:r>
            <a:r>
              <a:rPr lang="zh-CN" altLang="en-US" sz="2400" dirty="0">
                <a:solidFill>
                  <a:schemeClr val="accent2"/>
                </a:solidFill>
                <a:latin typeface="Arial" panose="020B0604020202020204" pitchFamily="34" charset="0"/>
              </a:rPr>
              <a:t>“</a:t>
            </a:r>
            <a:r>
              <a:rPr lang="zh-CN" altLang="en-US" sz="2400" dirty="0">
                <a:solidFill>
                  <a:schemeClr val="accent2"/>
                </a:solidFill>
              </a:rPr>
              <a:t>挺拔</a:t>
            </a:r>
            <a:r>
              <a:rPr lang="zh-CN" altLang="en-US" sz="2400" dirty="0">
                <a:solidFill>
                  <a:schemeClr val="accent2"/>
                </a:solidFill>
                <a:latin typeface="Arial" panose="020B0604020202020204" pitchFamily="34" charset="0"/>
              </a:rPr>
              <a:t>”</a:t>
            </a:r>
            <a:r>
              <a:rPr lang="zh-CN" altLang="en-US" sz="2400" dirty="0">
                <a:solidFill>
                  <a:schemeClr val="accent2"/>
                </a:solidFill>
              </a:rPr>
              <a:t>热情赞美它是</a:t>
            </a:r>
            <a:r>
              <a:rPr lang="zh-CN" altLang="en-US" sz="2400" dirty="0">
                <a:solidFill>
                  <a:schemeClr val="accent2"/>
                </a:solidFill>
                <a:latin typeface="Arial" panose="020B0604020202020204" pitchFamily="34" charset="0"/>
              </a:rPr>
              <a:t>“</a:t>
            </a:r>
            <a:r>
              <a:rPr lang="zh-CN" altLang="en-US" sz="2400" dirty="0">
                <a:solidFill>
                  <a:schemeClr val="accent2"/>
                </a:solidFill>
              </a:rPr>
              <a:t>树中的伟丈夫</a:t>
            </a:r>
            <a:r>
              <a:rPr lang="zh-CN" altLang="en-US" sz="2400" dirty="0">
                <a:solidFill>
                  <a:schemeClr val="accent2"/>
                </a:solidFill>
                <a:latin typeface="Arial" panose="020B0604020202020204" pitchFamily="34" charset="0"/>
              </a:rPr>
              <a:t>”</a:t>
            </a:r>
            <a:r>
              <a:rPr lang="zh-CN" altLang="en-US" sz="2400" dirty="0">
                <a:solidFill>
                  <a:schemeClr val="accent2"/>
                </a:solidFill>
              </a:rPr>
              <a:t>。这是</a:t>
            </a:r>
            <a:r>
              <a:rPr lang="zh-CN" altLang="en-US" sz="2400" dirty="0">
                <a:solidFill>
                  <a:schemeClr val="accent2"/>
                </a:solidFill>
                <a:latin typeface="Arial" panose="020B0604020202020204" pitchFamily="34" charset="0"/>
              </a:rPr>
              <a:t>“</a:t>
            </a:r>
            <a:r>
              <a:rPr lang="zh-CN" altLang="en-US" sz="2400" dirty="0">
                <a:solidFill>
                  <a:schemeClr val="accent2"/>
                </a:solidFill>
              </a:rPr>
              <a:t>扬</a:t>
            </a:r>
            <a:r>
              <a:rPr lang="zh-CN" altLang="en-US" sz="2400" dirty="0">
                <a:solidFill>
                  <a:schemeClr val="accent2"/>
                </a:solidFill>
                <a:latin typeface="Arial" panose="020B0604020202020204" pitchFamily="34" charset="0"/>
              </a:rPr>
              <a:t>”</a:t>
            </a:r>
            <a:r>
              <a:rPr lang="zh-CN" altLang="en-US" sz="2400" dirty="0">
                <a:solidFill>
                  <a:schemeClr val="accent2"/>
                </a:solidFill>
              </a:rPr>
              <a:t>。这是第一层次。</a:t>
            </a:r>
            <a:r>
              <a:rPr lang="zh-CN" altLang="en-US" sz="2400" dirty="0">
                <a:solidFill>
                  <a:schemeClr val="accent2"/>
                </a:solidFill>
                <a:latin typeface="Arial" panose="020B0604020202020204" pitchFamily="34" charset="0"/>
              </a:rPr>
              <a:t> </a:t>
            </a:r>
            <a:r>
              <a:rPr lang="zh-CN" altLang="en-US" sz="2400" dirty="0">
                <a:solidFill>
                  <a:schemeClr val="accent2"/>
                </a:solidFill>
              </a:rPr>
              <a:t>用烘托、对比手法赞美了白杨树。</a:t>
            </a:r>
            <a:r>
              <a:rPr lang="zh-CN" altLang="en-US" sz="2400" dirty="0">
                <a:solidFill>
                  <a:schemeClr val="accent2"/>
                </a:solidFill>
                <a:latin typeface="Arial" panose="020B0604020202020204" pitchFamily="34" charset="0"/>
              </a:rPr>
              <a:t>  </a:t>
            </a:r>
            <a:endParaRPr lang="zh-CN" altLang="en-US" sz="2400" dirty="0">
              <a:solidFill>
                <a:schemeClr val="accent2"/>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4275">
                                            <p:txEl>
                                              <p:pRg st="0" end="0"/>
                                            </p:txEl>
                                          </p:spTgt>
                                        </p:tgtEl>
                                        <p:attrNameLst>
                                          <p:attrName>style.visibility</p:attrName>
                                        </p:attrNameLst>
                                      </p:cBhvr>
                                      <p:to>
                                        <p:strVal val="visible"/>
                                      </p:to>
                                    </p:set>
                                    <p:animEffect transition="in" filter="blinds(horizontal)">
                                      <p:cBhvr>
                                        <p:cTn id="7" dur="500"/>
                                        <p:tgtEl>
                                          <p:spTgt spid="542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4275">
                                            <p:txEl>
                                              <p:pRg st="1" end="1"/>
                                            </p:txEl>
                                          </p:spTgt>
                                        </p:tgtEl>
                                        <p:attrNameLst>
                                          <p:attrName>style.visibility</p:attrName>
                                        </p:attrNameLst>
                                      </p:cBhvr>
                                      <p:to>
                                        <p:strVal val="visible"/>
                                      </p:to>
                                    </p:set>
                                    <p:animEffect transition="in" filter="blinds(horizontal)">
                                      <p:cBhvr>
                                        <p:cTn id="12" dur="500"/>
                                        <p:tgtEl>
                                          <p:spTgt spid="5427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矩形 1"/>
          <p:cNvSpPr/>
          <p:nvPr/>
        </p:nvSpPr>
        <p:spPr>
          <a:xfrm>
            <a:off x="1559595" y="1196752"/>
            <a:ext cx="9072810" cy="5386090"/>
          </a:xfrm>
          <a:prstGeom prst="rect">
            <a:avLst/>
          </a:prstGeom>
          <a:noFill/>
          <a:ln w="9525">
            <a:noFill/>
          </a:ln>
        </p:spPr>
        <p:txBody>
          <a:bodyPr wrap="square">
            <a:spAutoFit/>
          </a:bodyPr>
          <a:lstStyle/>
          <a:p>
            <a:pPr>
              <a:buFont typeface="Wingdings" panose="05000000000000000000" pitchFamily="2" charset="2"/>
              <a:buNone/>
            </a:pPr>
            <a:r>
              <a:rPr lang="zh-CN" altLang="en-US" sz="2400" b="1" dirty="0"/>
              <a:t>（２）文章如何展开联想，由树及人？四个排比反问句是怎样逐句加深的？</a:t>
            </a:r>
            <a:r>
              <a:rPr lang="zh-CN" altLang="en-US" sz="2400" b="1" dirty="0">
                <a:latin typeface="Arial" panose="020B0604020202020204" pitchFamily="34" charset="0"/>
              </a:rPr>
              <a:t>  </a:t>
            </a:r>
            <a:endParaRPr lang="zh-CN" altLang="en-US" sz="2400" b="1" dirty="0"/>
          </a:p>
          <a:p>
            <a:pPr>
              <a:buFont typeface="Wingdings" panose="05000000000000000000" pitchFamily="2" charset="2"/>
              <a:buNone/>
            </a:pPr>
            <a:r>
              <a:rPr lang="zh-CN" altLang="en-US" sz="2400" b="1" dirty="0">
                <a:solidFill>
                  <a:schemeClr val="accent2"/>
                </a:solidFill>
              </a:rPr>
              <a:t>第二层，作者以亲切谈心的语气将读者的视线引向</a:t>
            </a:r>
            <a:r>
              <a:rPr lang="zh-CN" altLang="en-US" sz="2400" b="1" dirty="0">
                <a:solidFill>
                  <a:schemeClr val="accent2"/>
                </a:solidFill>
                <a:latin typeface="Arial" panose="020B0604020202020204" pitchFamily="34" charset="0"/>
              </a:rPr>
              <a:t>“</a:t>
            </a:r>
            <a:r>
              <a:rPr lang="zh-CN" altLang="en-US" sz="2400" b="1" dirty="0">
                <a:solidFill>
                  <a:schemeClr val="accent2"/>
                </a:solidFill>
              </a:rPr>
              <a:t>积雪初融</a:t>
            </a:r>
            <a:r>
              <a:rPr lang="zh-CN" altLang="en-US" sz="2400" b="1" dirty="0">
                <a:solidFill>
                  <a:schemeClr val="accent2"/>
                </a:solidFill>
                <a:latin typeface="Arial" panose="020B0604020202020204" pitchFamily="34" charset="0"/>
              </a:rPr>
              <a:t>”</a:t>
            </a:r>
            <a:r>
              <a:rPr lang="zh-CN" altLang="en-US" sz="2400" b="1" dirty="0">
                <a:solidFill>
                  <a:schemeClr val="accent2"/>
                </a:solidFill>
              </a:rPr>
              <a:t>的高原，连用四个反问句</a:t>
            </a:r>
            <a:r>
              <a:rPr lang="zh-CN" altLang="en-US" sz="2400" b="1" dirty="0" smtClean="0">
                <a:solidFill>
                  <a:schemeClr val="accent2"/>
                </a:solidFill>
              </a:rPr>
              <a:t>，由</a:t>
            </a:r>
            <a:r>
              <a:rPr lang="zh-CN" altLang="en-US" sz="2400" b="1" dirty="0">
                <a:solidFill>
                  <a:schemeClr val="accent2"/>
                </a:solidFill>
              </a:rPr>
              <a:t>树及人，写出了白杨树的象征意义。意思一句比一句扩展并深化，发人深</a:t>
            </a:r>
            <a:r>
              <a:rPr lang="zh-CN" altLang="en-US" sz="2400" b="1" dirty="0">
                <a:solidFill>
                  <a:schemeClr val="accent2"/>
                </a:solidFill>
                <a:latin typeface="Arial" panose="020B0604020202020204" pitchFamily="34" charset="0"/>
              </a:rPr>
              <a:t> </a:t>
            </a:r>
            <a:r>
              <a:rPr lang="zh-CN" altLang="en-US" sz="2400" b="1" dirty="0">
                <a:solidFill>
                  <a:schemeClr val="accent2"/>
                </a:solidFill>
              </a:rPr>
              <a:t>思。第</a:t>
            </a:r>
            <a:r>
              <a:rPr lang="zh-CN" altLang="en-US" sz="2400" b="1" dirty="0" smtClean="0">
                <a:solidFill>
                  <a:schemeClr val="accent2"/>
                </a:solidFill>
              </a:rPr>
              <a:t>一句由</a:t>
            </a:r>
            <a:r>
              <a:rPr lang="zh-CN" altLang="en-US" sz="2400" b="1" dirty="0">
                <a:solidFill>
                  <a:schemeClr val="accent2"/>
                </a:solidFill>
              </a:rPr>
              <a:t>树及人的过渡，启发人们深思不应该只觉得它是树，那么，应该觉得它</a:t>
            </a:r>
            <a:r>
              <a:rPr lang="zh-CN" altLang="en-US" sz="2400" b="1" dirty="0">
                <a:solidFill>
                  <a:schemeClr val="accent2"/>
                </a:solidFill>
                <a:latin typeface="Arial" panose="020B0604020202020204" pitchFamily="34" charset="0"/>
              </a:rPr>
              <a:t> </a:t>
            </a:r>
            <a:r>
              <a:rPr lang="zh-CN" altLang="en-US" sz="2400" b="1" dirty="0">
                <a:solidFill>
                  <a:schemeClr val="accent2"/>
                </a:solidFill>
              </a:rPr>
              <a:t>是什么呢？</a:t>
            </a:r>
            <a:r>
              <a:rPr lang="zh-CN" altLang="en-US" sz="2400" b="1" dirty="0" smtClean="0">
                <a:solidFill>
                  <a:schemeClr val="accent2"/>
                </a:solidFill>
              </a:rPr>
              <a:t>后面</a:t>
            </a:r>
            <a:r>
              <a:rPr lang="zh-CN" altLang="en-US" sz="2400" b="1" dirty="0">
                <a:solidFill>
                  <a:schemeClr val="accent2"/>
                </a:solidFill>
              </a:rPr>
              <a:t>三个</a:t>
            </a:r>
            <a:r>
              <a:rPr lang="zh-CN" altLang="en-US" sz="2400" b="1" dirty="0">
                <a:solidFill>
                  <a:schemeClr val="accent2"/>
                </a:solidFill>
                <a:latin typeface="Arial" panose="020B0604020202020204" pitchFamily="34" charset="0"/>
              </a:rPr>
              <a:t>“</a:t>
            </a:r>
            <a:r>
              <a:rPr lang="zh-CN" altLang="en-US" sz="2400" b="1" dirty="0">
                <a:solidFill>
                  <a:schemeClr val="accent2"/>
                </a:solidFill>
              </a:rPr>
              <a:t>难道</a:t>
            </a:r>
            <a:r>
              <a:rPr lang="zh-CN" altLang="en-US" sz="2400" b="1" dirty="0">
                <a:solidFill>
                  <a:schemeClr val="accent2"/>
                </a:solidFill>
                <a:latin typeface="Arial" panose="020B0604020202020204" pitchFamily="34" charset="0"/>
              </a:rPr>
              <a:t>”</a:t>
            </a:r>
            <a:r>
              <a:rPr lang="zh-CN" altLang="en-US" sz="2400" b="1" dirty="0">
                <a:solidFill>
                  <a:schemeClr val="accent2"/>
                </a:solidFill>
              </a:rPr>
              <a:t>，就由浅入深地写出了它的象征意义。</a:t>
            </a:r>
            <a:r>
              <a:rPr lang="zh-CN" altLang="en-US" sz="2400" b="1" dirty="0">
                <a:solidFill>
                  <a:schemeClr val="accent2"/>
                </a:solidFill>
                <a:latin typeface="Arial" panose="020B0604020202020204" pitchFamily="34" charset="0"/>
              </a:rPr>
              <a:t>“</a:t>
            </a:r>
            <a:r>
              <a:rPr lang="zh-CN" altLang="en-US" sz="2400" b="1" dirty="0">
                <a:solidFill>
                  <a:schemeClr val="accent2"/>
                </a:solidFill>
              </a:rPr>
              <a:t>不想到</a:t>
            </a:r>
            <a:r>
              <a:rPr lang="zh-CN" altLang="en-US" sz="2400" b="1" dirty="0">
                <a:solidFill>
                  <a:schemeClr val="accent2"/>
                </a:solidFill>
                <a:latin typeface="Arial" panose="020B0604020202020204" pitchFamily="34" charset="0"/>
              </a:rPr>
              <a:t>”</a:t>
            </a:r>
            <a:r>
              <a:rPr lang="zh-CN" altLang="en-US" sz="2400" b="1" dirty="0">
                <a:solidFill>
                  <a:schemeClr val="accent2"/>
                </a:solidFill>
              </a:rPr>
              <a:t>、</a:t>
            </a:r>
            <a:r>
              <a:rPr lang="zh-CN" altLang="en-US" sz="2400" b="1" dirty="0">
                <a:solidFill>
                  <a:schemeClr val="accent2"/>
                </a:solidFill>
                <a:latin typeface="Arial" panose="020B0604020202020204" pitchFamily="34" charset="0"/>
              </a:rPr>
              <a:t>“</a:t>
            </a:r>
            <a:r>
              <a:rPr lang="zh-CN" altLang="en-US" sz="2400" b="1" dirty="0">
                <a:solidFill>
                  <a:schemeClr val="accent2"/>
                </a:solidFill>
              </a:rPr>
              <a:t>不联</a:t>
            </a:r>
            <a:r>
              <a:rPr lang="zh-CN" altLang="en-US" sz="2400" b="1" dirty="0">
                <a:solidFill>
                  <a:schemeClr val="accent2"/>
                </a:solidFill>
                <a:latin typeface="Arial" panose="020B0604020202020204" pitchFamily="34" charset="0"/>
              </a:rPr>
              <a:t> </a:t>
            </a:r>
            <a:r>
              <a:rPr lang="zh-CN" altLang="en-US" sz="2400" b="1" dirty="0">
                <a:solidFill>
                  <a:schemeClr val="accent2"/>
                </a:solidFill>
              </a:rPr>
              <a:t>想到</a:t>
            </a:r>
            <a:r>
              <a:rPr lang="zh-CN" altLang="en-US" sz="2400" b="1" dirty="0">
                <a:solidFill>
                  <a:schemeClr val="accent2"/>
                </a:solidFill>
                <a:latin typeface="Arial" panose="020B0604020202020204" pitchFamily="34" charset="0"/>
              </a:rPr>
              <a:t>”</a:t>
            </a:r>
            <a:r>
              <a:rPr lang="zh-CN" altLang="en-US" sz="2400" b="1" dirty="0">
                <a:solidFill>
                  <a:schemeClr val="accent2"/>
                </a:solidFill>
              </a:rPr>
              <a:t>、</a:t>
            </a:r>
            <a:r>
              <a:rPr lang="zh-CN" altLang="en-US" sz="2400" b="1" dirty="0">
                <a:solidFill>
                  <a:schemeClr val="accent2"/>
                </a:solidFill>
                <a:latin typeface="Arial" panose="020B0604020202020204" pitchFamily="34" charset="0"/>
              </a:rPr>
              <a:t>“</a:t>
            </a:r>
            <a:r>
              <a:rPr lang="zh-CN" altLang="en-US" sz="2400" b="1" dirty="0">
                <a:solidFill>
                  <a:schemeClr val="accent2"/>
                </a:solidFill>
              </a:rPr>
              <a:t>不更远</a:t>
            </a:r>
            <a:r>
              <a:rPr lang="zh-CN" altLang="en-US" sz="2400" b="1" dirty="0" smtClean="0">
                <a:solidFill>
                  <a:schemeClr val="accent2"/>
                </a:solidFill>
              </a:rPr>
              <a:t>一点</a:t>
            </a:r>
            <a:r>
              <a:rPr lang="zh-CN" altLang="en-US" sz="2400" b="1" dirty="0">
                <a:solidFill>
                  <a:schemeClr val="accent2"/>
                </a:solidFill>
              </a:rPr>
              <a:t>想到</a:t>
            </a:r>
            <a:r>
              <a:rPr lang="zh-CN" altLang="en-US" sz="2400" b="1" dirty="0">
                <a:solidFill>
                  <a:schemeClr val="accent2"/>
                </a:solidFill>
                <a:latin typeface="Arial" panose="020B0604020202020204" pitchFamily="34" charset="0"/>
              </a:rPr>
              <a:t>”</a:t>
            </a:r>
            <a:r>
              <a:rPr lang="zh-CN" altLang="en-US" sz="2400" b="1" dirty="0">
                <a:solidFill>
                  <a:schemeClr val="accent2"/>
                </a:solidFill>
              </a:rPr>
              <a:t>等词语就反映了一层比一层深的含义。第二句从白杨树的</a:t>
            </a:r>
            <a:r>
              <a:rPr lang="zh-CN" altLang="en-US" sz="2400" b="1" dirty="0">
                <a:solidFill>
                  <a:schemeClr val="accent2"/>
                </a:solidFill>
                <a:latin typeface="Arial" panose="020B0604020202020204" pitchFamily="34" charset="0"/>
              </a:rPr>
              <a:t> </a:t>
            </a:r>
            <a:r>
              <a:rPr lang="zh-CN" altLang="en-US" sz="2400" b="1" dirty="0">
                <a:solidFill>
                  <a:schemeClr val="accent2"/>
                </a:solidFill>
              </a:rPr>
              <a:t>性格出发，点明白杨</a:t>
            </a:r>
            <a:r>
              <a:rPr lang="zh-CN" altLang="en-US" sz="2400" b="1" dirty="0" smtClean="0">
                <a:solidFill>
                  <a:schemeClr val="accent2"/>
                </a:solidFill>
                <a:latin typeface="Arial" panose="020B0604020202020204" pitchFamily="34" charset="0"/>
              </a:rPr>
              <a:t>“</a:t>
            </a:r>
            <a:r>
              <a:rPr lang="zh-CN" altLang="en-US" sz="2400" b="1" dirty="0" smtClean="0">
                <a:solidFill>
                  <a:schemeClr val="accent2"/>
                </a:solidFill>
              </a:rPr>
              <a:t>至少</a:t>
            </a:r>
            <a:r>
              <a:rPr lang="zh-CN" altLang="en-US" sz="2400" b="1" dirty="0" smtClean="0">
                <a:solidFill>
                  <a:schemeClr val="accent2"/>
                </a:solidFill>
                <a:latin typeface="Arial" panose="020B0604020202020204" pitchFamily="34" charset="0"/>
              </a:rPr>
              <a:t>”</a:t>
            </a:r>
            <a:r>
              <a:rPr lang="zh-CN" altLang="en-US" sz="2400" b="1" dirty="0">
                <a:solidFill>
                  <a:schemeClr val="accent2"/>
                </a:solidFill>
              </a:rPr>
              <a:t>象征着</a:t>
            </a:r>
            <a:r>
              <a:rPr lang="zh-CN" altLang="en-US" sz="2400" b="1" dirty="0">
                <a:solidFill>
                  <a:schemeClr val="accent2"/>
                </a:solidFill>
                <a:latin typeface="Arial" panose="020B0604020202020204" pitchFamily="34" charset="0"/>
              </a:rPr>
              <a:t>“</a:t>
            </a:r>
            <a:r>
              <a:rPr lang="zh-CN" altLang="en-US" sz="2400" b="1" dirty="0">
                <a:solidFill>
                  <a:schemeClr val="accent2"/>
                </a:solidFill>
              </a:rPr>
              <a:t>朴质、严肃、坚强不屈</a:t>
            </a:r>
            <a:r>
              <a:rPr lang="zh-CN" altLang="en-US" sz="2400" b="1" dirty="0">
                <a:solidFill>
                  <a:schemeClr val="accent2"/>
                </a:solidFill>
                <a:latin typeface="Arial" panose="020B0604020202020204" pitchFamily="34" charset="0"/>
              </a:rPr>
              <a:t>”</a:t>
            </a:r>
            <a:r>
              <a:rPr lang="zh-CN" altLang="en-US" sz="2400" b="1" dirty="0">
                <a:solidFill>
                  <a:schemeClr val="accent2"/>
                </a:solidFill>
              </a:rPr>
              <a:t>的北方农民。第三句从白</a:t>
            </a:r>
            <a:r>
              <a:rPr lang="zh-CN" altLang="en-US" sz="2400" b="1" dirty="0">
                <a:solidFill>
                  <a:schemeClr val="accent2"/>
                </a:solidFill>
                <a:latin typeface="Arial" panose="020B0604020202020204" pitchFamily="34" charset="0"/>
              </a:rPr>
              <a:t> </a:t>
            </a:r>
            <a:r>
              <a:rPr lang="zh-CN" altLang="en-US" sz="2400" b="1" dirty="0">
                <a:solidFill>
                  <a:schemeClr val="accent2"/>
                </a:solidFill>
              </a:rPr>
              <a:t>杨树</a:t>
            </a:r>
            <a:r>
              <a:rPr lang="zh-CN" altLang="en-US" sz="2400" b="1" dirty="0">
                <a:solidFill>
                  <a:schemeClr val="accent2"/>
                </a:solidFill>
                <a:latin typeface="Arial" panose="020B0604020202020204" pitchFamily="34" charset="0"/>
              </a:rPr>
              <a:t>“</a:t>
            </a:r>
            <a:r>
              <a:rPr lang="zh-CN" altLang="en-US" sz="2400" b="1" dirty="0">
                <a:solidFill>
                  <a:schemeClr val="accent2"/>
                </a:solidFill>
              </a:rPr>
              <a:t>傲然挺立</a:t>
            </a:r>
            <a:r>
              <a:rPr lang="zh-CN" altLang="en-US" sz="2400" b="1" dirty="0">
                <a:solidFill>
                  <a:schemeClr val="accent2"/>
                </a:solidFill>
                <a:latin typeface="Arial" panose="020B0604020202020204" pitchFamily="34" charset="0"/>
              </a:rPr>
              <a:t>”</a:t>
            </a:r>
            <a:r>
              <a:rPr lang="zh-CN" altLang="en-US" sz="2400" b="1" dirty="0">
                <a:solidFill>
                  <a:schemeClr val="accent2"/>
                </a:solidFill>
              </a:rPr>
              <a:t>的形象</a:t>
            </a:r>
            <a:r>
              <a:rPr lang="zh-CN" altLang="en-US" sz="2400" b="1" dirty="0" smtClean="0">
                <a:solidFill>
                  <a:schemeClr val="accent2"/>
                </a:solidFill>
              </a:rPr>
              <a:t>出发</a:t>
            </a:r>
            <a:r>
              <a:rPr lang="zh-CN" altLang="en-US" sz="2400" b="1" dirty="0">
                <a:solidFill>
                  <a:schemeClr val="accent2"/>
                </a:solidFill>
              </a:rPr>
              <a:t>，把它象征为在敌后坚强不屈守卫家乡的哨兵。第四句从</a:t>
            </a:r>
            <a:r>
              <a:rPr lang="zh-CN" altLang="en-US" sz="2400" b="1" dirty="0">
                <a:solidFill>
                  <a:schemeClr val="accent2"/>
                </a:solidFill>
                <a:latin typeface="Arial" panose="020B0604020202020204" pitchFamily="34" charset="0"/>
              </a:rPr>
              <a:t> </a:t>
            </a:r>
            <a:r>
              <a:rPr lang="zh-CN" altLang="en-US" sz="2400" b="1" dirty="0">
                <a:solidFill>
                  <a:schemeClr val="accent2"/>
                </a:solidFill>
              </a:rPr>
              <a:t>白杨树的</a:t>
            </a:r>
            <a:r>
              <a:rPr lang="zh-CN" altLang="en-US" sz="2400" b="1" dirty="0">
                <a:solidFill>
                  <a:schemeClr val="accent2"/>
                </a:solidFill>
                <a:latin typeface="Arial" panose="020B0604020202020204" pitchFamily="34" charset="0"/>
              </a:rPr>
              <a:t>“</a:t>
            </a:r>
            <a:r>
              <a:rPr lang="zh-CN" altLang="en-US" sz="2400" b="1" dirty="0">
                <a:solidFill>
                  <a:schemeClr val="accent2"/>
                </a:solidFill>
              </a:rPr>
              <a:t>靠紧团结，</a:t>
            </a:r>
            <a:r>
              <a:rPr lang="zh-CN" altLang="en-US" sz="2400" b="1" dirty="0" smtClean="0">
                <a:solidFill>
                  <a:schemeClr val="accent2"/>
                </a:solidFill>
              </a:rPr>
              <a:t>力求上进</a:t>
            </a:r>
            <a:r>
              <a:rPr lang="zh-CN" altLang="en-US" sz="2400" b="1" dirty="0">
                <a:solidFill>
                  <a:schemeClr val="accent2"/>
                </a:solidFill>
                <a:latin typeface="Arial" panose="020B0604020202020204" pitchFamily="34" charset="0"/>
              </a:rPr>
              <a:t>”</a:t>
            </a:r>
            <a:r>
              <a:rPr lang="zh-CN" altLang="en-US" sz="2400" b="1" dirty="0">
                <a:solidFill>
                  <a:schemeClr val="accent2"/>
                </a:solidFill>
              </a:rPr>
              <a:t>的品质出发，把它象征为在中国共产党领</a:t>
            </a:r>
            <a:r>
              <a:rPr lang="zh-CN" altLang="en-US" sz="2800" b="1" dirty="0">
                <a:solidFill>
                  <a:schemeClr val="accent2"/>
                </a:solidFill>
              </a:rPr>
              <a:t>导下的抗日</a:t>
            </a:r>
            <a:r>
              <a:rPr lang="zh-CN" altLang="en-US" sz="2800" b="1" dirty="0">
                <a:solidFill>
                  <a:schemeClr val="accent2"/>
                </a:solidFill>
                <a:latin typeface="Arial" panose="020B0604020202020204" pitchFamily="34" charset="0"/>
              </a:rPr>
              <a:t> </a:t>
            </a:r>
            <a:r>
              <a:rPr lang="zh-CN" altLang="en-US" sz="2800" b="1" dirty="0">
                <a:solidFill>
                  <a:schemeClr val="accent2"/>
                </a:solidFill>
              </a:rPr>
              <a:t>军民和整个中华民族的</a:t>
            </a:r>
            <a:r>
              <a:rPr lang="zh-CN" altLang="en-US" sz="2800" b="1" dirty="0" smtClean="0">
                <a:solidFill>
                  <a:schemeClr val="accent2"/>
                </a:solidFill>
              </a:rPr>
              <a:t>精神和</a:t>
            </a:r>
            <a:r>
              <a:rPr lang="zh-CN" altLang="en-US" sz="2800" b="1" dirty="0">
                <a:solidFill>
                  <a:schemeClr val="accent2"/>
                </a:solidFill>
              </a:rPr>
              <a:t>意志。感情得到升华，文章达到高潮。</a:t>
            </a:r>
            <a:endParaRPr lang="zh-CN" altLang="en-US" sz="24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p:cNvSpPr>
          <p:nvPr>
            <p:ph type="title"/>
          </p:nvPr>
        </p:nvSpPr>
        <p:spPr>
          <a:xfrm>
            <a:off x="1991545" y="764704"/>
            <a:ext cx="8281987" cy="1563688"/>
          </a:xfrm>
          <a:ln/>
        </p:spPr>
        <p:txBody>
          <a:bodyPr vert="horz" wrap="square" lIns="91440" tIns="45720" rIns="91440" bIns="45720" numCol="1" anchor="b" anchorCtr="0" compatLnSpc="1">
            <a:prstTxWarp prst="textNoShape">
              <a:avLst/>
            </a:prstTxWarp>
          </a:bodyPr>
          <a:lstStyle/>
          <a:p>
            <a:pPr eaLnBrk="1" hangingPunct="1"/>
            <a:r>
              <a:rPr lang="zh-CN" altLang="en-US" sz="2500" dirty="0">
                <a:solidFill>
                  <a:schemeClr val="accent2"/>
                </a:solidFill>
              </a:rPr>
              <a:t>朗读第８自然段，思考讨论：</a:t>
            </a:r>
            <a:r>
              <a:rPr lang="zh-CN" altLang="en-US" sz="2500" dirty="0">
                <a:solidFill>
                  <a:schemeClr val="accent2"/>
                </a:solidFill>
                <a:latin typeface="Arial" panose="020B0604020202020204" pitchFamily="34" charset="0"/>
              </a:rPr>
              <a:t>  </a:t>
            </a:r>
            <a:r>
              <a:rPr lang="zh-CN" altLang="en-US" sz="2500" dirty="0">
                <a:solidFill>
                  <a:schemeClr val="accent2"/>
                </a:solidFill>
              </a:rPr>
              <a:t/>
            </a:r>
            <a:br>
              <a:rPr lang="zh-CN" altLang="en-US" sz="2500" dirty="0">
                <a:solidFill>
                  <a:schemeClr val="accent2"/>
                </a:solidFill>
              </a:rPr>
            </a:br>
            <a:r>
              <a:rPr lang="zh-CN" altLang="en-US" sz="2500" dirty="0">
                <a:solidFill>
                  <a:schemeClr val="accent2"/>
                </a:solidFill>
              </a:rPr>
              <a:t>　　这段赞美白杨树和第１、４、６自然段有什么不同？</a:t>
            </a:r>
            <a:r>
              <a:rPr lang="zh-CN" altLang="en-US" sz="2500" dirty="0">
                <a:solidFill>
                  <a:schemeClr val="accent2"/>
                </a:solidFill>
                <a:latin typeface="Arial" panose="020B0604020202020204" pitchFamily="34" charset="0"/>
              </a:rPr>
              <a:t>  </a:t>
            </a:r>
            <a:r>
              <a:rPr lang="zh-CN" altLang="en-US" sz="3400" dirty="0"/>
              <a:t> </a:t>
            </a:r>
          </a:p>
        </p:txBody>
      </p:sp>
      <p:sp>
        <p:nvSpPr>
          <p:cNvPr id="55299" name="Rectangle 3"/>
          <p:cNvSpPr>
            <a:spLocks noGrp="1"/>
          </p:cNvSpPr>
          <p:nvPr>
            <p:ph idx="1"/>
          </p:nvPr>
        </p:nvSpPr>
        <p:spPr>
          <a:xfrm>
            <a:off x="2135189" y="2205038"/>
            <a:ext cx="7989887" cy="5048250"/>
          </a:xfrm>
          <a:ln/>
        </p:spPr>
        <p:txBody>
          <a:bodyPr vert="horz" wrap="square" lIns="91440" tIns="45720" rIns="91440" bIns="45720" numCol="1" anchor="t" anchorCtr="0" compatLnSpc="1">
            <a:prstTxWarp prst="textNoShape">
              <a:avLst/>
            </a:prstTxWarp>
          </a:bodyPr>
          <a:lstStyle/>
          <a:p>
            <a:pPr eaLnBrk="1" hangingPunct="1">
              <a:lnSpc>
                <a:spcPct val="110000"/>
              </a:lnSpc>
              <a:buNone/>
            </a:pPr>
            <a:r>
              <a:rPr lang="zh-CN" altLang="en-US" sz="2600" dirty="0"/>
              <a:t>作者直接把白杨树与北方农民联系起来，总结了</a:t>
            </a:r>
          </a:p>
          <a:p>
            <a:pPr eaLnBrk="1" hangingPunct="1">
              <a:lnSpc>
                <a:spcPct val="110000"/>
              </a:lnSpc>
              <a:buNone/>
            </a:pPr>
            <a:r>
              <a:rPr lang="zh-CN" altLang="en-US" sz="2600" dirty="0"/>
              <a:t>它们的相似之处：一</a:t>
            </a:r>
            <a:r>
              <a:rPr lang="zh-CN" altLang="en-US" sz="2600" dirty="0">
                <a:latin typeface="Arial" panose="020B0604020202020204" pitchFamily="34" charset="0"/>
              </a:rPr>
              <a:t> </a:t>
            </a:r>
            <a:r>
              <a:rPr lang="zh-CN" altLang="en-US" sz="2600" dirty="0"/>
              <a:t>是</a:t>
            </a:r>
            <a:r>
              <a:rPr lang="zh-CN" altLang="en-US" sz="2600" dirty="0">
                <a:latin typeface="Arial" panose="020B0604020202020204" pitchFamily="34" charset="0"/>
              </a:rPr>
              <a:t>“</a:t>
            </a:r>
            <a:r>
              <a:rPr lang="zh-CN" altLang="en-US" sz="2600" dirty="0"/>
              <a:t>极普通，不被人重视</a:t>
            </a:r>
            <a:r>
              <a:rPr lang="zh-CN" altLang="en-US" sz="2600" dirty="0">
                <a:latin typeface="Arial" panose="020B0604020202020204" pitchFamily="34" charset="0"/>
              </a:rPr>
              <a:t>”</a:t>
            </a:r>
            <a:r>
              <a:rPr lang="zh-CN" altLang="en-US" sz="2600" dirty="0"/>
              <a:t>，</a:t>
            </a:r>
          </a:p>
          <a:p>
            <a:pPr eaLnBrk="1" hangingPunct="1">
              <a:lnSpc>
                <a:spcPct val="110000"/>
              </a:lnSpc>
              <a:buNone/>
            </a:pPr>
            <a:r>
              <a:rPr lang="zh-CN" altLang="en-US" sz="2600" dirty="0"/>
              <a:t>二是</a:t>
            </a:r>
            <a:r>
              <a:rPr lang="zh-CN" altLang="en-US" sz="2600" dirty="0">
                <a:latin typeface="Arial" panose="020B0604020202020204" pitchFamily="34" charset="0"/>
              </a:rPr>
              <a:t>“</a:t>
            </a:r>
            <a:r>
              <a:rPr lang="zh-CN" altLang="en-US" sz="2600" dirty="0"/>
              <a:t>有极强的生命力</a:t>
            </a:r>
            <a:r>
              <a:rPr lang="zh-CN" altLang="en-US" sz="2600" dirty="0">
                <a:latin typeface="Arial" panose="020B0604020202020204" pitchFamily="34" charset="0"/>
              </a:rPr>
              <a:t>”</a:t>
            </a:r>
            <a:r>
              <a:rPr lang="zh-CN" altLang="en-US" sz="2600" dirty="0"/>
              <a:t>。用一递进关系的复句阐述</a:t>
            </a:r>
          </a:p>
          <a:p>
            <a:pPr eaLnBrk="1" hangingPunct="1">
              <a:lnSpc>
                <a:spcPct val="110000"/>
              </a:lnSpc>
              <a:buNone/>
            </a:pPr>
            <a:r>
              <a:rPr lang="zh-CN" altLang="en-US" sz="2600" dirty="0"/>
              <a:t>了赞美白杨树的原因。</a:t>
            </a:r>
            <a:r>
              <a:rPr lang="zh-CN" altLang="en-US" sz="2600" dirty="0">
                <a:latin typeface="Arial" panose="020B0604020202020204" pitchFamily="34" charset="0"/>
              </a:rPr>
              <a:t> </a:t>
            </a:r>
            <a:r>
              <a:rPr lang="zh-CN" altLang="en-US" sz="2600" dirty="0"/>
              <a:t>在这段文字里，作者改用</a:t>
            </a:r>
          </a:p>
          <a:p>
            <a:pPr eaLnBrk="1" hangingPunct="1">
              <a:lnSpc>
                <a:spcPct val="110000"/>
              </a:lnSpc>
              <a:buNone/>
            </a:pPr>
            <a:r>
              <a:rPr lang="zh-CN" altLang="en-US" sz="2600" dirty="0"/>
              <a:t>肯定的句式，正面论述，更加鲜明地强调白杨的</a:t>
            </a:r>
          </a:p>
          <a:p>
            <a:pPr eaLnBrk="1" hangingPunct="1">
              <a:lnSpc>
                <a:spcPct val="110000"/>
              </a:lnSpc>
              <a:buNone/>
            </a:pPr>
            <a:r>
              <a:rPr lang="zh-CN" altLang="en-US" sz="2600" dirty="0"/>
              <a:t>象征意义。</a:t>
            </a:r>
            <a:r>
              <a:rPr lang="zh-CN" altLang="en-US" sz="2600" dirty="0">
                <a:latin typeface="Arial" panose="020B0604020202020204" pitchFamily="34" charset="0"/>
              </a:rPr>
              <a:t> </a:t>
            </a:r>
            <a:r>
              <a:rPr lang="zh-CN" altLang="en-US" sz="2600" dirty="0"/>
              <a:t/>
            </a:r>
            <a:br>
              <a:rPr lang="zh-CN" altLang="en-US" sz="2600" dirty="0"/>
            </a:br>
            <a:r>
              <a:rPr lang="zh-CN" altLang="en-US" sz="2600" dirty="0"/>
              <a:t/>
            </a:r>
            <a:br>
              <a:rPr lang="zh-CN" altLang="en-US" sz="2600" dirty="0"/>
            </a:br>
            <a:r>
              <a:rPr lang="zh-CN" altLang="en-US" sz="2600" dirty="0"/>
              <a:t/>
            </a:r>
            <a:br>
              <a:rPr lang="zh-CN" altLang="en-US" sz="2600" dirty="0"/>
            </a:br>
            <a:endParaRPr lang="zh-CN" altLang="en-US" sz="26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5298"/>
                                        </p:tgtEl>
                                        <p:attrNameLst>
                                          <p:attrName>style.visibility</p:attrName>
                                        </p:attrNameLst>
                                      </p:cBhvr>
                                      <p:to>
                                        <p:strVal val="visible"/>
                                      </p:to>
                                    </p:set>
                                    <p:anim calcmode="lin" valueType="num">
                                      <p:cBhvr additive="base">
                                        <p:cTn id="7" dur="500" fill="hold"/>
                                        <p:tgtEl>
                                          <p:spTgt spid="55298"/>
                                        </p:tgtEl>
                                        <p:attrNameLst>
                                          <p:attrName>ppt_x</p:attrName>
                                        </p:attrNameLst>
                                      </p:cBhvr>
                                      <p:tavLst>
                                        <p:tav tm="0">
                                          <p:val>
                                            <p:strVal val="#ppt_x"/>
                                          </p:val>
                                        </p:tav>
                                        <p:tav tm="100000">
                                          <p:val>
                                            <p:strVal val="#ppt_x"/>
                                          </p:val>
                                        </p:tav>
                                      </p:tavLst>
                                    </p:anim>
                                    <p:anim calcmode="lin" valueType="num">
                                      <p:cBhvr additive="base">
                                        <p:cTn id="8" dur="500" fill="hold"/>
                                        <p:tgtEl>
                                          <p:spTgt spid="5529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5299">
                                            <p:txEl>
                                              <p:pRg st="0" end="0"/>
                                            </p:txEl>
                                          </p:spTgt>
                                        </p:tgtEl>
                                        <p:attrNameLst>
                                          <p:attrName>style.visibility</p:attrName>
                                        </p:attrNameLst>
                                      </p:cBhvr>
                                      <p:to>
                                        <p:strVal val="visible"/>
                                      </p:to>
                                    </p:set>
                                    <p:anim calcmode="lin" valueType="num">
                                      <p:cBhvr additive="base">
                                        <p:cTn id="13" dur="500" fill="hold"/>
                                        <p:tgtEl>
                                          <p:spTgt spid="5529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5299">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5299">
                                            <p:txEl>
                                              <p:pRg st="1" end="1"/>
                                            </p:txEl>
                                          </p:spTgt>
                                        </p:tgtEl>
                                        <p:attrNameLst>
                                          <p:attrName>style.visibility</p:attrName>
                                        </p:attrNameLst>
                                      </p:cBhvr>
                                      <p:to>
                                        <p:strVal val="visible"/>
                                      </p:to>
                                    </p:set>
                                    <p:anim calcmode="lin" valueType="num">
                                      <p:cBhvr additive="base">
                                        <p:cTn id="17" dur="500" fill="hold"/>
                                        <p:tgtEl>
                                          <p:spTgt spid="55299">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5299">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5299">
                                            <p:txEl>
                                              <p:pRg st="2" end="2"/>
                                            </p:txEl>
                                          </p:spTgt>
                                        </p:tgtEl>
                                        <p:attrNameLst>
                                          <p:attrName>style.visibility</p:attrName>
                                        </p:attrNameLst>
                                      </p:cBhvr>
                                      <p:to>
                                        <p:strVal val="visible"/>
                                      </p:to>
                                    </p:set>
                                    <p:anim calcmode="lin" valueType="num">
                                      <p:cBhvr additive="base">
                                        <p:cTn id="21" dur="500" fill="hold"/>
                                        <p:tgtEl>
                                          <p:spTgt spid="55299">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5299">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55299">
                                            <p:txEl>
                                              <p:pRg st="3" end="3"/>
                                            </p:txEl>
                                          </p:spTgt>
                                        </p:tgtEl>
                                        <p:attrNameLst>
                                          <p:attrName>style.visibility</p:attrName>
                                        </p:attrNameLst>
                                      </p:cBhvr>
                                      <p:to>
                                        <p:strVal val="visible"/>
                                      </p:to>
                                    </p:set>
                                    <p:anim calcmode="lin" valueType="num">
                                      <p:cBhvr additive="base">
                                        <p:cTn id="25" dur="500" fill="hold"/>
                                        <p:tgtEl>
                                          <p:spTgt spid="5529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5299">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55299">
                                            <p:txEl>
                                              <p:pRg st="4" end="4"/>
                                            </p:txEl>
                                          </p:spTgt>
                                        </p:tgtEl>
                                        <p:attrNameLst>
                                          <p:attrName>style.visibility</p:attrName>
                                        </p:attrNameLst>
                                      </p:cBhvr>
                                      <p:to>
                                        <p:strVal val="visible"/>
                                      </p:to>
                                    </p:set>
                                    <p:anim calcmode="lin" valueType="num">
                                      <p:cBhvr additive="base">
                                        <p:cTn id="29" dur="500" fill="hold"/>
                                        <p:tgtEl>
                                          <p:spTgt spid="55299">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5299">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55299">
                                            <p:txEl>
                                              <p:pRg st="5" end="5"/>
                                            </p:txEl>
                                          </p:spTgt>
                                        </p:tgtEl>
                                        <p:attrNameLst>
                                          <p:attrName>style.visibility</p:attrName>
                                        </p:attrNameLst>
                                      </p:cBhvr>
                                      <p:to>
                                        <p:strVal val="visible"/>
                                      </p:to>
                                    </p:set>
                                    <p:anim calcmode="lin" valueType="num">
                                      <p:cBhvr additive="base">
                                        <p:cTn id="33" dur="500" fill="hold"/>
                                        <p:tgtEl>
                                          <p:spTgt spid="55299">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5299">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Box 2"/>
          <p:cNvSpPr txBox="1"/>
          <p:nvPr/>
        </p:nvSpPr>
        <p:spPr>
          <a:xfrm>
            <a:off x="1848296" y="1046758"/>
            <a:ext cx="8461375" cy="5262562"/>
          </a:xfrm>
          <a:prstGeom prst="rect">
            <a:avLst/>
          </a:prstGeom>
          <a:noFill/>
          <a:ln w="9525">
            <a:noFill/>
          </a:ln>
        </p:spPr>
        <p:txBody>
          <a:bodyPr>
            <a:spAutoFit/>
          </a:bodyPr>
          <a:lstStyle/>
          <a:p>
            <a:r>
              <a:rPr lang="en-US" altLang="zh-CN" sz="2400" b="1" dirty="0">
                <a:solidFill>
                  <a:schemeClr val="accent2"/>
                </a:solidFill>
                <a:latin typeface="Times New Roman" panose="02020603050405020304" pitchFamily="18" charset="0"/>
              </a:rPr>
              <a:t>1.</a:t>
            </a:r>
            <a:r>
              <a:rPr lang="zh-CN" altLang="en-US" sz="2400" b="1" dirty="0">
                <a:solidFill>
                  <a:schemeClr val="accent2"/>
                </a:solidFill>
                <a:latin typeface="Times New Roman" panose="02020603050405020304" pitchFamily="18" charset="0"/>
              </a:rPr>
              <a:t>刚才我们讨论的都是写白杨树的，但文章的第二段似乎不是</a:t>
            </a:r>
          </a:p>
          <a:p>
            <a:r>
              <a:rPr lang="zh-CN" altLang="en-US" sz="2400" b="1" dirty="0">
                <a:solidFill>
                  <a:schemeClr val="accent2"/>
                </a:solidFill>
                <a:latin typeface="Times New Roman" panose="02020603050405020304" pitchFamily="18" charset="0"/>
              </a:rPr>
              <a:t>写白杨树的，这一段写什么呢？它与白杨树有关系吗？ </a:t>
            </a:r>
          </a:p>
          <a:p>
            <a:r>
              <a:rPr lang="zh-CN" altLang="en-US" sz="2400" dirty="0">
                <a:solidFill>
                  <a:schemeClr val="accent2"/>
                </a:solidFill>
                <a:latin typeface="Times New Roman" panose="02020603050405020304" pitchFamily="18" charset="0"/>
              </a:rPr>
              <a:t>　</a:t>
            </a:r>
          </a:p>
          <a:p>
            <a:endParaRPr lang="zh-CN" altLang="en-US" sz="2400" dirty="0">
              <a:solidFill>
                <a:schemeClr val="accent2"/>
              </a:solidFill>
              <a:latin typeface="Times New Roman" panose="02020603050405020304" pitchFamily="18" charset="0"/>
            </a:endParaRPr>
          </a:p>
          <a:p>
            <a:endParaRPr lang="zh-CN" altLang="en-US" sz="2400" b="1" dirty="0">
              <a:solidFill>
                <a:schemeClr val="accent2"/>
              </a:solidFill>
              <a:latin typeface="Times New Roman" panose="02020603050405020304" pitchFamily="18" charset="0"/>
            </a:endParaRPr>
          </a:p>
          <a:p>
            <a:endParaRPr lang="zh-CN" altLang="en-US" sz="2400" b="1" dirty="0">
              <a:solidFill>
                <a:schemeClr val="accent2"/>
              </a:solidFill>
              <a:latin typeface="Times New Roman" panose="02020603050405020304" pitchFamily="18" charset="0"/>
            </a:endParaRPr>
          </a:p>
          <a:p>
            <a:r>
              <a:rPr lang="en-US" altLang="zh-CN" sz="2400" b="1" dirty="0">
                <a:solidFill>
                  <a:schemeClr val="accent2"/>
                </a:solidFill>
                <a:latin typeface="Times New Roman" panose="02020603050405020304" pitchFamily="18" charset="0"/>
              </a:rPr>
              <a:t>2</a:t>
            </a:r>
            <a:r>
              <a:rPr lang="zh-CN" altLang="en-US" sz="2400" b="1" dirty="0">
                <a:solidFill>
                  <a:schemeClr val="accent2"/>
                </a:solidFill>
                <a:latin typeface="Times New Roman" panose="02020603050405020304" pitchFamily="18" charset="0"/>
              </a:rPr>
              <a:t>．作者是从哪几个方面来描绘西北高原的？作者为什么要着意描写黄土高原？</a:t>
            </a:r>
            <a:r>
              <a:rPr lang="zh-CN" altLang="en-US" sz="2400" dirty="0">
                <a:solidFill>
                  <a:schemeClr val="accent2"/>
                </a:solidFill>
                <a:latin typeface="Times New Roman" panose="02020603050405020304" pitchFamily="18" charset="0"/>
              </a:rPr>
              <a:t> </a:t>
            </a:r>
          </a:p>
          <a:p>
            <a:endParaRPr lang="zh-CN" altLang="en-US" sz="2400" dirty="0">
              <a:solidFill>
                <a:schemeClr val="accent2"/>
              </a:solidFill>
              <a:latin typeface="Times New Roman" panose="02020603050405020304" pitchFamily="18" charset="0"/>
            </a:endParaRPr>
          </a:p>
          <a:p>
            <a:endParaRPr lang="zh-CN" altLang="en-US" sz="2400" dirty="0">
              <a:solidFill>
                <a:schemeClr val="accent2"/>
              </a:solidFill>
              <a:latin typeface="Times New Roman" panose="02020603050405020304" pitchFamily="18" charset="0"/>
            </a:endParaRPr>
          </a:p>
          <a:p>
            <a:endParaRPr lang="zh-CN" altLang="en-US" sz="2400" dirty="0">
              <a:solidFill>
                <a:schemeClr val="accent2"/>
              </a:solidFill>
              <a:latin typeface="Times New Roman" panose="02020603050405020304" pitchFamily="18" charset="0"/>
            </a:endParaRPr>
          </a:p>
          <a:p>
            <a:endParaRPr lang="zh-CN" altLang="en-US" sz="2400" dirty="0">
              <a:solidFill>
                <a:schemeClr val="accent2"/>
              </a:solidFill>
              <a:latin typeface="Times New Roman" panose="02020603050405020304" pitchFamily="18" charset="0"/>
            </a:endParaRPr>
          </a:p>
          <a:p>
            <a:r>
              <a:rPr lang="en-US" altLang="zh-CN" sz="2400" b="1" dirty="0">
                <a:solidFill>
                  <a:schemeClr val="accent2"/>
                </a:solidFill>
                <a:latin typeface="Times New Roman" panose="02020603050405020304" pitchFamily="18" charset="0"/>
              </a:rPr>
              <a:t>3</a:t>
            </a:r>
            <a:r>
              <a:rPr lang="zh-CN" altLang="en-US" sz="2400" b="1" dirty="0">
                <a:solidFill>
                  <a:schemeClr val="accent2"/>
                </a:solidFill>
                <a:latin typeface="Times New Roman" panose="02020603050405020304" pitchFamily="18" charset="0"/>
              </a:rPr>
              <a:t>．作者最后为什么又写楠木，目的何在？  </a:t>
            </a:r>
            <a:br>
              <a:rPr lang="zh-CN" altLang="en-US" sz="2400" b="1" dirty="0">
                <a:solidFill>
                  <a:schemeClr val="accent2"/>
                </a:solidFill>
                <a:latin typeface="Times New Roman" panose="02020603050405020304" pitchFamily="18" charset="0"/>
              </a:rPr>
            </a:br>
            <a:r>
              <a:rPr lang="zh-CN" altLang="en-US" sz="2400" dirty="0">
                <a:solidFill>
                  <a:schemeClr val="accent2"/>
                </a:solidFill>
                <a:latin typeface="Times New Roman" panose="02020603050405020304" pitchFamily="18" charset="0"/>
              </a:rPr>
              <a:t>　　</a:t>
            </a:r>
          </a:p>
        </p:txBody>
      </p:sp>
      <p:sp>
        <p:nvSpPr>
          <p:cNvPr id="57347" name="Rectangle 3"/>
          <p:cNvSpPr/>
          <p:nvPr/>
        </p:nvSpPr>
        <p:spPr>
          <a:xfrm>
            <a:off x="1811783" y="1840509"/>
            <a:ext cx="8748713" cy="1616075"/>
          </a:xfrm>
          <a:prstGeom prst="rect">
            <a:avLst/>
          </a:prstGeom>
          <a:noFill/>
          <a:ln w="9525">
            <a:noFill/>
          </a:ln>
        </p:spPr>
        <p:txBody>
          <a:bodyPr>
            <a:spAutoFit/>
          </a:bodyPr>
          <a:lstStyle/>
          <a:p>
            <a:r>
              <a:rPr lang="zh-CN" altLang="en-US" sz="2000" b="1" dirty="0">
                <a:latin typeface="Times New Roman" panose="02020603050405020304" pitchFamily="18" charset="0"/>
              </a:rPr>
              <a:t>明确：这一段是描绘西北高原的壮美景色，它是白杨树的生长环境。</a:t>
            </a:r>
          </a:p>
          <a:p>
            <a:r>
              <a:rPr lang="zh-CN" altLang="en-US" sz="2000" b="1" dirty="0">
                <a:latin typeface="Times New Roman" panose="02020603050405020304" pitchFamily="18" charset="0"/>
              </a:rPr>
              <a:t> </a:t>
            </a:r>
            <a:r>
              <a:rPr lang="en-US" altLang="zh-CN" sz="2000" b="1" dirty="0">
                <a:latin typeface="Times New Roman" panose="02020603050405020304" pitchFamily="18" charset="0"/>
              </a:rPr>
              <a:t>1</a:t>
            </a:r>
            <a:r>
              <a:rPr lang="zh-CN" altLang="en-US" sz="2000" b="1" dirty="0">
                <a:latin typeface="Times New Roman" panose="02020603050405020304" pitchFamily="18" charset="0"/>
              </a:rPr>
              <a:t>、交代白杨树生长环境的不平凡，衬托（正衬、反衬）它坚强不屈的品格和傲然挺立的形象。</a:t>
            </a:r>
          </a:p>
          <a:p>
            <a:r>
              <a:rPr lang="zh-CN" altLang="en-US" sz="2000" b="1" dirty="0">
                <a:latin typeface="Times New Roman" panose="02020603050405020304" pitchFamily="18" charset="0"/>
              </a:rPr>
              <a:t> </a:t>
            </a:r>
            <a:r>
              <a:rPr lang="en-US" altLang="zh-CN" sz="2000" b="1" dirty="0">
                <a:latin typeface="Times New Roman" panose="02020603050405020304" pitchFamily="18" charset="0"/>
              </a:rPr>
              <a:t>2</a:t>
            </a:r>
            <a:r>
              <a:rPr lang="zh-CN" altLang="en-US" sz="2000" b="1" dirty="0">
                <a:latin typeface="Times New Roman" panose="02020603050405020304" pitchFamily="18" charset="0"/>
              </a:rPr>
              <a:t>、暗写华北抗日战场，为后文揭示象征意义、表达主题思想作铺垫。</a:t>
            </a:r>
          </a:p>
          <a:p>
            <a:endParaRPr lang="en-US" altLang="zh-CN" sz="2000" b="1" dirty="0">
              <a:latin typeface="Times New Roman" panose="02020603050405020304" pitchFamily="18" charset="0"/>
            </a:endParaRPr>
          </a:p>
        </p:txBody>
      </p:sp>
      <p:sp>
        <p:nvSpPr>
          <p:cNvPr id="57348" name="Rectangle 4"/>
          <p:cNvSpPr/>
          <p:nvPr/>
        </p:nvSpPr>
        <p:spPr>
          <a:xfrm>
            <a:off x="1884807" y="3928070"/>
            <a:ext cx="8675688" cy="1938338"/>
          </a:xfrm>
          <a:prstGeom prst="rect">
            <a:avLst/>
          </a:prstGeom>
          <a:noFill/>
          <a:ln w="9525">
            <a:noFill/>
          </a:ln>
        </p:spPr>
        <p:txBody>
          <a:bodyPr>
            <a:spAutoFit/>
          </a:bodyPr>
          <a:lstStyle/>
          <a:p>
            <a:r>
              <a:rPr lang="zh-CN" altLang="en-US" sz="2000" b="1" dirty="0">
                <a:solidFill>
                  <a:schemeClr val="bg1"/>
                </a:solidFill>
                <a:latin typeface="Times New Roman" panose="02020603050405020304" pitchFamily="18" charset="0"/>
              </a:rPr>
              <a:t>　</a:t>
            </a:r>
            <a:r>
              <a:rPr lang="zh-CN" altLang="en-US" sz="2000" b="1" dirty="0">
                <a:latin typeface="Times New Roman" panose="02020603050405020304" pitchFamily="18" charset="0"/>
              </a:rPr>
              <a:t>明确：作者先从三个方面来描绘：色彩</a:t>
            </a:r>
            <a:r>
              <a:rPr lang="en-US" altLang="zh-CN" sz="2000" b="1" dirty="0">
                <a:latin typeface="Times New Roman" panose="02020603050405020304" pitchFamily="18" charset="0"/>
              </a:rPr>
              <a:t>——“</a:t>
            </a:r>
            <a:r>
              <a:rPr lang="zh-CN" altLang="en-US" sz="2000" b="1" dirty="0">
                <a:latin typeface="Times New Roman" panose="02020603050405020304" pitchFamily="18" charset="0"/>
              </a:rPr>
              <a:t>黄绿错综”；幅员</a:t>
            </a:r>
            <a:r>
              <a:rPr lang="en-US" altLang="zh-CN" sz="2000" b="1" dirty="0">
                <a:latin typeface="Times New Roman" panose="02020603050405020304" pitchFamily="18" charset="0"/>
              </a:rPr>
              <a:t>——“</a:t>
            </a:r>
            <a:r>
              <a:rPr lang="zh-CN" altLang="en-US" sz="2000" b="1" dirty="0">
                <a:latin typeface="Times New Roman" panose="02020603050405020304" pitchFamily="18" charset="0"/>
              </a:rPr>
              <a:t>无边无垠”；地势</a:t>
            </a:r>
            <a:r>
              <a:rPr lang="en-US" altLang="zh-CN" sz="2000" b="1" dirty="0">
                <a:latin typeface="Times New Roman" panose="02020603050405020304" pitchFamily="18" charset="0"/>
              </a:rPr>
              <a:t>——“</a:t>
            </a:r>
            <a:r>
              <a:rPr lang="zh-CN" altLang="en-US" sz="2000" b="1" dirty="0">
                <a:latin typeface="Times New Roman" panose="02020603050405020304" pitchFamily="18" charset="0"/>
              </a:rPr>
              <a:t>坦荡如砥”。作者之所以要着意描写黄土高原是为了给白杨树的出现设好背景，不平凡的环境培育了不平凡的白杨树，描写黄土高原有烘托白杨树的作用。 </a:t>
            </a:r>
          </a:p>
          <a:p>
            <a:r>
              <a:rPr lang="zh-CN" altLang="en-US" sz="2000" b="1" dirty="0">
                <a:latin typeface="Times New Roman" panose="02020603050405020304" pitchFamily="18" charset="0"/>
              </a:rPr>
              <a:t/>
            </a:r>
            <a:br>
              <a:rPr lang="zh-CN" altLang="en-US" sz="2000" b="1" dirty="0">
                <a:latin typeface="Times New Roman" panose="02020603050405020304" pitchFamily="18" charset="0"/>
              </a:rPr>
            </a:br>
            <a:endParaRPr lang="zh-CN" altLang="en-US" sz="2000" b="1" dirty="0">
              <a:latin typeface="Times New Roman" panose="02020603050405020304" pitchFamily="18"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7346">
                                            <p:txEl>
                                              <p:pRg st="0" end="0"/>
                                            </p:txEl>
                                          </p:spTgt>
                                        </p:tgtEl>
                                        <p:attrNameLst>
                                          <p:attrName>style.visibility</p:attrName>
                                        </p:attrNameLst>
                                      </p:cBhvr>
                                      <p:to>
                                        <p:strVal val="visible"/>
                                      </p:to>
                                    </p:set>
                                    <p:animEffect transition="in" filter="blinds(horizontal)">
                                      <p:cBhvr>
                                        <p:cTn id="7" dur="500"/>
                                        <p:tgtEl>
                                          <p:spTgt spid="57346">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57346">
                                            <p:txEl>
                                              <p:pRg st="1" end="1"/>
                                            </p:txEl>
                                          </p:spTgt>
                                        </p:tgtEl>
                                        <p:attrNameLst>
                                          <p:attrName>style.visibility</p:attrName>
                                        </p:attrNameLst>
                                      </p:cBhvr>
                                      <p:to>
                                        <p:strVal val="visible"/>
                                      </p:to>
                                    </p:set>
                                    <p:animEffect transition="in" filter="blinds(horizontal)">
                                      <p:cBhvr>
                                        <p:cTn id="10" dur="500"/>
                                        <p:tgtEl>
                                          <p:spTgt spid="57346">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57346">
                                            <p:txEl>
                                              <p:pRg st="6" end="6"/>
                                            </p:txEl>
                                          </p:spTgt>
                                        </p:tgtEl>
                                        <p:attrNameLst>
                                          <p:attrName>style.visibility</p:attrName>
                                        </p:attrNameLst>
                                      </p:cBhvr>
                                      <p:to>
                                        <p:strVal val="visible"/>
                                      </p:to>
                                    </p:set>
                                    <p:animEffect transition="in" filter="blinds(horizontal)">
                                      <p:cBhvr>
                                        <p:cTn id="15" dur="500"/>
                                        <p:tgtEl>
                                          <p:spTgt spid="57346">
                                            <p:txEl>
                                              <p:pRg st="6" end="6"/>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57346">
                                            <p:txEl>
                                              <p:pRg st="11" end="11"/>
                                            </p:txEl>
                                          </p:spTgt>
                                        </p:tgtEl>
                                        <p:attrNameLst>
                                          <p:attrName>style.visibility</p:attrName>
                                        </p:attrNameLst>
                                      </p:cBhvr>
                                      <p:to>
                                        <p:strVal val="visible"/>
                                      </p:to>
                                    </p:set>
                                    <p:animEffect transition="in" filter="blinds(horizontal)">
                                      <p:cBhvr>
                                        <p:cTn id="20" dur="500"/>
                                        <p:tgtEl>
                                          <p:spTgt spid="57346">
                                            <p:txEl>
                                              <p:pRg st="11" end="1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7347"/>
                                        </p:tgtEl>
                                        <p:attrNameLst>
                                          <p:attrName>style.visibility</p:attrName>
                                        </p:attrNameLst>
                                      </p:cBhvr>
                                      <p:to>
                                        <p:strVal val="visible"/>
                                      </p:to>
                                    </p:set>
                                    <p:anim calcmode="lin" valueType="num">
                                      <p:cBhvr additive="base">
                                        <p:cTn id="25" dur="500" fill="hold"/>
                                        <p:tgtEl>
                                          <p:spTgt spid="57347"/>
                                        </p:tgtEl>
                                        <p:attrNameLst>
                                          <p:attrName>ppt_x</p:attrName>
                                        </p:attrNameLst>
                                      </p:cBhvr>
                                      <p:tavLst>
                                        <p:tav tm="0">
                                          <p:val>
                                            <p:strVal val="#ppt_x"/>
                                          </p:val>
                                        </p:tav>
                                        <p:tav tm="100000">
                                          <p:val>
                                            <p:strVal val="#ppt_x"/>
                                          </p:val>
                                        </p:tav>
                                      </p:tavLst>
                                    </p:anim>
                                    <p:anim calcmode="lin" valueType="num">
                                      <p:cBhvr additive="base">
                                        <p:cTn id="26" dur="500" fill="hold"/>
                                        <p:tgtEl>
                                          <p:spTgt spid="5734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7348"/>
                                        </p:tgtEl>
                                        <p:attrNameLst>
                                          <p:attrName>style.visibility</p:attrName>
                                        </p:attrNameLst>
                                      </p:cBhvr>
                                      <p:to>
                                        <p:strVal val="visible"/>
                                      </p:to>
                                    </p:set>
                                    <p:anim calcmode="lin" valueType="num">
                                      <p:cBhvr additive="base">
                                        <p:cTn id="31" dur="500" fill="hold"/>
                                        <p:tgtEl>
                                          <p:spTgt spid="57348"/>
                                        </p:tgtEl>
                                        <p:attrNameLst>
                                          <p:attrName>ppt_x</p:attrName>
                                        </p:attrNameLst>
                                      </p:cBhvr>
                                      <p:tavLst>
                                        <p:tav tm="0">
                                          <p:val>
                                            <p:strVal val="#ppt_x"/>
                                          </p:val>
                                        </p:tav>
                                        <p:tav tm="100000">
                                          <p:val>
                                            <p:strVal val="#ppt_x"/>
                                          </p:val>
                                        </p:tav>
                                      </p:tavLst>
                                    </p:anim>
                                    <p:anim calcmode="lin" valueType="num">
                                      <p:cBhvr additive="base">
                                        <p:cTn id="32" dur="500" fill="hold"/>
                                        <p:tgtEl>
                                          <p:spTgt spid="573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p:bldP spid="5734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p:nvPr/>
        </p:nvSpPr>
        <p:spPr>
          <a:xfrm>
            <a:off x="2028825" y="1412875"/>
            <a:ext cx="8243888" cy="5016500"/>
          </a:xfrm>
          <a:prstGeom prst="rect">
            <a:avLst/>
          </a:prstGeom>
          <a:noFill/>
          <a:ln w="9525">
            <a:noFill/>
          </a:ln>
        </p:spPr>
        <p:txBody>
          <a:bodyPr>
            <a:spAutoFit/>
          </a:bodyPr>
          <a:lstStyle/>
          <a:p>
            <a:r>
              <a:rPr lang="zh-CN" altLang="en-US" sz="3200" b="1" dirty="0">
                <a:latin typeface="Times New Roman" panose="02020603050405020304" pitchFamily="18" charset="0"/>
              </a:rPr>
              <a:t>明确：讲解：茅盾同志回答说：“贵族化的楠木象征国民党反动派。我写此散文 是这样想的。” 结尾把楠木和白杨树对比，再次强调白杨树的不平凡，与顽固派的观点形成对比，表明作者鲜明的爱憎之情，歌颂抗日军民，斥责“积极反共，消极抗日”的国民党反动派，呼应篇首。 </a:t>
            </a:r>
            <a:br>
              <a:rPr lang="zh-CN" altLang="en-US" sz="3200" b="1" dirty="0">
                <a:latin typeface="Times New Roman" panose="02020603050405020304" pitchFamily="18" charset="0"/>
              </a:rPr>
            </a:br>
            <a:r>
              <a:rPr lang="zh-CN" altLang="en-US" sz="3200" b="1" dirty="0">
                <a:latin typeface="Times New Roman" panose="02020603050405020304" pitchFamily="18" charset="0"/>
              </a:rPr>
              <a:t/>
            </a:r>
            <a:br>
              <a:rPr lang="zh-CN" altLang="en-US" sz="3200" b="1" dirty="0">
                <a:latin typeface="Times New Roman" panose="02020603050405020304" pitchFamily="18" charset="0"/>
              </a:rPr>
            </a:br>
            <a:r>
              <a:rPr lang="zh-CN" altLang="en-US" sz="3200" b="1" dirty="0">
                <a:latin typeface="Times New Roman" panose="02020603050405020304" pitchFamily="18" charset="0"/>
              </a:rPr>
              <a:t/>
            </a:r>
            <a:br>
              <a:rPr lang="zh-CN" altLang="en-US" sz="3200" b="1" dirty="0">
                <a:latin typeface="Times New Roman" panose="02020603050405020304" pitchFamily="18" charset="0"/>
              </a:rPr>
            </a:br>
            <a:endParaRPr lang="zh-CN" altLang="en-US" sz="3200" b="1" dirty="0">
              <a:latin typeface="Times New Roman" panose="02020603050405020304" pitchFamily="18"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descr="paint"/>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24000" y="0"/>
            <a:ext cx="9144000" cy="3200400"/>
          </a:xfrm>
          <a:prstGeom prst="rect">
            <a:avLst/>
          </a:prstGeom>
          <a:noFill/>
          <a:ln w="9525">
            <a:noFill/>
          </a:ln>
        </p:spPr>
      </p:pic>
      <p:sp>
        <p:nvSpPr>
          <p:cNvPr id="58371" name="Oval 3"/>
          <p:cNvSpPr/>
          <p:nvPr/>
        </p:nvSpPr>
        <p:spPr>
          <a:xfrm>
            <a:off x="1600200" y="3200400"/>
            <a:ext cx="2362200" cy="1676400"/>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lstStyle/>
          <a:p>
            <a:pPr algn="ctr"/>
            <a:r>
              <a:rPr lang="en-US" altLang="zh-CN" sz="2400" dirty="0">
                <a:latin typeface="Times New Roman" panose="02020603050405020304" pitchFamily="18" charset="0"/>
              </a:rPr>
              <a:t> </a:t>
            </a:r>
            <a:r>
              <a:rPr lang="zh-CN" altLang="en-US" sz="4400" b="1" dirty="0">
                <a:solidFill>
                  <a:srgbClr val="FF00FF"/>
                </a:solidFill>
                <a:latin typeface="Times New Roman" panose="02020603050405020304" pitchFamily="18" charset="0"/>
                <a:ea typeface="华文新魏" panose="02010800040101010101" pitchFamily="2" charset="-122"/>
              </a:rPr>
              <a:t>北方的</a:t>
            </a:r>
          </a:p>
          <a:p>
            <a:pPr algn="ctr"/>
            <a:r>
              <a:rPr lang="zh-CN" altLang="en-US" sz="4400" b="1" dirty="0">
                <a:solidFill>
                  <a:srgbClr val="FF00FF"/>
                </a:solidFill>
                <a:latin typeface="Times New Roman" panose="02020603050405020304" pitchFamily="18" charset="0"/>
                <a:ea typeface="华文新魏" panose="02010800040101010101" pitchFamily="2" charset="-122"/>
              </a:rPr>
              <a:t>农民</a:t>
            </a:r>
          </a:p>
        </p:txBody>
      </p:sp>
      <p:sp>
        <p:nvSpPr>
          <p:cNvPr id="58372" name="Oval 4"/>
          <p:cNvSpPr/>
          <p:nvPr/>
        </p:nvSpPr>
        <p:spPr>
          <a:xfrm>
            <a:off x="4648200" y="3124200"/>
            <a:ext cx="2438400" cy="1828800"/>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lstStyle/>
          <a:p>
            <a:pPr algn="ctr"/>
            <a:r>
              <a:rPr lang="zh-CN" altLang="en-US" sz="4800" b="1" dirty="0">
                <a:latin typeface="Times New Roman" panose="02020603050405020304" pitchFamily="18" charset="0"/>
                <a:ea typeface="华文新魏" panose="02010800040101010101" pitchFamily="2" charset="-122"/>
              </a:rPr>
              <a:t>哨兵</a:t>
            </a:r>
          </a:p>
        </p:txBody>
      </p:sp>
      <p:sp>
        <p:nvSpPr>
          <p:cNvPr id="58373" name="Oval 5"/>
          <p:cNvSpPr/>
          <p:nvPr/>
        </p:nvSpPr>
        <p:spPr>
          <a:xfrm>
            <a:off x="7680325" y="3124200"/>
            <a:ext cx="2819400" cy="1905000"/>
          </a:xfrm>
          <a:prstGeom prst="ellipse">
            <a:avLst/>
          </a:prstGeom>
          <a:solidFill>
            <a:srgbClr val="FF0000"/>
          </a:solidFill>
          <a:ln w="9525" cap="flat" cmpd="sng">
            <a:solidFill>
              <a:schemeClr val="tx1"/>
            </a:solidFill>
            <a:prstDash val="solid"/>
            <a:headEnd type="none" w="med" len="med"/>
            <a:tailEnd type="none" w="med" len="med"/>
          </a:ln>
        </p:spPr>
        <p:txBody>
          <a:bodyPr wrap="none" anchor="ctr"/>
          <a:lstStyle/>
          <a:p>
            <a:pPr algn="ctr"/>
            <a:r>
              <a:rPr lang="zh-CN" altLang="en-US" sz="4000" b="1" dirty="0">
                <a:solidFill>
                  <a:schemeClr val="bg1"/>
                </a:solidFill>
                <a:latin typeface="Times New Roman" panose="02020603050405020304" pitchFamily="18" charset="0"/>
                <a:ea typeface="华文新魏" panose="02010800040101010101" pitchFamily="2" charset="-122"/>
              </a:rPr>
              <a:t>抗日精</a:t>
            </a:r>
          </a:p>
          <a:p>
            <a:pPr algn="ctr"/>
            <a:r>
              <a:rPr lang="zh-CN" altLang="en-US" sz="4000" b="1" dirty="0">
                <a:solidFill>
                  <a:schemeClr val="bg1"/>
                </a:solidFill>
                <a:latin typeface="Times New Roman" panose="02020603050405020304" pitchFamily="18" charset="0"/>
                <a:ea typeface="华文新魏" panose="02010800040101010101" pitchFamily="2" charset="-122"/>
              </a:rPr>
              <a:t>神和意志</a:t>
            </a:r>
          </a:p>
        </p:txBody>
      </p:sp>
      <p:sp>
        <p:nvSpPr>
          <p:cNvPr id="58374" name="Text Box 6"/>
          <p:cNvSpPr txBox="1"/>
          <p:nvPr/>
        </p:nvSpPr>
        <p:spPr>
          <a:xfrm>
            <a:off x="1858963" y="5105401"/>
            <a:ext cx="2757486" cy="1323439"/>
          </a:xfrm>
          <a:prstGeom prst="rect">
            <a:avLst/>
          </a:prstGeom>
          <a:noFill/>
          <a:ln w="9525">
            <a:noFill/>
          </a:ln>
        </p:spPr>
        <p:txBody>
          <a:bodyPr wrap="none">
            <a:spAutoFit/>
          </a:bodyPr>
          <a:lstStyle/>
          <a:p>
            <a:r>
              <a:rPr lang="zh-CN" altLang="en-US" sz="4000" b="1" dirty="0">
                <a:solidFill>
                  <a:schemeClr val="accent2"/>
                </a:solidFill>
                <a:latin typeface="Times New Roman" panose="02020603050405020304" pitchFamily="18" charset="0"/>
                <a:ea typeface="黑体" panose="02010609060101010101" pitchFamily="2" charset="-122"/>
              </a:rPr>
              <a:t>朴质、严肃</a:t>
            </a:r>
          </a:p>
          <a:p>
            <a:r>
              <a:rPr lang="zh-CN" altLang="en-US" sz="4000" b="1" dirty="0">
                <a:solidFill>
                  <a:schemeClr val="accent2"/>
                </a:solidFill>
                <a:latin typeface="Times New Roman" panose="02020603050405020304" pitchFamily="18" charset="0"/>
                <a:ea typeface="黑体" panose="02010609060101010101" pitchFamily="2" charset="-122"/>
              </a:rPr>
              <a:t>坚强不屈</a:t>
            </a:r>
          </a:p>
        </p:txBody>
      </p:sp>
      <p:sp>
        <p:nvSpPr>
          <p:cNvPr id="58375" name="Text Box 7"/>
          <p:cNvSpPr txBox="1"/>
          <p:nvPr/>
        </p:nvSpPr>
        <p:spPr>
          <a:xfrm>
            <a:off x="4864100" y="5133976"/>
            <a:ext cx="2222500" cy="1311275"/>
          </a:xfrm>
          <a:prstGeom prst="rect">
            <a:avLst/>
          </a:prstGeom>
          <a:noFill/>
          <a:ln w="9525">
            <a:noFill/>
          </a:ln>
        </p:spPr>
        <p:txBody>
          <a:bodyPr wrap="none">
            <a:spAutoFit/>
          </a:bodyPr>
          <a:lstStyle/>
          <a:p>
            <a:r>
              <a:rPr lang="zh-CN" altLang="en-US" sz="4000" b="1" dirty="0">
                <a:latin typeface="Times New Roman" panose="02020603050405020304" pitchFamily="18" charset="0"/>
                <a:ea typeface="黑体" panose="02010609060101010101" pitchFamily="2" charset="-122"/>
              </a:rPr>
              <a:t>坚强不屈</a:t>
            </a:r>
          </a:p>
          <a:p>
            <a:r>
              <a:rPr lang="zh-CN" altLang="en-US" sz="4000" b="1" dirty="0">
                <a:latin typeface="Times New Roman" panose="02020603050405020304" pitchFamily="18" charset="0"/>
                <a:ea typeface="黑体" panose="02010609060101010101" pitchFamily="2" charset="-122"/>
              </a:rPr>
              <a:t>傲然挺立</a:t>
            </a:r>
          </a:p>
        </p:txBody>
      </p:sp>
      <p:sp>
        <p:nvSpPr>
          <p:cNvPr id="58376" name="Text Box 8"/>
          <p:cNvSpPr txBox="1"/>
          <p:nvPr/>
        </p:nvSpPr>
        <p:spPr>
          <a:xfrm>
            <a:off x="8140700" y="5181601"/>
            <a:ext cx="2222500" cy="1311275"/>
          </a:xfrm>
          <a:prstGeom prst="rect">
            <a:avLst/>
          </a:prstGeom>
          <a:noFill/>
          <a:ln w="9525">
            <a:noFill/>
          </a:ln>
        </p:spPr>
        <p:txBody>
          <a:bodyPr wrap="none">
            <a:spAutoFit/>
          </a:bodyPr>
          <a:lstStyle/>
          <a:p>
            <a:r>
              <a:rPr lang="zh-CN" altLang="en-US" sz="4000" b="1" dirty="0">
                <a:latin typeface="Times New Roman" panose="02020603050405020304" pitchFamily="18" charset="0"/>
                <a:ea typeface="黑体" panose="02010609060101010101" pitchFamily="2" charset="-122"/>
              </a:rPr>
              <a:t>靠紧团结</a:t>
            </a:r>
          </a:p>
          <a:p>
            <a:r>
              <a:rPr lang="zh-CN" altLang="en-US" sz="4000" b="1" dirty="0">
                <a:latin typeface="Times New Roman" panose="02020603050405020304" pitchFamily="18" charset="0"/>
                <a:ea typeface="黑体" panose="02010609060101010101" pitchFamily="2" charset="-122"/>
              </a:rPr>
              <a:t>力求上进</a:t>
            </a:r>
          </a:p>
        </p:txBody>
      </p:sp>
      <p:sp>
        <p:nvSpPr>
          <p:cNvPr id="58377" name="Text Box 9"/>
          <p:cNvSpPr txBox="1"/>
          <p:nvPr/>
        </p:nvSpPr>
        <p:spPr>
          <a:xfrm>
            <a:off x="4419600" y="1524000"/>
            <a:ext cx="2927350" cy="914400"/>
          </a:xfrm>
          <a:prstGeom prst="rect">
            <a:avLst/>
          </a:prstGeom>
          <a:solidFill>
            <a:schemeClr val="accent1"/>
          </a:solidFill>
          <a:ln w="9525">
            <a:noFill/>
          </a:ln>
        </p:spPr>
        <p:txBody>
          <a:bodyPr wrap="none">
            <a:spAutoFit/>
          </a:bodyPr>
          <a:lstStyle/>
          <a:p>
            <a:r>
              <a:rPr lang="zh-CN" altLang="en-US" sz="5400" b="1" dirty="0">
                <a:solidFill>
                  <a:srgbClr val="FF0000"/>
                </a:solidFill>
                <a:latin typeface="Times New Roman" panose="02020603050405020304" pitchFamily="18" charset="0"/>
                <a:ea typeface="华文新魏" panose="02010800040101010101" pitchFamily="2" charset="-122"/>
              </a:rPr>
              <a:t>象征意义</a:t>
            </a:r>
          </a:p>
        </p:txBody>
      </p:sp>
      <p:sp>
        <p:nvSpPr>
          <p:cNvPr id="58378" name="AutoShape 10"/>
          <p:cNvSpPr/>
          <p:nvPr/>
        </p:nvSpPr>
        <p:spPr>
          <a:xfrm>
            <a:off x="5638800" y="2438400"/>
            <a:ext cx="381000" cy="762000"/>
          </a:xfrm>
          <a:prstGeom prst="downArrow">
            <a:avLst>
              <a:gd name="adj1" fmla="val 50000"/>
              <a:gd name="adj2" fmla="val 50000"/>
            </a:avLst>
          </a:prstGeom>
          <a:solidFill>
            <a:srgbClr val="FF0000"/>
          </a:solidFill>
          <a:ln w="9525" cap="flat" cmpd="sng">
            <a:solidFill>
              <a:schemeClr val="tx1"/>
            </a:solidFill>
            <a:prstDash val="solid"/>
            <a:miter/>
            <a:headEnd type="none" w="med" len="med"/>
            <a:tailEnd type="none" w="med" len="med"/>
          </a:ln>
        </p:spPr>
        <p:txBody>
          <a:bodyPr wrap="none" anchor="ctr"/>
          <a:lstStyle/>
          <a:p>
            <a:endParaRPr lang="zh-CN" altLang="en-US" dirty="0">
              <a:latin typeface="Verdana" panose="020B0604030504040204" pitchFamily="34" charset="0"/>
            </a:endParaRPr>
          </a:p>
        </p:txBody>
      </p:sp>
      <p:sp>
        <p:nvSpPr>
          <p:cNvPr id="58379" name="AutoShape 11"/>
          <p:cNvSpPr/>
          <p:nvPr/>
        </p:nvSpPr>
        <p:spPr>
          <a:xfrm>
            <a:off x="3657600" y="2362200"/>
            <a:ext cx="685800" cy="1524000"/>
          </a:xfrm>
          <a:prstGeom prst="curvedLeftArrow">
            <a:avLst>
              <a:gd name="adj1" fmla="val 44444"/>
              <a:gd name="adj2" fmla="val 88888"/>
              <a:gd name="adj3" fmla="val 33333"/>
            </a:avLst>
          </a:prstGeom>
          <a:solidFill>
            <a:srgbClr val="FF0000"/>
          </a:solidFill>
          <a:ln w="9525" cap="flat" cmpd="sng">
            <a:solidFill>
              <a:schemeClr val="tx1"/>
            </a:solidFill>
            <a:prstDash val="solid"/>
            <a:miter/>
            <a:headEnd type="none" w="med" len="med"/>
            <a:tailEnd type="none" w="med" len="med"/>
          </a:ln>
        </p:spPr>
        <p:txBody>
          <a:bodyPr wrap="none" anchor="ctr"/>
          <a:lstStyle/>
          <a:p>
            <a:endParaRPr lang="zh-CN" altLang="en-US" dirty="0">
              <a:latin typeface="Verdana" panose="020B0604030504040204" pitchFamily="34" charset="0"/>
            </a:endParaRPr>
          </a:p>
        </p:txBody>
      </p:sp>
      <p:sp>
        <p:nvSpPr>
          <p:cNvPr id="58380" name="AutoShape 12"/>
          <p:cNvSpPr/>
          <p:nvPr/>
        </p:nvSpPr>
        <p:spPr>
          <a:xfrm>
            <a:off x="6705600" y="2438400"/>
            <a:ext cx="1371600" cy="1143000"/>
          </a:xfrm>
          <a:prstGeom prst="curvedRightArrow">
            <a:avLst>
              <a:gd name="adj1" fmla="val 20000"/>
              <a:gd name="adj2" fmla="val 40000"/>
              <a:gd name="adj3" fmla="val 40000"/>
            </a:avLst>
          </a:prstGeom>
          <a:solidFill>
            <a:srgbClr val="FF0000"/>
          </a:solidFill>
          <a:ln w="9525" cap="flat" cmpd="sng">
            <a:solidFill>
              <a:schemeClr val="tx1"/>
            </a:solidFill>
            <a:prstDash val="solid"/>
            <a:miter/>
            <a:headEnd type="none" w="med" len="med"/>
            <a:tailEnd type="none" w="med" len="med"/>
          </a:ln>
        </p:spPr>
        <p:txBody>
          <a:bodyPr wrap="none" anchor="ctr"/>
          <a:lstStyle/>
          <a:p>
            <a:endParaRPr lang="zh-CN" altLang="en-US" dirty="0">
              <a:latin typeface="Verdana" panose="020B0604030504040204"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p:cTn id="6" dur="1" fill="hold">
                                          <p:stCondLst>
                                            <p:cond delay="0"/>
                                          </p:stCondLst>
                                        </p:cTn>
                                        <p:tgtEl>
                                          <p:spTgt spid="58370"/>
                                        </p:tgtEl>
                                        <p:attrNameLst>
                                          <p:attrName>style.visibility</p:attrName>
                                        </p:attrNameLst>
                                      </p:cBhvr>
                                      <p:to>
                                        <p:strVal val="visible"/>
                                      </p:to>
                                    </p:set>
                                    <p:animEffect transition="in" filter="blinds(vertical)">
                                      <p:cBhvr>
                                        <p:cTn id="7" dur="500"/>
                                        <p:tgtEl>
                                          <p:spTgt spid="5837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8377"/>
                                        </p:tgtEl>
                                        <p:attrNameLst>
                                          <p:attrName>style.visibility</p:attrName>
                                        </p:attrNameLst>
                                      </p:cBhvr>
                                      <p:to>
                                        <p:strVal val="visible"/>
                                      </p:to>
                                    </p:set>
                                    <p:animEffect transition="in" filter="barn(inVertical)">
                                      <p:cBhvr>
                                        <p:cTn id="12" dur="500"/>
                                        <p:tgtEl>
                                          <p:spTgt spid="5837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grpId="0" nodeType="clickEffect">
                                  <p:stCondLst>
                                    <p:cond delay="0"/>
                                  </p:stCondLst>
                                  <p:childTnLst>
                                    <p:set>
                                      <p:cBhvr>
                                        <p:cTn id="16" dur="1" fill="hold">
                                          <p:stCondLst>
                                            <p:cond delay="0"/>
                                          </p:stCondLst>
                                        </p:cTn>
                                        <p:tgtEl>
                                          <p:spTgt spid="58379"/>
                                        </p:tgtEl>
                                        <p:attrNameLst>
                                          <p:attrName>style.visibility</p:attrName>
                                        </p:attrNameLst>
                                      </p:cBhvr>
                                      <p:to>
                                        <p:strVal val="visible"/>
                                      </p:to>
                                    </p:set>
                                    <p:animEffect transition="in" filter="barn(inHorizontal)">
                                      <p:cBhvr>
                                        <p:cTn id="17" dur="500"/>
                                        <p:tgtEl>
                                          <p:spTgt spid="58379"/>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42" fill="hold" grpId="0" nodeType="clickEffect">
                                  <p:stCondLst>
                                    <p:cond delay="0"/>
                                  </p:stCondLst>
                                  <p:childTnLst>
                                    <p:set>
                                      <p:cBhvr>
                                        <p:cTn id="21" dur="1" fill="hold">
                                          <p:stCondLst>
                                            <p:cond delay="0"/>
                                          </p:stCondLst>
                                        </p:cTn>
                                        <p:tgtEl>
                                          <p:spTgt spid="58371"/>
                                        </p:tgtEl>
                                        <p:attrNameLst>
                                          <p:attrName>style.visibility</p:attrName>
                                        </p:attrNameLst>
                                      </p:cBhvr>
                                      <p:to>
                                        <p:strVal val="visible"/>
                                      </p:to>
                                    </p:set>
                                    <p:animEffect transition="in" filter="barn(outHorizontal)">
                                      <p:cBhvr>
                                        <p:cTn id="22" dur="500"/>
                                        <p:tgtEl>
                                          <p:spTgt spid="58371"/>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6" fill="hold" grpId="0" nodeType="clickEffect">
                                  <p:stCondLst>
                                    <p:cond delay="0"/>
                                  </p:stCondLst>
                                  <p:childTnLst>
                                    <p:set>
                                      <p:cBhvr>
                                        <p:cTn id="26" dur="1" fill="hold">
                                          <p:stCondLst>
                                            <p:cond delay="0"/>
                                          </p:stCondLst>
                                        </p:cTn>
                                        <p:tgtEl>
                                          <p:spTgt spid="58378"/>
                                        </p:tgtEl>
                                        <p:attrNameLst>
                                          <p:attrName>style.visibility</p:attrName>
                                        </p:attrNameLst>
                                      </p:cBhvr>
                                      <p:to>
                                        <p:strVal val="visible"/>
                                      </p:to>
                                    </p:set>
                                    <p:animEffect transition="in" filter="barn(inHorizontal)">
                                      <p:cBhvr>
                                        <p:cTn id="27" dur="500"/>
                                        <p:tgtEl>
                                          <p:spTgt spid="58378"/>
                                        </p:tgtEl>
                                      </p:cBhvr>
                                    </p:animEffect>
                                  </p:childTnLst>
                                </p:cTn>
                              </p:par>
                            </p:childTnLst>
                          </p:cTn>
                        </p:par>
                      </p:childTnLst>
                    </p:cTn>
                  </p:par>
                  <p:par>
                    <p:cTn id="28" fill="hold">
                      <p:stCondLst>
                        <p:cond delay="indefinite"/>
                      </p:stCondLst>
                      <p:childTnLst>
                        <p:par>
                          <p:cTn id="29" fill="hold">
                            <p:stCondLst>
                              <p:cond delay="0"/>
                            </p:stCondLst>
                            <p:childTnLst>
                              <p:par>
                                <p:cTn id="30" presetID="23" presetClass="entr" presetSubtype="16" fill="hold" grpId="0" nodeType="clickEffect">
                                  <p:stCondLst>
                                    <p:cond delay="0"/>
                                  </p:stCondLst>
                                  <p:childTnLst>
                                    <p:set>
                                      <p:cBhvr>
                                        <p:cTn id="31" dur="1" fill="hold">
                                          <p:stCondLst>
                                            <p:cond delay="0"/>
                                          </p:stCondLst>
                                        </p:cTn>
                                        <p:tgtEl>
                                          <p:spTgt spid="58372"/>
                                        </p:tgtEl>
                                        <p:attrNameLst>
                                          <p:attrName>style.visibility</p:attrName>
                                        </p:attrNameLst>
                                      </p:cBhvr>
                                      <p:to>
                                        <p:strVal val="visible"/>
                                      </p:to>
                                    </p:set>
                                    <p:anim calcmode="lin" valueType="num">
                                      <p:cBhvr>
                                        <p:cTn id="32" dur="500" fill="hold"/>
                                        <p:tgtEl>
                                          <p:spTgt spid="58372"/>
                                        </p:tgtEl>
                                        <p:attrNameLst>
                                          <p:attrName>ppt_w</p:attrName>
                                        </p:attrNameLst>
                                      </p:cBhvr>
                                      <p:tavLst>
                                        <p:tav tm="0">
                                          <p:val>
                                            <p:fltVal val="0"/>
                                          </p:val>
                                        </p:tav>
                                        <p:tav tm="100000">
                                          <p:val>
                                            <p:strVal val="#ppt_w"/>
                                          </p:val>
                                        </p:tav>
                                      </p:tavLst>
                                    </p:anim>
                                    <p:anim calcmode="lin" valueType="num">
                                      <p:cBhvr>
                                        <p:cTn id="33" dur="500" fill="hold"/>
                                        <p:tgtEl>
                                          <p:spTgt spid="58372"/>
                                        </p:tgtEl>
                                        <p:attrNameLst>
                                          <p:attrName>ppt_h</p:attrName>
                                        </p:attrNameLst>
                                      </p:cBhvr>
                                      <p:tavLst>
                                        <p:tav tm="0">
                                          <p:val>
                                            <p:fltVal val="0"/>
                                          </p:val>
                                        </p:tav>
                                        <p:tav tm="100000">
                                          <p:val>
                                            <p:strVal val="#ppt_h"/>
                                          </p:val>
                                        </p:tav>
                                      </p:tavLst>
                                    </p:anim>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58380"/>
                                        </p:tgtEl>
                                        <p:attrNameLst>
                                          <p:attrName>style.visibility</p:attrName>
                                        </p:attrNameLst>
                                      </p:cBhvr>
                                      <p:to>
                                        <p:strVal val="visible"/>
                                      </p:to>
                                    </p:set>
                                    <p:animEffect transition="in" filter="blinds(horizontal)">
                                      <p:cBhvr>
                                        <p:cTn id="38" dur="500"/>
                                        <p:tgtEl>
                                          <p:spTgt spid="58380"/>
                                        </p:tgtEl>
                                      </p:cBhvr>
                                    </p:animEffect>
                                  </p:childTnLst>
                                </p:cTn>
                              </p:par>
                            </p:childTnLst>
                          </p:cTn>
                        </p:par>
                      </p:childTnLst>
                    </p:cTn>
                  </p:par>
                  <p:par>
                    <p:cTn id="39" fill="hold">
                      <p:stCondLst>
                        <p:cond delay="indefinite"/>
                      </p:stCondLst>
                      <p:childTnLst>
                        <p:par>
                          <p:cTn id="40" fill="hold">
                            <p:stCondLst>
                              <p:cond delay="0"/>
                            </p:stCondLst>
                            <p:childTnLst>
                              <p:par>
                                <p:cTn id="41" presetID="5" presetClass="entr" presetSubtype="10" fill="hold" grpId="0" nodeType="clickEffect">
                                  <p:stCondLst>
                                    <p:cond delay="0"/>
                                  </p:stCondLst>
                                  <p:childTnLst>
                                    <p:set>
                                      <p:cBhvr>
                                        <p:cTn id="42" dur="1" fill="hold">
                                          <p:stCondLst>
                                            <p:cond delay="0"/>
                                          </p:stCondLst>
                                        </p:cTn>
                                        <p:tgtEl>
                                          <p:spTgt spid="58373"/>
                                        </p:tgtEl>
                                        <p:attrNameLst>
                                          <p:attrName>style.visibility</p:attrName>
                                        </p:attrNameLst>
                                      </p:cBhvr>
                                      <p:to>
                                        <p:strVal val="visible"/>
                                      </p:to>
                                    </p:set>
                                    <p:animEffect transition="in" filter="checkerboard(across)">
                                      <p:cBhvr>
                                        <p:cTn id="43" dur="500"/>
                                        <p:tgtEl>
                                          <p:spTgt spid="58373"/>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58374"/>
                                        </p:tgtEl>
                                        <p:attrNameLst>
                                          <p:attrName>style.visibility</p:attrName>
                                        </p:attrNameLst>
                                      </p:cBhvr>
                                      <p:to>
                                        <p:strVal val="visible"/>
                                      </p:to>
                                    </p:set>
                                    <p:animEffect transition="in" filter="blinds(horizontal)">
                                      <p:cBhvr>
                                        <p:cTn id="48" dur="500"/>
                                        <p:tgtEl>
                                          <p:spTgt spid="58374"/>
                                        </p:tgtEl>
                                      </p:cBhvr>
                                    </p:animEffect>
                                  </p:childTnLst>
                                </p:cTn>
                              </p:par>
                            </p:childTnLst>
                          </p:cTn>
                        </p:par>
                      </p:childTnLst>
                    </p:cTn>
                  </p:par>
                  <p:par>
                    <p:cTn id="49" fill="hold">
                      <p:stCondLst>
                        <p:cond delay="indefinite"/>
                      </p:stCondLst>
                      <p:childTnLst>
                        <p:par>
                          <p:cTn id="50" fill="hold">
                            <p:stCondLst>
                              <p:cond delay="0"/>
                            </p:stCondLst>
                            <p:childTnLst>
                              <p:par>
                                <p:cTn id="51" presetID="18" presetClass="entr" presetSubtype="12" fill="hold" grpId="0" nodeType="clickEffect">
                                  <p:stCondLst>
                                    <p:cond delay="0"/>
                                  </p:stCondLst>
                                  <p:childTnLst>
                                    <p:set>
                                      <p:cBhvr>
                                        <p:cTn id="52" dur="1" fill="hold">
                                          <p:stCondLst>
                                            <p:cond delay="0"/>
                                          </p:stCondLst>
                                        </p:cTn>
                                        <p:tgtEl>
                                          <p:spTgt spid="58375"/>
                                        </p:tgtEl>
                                        <p:attrNameLst>
                                          <p:attrName>style.visibility</p:attrName>
                                        </p:attrNameLst>
                                      </p:cBhvr>
                                      <p:to>
                                        <p:strVal val="visible"/>
                                      </p:to>
                                    </p:set>
                                    <p:animEffect transition="in" filter="strips(downLeft)">
                                      <p:cBhvr>
                                        <p:cTn id="53" dur="500"/>
                                        <p:tgtEl>
                                          <p:spTgt spid="58375"/>
                                        </p:tgtEl>
                                      </p:cBhvr>
                                    </p:animEffect>
                                  </p:childTnLst>
                                </p:cTn>
                              </p:par>
                            </p:childTnLst>
                          </p:cTn>
                        </p:par>
                      </p:childTnLst>
                    </p:cTn>
                  </p:par>
                  <p:par>
                    <p:cTn id="54" fill="hold">
                      <p:stCondLst>
                        <p:cond delay="indefinite"/>
                      </p:stCondLst>
                      <p:childTnLst>
                        <p:par>
                          <p:cTn id="55" fill="hold">
                            <p:stCondLst>
                              <p:cond delay="0"/>
                            </p:stCondLst>
                            <p:childTnLst>
                              <p:par>
                                <p:cTn id="56" presetID="4" presetClass="entr" presetSubtype="16" fill="hold" grpId="0" nodeType="clickEffect">
                                  <p:stCondLst>
                                    <p:cond delay="0"/>
                                  </p:stCondLst>
                                  <p:childTnLst>
                                    <p:set>
                                      <p:cBhvr>
                                        <p:cTn id="57" dur="1" fill="hold">
                                          <p:stCondLst>
                                            <p:cond delay="0"/>
                                          </p:stCondLst>
                                        </p:cTn>
                                        <p:tgtEl>
                                          <p:spTgt spid="58376"/>
                                        </p:tgtEl>
                                        <p:attrNameLst>
                                          <p:attrName>style.visibility</p:attrName>
                                        </p:attrNameLst>
                                      </p:cBhvr>
                                      <p:to>
                                        <p:strVal val="visible"/>
                                      </p:to>
                                    </p:set>
                                    <p:animEffect transition="in" filter="box(in)">
                                      <p:cBhvr>
                                        <p:cTn id="58" dur="500"/>
                                        <p:tgtEl>
                                          <p:spTgt spid="583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p:bldP spid="58372" grpId="0" animBg="1"/>
      <p:bldP spid="58373" grpId="0" animBg="1"/>
      <p:bldP spid="58374" grpId="0"/>
      <p:bldP spid="58375" grpId="0"/>
      <p:bldP spid="58376" grpId="0"/>
      <p:bldP spid="58377" grpId="0" animBg="1"/>
      <p:bldP spid="58378" grpId="0" animBg="1"/>
      <p:bldP spid="58379" grpId="0" animBg="1"/>
      <p:bldP spid="5838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p:nvPr/>
        </p:nvSpPr>
        <p:spPr>
          <a:xfrm>
            <a:off x="2098056" y="1052737"/>
            <a:ext cx="7993063" cy="3354765"/>
          </a:xfrm>
          <a:prstGeom prst="rect">
            <a:avLst/>
          </a:prstGeom>
          <a:noFill/>
          <a:ln w="9525">
            <a:noFill/>
          </a:ln>
        </p:spPr>
        <p:txBody>
          <a:bodyPr>
            <a:spAutoFit/>
          </a:bodyPr>
          <a:lstStyle/>
          <a:p>
            <a:r>
              <a:rPr lang="zh-CN" altLang="en-US" sz="4400" b="1" dirty="0">
                <a:solidFill>
                  <a:srgbClr val="FF3300"/>
                </a:solidFill>
                <a:latin typeface="Arial" panose="020B0604020202020204" pitchFamily="34" charset="0"/>
              </a:rPr>
              <a:t>学习目标</a:t>
            </a:r>
          </a:p>
          <a:p>
            <a:endParaRPr lang="zh-CN" altLang="en-US" sz="2400" b="1" dirty="0">
              <a:solidFill>
                <a:schemeClr val="bg1"/>
              </a:solidFill>
              <a:latin typeface="Times New Roman" panose="02020603050405020304" pitchFamily="18" charset="0"/>
            </a:endParaRPr>
          </a:p>
          <a:p>
            <a:r>
              <a:rPr lang="en-US" altLang="zh-CN" sz="2400" b="1" dirty="0">
                <a:latin typeface="Times New Roman" panose="02020603050405020304" pitchFamily="18" charset="0"/>
              </a:rPr>
              <a:t>1</a:t>
            </a:r>
            <a:r>
              <a:rPr lang="zh-CN" altLang="en-US" sz="2400" b="1" dirty="0">
                <a:latin typeface="Times New Roman" panose="02020603050405020304" pitchFamily="18" charset="0"/>
              </a:rPr>
              <a:t>、理解托物言志的写法，体会白杨树的象征意义。 </a:t>
            </a:r>
            <a:br>
              <a:rPr lang="zh-CN" altLang="en-US" sz="2400" b="1" dirty="0">
                <a:latin typeface="Times New Roman" panose="02020603050405020304" pitchFamily="18" charset="0"/>
              </a:rPr>
            </a:br>
            <a:endParaRPr lang="zh-CN" altLang="en-US" sz="2400" b="1" dirty="0">
              <a:latin typeface="Times New Roman" panose="02020603050405020304" pitchFamily="18" charset="0"/>
            </a:endParaRPr>
          </a:p>
          <a:p>
            <a:r>
              <a:rPr lang="en-US" altLang="zh-CN" sz="2400" b="1" dirty="0">
                <a:latin typeface="Times New Roman" panose="02020603050405020304" pitchFamily="18" charset="0"/>
              </a:rPr>
              <a:t>2</a:t>
            </a:r>
            <a:r>
              <a:rPr lang="zh-CN" altLang="en-US" sz="2400" b="1" dirty="0">
                <a:latin typeface="Times New Roman" panose="02020603050405020304" pitchFamily="18" charset="0"/>
              </a:rPr>
              <a:t>、理解本文的抒情线索，学习散文状物抒情的写法。 </a:t>
            </a:r>
          </a:p>
          <a:p>
            <a:r>
              <a:rPr lang="zh-CN" altLang="en-US" sz="2400" b="1" dirty="0">
                <a:latin typeface="Times New Roman" panose="02020603050405020304" pitchFamily="18" charset="0"/>
              </a:rPr>
              <a:t/>
            </a:r>
            <a:br>
              <a:rPr lang="zh-CN" altLang="en-US" sz="2400" b="1" dirty="0">
                <a:latin typeface="Times New Roman" panose="02020603050405020304" pitchFamily="18" charset="0"/>
              </a:rPr>
            </a:br>
            <a:r>
              <a:rPr lang="en-US" altLang="zh-CN" sz="2400" b="1" dirty="0">
                <a:latin typeface="Times New Roman" panose="02020603050405020304" pitchFamily="18" charset="0"/>
              </a:rPr>
              <a:t>3</a:t>
            </a:r>
            <a:r>
              <a:rPr lang="zh-CN" altLang="en-US" sz="2400" b="1" dirty="0">
                <a:latin typeface="Times New Roman" panose="02020603050405020304" pitchFamily="18" charset="0"/>
              </a:rPr>
              <a:t>、学习共产党所领导下的抗日军民的正直、质朴、紧密团结、坚贞不屈的斗争精神和革命品质。</a:t>
            </a:r>
            <a:r>
              <a:rPr lang="zh-CN" altLang="en-US" sz="2400" dirty="0">
                <a:latin typeface="Times New Roman" panose="02020603050405020304" pitchFamily="18" charset="0"/>
              </a:rPr>
              <a:t> </a:t>
            </a:r>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p:nvPr>
        </p:nvSpPr>
        <p:spPr>
          <a:ln/>
        </p:spPr>
        <p:txBody>
          <a:bodyPr vert="horz" wrap="square" lIns="91440" tIns="45720" rIns="91440" bIns="45720" numCol="1" anchor="b" anchorCtr="0" compatLnSpc="1">
            <a:prstTxWarp prst="textNoShape">
              <a:avLst/>
            </a:prstTxWarp>
          </a:bodyPr>
          <a:lstStyle/>
          <a:p>
            <a:pPr eaLnBrk="1" hangingPunct="1"/>
            <a:r>
              <a:rPr lang="zh-CN" altLang="en-US" b="1" dirty="0">
                <a:solidFill>
                  <a:srgbClr val="FF0000"/>
                </a:solidFill>
              </a:rPr>
              <a:t>本课小结</a:t>
            </a:r>
          </a:p>
        </p:txBody>
      </p:sp>
      <p:sp>
        <p:nvSpPr>
          <p:cNvPr id="36867" name="Rectangle 3"/>
          <p:cNvSpPr>
            <a:spLocks noGrp="1"/>
          </p:cNvSpPr>
          <p:nvPr>
            <p:ph idx="1"/>
          </p:nvPr>
        </p:nvSpPr>
        <p:spPr>
          <a:xfrm>
            <a:off x="1846263" y="1557338"/>
            <a:ext cx="8426450" cy="4876800"/>
          </a:xfrm>
          <a:ln/>
        </p:spPr>
        <p:txBody>
          <a:bodyPr vert="horz" wrap="square" lIns="91440" tIns="45720" rIns="91440" bIns="45720" numCol="1" anchor="t" anchorCtr="0" compatLnSpc="1">
            <a:prstTxWarp prst="textNoShape">
              <a:avLst/>
            </a:prstTxWarp>
          </a:bodyPr>
          <a:lstStyle/>
          <a:p>
            <a:pPr eaLnBrk="1" hangingPunct="1">
              <a:buNone/>
            </a:pPr>
            <a:r>
              <a:rPr lang="zh-CN" altLang="en-US" sz="2600" dirty="0"/>
              <a:t>本文以白杨树的</a:t>
            </a:r>
            <a:r>
              <a:rPr lang="zh-CN" altLang="en-US" sz="2600" dirty="0">
                <a:latin typeface="Arial" panose="020B0604020202020204" pitchFamily="34" charset="0"/>
              </a:rPr>
              <a:t>“</a:t>
            </a:r>
            <a:r>
              <a:rPr lang="zh-CN" altLang="en-US" sz="2600" dirty="0"/>
              <a:t>不平凡</a:t>
            </a:r>
            <a:r>
              <a:rPr lang="zh-CN" altLang="en-US" sz="2600" dirty="0">
                <a:latin typeface="Arial" panose="020B0604020202020204" pitchFamily="34" charset="0"/>
              </a:rPr>
              <a:t>”</a:t>
            </a:r>
            <a:r>
              <a:rPr lang="zh-CN" altLang="en-US" sz="2600" dirty="0"/>
              <a:t>为抒情线索。第</a:t>
            </a:r>
            <a:r>
              <a:rPr lang="en-US" altLang="zh-CN" sz="2600" dirty="0"/>
              <a:t>1</a:t>
            </a:r>
            <a:r>
              <a:rPr lang="zh-CN" altLang="en-US" sz="2600" dirty="0"/>
              <a:t>、</a:t>
            </a:r>
            <a:r>
              <a:rPr lang="en-US" altLang="zh-CN" sz="2600" dirty="0"/>
              <a:t>4</a:t>
            </a:r>
            <a:r>
              <a:rPr lang="zh-CN" altLang="en-US" sz="2600" dirty="0"/>
              <a:t>、</a:t>
            </a:r>
            <a:r>
              <a:rPr lang="en-US" altLang="zh-CN" sz="2600" dirty="0"/>
              <a:t>6</a:t>
            </a:r>
            <a:r>
              <a:rPr lang="zh-CN" altLang="en-US" sz="2600" dirty="0"/>
              <a:t>、</a:t>
            </a:r>
            <a:r>
              <a:rPr lang="en-US" altLang="zh-CN" sz="2600" dirty="0"/>
              <a:t>8</a:t>
            </a:r>
            <a:r>
              <a:rPr lang="zh-CN" altLang="en-US" sz="2600" dirty="0"/>
              <a:t>分别对白杨树的</a:t>
            </a:r>
            <a:r>
              <a:rPr lang="zh-CN" altLang="en-US" sz="2600" dirty="0">
                <a:latin typeface="Arial" panose="020B0604020202020204" pitchFamily="34" charset="0"/>
              </a:rPr>
              <a:t>“</a:t>
            </a:r>
            <a:r>
              <a:rPr lang="zh-CN" altLang="en-US" sz="2600" dirty="0"/>
              <a:t>不平凡</a:t>
            </a:r>
            <a:r>
              <a:rPr lang="zh-CN" altLang="en-US" sz="2600" dirty="0">
                <a:latin typeface="Arial" panose="020B0604020202020204" pitchFamily="34" charset="0"/>
              </a:rPr>
              <a:t>”</a:t>
            </a:r>
            <a:r>
              <a:rPr lang="zh-CN" altLang="en-US" sz="2600" dirty="0"/>
              <a:t>尽情歌颂，句式结构相似，意义步步深入。</a:t>
            </a:r>
            <a:r>
              <a:rPr lang="zh-CN" altLang="en-US" sz="2600" dirty="0">
                <a:latin typeface="Arial" panose="020B0604020202020204" pitchFamily="34" charset="0"/>
              </a:rPr>
              <a:t>“</a:t>
            </a:r>
            <a:r>
              <a:rPr lang="zh-CN" altLang="en-US" sz="2600" dirty="0"/>
              <a:t>不平凡</a:t>
            </a:r>
            <a:r>
              <a:rPr lang="zh-CN" altLang="en-US" sz="2600" dirty="0">
                <a:latin typeface="Arial" panose="020B0604020202020204" pitchFamily="34" charset="0"/>
              </a:rPr>
              <a:t>”</a:t>
            </a:r>
            <a:r>
              <a:rPr lang="zh-CN" altLang="en-US" sz="2600" dirty="0"/>
              <a:t>三个字反复出现，强烈抒发了作者的思想感情，把散文形散神不散的特点表现得十分突出。</a:t>
            </a:r>
            <a:r>
              <a:rPr lang="zh-CN" altLang="en-US" sz="2600" dirty="0">
                <a:latin typeface="Arial" panose="020B0604020202020204" pitchFamily="34" charset="0"/>
              </a:rPr>
              <a:t>“</a:t>
            </a:r>
            <a:r>
              <a:rPr lang="zh-CN" altLang="en-US" sz="2600" dirty="0"/>
              <a:t>神</a:t>
            </a:r>
            <a:r>
              <a:rPr lang="zh-CN" altLang="en-US" sz="2600" dirty="0">
                <a:latin typeface="Arial" panose="020B0604020202020204" pitchFamily="34" charset="0"/>
              </a:rPr>
              <a:t>”</a:t>
            </a:r>
            <a:r>
              <a:rPr lang="zh-CN" altLang="en-US" sz="2600" dirty="0"/>
              <a:t>是作者</a:t>
            </a:r>
            <a:r>
              <a:rPr lang="zh-CN" altLang="en-US" sz="2600" dirty="0">
                <a:latin typeface="Arial" panose="020B0604020202020204" pitchFamily="34" charset="0"/>
              </a:rPr>
              <a:t>“</a:t>
            </a:r>
            <a:r>
              <a:rPr lang="zh-CN" altLang="en-US" sz="2600" dirty="0"/>
              <a:t>礼赞</a:t>
            </a:r>
            <a:r>
              <a:rPr lang="zh-CN" altLang="en-US" sz="2600" dirty="0">
                <a:latin typeface="Arial" panose="020B0604020202020204" pitchFamily="34" charset="0"/>
              </a:rPr>
              <a:t>”</a:t>
            </a:r>
            <a:r>
              <a:rPr lang="zh-CN" altLang="en-US" sz="2600" dirty="0"/>
              <a:t>白杨的根本。</a:t>
            </a:r>
            <a:r>
              <a:rPr lang="zh-CN" altLang="en-US" sz="2600" dirty="0">
                <a:latin typeface="Arial" panose="020B0604020202020204" pitchFamily="34" charset="0"/>
              </a:rPr>
              <a:t>“</a:t>
            </a:r>
            <a:r>
              <a:rPr lang="zh-CN" altLang="en-US" sz="2600" dirty="0"/>
              <a:t>形</a:t>
            </a:r>
            <a:r>
              <a:rPr lang="zh-CN" altLang="en-US" sz="2600" dirty="0">
                <a:latin typeface="Arial" panose="020B0604020202020204" pitchFamily="34" charset="0"/>
              </a:rPr>
              <a:t>”</a:t>
            </a:r>
            <a:r>
              <a:rPr lang="zh-CN" altLang="en-US" sz="2600" dirty="0"/>
              <a:t>是作者工笔细描的白杨树外貌，是作者笔下的白杨树赖以生存的</a:t>
            </a:r>
            <a:r>
              <a:rPr lang="zh-CN" altLang="en-US" sz="2600" dirty="0">
                <a:latin typeface="Arial" panose="020B0604020202020204" pitchFamily="34" charset="0"/>
              </a:rPr>
              <a:t>“</a:t>
            </a:r>
            <a:r>
              <a:rPr lang="zh-CN" altLang="en-US" sz="2600" dirty="0"/>
              <a:t>景</a:t>
            </a:r>
            <a:r>
              <a:rPr lang="zh-CN" altLang="en-US" sz="2600" dirty="0">
                <a:latin typeface="Arial" panose="020B0604020202020204" pitchFamily="34" charset="0"/>
              </a:rPr>
              <a:t>”</a:t>
            </a:r>
            <a:r>
              <a:rPr lang="en-US" altLang="zh-CN" sz="2600" dirty="0">
                <a:latin typeface="Arial" panose="020B0604020202020204" pitchFamily="34" charset="0"/>
              </a:rPr>
              <a:t>——</a:t>
            </a:r>
            <a:r>
              <a:rPr lang="zh-CN" altLang="en-US" sz="2600" dirty="0"/>
              <a:t>黄土高原，文章不平凡的</a:t>
            </a:r>
            <a:r>
              <a:rPr lang="zh-CN" altLang="en-US" sz="2600" dirty="0">
                <a:latin typeface="Arial" panose="020B0604020202020204" pitchFamily="34" charset="0"/>
              </a:rPr>
              <a:t>“</a:t>
            </a:r>
            <a:r>
              <a:rPr lang="zh-CN" altLang="en-US" sz="2600" dirty="0"/>
              <a:t>景</a:t>
            </a:r>
            <a:r>
              <a:rPr lang="zh-CN" altLang="en-US" sz="2600" dirty="0">
                <a:latin typeface="Arial" panose="020B0604020202020204" pitchFamily="34" charset="0"/>
              </a:rPr>
              <a:t>”</a:t>
            </a:r>
            <a:r>
              <a:rPr lang="zh-CN" altLang="en-US" sz="2600" dirty="0"/>
              <a:t>，不平凡的</a:t>
            </a:r>
            <a:r>
              <a:rPr lang="zh-CN" altLang="en-US" sz="2600" dirty="0">
                <a:latin typeface="Arial" panose="020B0604020202020204" pitchFamily="34" charset="0"/>
              </a:rPr>
              <a:t>“</a:t>
            </a:r>
            <a:r>
              <a:rPr lang="zh-CN" altLang="en-US" sz="2600" dirty="0"/>
              <a:t>形</a:t>
            </a:r>
            <a:r>
              <a:rPr lang="zh-CN" altLang="en-US" sz="2600" dirty="0">
                <a:latin typeface="Arial" panose="020B0604020202020204" pitchFamily="34" charset="0"/>
              </a:rPr>
              <a:t>”</a:t>
            </a:r>
            <a:r>
              <a:rPr lang="zh-CN" altLang="en-US" sz="2600" dirty="0"/>
              <a:t>，不平凡的</a:t>
            </a:r>
            <a:r>
              <a:rPr lang="zh-CN" altLang="en-US" sz="2600" dirty="0">
                <a:latin typeface="Arial" panose="020B0604020202020204" pitchFamily="34" charset="0"/>
              </a:rPr>
              <a:t>“</a:t>
            </a:r>
            <a:r>
              <a:rPr lang="zh-CN" altLang="en-US" sz="2600" dirty="0"/>
              <a:t>神</a:t>
            </a:r>
            <a:r>
              <a:rPr lang="zh-CN" altLang="en-US" sz="2600" dirty="0">
                <a:latin typeface="Arial" panose="020B0604020202020204" pitchFamily="34" charset="0"/>
              </a:rPr>
              <a:t>”</a:t>
            </a:r>
            <a:r>
              <a:rPr lang="zh-CN" altLang="en-US" sz="2600" dirty="0"/>
              <a:t>三者完美结合，白杨树的形象栩栩如生地挺立在我们面前。 </a:t>
            </a:r>
            <a:br>
              <a:rPr lang="zh-CN" altLang="en-US" sz="2600" dirty="0"/>
            </a:br>
            <a:r>
              <a:rPr lang="zh-CN" altLang="en-US" sz="2600" dirty="0"/>
              <a:t/>
            </a:r>
            <a:br>
              <a:rPr lang="zh-CN" altLang="en-US" sz="2600" dirty="0"/>
            </a:br>
            <a:endParaRPr lang="zh-CN" altLang="en-US" sz="26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2"/>
          <p:cNvSpPr txBox="1"/>
          <p:nvPr/>
        </p:nvSpPr>
        <p:spPr>
          <a:xfrm>
            <a:off x="2514600" y="1905000"/>
            <a:ext cx="6324600" cy="457200"/>
          </a:xfrm>
          <a:prstGeom prst="rect">
            <a:avLst/>
          </a:prstGeom>
          <a:noFill/>
          <a:ln w="9525">
            <a:noFill/>
          </a:ln>
        </p:spPr>
        <p:txBody>
          <a:bodyPr>
            <a:spAutoFit/>
          </a:bodyPr>
          <a:lstStyle/>
          <a:p>
            <a:pPr algn="ctr">
              <a:spcBef>
                <a:spcPct val="50000"/>
              </a:spcBef>
            </a:pPr>
            <a:endParaRPr lang="zh-CN" altLang="zh-CN" sz="2400" dirty="0">
              <a:latin typeface="Times New Roman" panose="02020603050405020304" pitchFamily="18" charset="0"/>
            </a:endParaRPr>
          </a:p>
        </p:txBody>
      </p:sp>
      <p:grpSp>
        <p:nvGrpSpPr>
          <p:cNvPr id="2" name="Group 3"/>
          <p:cNvGrpSpPr/>
          <p:nvPr/>
        </p:nvGrpSpPr>
        <p:grpSpPr>
          <a:xfrm>
            <a:off x="1524001" y="1412876"/>
            <a:ext cx="9009063" cy="1204913"/>
            <a:chOff x="85" y="96"/>
            <a:chExt cx="5675" cy="759"/>
          </a:xfrm>
        </p:grpSpPr>
        <p:grpSp>
          <p:nvGrpSpPr>
            <p:cNvPr id="37904" name="Group 4"/>
            <p:cNvGrpSpPr/>
            <p:nvPr/>
          </p:nvGrpSpPr>
          <p:grpSpPr>
            <a:xfrm>
              <a:off x="85" y="192"/>
              <a:ext cx="5675" cy="663"/>
              <a:chOff x="85" y="288"/>
              <a:chExt cx="5675" cy="663"/>
            </a:xfrm>
          </p:grpSpPr>
          <p:grpSp>
            <p:nvGrpSpPr>
              <p:cNvPr id="37906" name="Group 5"/>
              <p:cNvGrpSpPr/>
              <p:nvPr/>
            </p:nvGrpSpPr>
            <p:grpSpPr>
              <a:xfrm>
                <a:off x="268" y="356"/>
                <a:ext cx="448" cy="299"/>
                <a:chOff x="720" y="336"/>
                <a:chExt cx="624" cy="432"/>
              </a:xfrm>
            </p:grpSpPr>
            <p:sp>
              <p:nvSpPr>
                <p:cNvPr id="37913" name="Rectangle 6"/>
                <p:cNvSpPr/>
                <p:nvPr/>
              </p:nvSpPr>
              <p:spPr>
                <a:xfrm>
                  <a:off x="720" y="336"/>
                  <a:ext cx="384" cy="432"/>
                </a:xfrm>
                <a:prstGeom prst="rect">
                  <a:avLst/>
                </a:prstGeom>
                <a:solidFill>
                  <a:srgbClr val="FF3300"/>
                </a:solidFill>
                <a:ln w="76200" cap="flat" cmpd="sng">
                  <a:solidFill>
                    <a:schemeClr val="tx1"/>
                  </a:solidFill>
                  <a:prstDash val="solid"/>
                  <a:miter/>
                  <a:headEnd type="none" w="med" len="med"/>
                  <a:tailEnd type="none" w="med" len="med"/>
                </a:ln>
              </p:spPr>
              <p:txBody>
                <a:bodyPr wrap="none" anchor="ctr"/>
                <a:lstStyle/>
                <a:p>
                  <a:endParaRPr lang="zh-CN" altLang="en-US" dirty="0">
                    <a:latin typeface="Verdana" panose="020B0604030504040204" pitchFamily="34" charset="0"/>
                  </a:endParaRPr>
                </a:p>
              </p:txBody>
            </p:sp>
            <p:sp>
              <p:nvSpPr>
                <p:cNvPr id="37914" name="Rectangle 7"/>
                <p:cNvSpPr/>
                <p:nvPr/>
              </p:nvSpPr>
              <p:spPr>
                <a:xfrm>
                  <a:off x="1056" y="336"/>
                  <a:ext cx="288" cy="432"/>
                </a:xfrm>
                <a:prstGeom prst="rect">
                  <a:avLst/>
                </a:prstGeom>
                <a:solidFill>
                  <a:srgbClr val="FF3300"/>
                </a:solidFill>
                <a:ln w="76200" cap="flat" cmpd="sng">
                  <a:solidFill>
                    <a:schemeClr val="tx1"/>
                  </a:solidFill>
                  <a:prstDash val="solid"/>
                  <a:miter/>
                  <a:headEnd type="none" w="med" len="med"/>
                  <a:tailEnd type="none" w="med" len="med"/>
                </a:ln>
              </p:spPr>
              <p:txBody>
                <a:bodyPr wrap="none" anchor="ctr"/>
                <a:lstStyle/>
                <a:p>
                  <a:endParaRPr lang="zh-CN" altLang="en-US" dirty="0">
                    <a:latin typeface="Verdana" panose="020B0604030504040204" pitchFamily="34" charset="0"/>
                  </a:endParaRPr>
                </a:p>
              </p:txBody>
            </p:sp>
          </p:grpSp>
          <p:grpSp>
            <p:nvGrpSpPr>
              <p:cNvPr id="37907" name="Group 8"/>
              <p:cNvGrpSpPr/>
              <p:nvPr/>
            </p:nvGrpSpPr>
            <p:grpSpPr>
              <a:xfrm>
                <a:off x="346" y="622"/>
                <a:ext cx="465" cy="299"/>
                <a:chOff x="912" y="2640"/>
                <a:chExt cx="672" cy="432"/>
              </a:xfrm>
            </p:grpSpPr>
            <p:sp>
              <p:nvSpPr>
                <p:cNvPr id="37911" name="Rectangle 9"/>
                <p:cNvSpPr/>
                <p:nvPr/>
              </p:nvSpPr>
              <p:spPr>
                <a:xfrm>
                  <a:off x="912" y="2640"/>
                  <a:ext cx="384" cy="432"/>
                </a:xfrm>
                <a:prstGeom prst="rect">
                  <a:avLst/>
                </a:prstGeom>
                <a:solidFill>
                  <a:srgbClr val="FF3300"/>
                </a:solidFill>
                <a:ln w="76200" cap="flat" cmpd="sng">
                  <a:solidFill>
                    <a:schemeClr val="tx1"/>
                  </a:solidFill>
                  <a:prstDash val="solid"/>
                  <a:miter/>
                  <a:headEnd type="none" w="med" len="med"/>
                  <a:tailEnd type="none" w="med" len="med"/>
                </a:ln>
              </p:spPr>
              <p:txBody>
                <a:bodyPr wrap="none" anchor="ctr"/>
                <a:lstStyle/>
                <a:p>
                  <a:endParaRPr lang="zh-CN" altLang="en-US" dirty="0">
                    <a:latin typeface="Verdana" panose="020B0604030504040204" pitchFamily="34" charset="0"/>
                  </a:endParaRPr>
                </a:p>
              </p:txBody>
            </p:sp>
            <p:sp>
              <p:nvSpPr>
                <p:cNvPr id="37912" name="Rectangle 10"/>
                <p:cNvSpPr/>
                <p:nvPr/>
              </p:nvSpPr>
              <p:spPr>
                <a:xfrm>
                  <a:off x="1248" y="2640"/>
                  <a:ext cx="336" cy="432"/>
                </a:xfrm>
                <a:prstGeom prst="rect">
                  <a:avLst/>
                </a:prstGeom>
                <a:solidFill>
                  <a:srgbClr val="FF3300"/>
                </a:solidFill>
                <a:ln w="76200" cap="flat" cmpd="sng">
                  <a:solidFill>
                    <a:schemeClr val="tx1"/>
                  </a:solidFill>
                  <a:prstDash val="solid"/>
                  <a:miter/>
                  <a:headEnd type="none" w="med" len="med"/>
                  <a:tailEnd type="none" w="med" len="med"/>
                </a:ln>
              </p:spPr>
              <p:txBody>
                <a:bodyPr wrap="none" anchor="ctr"/>
                <a:lstStyle/>
                <a:p>
                  <a:endParaRPr lang="zh-CN" altLang="en-US" dirty="0">
                    <a:latin typeface="Verdana" panose="020B0604030504040204" pitchFamily="34" charset="0"/>
                  </a:endParaRPr>
                </a:p>
              </p:txBody>
            </p:sp>
          </p:grpSp>
          <p:sp>
            <p:nvSpPr>
              <p:cNvPr id="37908" name="Rectangle 11"/>
              <p:cNvSpPr/>
              <p:nvPr/>
            </p:nvSpPr>
            <p:spPr>
              <a:xfrm>
                <a:off x="85" y="576"/>
                <a:ext cx="353" cy="266"/>
              </a:xfrm>
              <a:prstGeom prst="rect">
                <a:avLst/>
              </a:prstGeom>
              <a:solidFill>
                <a:srgbClr val="FF3300"/>
              </a:solidFill>
              <a:ln w="76200" cap="flat" cmpd="sng">
                <a:solidFill>
                  <a:schemeClr val="tx1"/>
                </a:solidFill>
                <a:prstDash val="solid"/>
                <a:miter/>
                <a:headEnd type="none" w="med" len="med"/>
                <a:tailEnd type="none" w="med" len="med"/>
              </a:ln>
            </p:spPr>
            <p:txBody>
              <a:bodyPr wrap="none" anchor="ctr"/>
              <a:lstStyle/>
              <a:p>
                <a:endParaRPr lang="zh-CN" altLang="en-US" dirty="0">
                  <a:latin typeface="Verdana" panose="020B0604030504040204" pitchFamily="34" charset="0"/>
                </a:endParaRPr>
              </a:p>
            </p:txBody>
          </p:sp>
          <p:sp>
            <p:nvSpPr>
              <p:cNvPr id="37909" name="Rectangle 12"/>
              <p:cNvSpPr/>
              <p:nvPr/>
            </p:nvSpPr>
            <p:spPr>
              <a:xfrm>
                <a:off x="485" y="288"/>
                <a:ext cx="20" cy="663"/>
              </a:xfrm>
              <a:prstGeom prst="rect">
                <a:avLst/>
              </a:prstGeom>
              <a:solidFill>
                <a:srgbClr val="FF3300"/>
              </a:solidFill>
              <a:ln w="76200" cap="flat" cmpd="sng">
                <a:solidFill>
                  <a:schemeClr val="tx1"/>
                </a:solidFill>
                <a:prstDash val="solid"/>
                <a:miter/>
                <a:headEnd type="none" w="med" len="med"/>
                <a:tailEnd type="none" w="med" len="med"/>
              </a:ln>
            </p:spPr>
            <p:txBody>
              <a:bodyPr wrap="none" anchor="ctr"/>
              <a:lstStyle/>
              <a:p>
                <a:endParaRPr lang="zh-CN" altLang="en-US" dirty="0">
                  <a:latin typeface="Verdana" panose="020B0604030504040204" pitchFamily="34" charset="0"/>
                </a:endParaRPr>
              </a:p>
            </p:txBody>
          </p:sp>
          <p:sp>
            <p:nvSpPr>
              <p:cNvPr id="37910" name="Rectangle 13"/>
              <p:cNvSpPr/>
              <p:nvPr/>
            </p:nvSpPr>
            <p:spPr>
              <a:xfrm flipV="1">
                <a:off x="284" y="806"/>
                <a:ext cx="5476" cy="35"/>
              </a:xfrm>
              <a:prstGeom prst="rect">
                <a:avLst/>
              </a:prstGeom>
              <a:solidFill>
                <a:srgbClr val="FF3300"/>
              </a:solidFill>
              <a:ln w="76200" cap="flat" cmpd="sng">
                <a:solidFill>
                  <a:schemeClr val="tx1"/>
                </a:solidFill>
                <a:prstDash val="solid"/>
                <a:miter/>
                <a:headEnd type="none" w="med" len="med"/>
                <a:tailEnd type="none" w="med" len="med"/>
              </a:ln>
            </p:spPr>
            <p:txBody>
              <a:bodyPr wrap="none" anchor="ctr"/>
              <a:lstStyle/>
              <a:p>
                <a:endParaRPr lang="zh-CN" altLang="en-US" dirty="0">
                  <a:latin typeface="Verdana" panose="020B0604030504040204" pitchFamily="34" charset="0"/>
                </a:endParaRPr>
              </a:p>
            </p:txBody>
          </p:sp>
        </p:grpSp>
        <p:sp>
          <p:nvSpPr>
            <p:cNvPr id="37905" name="Oval 14"/>
            <p:cNvSpPr/>
            <p:nvPr/>
          </p:nvSpPr>
          <p:spPr>
            <a:xfrm>
              <a:off x="912" y="96"/>
              <a:ext cx="4704" cy="528"/>
            </a:xfrm>
            <a:prstGeom prst="ellipse">
              <a:avLst/>
            </a:prstGeom>
            <a:solidFill>
              <a:srgbClr val="FFFF00"/>
            </a:solidFill>
            <a:ln w="9525">
              <a:noFill/>
            </a:ln>
          </p:spPr>
          <p:txBody>
            <a:bodyPr wrap="none" anchor="ctr"/>
            <a:lstStyle/>
            <a:p>
              <a:pPr algn="ctr">
                <a:spcBef>
                  <a:spcPct val="50000"/>
                </a:spcBef>
              </a:pPr>
              <a:endParaRPr lang="en-US" altLang="zh-CN" sz="2400" b="1" dirty="0">
                <a:latin typeface="宋体" panose="02010600030101010101" pitchFamily="2" charset="-122"/>
              </a:endParaRPr>
            </a:p>
            <a:p>
              <a:pPr algn="ctr">
                <a:spcBef>
                  <a:spcPct val="50000"/>
                </a:spcBef>
              </a:pPr>
              <a:r>
                <a:rPr lang="en-US" altLang="zh-CN" sz="2400" dirty="0">
                  <a:latin typeface="Times New Roman" panose="02020603050405020304" pitchFamily="18" charset="0"/>
                </a:rPr>
                <a:t> </a:t>
              </a:r>
            </a:p>
            <a:p>
              <a:pPr algn="ctr">
                <a:spcBef>
                  <a:spcPct val="50000"/>
                </a:spcBef>
              </a:pPr>
              <a:endParaRPr lang="en-US" altLang="zh-CN" sz="2400" b="1" dirty="0">
                <a:latin typeface="宋体" panose="02010600030101010101" pitchFamily="2" charset="-122"/>
              </a:endParaRPr>
            </a:p>
          </p:txBody>
        </p:sp>
      </p:grpSp>
      <p:sp>
        <p:nvSpPr>
          <p:cNvPr id="60431" name="Text Box 15"/>
          <p:cNvSpPr txBox="1"/>
          <p:nvPr/>
        </p:nvSpPr>
        <p:spPr>
          <a:xfrm>
            <a:off x="2855913" y="1484314"/>
            <a:ext cx="7345362" cy="701675"/>
          </a:xfrm>
          <a:prstGeom prst="rect">
            <a:avLst/>
          </a:prstGeom>
          <a:noFill/>
          <a:ln w="9525">
            <a:noFill/>
          </a:ln>
        </p:spPr>
        <p:txBody>
          <a:bodyPr>
            <a:spAutoFit/>
          </a:bodyPr>
          <a:lstStyle/>
          <a:p>
            <a:pPr algn="ctr">
              <a:spcBef>
                <a:spcPct val="50000"/>
              </a:spcBef>
            </a:pPr>
            <a:r>
              <a:rPr lang="zh-CN" altLang="en-US" sz="4000" b="1" dirty="0">
                <a:solidFill>
                  <a:srgbClr val="FF0000"/>
                </a:solidFill>
                <a:latin typeface="Times New Roman" panose="02020603050405020304" pitchFamily="18" charset="0"/>
                <a:ea typeface="楷体_GB2312" pitchFamily="49" charset="-122"/>
              </a:rPr>
              <a:t>思考下列形象可以象征什么？</a:t>
            </a:r>
          </a:p>
        </p:txBody>
      </p:sp>
      <p:sp>
        <p:nvSpPr>
          <p:cNvPr id="60432" name="Oval 16"/>
          <p:cNvSpPr/>
          <p:nvPr/>
        </p:nvSpPr>
        <p:spPr>
          <a:xfrm>
            <a:off x="5735638" y="3933825"/>
            <a:ext cx="1295400" cy="1219200"/>
          </a:xfrm>
          <a:prstGeom prst="ellipse">
            <a:avLst/>
          </a:prstGeom>
          <a:solidFill>
            <a:srgbClr val="CCFFFF"/>
          </a:solidFill>
          <a:ln w="9525">
            <a:noFill/>
          </a:ln>
        </p:spPr>
        <p:txBody>
          <a:bodyPr wrap="none" anchor="ctr"/>
          <a:lstStyle/>
          <a:p>
            <a:pPr algn="ctr"/>
            <a:r>
              <a:rPr lang="zh-CN" altLang="en-US" sz="4000" b="1" dirty="0">
                <a:solidFill>
                  <a:srgbClr val="FF0000"/>
                </a:solidFill>
                <a:latin typeface="Times New Roman" panose="02020603050405020304" pitchFamily="18" charset="0"/>
                <a:ea typeface="黑体" panose="02010609060101010101" pitchFamily="2" charset="-122"/>
              </a:rPr>
              <a:t>梅花</a:t>
            </a:r>
          </a:p>
        </p:txBody>
      </p:sp>
      <p:sp>
        <p:nvSpPr>
          <p:cNvPr id="60433" name="Oval 17"/>
          <p:cNvSpPr/>
          <p:nvPr/>
        </p:nvSpPr>
        <p:spPr>
          <a:xfrm>
            <a:off x="3962400" y="3733800"/>
            <a:ext cx="1295400" cy="1219200"/>
          </a:xfrm>
          <a:prstGeom prst="ellipse">
            <a:avLst/>
          </a:prstGeom>
          <a:solidFill>
            <a:srgbClr val="FF9900">
              <a:alpha val="50195"/>
            </a:srgbClr>
          </a:solidFill>
          <a:ln w="9525">
            <a:noFill/>
          </a:ln>
        </p:spPr>
        <p:txBody>
          <a:bodyPr wrap="none" anchor="ctr"/>
          <a:lstStyle/>
          <a:p>
            <a:pPr algn="ctr"/>
            <a:r>
              <a:rPr lang="zh-CN" altLang="en-US" sz="4000" b="1" dirty="0">
                <a:solidFill>
                  <a:srgbClr val="FF0000"/>
                </a:solidFill>
                <a:latin typeface="Times New Roman" panose="02020603050405020304" pitchFamily="18" charset="0"/>
                <a:ea typeface="黑体" panose="02010609060101010101" pitchFamily="2" charset="-122"/>
              </a:rPr>
              <a:t>蜡烛</a:t>
            </a:r>
          </a:p>
        </p:txBody>
      </p:sp>
      <p:sp>
        <p:nvSpPr>
          <p:cNvPr id="60434" name="Oval 18"/>
          <p:cNvSpPr/>
          <p:nvPr/>
        </p:nvSpPr>
        <p:spPr>
          <a:xfrm>
            <a:off x="8688388" y="2781300"/>
            <a:ext cx="1295400" cy="1219200"/>
          </a:xfrm>
          <a:prstGeom prst="ellipse">
            <a:avLst/>
          </a:prstGeom>
          <a:solidFill>
            <a:srgbClr val="FFFF00"/>
          </a:solidFill>
          <a:ln w="9525">
            <a:noFill/>
          </a:ln>
        </p:spPr>
        <p:txBody>
          <a:bodyPr wrap="none" anchor="ctr"/>
          <a:lstStyle/>
          <a:p>
            <a:pPr algn="ctr"/>
            <a:r>
              <a:rPr lang="zh-CN" altLang="en-US" sz="4000" b="1" dirty="0">
                <a:solidFill>
                  <a:srgbClr val="FF0000"/>
                </a:solidFill>
                <a:latin typeface="Times New Roman" panose="02020603050405020304" pitchFamily="18" charset="0"/>
                <a:ea typeface="黑体" panose="02010609060101010101" pitchFamily="2" charset="-122"/>
              </a:rPr>
              <a:t>太阳</a:t>
            </a:r>
          </a:p>
        </p:txBody>
      </p:sp>
      <p:sp>
        <p:nvSpPr>
          <p:cNvPr id="60435" name="Oval 19"/>
          <p:cNvSpPr/>
          <p:nvPr/>
        </p:nvSpPr>
        <p:spPr>
          <a:xfrm>
            <a:off x="6672263" y="5300663"/>
            <a:ext cx="1295400" cy="1219200"/>
          </a:xfrm>
          <a:prstGeom prst="ellipse">
            <a:avLst/>
          </a:prstGeom>
          <a:solidFill>
            <a:srgbClr val="00FFFF"/>
          </a:solidFill>
          <a:ln w="9525">
            <a:noFill/>
          </a:ln>
        </p:spPr>
        <p:txBody>
          <a:bodyPr wrap="none" anchor="ctr"/>
          <a:lstStyle/>
          <a:p>
            <a:pPr algn="ctr"/>
            <a:r>
              <a:rPr lang="zh-CN" altLang="en-US" sz="4000" b="1" dirty="0">
                <a:solidFill>
                  <a:srgbClr val="FF0000"/>
                </a:solidFill>
                <a:latin typeface="Times New Roman" panose="02020603050405020304" pitchFamily="18" charset="0"/>
                <a:ea typeface="黑体" panose="02010609060101010101" pitchFamily="2" charset="-122"/>
              </a:rPr>
              <a:t>翠竹</a:t>
            </a:r>
          </a:p>
        </p:txBody>
      </p:sp>
      <p:sp>
        <p:nvSpPr>
          <p:cNvPr id="60436" name="Oval 20"/>
          <p:cNvSpPr/>
          <p:nvPr/>
        </p:nvSpPr>
        <p:spPr>
          <a:xfrm>
            <a:off x="7608888" y="4221163"/>
            <a:ext cx="1295400" cy="1219200"/>
          </a:xfrm>
          <a:prstGeom prst="ellipse">
            <a:avLst/>
          </a:prstGeom>
          <a:solidFill>
            <a:srgbClr val="FF99CC"/>
          </a:solidFill>
          <a:ln w="9525">
            <a:noFill/>
          </a:ln>
        </p:spPr>
        <p:txBody>
          <a:bodyPr wrap="none" anchor="ctr"/>
          <a:lstStyle/>
          <a:p>
            <a:pPr algn="ctr"/>
            <a:r>
              <a:rPr lang="zh-CN" altLang="en-US" sz="4000" b="1" dirty="0">
                <a:solidFill>
                  <a:srgbClr val="FF0000"/>
                </a:solidFill>
                <a:latin typeface="Times New Roman" panose="02020603050405020304" pitchFamily="18" charset="0"/>
                <a:ea typeface="黑体" panose="02010609060101010101" pitchFamily="2" charset="-122"/>
              </a:rPr>
              <a:t>鹰</a:t>
            </a:r>
          </a:p>
        </p:txBody>
      </p:sp>
      <p:sp>
        <p:nvSpPr>
          <p:cNvPr id="60437" name="Oval 21"/>
          <p:cNvSpPr/>
          <p:nvPr/>
        </p:nvSpPr>
        <p:spPr>
          <a:xfrm>
            <a:off x="2279650" y="5013325"/>
            <a:ext cx="1295400" cy="1219200"/>
          </a:xfrm>
          <a:prstGeom prst="ellipse">
            <a:avLst/>
          </a:prstGeom>
          <a:solidFill>
            <a:srgbClr val="3366FF"/>
          </a:solidFill>
          <a:ln w="9525">
            <a:noFill/>
          </a:ln>
        </p:spPr>
        <p:txBody>
          <a:bodyPr wrap="none" anchor="ctr"/>
          <a:lstStyle/>
          <a:p>
            <a:pPr algn="ctr"/>
            <a:r>
              <a:rPr lang="zh-CN" altLang="en-US" sz="4000" b="1" dirty="0">
                <a:solidFill>
                  <a:srgbClr val="FF0000"/>
                </a:solidFill>
                <a:latin typeface="Times New Roman" panose="02020603050405020304" pitchFamily="18" charset="0"/>
                <a:ea typeface="黑体" panose="02010609060101010101" pitchFamily="2" charset="-122"/>
              </a:rPr>
              <a:t>荷花</a:t>
            </a:r>
          </a:p>
        </p:txBody>
      </p:sp>
      <p:sp>
        <p:nvSpPr>
          <p:cNvPr id="60438" name="Oval 22"/>
          <p:cNvSpPr/>
          <p:nvPr/>
        </p:nvSpPr>
        <p:spPr>
          <a:xfrm>
            <a:off x="9048750" y="4941888"/>
            <a:ext cx="1295400" cy="1219200"/>
          </a:xfrm>
          <a:prstGeom prst="ellipse">
            <a:avLst/>
          </a:prstGeom>
          <a:solidFill>
            <a:srgbClr val="CC99FF"/>
          </a:solidFill>
          <a:ln w="9525">
            <a:noFill/>
          </a:ln>
        </p:spPr>
        <p:txBody>
          <a:bodyPr wrap="none" anchor="ctr"/>
          <a:lstStyle/>
          <a:p>
            <a:pPr algn="ctr"/>
            <a:r>
              <a:rPr lang="zh-CN" altLang="en-US" sz="4000" b="1" dirty="0">
                <a:solidFill>
                  <a:srgbClr val="FF0000"/>
                </a:solidFill>
                <a:latin typeface="Times New Roman" panose="02020603050405020304" pitchFamily="18" charset="0"/>
                <a:ea typeface="黑体" panose="02010609060101010101" pitchFamily="2" charset="-122"/>
              </a:rPr>
              <a:t>孔雀</a:t>
            </a:r>
          </a:p>
        </p:txBody>
      </p:sp>
      <p:sp>
        <p:nvSpPr>
          <p:cNvPr id="60439" name="Oval 23"/>
          <p:cNvSpPr/>
          <p:nvPr/>
        </p:nvSpPr>
        <p:spPr>
          <a:xfrm>
            <a:off x="4495800" y="5334000"/>
            <a:ext cx="1295400" cy="1219200"/>
          </a:xfrm>
          <a:prstGeom prst="ellipse">
            <a:avLst/>
          </a:prstGeom>
          <a:solidFill>
            <a:srgbClr val="C0C0C0"/>
          </a:solidFill>
          <a:ln w="9525">
            <a:noFill/>
          </a:ln>
        </p:spPr>
        <p:txBody>
          <a:bodyPr wrap="none" anchor="ctr"/>
          <a:lstStyle/>
          <a:p>
            <a:pPr algn="ctr"/>
            <a:r>
              <a:rPr lang="zh-CN" altLang="en-US" sz="4000" b="1" dirty="0">
                <a:solidFill>
                  <a:srgbClr val="FF0000"/>
                </a:solidFill>
                <a:latin typeface="Times New Roman" panose="02020603050405020304" pitchFamily="18" charset="0"/>
                <a:ea typeface="黑体" panose="02010609060101010101" pitchFamily="2" charset="-122"/>
              </a:rPr>
              <a:t>热水瓶</a:t>
            </a:r>
          </a:p>
        </p:txBody>
      </p:sp>
      <p:sp>
        <p:nvSpPr>
          <p:cNvPr id="60440" name="Oval 24"/>
          <p:cNvSpPr/>
          <p:nvPr/>
        </p:nvSpPr>
        <p:spPr>
          <a:xfrm>
            <a:off x="3048000" y="2438400"/>
            <a:ext cx="1295400" cy="1219200"/>
          </a:xfrm>
          <a:prstGeom prst="ellipse">
            <a:avLst/>
          </a:prstGeom>
          <a:solidFill>
            <a:srgbClr val="FFFF00"/>
          </a:solidFill>
          <a:ln w="9525">
            <a:noFill/>
          </a:ln>
        </p:spPr>
        <p:txBody>
          <a:bodyPr wrap="none" anchor="ctr"/>
          <a:lstStyle/>
          <a:p>
            <a:pPr algn="ctr"/>
            <a:r>
              <a:rPr lang="zh-CN" altLang="en-US" sz="4000" b="1" dirty="0">
                <a:solidFill>
                  <a:srgbClr val="FF0000"/>
                </a:solidFill>
                <a:latin typeface="Times New Roman" panose="02020603050405020304" pitchFamily="18" charset="0"/>
                <a:ea typeface="黑体" panose="02010609060101010101" pitchFamily="2" charset="-122"/>
              </a:rPr>
              <a:t>楠木</a:t>
            </a:r>
          </a:p>
        </p:txBody>
      </p:sp>
      <p:sp>
        <p:nvSpPr>
          <p:cNvPr id="60441" name="Oval 25"/>
          <p:cNvSpPr/>
          <p:nvPr/>
        </p:nvSpPr>
        <p:spPr>
          <a:xfrm>
            <a:off x="1703388" y="3141663"/>
            <a:ext cx="1295400" cy="1219200"/>
          </a:xfrm>
          <a:prstGeom prst="ellipse">
            <a:avLst/>
          </a:prstGeom>
          <a:solidFill>
            <a:srgbClr val="00FF00"/>
          </a:solidFill>
          <a:ln w="9525">
            <a:noFill/>
          </a:ln>
        </p:spPr>
        <p:txBody>
          <a:bodyPr wrap="none" anchor="ctr"/>
          <a:lstStyle/>
          <a:p>
            <a:pPr algn="ctr"/>
            <a:r>
              <a:rPr lang="zh-CN" altLang="en-US" sz="4000" b="1" dirty="0">
                <a:solidFill>
                  <a:srgbClr val="FF0000"/>
                </a:solidFill>
                <a:latin typeface="Times New Roman" panose="02020603050405020304" pitchFamily="18" charset="0"/>
                <a:ea typeface="黑体" panose="02010609060101010101" pitchFamily="2" charset="-122"/>
              </a:rPr>
              <a:t>落叶</a:t>
            </a:r>
          </a:p>
        </p:txBody>
      </p:sp>
      <p:sp>
        <p:nvSpPr>
          <p:cNvPr id="37903" name="Text Box 26"/>
          <p:cNvSpPr txBox="1"/>
          <p:nvPr/>
        </p:nvSpPr>
        <p:spPr>
          <a:xfrm>
            <a:off x="2763838" y="4764"/>
            <a:ext cx="3244850" cy="1006475"/>
          </a:xfrm>
          <a:prstGeom prst="rect">
            <a:avLst/>
          </a:prstGeom>
          <a:noFill/>
          <a:ln w="9525">
            <a:noFill/>
          </a:ln>
        </p:spPr>
        <p:txBody>
          <a:bodyPr wrap="none">
            <a:spAutoFit/>
          </a:bodyPr>
          <a:lstStyle/>
          <a:p>
            <a:r>
              <a:rPr lang="zh-CN" altLang="en-US" sz="6000" b="1" dirty="0">
                <a:solidFill>
                  <a:srgbClr val="FF0000"/>
                </a:solidFill>
                <a:latin typeface="Times New Roman" panose="02020603050405020304" pitchFamily="18" charset="0"/>
              </a:rPr>
              <a:t>当堂训练</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nodePh="1">
                                  <p:stCondLst>
                                    <p:cond delay="0"/>
                                  </p:stCondLst>
                                  <p:endCondLst>
                                    <p:cond evt="begin" delay="0">
                                      <p:tn val="10"/>
                                    </p:cond>
                                  </p:endCondLst>
                                  <p:childTnLst>
                                    <p:set>
                                      <p:cBhvr>
                                        <p:cTn id="11" dur="1" fill="hold">
                                          <p:stCondLst>
                                            <p:cond delay="0"/>
                                          </p:stCondLst>
                                        </p:cTn>
                                        <p:tgtEl>
                                          <p:spTgt spid="60418"/>
                                        </p:tgtEl>
                                        <p:attrNameLst>
                                          <p:attrName>style.visibility</p:attrName>
                                        </p:attrNameLst>
                                      </p:cBhvr>
                                      <p:to>
                                        <p:strVal val="visible"/>
                                      </p:to>
                                    </p:set>
                                    <p:animEffect transition="in" filter="blinds(horizontal)">
                                      <p:cBhvr>
                                        <p:cTn id="12" dur="500"/>
                                        <p:tgtEl>
                                          <p:spTgt spid="6041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0431"/>
                                        </p:tgtEl>
                                        <p:attrNameLst>
                                          <p:attrName>style.visibility</p:attrName>
                                        </p:attrNameLst>
                                      </p:cBhvr>
                                      <p:to>
                                        <p:strVal val="visible"/>
                                      </p:to>
                                    </p:set>
                                    <p:animEffect transition="in" filter="dissolve">
                                      <p:cBhvr>
                                        <p:cTn id="17" dur="500"/>
                                        <p:tgtEl>
                                          <p:spTgt spid="60431"/>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grpId="0" nodeType="clickEffect">
                                  <p:stCondLst>
                                    <p:cond delay="0"/>
                                  </p:stCondLst>
                                  <p:childTnLst>
                                    <p:set>
                                      <p:cBhvr>
                                        <p:cTn id="21" dur="1" fill="hold">
                                          <p:stCondLst>
                                            <p:cond delay="0"/>
                                          </p:stCondLst>
                                        </p:cTn>
                                        <p:tgtEl>
                                          <p:spTgt spid="60432"/>
                                        </p:tgtEl>
                                        <p:attrNameLst>
                                          <p:attrName>style.visibility</p:attrName>
                                        </p:attrNameLst>
                                      </p:cBhvr>
                                      <p:to>
                                        <p:strVal val="visible"/>
                                      </p:to>
                                    </p:set>
                                    <p:anim calcmode="lin" valueType="num">
                                      <p:cBhvr additive="base">
                                        <p:cTn id="22" dur="500" fill="hold"/>
                                        <p:tgtEl>
                                          <p:spTgt spid="60432"/>
                                        </p:tgtEl>
                                        <p:attrNameLst>
                                          <p:attrName>ppt_x</p:attrName>
                                        </p:attrNameLst>
                                      </p:cBhvr>
                                      <p:tavLst>
                                        <p:tav tm="0">
                                          <p:val>
                                            <p:strVal val="1+#ppt_w/2"/>
                                          </p:val>
                                        </p:tav>
                                        <p:tav tm="100000">
                                          <p:val>
                                            <p:strVal val="#ppt_x"/>
                                          </p:val>
                                        </p:tav>
                                      </p:tavLst>
                                    </p:anim>
                                    <p:anim calcmode="lin" valueType="num">
                                      <p:cBhvr additive="base">
                                        <p:cTn id="23" dur="500" fill="hold"/>
                                        <p:tgtEl>
                                          <p:spTgt spid="60432"/>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6" fill="hold" grpId="0" nodeType="clickEffect">
                                  <p:stCondLst>
                                    <p:cond delay="0"/>
                                  </p:stCondLst>
                                  <p:childTnLst>
                                    <p:set>
                                      <p:cBhvr>
                                        <p:cTn id="27" dur="1" fill="hold">
                                          <p:stCondLst>
                                            <p:cond delay="0"/>
                                          </p:stCondLst>
                                        </p:cTn>
                                        <p:tgtEl>
                                          <p:spTgt spid="60433"/>
                                        </p:tgtEl>
                                        <p:attrNameLst>
                                          <p:attrName>style.visibility</p:attrName>
                                        </p:attrNameLst>
                                      </p:cBhvr>
                                      <p:to>
                                        <p:strVal val="visible"/>
                                      </p:to>
                                    </p:set>
                                    <p:anim calcmode="lin" valueType="num">
                                      <p:cBhvr additive="base">
                                        <p:cTn id="28" dur="500" fill="hold"/>
                                        <p:tgtEl>
                                          <p:spTgt spid="60433"/>
                                        </p:tgtEl>
                                        <p:attrNameLst>
                                          <p:attrName>ppt_x</p:attrName>
                                        </p:attrNameLst>
                                      </p:cBhvr>
                                      <p:tavLst>
                                        <p:tav tm="0">
                                          <p:val>
                                            <p:strVal val="1+#ppt_w/2"/>
                                          </p:val>
                                        </p:tav>
                                        <p:tav tm="100000">
                                          <p:val>
                                            <p:strVal val="#ppt_x"/>
                                          </p:val>
                                        </p:tav>
                                      </p:tavLst>
                                    </p:anim>
                                    <p:anim calcmode="lin" valueType="num">
                                      <p:cBhvr additive="base">
                                        <p:cTn id="29" dur="500" fill="hold"/>
                                        <p:tgtEl>
                                          <p:spTgt spid="60433"/>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3" fill="hold" grpId="0" nodeType="clickEffect">
                                  <p:stCondLst>
                                    <p:cond delay="0"/>
                                  </p:stCondLst>
                                  <p:childTnLst>
                                    <p:set>
                                      <p:cBhvr>
                                        <p:cTn id="33" dur="1" fill="hold">
                                          <p:stCondLst>
                                            <p:cond delay="0"/>
                                          </p:stCondLst>
                                        </p:cTn>
                                        <p:tgtEl>
                                          <p:spTgt spid="60434"/>
                                        </p:tgtEl>
                                        <p:attrNameLst>
                                          <p:attrName>style.visibility</p:attrName>
                                        </p:attrNameLst>
                                      </p:cBhvr>
                                      <p:to>
                                        <p:strVal val="visible"/>
                                      </p:to>
                                    </p:set>
                                    <p:anim calcmode="lin" valueType="num">
                                      <p:cBhvr additive="base">
                                        <p:cTn id="34" dur="500" fill="hold"/>
                                        <p:tgtEl>
                                          <p:spTgt spid="60434"/>
                                        </p:tgtEl>
                                        <p:attrNameLst>
                                          <p:attrName>ppt_x</p:attrName>
                                        </p:attrNameLst>
                                      </p:cBhvr>
                                      <p:tavLst>
                                        <p:tav tm="0">
                                          <p:val>
                                            <p:strVal val="1+#ppt_w/2"/>
                                          </p:val>
                                        </p:tav>
                                        <p:tav tm="100000">
                                          <p:val>
                                            <p:strVal val="#ppt_x"/>
                                          </p:val>
                                        </p:tav>
                                      </p:tavLst>
                                    </p:anim>
                                    <p:anim calcmode="lin" valueType="num">
                                      <p:cBhvr additive="base">
                                        <p:cTn id="35" dur="500" fill="hold"/>
                                        <p:tgtEl>
                                          <p:spTgt spid="60434"/>
                                        </p:tgtEl>
                                        <p:attrNameLst>
                                          <p:attrName>ppt_y</p:attrName>
                                        </p:attrNameLst>
                                      </p:cBhvr>
                                      <p:tavLst>
                                        <p:tav tm="0">
                                          <p:val>
                                            <p:strVal val="0-#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6" fill="hold" grpId="0" nodeType="clickEffect">
                                  <p:stCondLst>
                                    <p:cond delay="0"/>
                                  </p:stCondLst>
                                  <p:childTnLst>
                                    <p:set>
                                      <p:cBhvr>
                                        <p:cTn id="39" dur="1" fill="hold">
                                          <p:stCondLst>
                                            <p:cond delay="0"/>
                                          </p:stCondLst>
                                        </p:cTn>
                                        <p:tgtEl>
                                          <p:spTgt spid="60435"/>
                                        </p:tgtEl>
                                        <p:attrNameLst>
                                          <p:attrName>style.visibility</p:attrName>
                                        </p:attrNameLst>
                                      </p:cBhvr>
                                      <p:to>
                                        <p:strVal val="visible"/>
                                      </p:to>
                                    </p:set>
                                    <p:anim calcmode="lin" valueType="num">
                                      <p:cBhvr additive="base">
                                        <p:cTn id="40" dur="500" fill="hold"/>
                                        <p:tgtEl>
                                          <p:spTgt spid="60435"/>
                                        </p:tgtEl>
                                        <p:attrNameLst>
                                          <p:attrName>ppt_x</p:attrName>
                                        </p:attrNameLst>
                                      </p:cBhvr>
                                      <p:tavLst>
                                        <p:tav tm="0">
                                          <p:val>
                                            <p:strVal val="1+#ppt_w/2"/>
                                          </p:val>
                                        </p:tav>
                                        <p:tav tm="100000">
                                          <p:val>
                                            <p:strVal val="#ppt_x"/>
                                          </p:val>
                                        </p:tav>
                                      </p:tavLst>
                                    </p:anim>
                                    <p:anim calcmode="lin" valueType="num">
                                      <p:cBhvr additive="base">
                                        <p:cTn id="41" dur="500" fill="hold"/>
                                        <p:tgtEl>
                                          <p:spTgt spid="60435"/>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12" fill="hold" grpId="0" nodeType="clickEffect">
                                  <p:stCondLst>
                                    <p:cond delay="0"/>
                                  </p:stCondLst>
                                  <p:childTnLst>
                                    <p:set>
                                      <p:cBhvr>
                                        <p:cTn id="45" dur="1" fill="hold">
                                          <p:stCondLst>
                                            <p:cond delay="0"/>
                                          </p:stCondLst>
                                        </p:cTn>
                                        <p:tgtEl>
                                          <p:spTgt spid="60436"/>
                                        </p:tgtEl>
                                        <p:attrNameLst>
                                          <p:attrName>style.visibility</p:attrName>
                                        </p:attrNameLst>
                                      </p:cBhvr>
                                      <p:to>
                                        <p:strVal val="visible"/>
                                      </p:to>
                                    </p:set>
                                    <p:anim calcmode="lin" valueType="num">
                                      <p:cBhvr additive="base">
                                        <p:cTn id="46" dur="500" fill="hold"/>
                                        <p:tgtEl>
                                          <p:spTgt spid="60436"/>
                                        </p:tgtEl>
                                        <p:attrNameLst>
                                          <p:attrName>ppt_x</p:attrName>
                                        </p:attrNameLst>
                                      </p:cBhvr>
                                      <p:tavLst>
                                        <p:tav tm="0">
                                          <p:val>
                                            <p:strVal val="0-#ppt_w/2"/>
                                          </p:val>
                                        </p:tav>
                                        <p:tav tm="100000">
                                          <p:val>
                                            <p:strVal val="#ppt_x"/>
                                          </p:val>
                                        </p:tav>
                                      </p:tavLst>
                                    </p:anim>
                                    <p:anim calcmode="lin" valueType="num">
                                      <p:cBhvr additive="base">
                                        <p:cTn id="47" dur="500" fill="hold"/>
                                        <p:tgtEl>
                                          <p:spTgt spid="60436"/>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6" fill="hold" grpId="0" nodeType="clickEffect">
                                  <p:stCondLst>
                                    <p:cond delay="0"/>
                                  </p:stCondLst>
                                  <p:childTnLst>
                                    <p:set>
                                      <p:cBhvr>
                                        <p:cTn id="51" dur="1" fill="hold">
                                          <p:stCondLst>
                                            <p:cond delay="0"/>
                                          </p:stCondLst>
                                        </p:cTn>
                                        <p:tgtEl>
                                          <p:spTgt spid="60437"/>
                                        </p:tgtEl>
                                        <p:attrNameLst>
                                          <p:attrName>style.visibility</p:attrName>
                                        </p:attrNameLst>
                                      </p:cBhvr>
                                      <p:to>
                                        <p:strVal val="visible"/>
                                      </p:to>
                                    </p:set>
                                    <p:anim calcmode="lin" valueType="num">
                                      <p:cBhvr additive="base">
                                        <p:cTn id="52" dur="500" fill="hold"/>
                                        <p:tgtEl>
                                          <p:spTgt spid="60437"/>
                                        </p:tgtEl>
                                        <p:attrNameLst>
                                          <p:attrName>ppt_x</p:attrName>
                                        </p:attrNameLst>
                                      </p:cBhvr>
                                      <p:tavLst>
                                        <p:tav tm="0">
                                          <p:val>
                                            <p:strVal val="1+#ppt_w/2"/>
                                          </p:val>
                                        </p:tav>
                                        <p:tav tm="100000">
                                          <p:val>
                                            <p:strVal val="#ppt_x"/>
                                          </p:val>
                                        </p:tav>
                                      </p:tavLst>
                                    </p:anim>
                                    <p:anim calcmode="lin" valueType="num">
                                      <p:cBhvr additive="base">
                                        <p:cTn id="53" dur="500" fill="hold"/>
                                        <p:tgtEl>
                                          <p:spTgt spid="60437"/>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6" fill="hold" grpId="0" nodeType="clickEffect">
                                  <p:stCondLst>
                                    <p:cond delay="0"/>
                                  </p:stCondLst>
                                  <p:childTnLst>
                                    <p:set>
                                      <p:cBhvr>
                                        <p:cTn id="57" dur="1" fill="hold">
                                          <p:stCondLst>
                                            <p:cond delay="0"/>
                                          </p:stCondLst>
                                        </p:cTn>
                                        <p:tgtEl>
                                          <p:spTgt spid="60438"/>
                                        </p:tgtEl>
                                        <p:attrNameLst>
                                          <p:attrName>style.visibility</p:attrName>
                                        </p:attrNameLst>
                                      </p:cBhvr>
                                      <p:to>
                                        <p:strVal val="visible"/>
                                      </p:to>
                                    </p:set>
                                    <p:anim calcmode="lin" valueType="num">
                                      <p:cBhvr additive="base">
                                        <p:cTn id="58" dur="500" fill="hold"/>
                                        <p:tgtEl>
                                          <p:spTgt spid="60438"/>
                                        </p:tgtEl>
                                        <p:attrNameLst>
                                          <p:attrName>ppt_x</p:attrName>
                                        </p:attrNameLst>
                                      </p:cBhvr>
                                      <p:tavLst>
                                        <p:tav tm="0">
                                          <p:val>
                                            <p:strVal val="1+#ppt_w/2"/>
                                          </p:val>
                                        </p:tav>
                                        <p:tav tm="100000">
                                          <p:val>
                                            <p:strVal val="#ppt_x"/>
                                          </p:val>
                                        </p:tav>
                                      </p:tavLst>
                                    </p:anim>
                                    <p:anim calcmode="lin" valueType="num">
                                      <p:cBhvr additive="base">
                                        <p:cTn id="59" dur="500" fill="hold"/>
                                        <p:tgtEl>
                                          <p:spTgt spid="60438"/>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9" fill="hold" grpId="0" nodeType="clickEffect">
                                  <p:stCondLst>
                                    <p:cond delay="0"/>
                                  </p:stCondLst>
                                  <p:childTnLst>
                                    <p:set>
                                      <p:cBhvr>
                                        <p:cTn id="63" dur="1" fill="hold">
                                          <p:stCondLst>
                                            <p:cond delay="0"/>
                                          </p:stCondLst>
                                        </p:cTn>
                                        <p:tgtEl>
                                          <p:spTgt spid="60439"/>
                                        </p:tgtEl>
                                        <p:attrNameLst>
                                          <p:attrName>style.visibility</p:attrName>
                                        </p:attrNameLst>
                                      </p:cBhvr>
                                      <p:to>
                                        <p:strVal val="visible"/>
                                      </p:to>
                                    </p:set>
                                    <p:anim calcmode="lin" valueType="num">
                                      <p:cBhvr additive="base">
                                        <p:cTn id="64" dur="500" fill="hold"/>
                                        <p:tgtEl>
                                          <p:spTgt spid="60439"/>
                                        </p:tgtEl>
                                        <p:attrNameLst>
                                          <p:attrName>ppt_x</p:attrName>
                                        </p:attrNameLst>
                                      </p:cBhvr>
                                      <p:tavLst>
                                        <p:tav tm="0">
                                          <p:val>
                                            <p:strVal val="0-#ppt_w/2"/>
                                          </p:val>
                                        </p:tav>
                                        <p:tav tm="100000">
                                          <p:val>
                                            <p:strVal val="#ppt_x"/>
                                          </p:val>
                                        </p:tav>
                                      </p:tavLst>
                                    </p:anim>
                                    <p:anim calcmode="lin" valueType="num">
                                      <p:cBhvr additive="base">
                                        <p:cTn id="65" dur="500" fill="hold"/>
                                        <p:tgtEl>
                                          <p:spTgt spid="60439"/>
                                        </p:tgtEl>
                                        <p:attrNameLst>
                                          <p:attrName>ppt_y</p:attrName>
                                        </p:attrNameLst>
                                      </p:cBhvr>
                                      <p:tavLst>
                                        <p:tav tm="0">
                                          <p:val>
                                            <p:strVal val="0-#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1" fill="hold" grpId="0" nodeType="clickEffect">
                                  <p:stCondLst>
                                    <p:cond delay="0"/>
                                  </p:stCondLst>
                                  <p:childTnLst>
                                    <p:set>
                                      <p:cBhvr>
                                        <p:cTn id="69" dur="1" fill="hold">
                                          <p:stCondLst>
                                            <p:cond delay="0"/>
                                          </p:stCondLst>
                                        </p:cTn>
                                        <p:tgtEl>
                                          <p:spTgt spid="60440"/>
                                        </p:tgtEl>
                                        <p:attrNameLst>
                                          <p:attrName>style.visibility</p:attrName>
                                        </p:attrNameLst>
                                      </p:cBhvr>
                                      <p:to>
                                        <p:strVal val="visible"/>
                                      </p:to>
                                    </p:set>
                                    <p:anim calcmode="lin" valueType="num">
                                      <p:cBhvr additive="base">
                                        <p:cTn id="70" dur="500" fill="hold"/>
                                        <p:tgtEl>
                                          <p:spTgt spid="60440"/>
                                        </p:tgtEl>
                                        <p:attrNameLst>
                                          <p:attrName>ppt_x</p:attrName>
                                        </p:attrNameLst>
                                      </p:cBhvr>
                                      <p:tavLst>
                                        <p:tav tm="0">
                                          <p:val>
                                            <p:strVal val="#ppt_x"/>
                                          </p:val>
                                        </p:tav>
                                        <p:tav tm="100000">
                                          <p:val>
                                            <p:strVal val="#ppt_x"/>
                                          </p:val>
                                        </p:tav>
                                      </p:tavLst>
                                    </p:anim>
                                    <p:anim calcmode="lin" valueType="num">
                                      <p:cBhvr additive="base">
                                        <p:cTn id="71" dur="500" fill="hold"/>
                                        <p:tgtEl>
                                          <p:spTgt spid="60440"/>
                                        </p:tgtEl>
                                        <p:attrNameLst>
                                          <p:attrName>ppt_y</p:attrName>
                                        </p:attrNameLst>
                                      </p:cBhvr>
                                      <p:tavLst>
                                        <p:tav tm="0">
                                          <p:val>
                                            <p:strVal val="0-#ppt_h/2"/>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 presetClass="entr" presetSubtype="9" fill="hold" grpId="0" nodeType="clickEffect">
                                  <p:stCondLst>
                                    <p:cond delay="0"/>
                                  </p:stCondLst>
                                  <p:childTnLst>
                                    <p:set>
                                      <p:cBhvr>
                                        <p:cTn id="75" dur="1" fill="hold">
                                          <p:stCondLst>
                                            <p:cond delay="0"/>
                                          </p:stCondLst>
                                        </p:cTn>
                                        <p:tgtEl>
                                          <p:spTgt spid="60441"/>
                                        </p:tgtEl>
                                        <p:attrNameLst>
                                          <p:attrName>style.visibility</p:attrName>
                                        </p:attrNameLst>
                                      </p:cBhvr>
                                      <p:to>
                                        <p:strVal val="visible"/>
                                      </p:to>
                                    </p:set>
                                    <p:anim calcmode="lin" valueType="num">
                                      <p:cBhvr additive="base">
                                        <p:cTn id="76" dur="500" fill="hold"/>
                                        <p:tgtEl>
                                          <p:spTgt spid="60441"/>
                                        </p:tgtEl>
                                        <p:attrNameLst>
                                          <p:attrName>ppt_x</p:attrName>
                                        </p:attrNameLst>
                                      </p:cBhvr>
                                      <p:tavLst>
                                        <p:tav tm="0">
                                          <p:val>
                                            <p:strVal val="0-#ppt_w/2"/>
                                          </p:val>
                                        </p:tav>
                                        <p:tav tm="100000">
                                          <p:val>
                                            <p:strVal val="#ppt_x"/>
                                          </p:val>
                                        </p:tav>
                                      </p:tavLst>
                                    </p:anim>
                                    <p:anim calcmode="lin" valueType="num">
                                      <p:cBhvr additive="base">
                                        <p:cTn id="77" dur="500" fill="hold"/>
                                        <p:tgtEl>
                                          <p:spTgt spid="6044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31" grpId="0"/>
      <p:bldP spid="60432" grpId="0" animBg="1"/>
      <p:bldP spid="60433" grpId="0" animBg="1"/>
      <p:bldP spid="60434" grpId="0" animBg="1"/>
      <p:bldP spid="60435" grpId="0" animBg="1"/>
      <p:bldP spid="60436" grpId="0" animBg="1"/>
      <p:bldP spid="60437" grpId="0" animBg="1"/>
      <p:bldP spid="60438" grpId="0" animBg="1"/>
      <p:bldP spid="60439" grpId="0" animBg="1"/>
      <p:bldP spid="60440" grpId="0" animBg="1"/>
      <p:bldP spid="6044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p:nvPr>
        </p:nvSpPr>
        <p:spPr>
          <a:xfrm>
            <a:off x="2063750" y="333376"/>
            <a:ext cx="8001000" cy="1216025"/>
          </a:xfrm>
          <a:ln/>
        </p:spPr>
        <p:txBody>
          <a:bodyPr vert="horz" wrap="square" lIns="91440" tIns="45720" rIns="91440" bIns="45720" numCol="1" anchor="b" anchorCtr="0" compatLnSpc="1">
            <a:prstTxWarp prst="textNoShape">
              <a:avLst/>
            </a:prstTxWarp>
          </a:bodyPr>
          <a:lstStyle/>
          <a:p>
            <a:pPr eaLnBrk="1" hangingPunct="1"/>
            <a:r>
              <a:rPr lang="zh-CN" altLang="en-US" b="1" dirty="0">
                <a:solidFill>
                  <a:srgbClr val="FF0000"/>
                </a:solidFill>
              </a:rPr>
              <a:t>写作</a:t>
            </a:r>
          </a:p>
        </p:txBody>
      </p:sp>
      <p:sp>
        <p:nvSpPr>
          <p:cNvPr id="38915" name="Rectangle 3"/>
          <p:cNvSpPr>
            <a:spLocks noGrp="1"/>
          </p:cNvSpPr>
          <p:nvPr>
            <p:ph idx="1"/>
          </p:nvPr>
        </p:nvSpPr>
        <p:spPr>
          <a:xfrm>
            <a:off x="1703389" y="1773239"/>
            <a:ext cx="8713787" cy="4751387"/>
          </a:xfrm>
          <a:ln/>
        </p:spPr>
        <p:txBody>
          <a:bodyPr vert="horz" wrap="square" lIns="91440" tIns="45720" rIns="91440" bIns="45720" numCol="1" anchor="t" anchorCtr="0" compatLnSpc="1">
            <a:prstTxWarp prst="textNoShape">
              <a:avLst/>
            </a:prstTxWarp>
          </a:bodyPr>
          <a:lstStyle/>
          <a:p>
            <a:pPr eaLnBrk="1" hangingPunct="1">
              <a:buNone/>
            </a:pPr>
            <a:r>
              <a:rPr lang="en-US" altLang="zh-CN" dirty="0"/>
              <a:t/>
            </a:r>
            <a:br>
              <a:rPr lang="en-US" altLang="zh-CN" dirty="0"/>
            </a:br>
            <a:r>
              <a:rPr lang="zh-CN" altLang="en-US" b="1" dirty="0"/>
              <a:t>你喜欢的树是哪一种，你有没有从这种树的身上想到我们人类中某一种人的某些品质？请以</a:t>
            </a:r>
            <a:r>
              <a:rPr lang="en-US" altLang="zh-CN" b="1" dirty="0"/>
              <a:t>《________</a:t>
            </a:r>
            <a:r>
              <a:rPr lang="zh-CN" altLang="en-US" b="1" dirty="0"/>
              <a:t>礼赞</a:t>
            </a:r>
            <a:r>
              <a:rPr lang="en-US" altLang="zh-CN" b="1" dirty="0"/>
              <a:t>》</a:t>
            </a:r>
            <a:r>
              <a:rPr lang="zh-CN" altLang="en-US" b="1" dirty="0"/>
              <a:t>为题，运用</a:t>
            </a:r>
            <a:r>
              <a:rPr lang="zh-CN" altLang="en-US" b="1" dirty="0">
                <a:latin typeface="Arial" panose="020B0604020202020204" pitchFamily="34" charset="0"/>
              </a:rPr>
              <a:t>“</a:t>
            </a:r>
            <a:r>
              <a:rPr lang="zh-CN" altLang="en-US" b="1" dirty="0"/>
              <a:t>托物言志</a:t>
            </a:r>
            <a:r>
              <a:rPr lang="zh-CN" altLang="en-US" b="1" dirty="0">
                <a:latin typeface="Arial" panose="020B0604020202020204" pitchFamily="34" charset="0"/>
              </a:rPr>
              <a:t>”</a:t>
            </a:r>
            <a:r>
              <a:rPr lang="zh-CN" altLang="en-US" b="1" dirty="0"/>
              <a:t>的手法写一篇作文，不少于</a:t>
            </a:r>
            <a:r>
              <a:rPr lang="en-US" altLang="zh-CN" b="1" dirty="0"/>
              <a:t>400</a:t>
            </a:r>
            <a:r>
              <a:rPr lang="zh-CN" altLang="en-US" b="1" dirty="0"/>
              <a:t>字</a:t>
            </a:r>
            <a:r>
              <a:rPr lang="zh-CN" altLang="en-US" b="1" dirty="0" smtClean="0"/>
              <a:t>。  </a:t>
            </a:r>
            <a:r>
              <a:rPr lang="zh-CN" altLang="en-US" b="1" dirty="0"/>
              <a:t/>
            </a:r>
            <a:br>
              <a:rPr lang="zh-CN" altLang="en-US" b="1" dirty="0"/>
            </a:br>
            <a:r>
              <a:rPr lang="zh-CN" altLang="en-US" b="1" dirty="0"/>
              <a:t/>
            </a:r>
            <a:br>
              <a:rPr lang="zh-CN" altLang="en-US" b="1" dirty="0"/>
            </a:br>
            <a:endParaRPr lang="zh-CN" altLang="en-US" b="1"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564927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p:nvPr>
        </p:nvSpPr>
        <p:spPr>
          <a:xfrm>
            <a:off x="1775521" y="908720"/>
            <a:ext cx="3529013" cy="1143000"/>
          </a:xfrm>
          <a:ln/>
        </p:spPr>
        <p:txBody>
          <a:bodyPr vert="horz" wrap="square" lIns="91440" tIns="45720" rIns="91440" bIns="45720" numCol="1" anchor="b" anchorCtr="0" compatLnSpc="1">
            <a:prstTxWarp prst="textNoShape">
              <a:avLst/>
            </a:prstTxWarp>
          </a:bodyPr>
          <a:lstStyle/>
          <a:p>
            <a:pPr eaLnBrk="1" hangingPunct="1"/>
            <a:r>
              <a:rPr lang="zh-CN" altLang="en-US" sz="4600" dirty="0">
                <a:solidFill>
                  <a:schemeClr val="accent2"/>
                </a:solidFill>
                <a:ea typeface="华文行楷" panose="02010800040101010101" pitchFamily="2" charset="-122"/>
              </a:rPr>
              <a:t>关于茅盾</a:t>
            </a:r>
            <a:endParaRPr lang="zh-CN" altLang="en-US" sz="3400" dirty="0">
              <a:solidFill>
                <a:schemeClr val="accent2"/>
              </a:solidFill>
              <a:ea typeface="华文行楷" panose="02010800040101010101" pitchFamily="2" charset="-122"/>
            </a:endParaRPr>
          </a:p>
        </p:txBody>
      </p:sp>
      <p:pic>
        <p:nvPicPr>
          <p:cNvPr id="38915" name="Picture 3" descr="茅盾图"/>
          <p:cNvPicPr>
            <a:picLocks noGrp="1" noChangeAspect="1"/>
          </p:cNvPicPr>
          <p:nvPr>
            <p:ph idx="1"/>
          </p:nvPr>
        </p:nvPicPr>
        <p:blipFill>
          <a:blip r:embed="rId2" cstate="email">
            <a:extLst>
              <a:ext uri="{28A0092B-C50C-407E-A947-70E740481C1C}">
                <a14:useLocalDpi xmlns:a14="http://schemas.microsoft.com/office/drawing/2010/main"/>
              </a:ext>
            </a:extLst>
          </a:blip>
          <a:srcRect/>
          <a:stretch>
            <a:fillRect/>
          </a:stretch>
        </p:blipFill>
        <p:spPr>
          <a:xfrm>
            <a:off x="2311401" y="2051050"/>
            <a:ext cx="2354263" cy="3665538"/>
          </a:xfrm>
          <a:ln/>
        </p:spPr>
      </p:pic>
      <p:sp>
        <p:nvSpPr>
          <p:cNvPr id="38916" name="Text Box 4"/>
          <p:cNvSpPr txBox="1"/>
          <p:nvPr/>
        </p:nvSpPr>
        <p:spPr>
          <a:xfrm>
            <a:off x="5015881" y="908721"/>
            <a:ext cx="5400675" cy="4739759"/>
          </a:xfrm>
          <a:prstGeom prst="rect">
            <a:avLst/>
          </a:prstGeom>
          <a:noFill/>
          <a:ln w="9525">
            <a:noFill/>
          </a:ln>
        </p:spPr>
        <p:txBody>
          <a:bodyPr>
            <a:spAutoFit/>
          </a:bodyPr>
          <a:lstStyle/>
          <a:p>
            <a:pPr>
              <a:spcBef>
                <a:spcPct val="50000"/>
              </a:spcBef>
            </a:pPr>
            <a:r>
              <a:rPr lang="en-US" altLang="zh-CN" sz="2000" dirty="0">
                <a:latin typeface="Arial" panose="020B0604020202020204" pitchFamily="34" charset="0"/>
              </a:rPr>
              <a:t> </a:t>
            </a:r>
            <a:r>
              <a:rPr lang="en-US" altLang="zh-CN" sz="1600" dirty="0">
                <a:latin typeface="Arial" panose="020B0604020202020204" pitchFamily="34" charset="0"/>
              </a:rPr>
              <a:t>         </a:t>
            </a:r>
            <a:r>
              <a:rPr lang="zh-CN" altLang="en-US" sz="2000" dirty="0">
                <a:latin typeface="Arial" panose="020B0604020202020204" pitchFamily="34" charset="0"/>
              </a:rPr>
              <a:t>茅盾原名</a:t>
            </a:r>
            <a:r>
              <a:rPr lang="zh-CN" altLang="en-US" sz="2000" b="1" dirty="0">
                <a:solidFill>
                  <a:schemeClr val="accent2"/>
                </a:solidFill>
                <a:latin typeface="Arial" panose="020B0604020202020204" pitchFamily="34" charset="0"/>
              </a:rPr>
              <a:t>沈德鸿，字雁冰</a:t>
            </a:r>
            <a:r>
              <a:rPr lang="zh-CN" altLang="en-US" sz="2000" dirty="0">
                <a:latin typeface="Arial" panose="020B0604020202020204" pitchFamily="34" charset="0"/>
              </a:rPr>
              <a:t>，１８９６年７月４日生于浙江桐乡县乌镇。这个太湖南部的鱼米之乡，是近代以来中国农业最为发达之区，它紧邻着现代化的上海，又是人文荟萃的地方，这造成了茅盾勇于面向世界的</a:t>
            </a:r>
            <a:r>
              <a:rPr lang="zh-CN" altLang="en-US" sz="2000" b="1" dirty="0">
                <a:solidFill>
                  <a:schemeClr val="accent2"/>
                </a:solidFill>
                <a:latin typeface="Arial" panose="020B0604020202020204" pitchFamily="34" charset="0"/>
              </a:rPr>
              <a:t>开放的文化心态</a:t>
            </a:r>
            <a:r>
              <a:rPr lang="zh-CN" altLang="en-US" sz="2000" dirty="0">
                <a:latin typeface="Arial" panose="020B0604020202020204" pitchFamily="34" charset="0"/>
              </a:rPr>
              <a:t>，以及</a:t>
            </a:r>
            <a:r>
              <a:rPr lang="zh-CN" altLang="en-US" sz="2000" b="1" dirty="0">
                <a:solidFill>
                  <a:schemeClr val="accent2"/>
                </a:solidFill>
                <a:latin typeface="Arial" panose="020B0604020202020204" pitchFamily="34" charset="0"/>
              </a:rPr>
              <a:t>精致入微的笔风</a:t>
            </a:r>
            <a:r>
              <a:rPr lang="zh-CN" altLang="en-US" sz="2000" dirty="0">
                <a:latin typeface="Arial" panose="020B0604020202020204" pitchFamily="34" charset="0"/>
              </a:rPr>
              <a:t>。 茅盾是我国现代进步文化的先驱者，伟大的革命文学家和中国共产党最早的党员之一。中华人民共和国成立后，他担任第一任文化部长，还担任过作家协会主席、全国文联名誉主席等职务。    茅盾一生写了大量的文学作品，主要有</a:t>
            </a:r>
            <a:r>
              <a:rPr lang="en-US" altLang="zh-CN" sz="2000" b="1" dirty="0">
                <a:solidFill>
                  <a:schemeClr val="accent2"/>
                </a:solidFill>
                <a:latin typeface="Arial" panose="020B0604020202020204" pitchFamily="34" charset="0"/>
              </a:rPr>
              <a:t>《</a:t>
            </a:r>
            <a:r>
              <a:rPr lang="zh-CN" altLang="en-US" sz="2000" b="1" dirty="0">
                <a:solidFill>
                  <a:schemeClr val="accent2"/>
                </a:solidFill>
                <a:latin typeface="Arial" panose="020B0604020202020204" pitchFamily="34" charset="0"/>
              </a:rPr>
              <a:t>子夜</a:t>
            </a:r>
            <a:r>
              <a:rPr lang="en-US" altLang="zh-CN" sz="2000" b="1" dirty="0">
                <a:solidFill>
                  <a:schemeClr val="accent2"/>
                </a:solidFill>
                <a:latin typeface="Arial" panose="020B0604020202020204" pitchFamily="34" charset="0"/>
              </a:rPr>
              <a:t>》</a:t>
            </a:r>
            <a:r>
              <a:rPr lang="zh-CN" altLang="en-US" sz="2000" b="1" dirty="0">
                <a:solidFill>
                  <a:schemeClr val="accent2"/>
                </a:solidFill>
                <a:latin typeface="Arial" panose="020B0604020202020204" pitchFamily="34" charset="0"/>
              </a:rPr>
              <a:t>、</a:t>
            </a:r>
            <a:r>
              <a:rPr lang="en-US" altLang="zh-CN" sz="2000" b="1" dirty="0">
                <a:solidFill>
                  <a:schemeClr val="accent2"/>
                </a:solidFill>
                <a:latin typeface="Arial" panose="020B0604020202020204" pitchFamily="34" charset="0"/>
              </a:rPr>
              <a:t>《</a:t>
            </a:r>
            <a:r>
              <a:rPr lang="zh-CN" altLang="en-US" sz="2000" b="1" dirty="0">
                <a:solidFill>
                  <a:schemeClr val="accent2"/>
                </a:solidFill>
                <a:latin typeface="Arial" panose="020B0604020202020204" pitchFamily="34" charset="0"/>
              </a:rPr>
              <a:t>蚀</a:t>
            </a:r>
            <a:r>
              <a:rPr lang="en-US" altLang="zh-CN" sz="2000" b="1" dirty="0">
                <a:solidFill>
                  <a:schemeClr val="accent2"/>
                </a:solidFill>
                <a:latin typeface="Arial" panose="020B0604020202020204" pitchFamily="34" charset="0"/>
              </a:rPr>
              <a:t>》</a:t>
            </a:r>
            <a:r>
              <a:rPr lang="zh-CN" altLang="en-US" sz="2000" b="1" dirty="0">
                <a:solidFill>
                  <a:schemeClr val="accent2"/>
                </a:solidFill>
                <a:latin typeface="Arial" panose="020B0604020202020204" pitchFamily="34" charset="0"/>
              </a:rPr>
              <a:t>、</a:t>
            </a:r>
            <a:r>
              <a:rPr lang="en-US" altLang="zh-CN" sz="2000" b="1" dirty="0">
                <a:solidFill>
                  <a:schemeClr val="accent2"/>
                </a:solidFill>
                <a:latin typeface="Arial" panose="020B0604020202020204" pitchFamily="34" charset="0"/>
              </a:rPr>
              <a:t>《</a:t>
            </a:r>
            <a:r>
              <a:rPr lang="zh-CN" altLang="en-US" sz="2000" b="1" dirty="0">
                <a:solidFill>
                  <a:schemeClr val="accent2"/>
                </a:solidFill>
                <a:latin typeface="Arial" panose="020B0604020202020204" pitchFamily="34" charset="0"/>
              </a:rPr>
              <a:t>虹</a:t>
            </a:r>
            <a:r>
              <a:rPr lang="en-US" altLang="zh-CN" sz="2000" b="1" dirty="0">
                <a:solidFill>
                  <a:schemeClr val="accent2"/>
                </a:solidFill>
                <a:latin typeface="Arial" panose="020B0604020202020204" pitchFamily="34" charset="0"/>
              </a:rPr>
              <a:t>》</a:t>
            </a:r>
            <a:r>
              <a:rPr lang="zh-CN" altLang="en-US" sz="2000" b="1" dirty="0">
                <a:solidFill>
                  <a:schemeClr val="accent2"/>
                </a:solidFill>
                <a:latin typeface="Arial" panose="020B0604020202020204" pitchFamily="34" charset="0"/>
              </a:rPr>
              <a:t>、</a:t>
            </a:r>
            <a:r>
              <a:rPr lang="en-US" altLang="zh-CN" sz="2000" b="1" dirty="0">
                <a:solidFill>
                  <a:schemeClr val="accent2"/>
                </a:solidFill>
                <a:latin typeface="Arial" panose="020B0604020202020204" pitchFamily="34" charset="0"/>
              </a:rPr>
              <a:t>《</a:t>
            </a:r>
            <a:r>
              <a:rPr lang="zh-CN" altLang="en-US" sz="2000" b="1" dirty="0">
                <a:solidFill>
                  <a:schemeClr val="accent2"/>
                </a:solidFill>
                <a:latin typeface="Arial" panose="020B0604020202020204" pitchFamily="34" charset="0"/>
              </a:rPr>
              <a:t>春蚕</a:t>
            </a:r>
            <a:r>
              <a:rPr lang="en-US" altLang="zh-CN" sz="2000" b="1" dirty="0">
                <a:solidFill>
                  <a:schemeClr val="accent2"/>
                </a:solidFill>
                <a:latin typeface="Arial" panose="020B0604020202020204" pitchFamily="34" charset="0"/>
              </a:rPr>
              <a:t>》</a:t>
            </a:r>
            <a:r>
              <a:rPr lang="zh-CN" altLang="en-US" sz="2000" b="1" dirty="0">
                <a:solidFill>
                  <a:schemeClr val="accent2"/>
                </a:solidFill>
                <a:latin typeface="Arial" panose="020B0604020202020204" pitchFamily="34" charset="0"/>
              </a:rPr>
              <a:t>、</a:t>
            </a:r>
            <a:r>
              <a:rPr lang="en-US" altLang="zh-CN" sz="2000" b="1" dirty="0">
                <a:solidFill>
                  <a:schemeClr val="accent2"/>
                </a:solidFill>
                <a:latin typeface="Arial" panose="020B0604020202020204" pitchFamily="34" charset="0"/>
              </a:rPr>
              <a:t>《</a:t>
            </a:r>
            <a:r>
              <a:rPr lang="zh-CN" altLang="en-US" sz="2000" b="1" dirty="0">
                <a:solidFill>
                  <a:schemeClr val="accent2"/>
                </a:solidFill>
                <a:latin typeface="Arial" panose="020B0604020202020204" pitchFamily="34" charset="0"/>
              </a:rPr>
              <a:t>林家铺子</a:t>
            </a:r>
            <a:r>
              <a:rPr lang="en-US" altLang="zh-CN" sz="2000" b="1" dirty="0">
                <a:solidFill>
                  <a:schemeClr val="accent2"/>
                </a:solidFill>
                <a:latin typeface="Arial" panose="020B0604020202020204" pitchFamily="34" charset="0"/>
              </a:rPr>
              <a:t>》</a:t>
            </a:r>
            <a:r>
              <a:rPr lang="zh-CN" altLang="en-US" sz="2000" b="1" dirty="0">
                <a:solidFill>
                  <a:schemeClr val="accent2"/>
                </a:solidFill>
                <a:latin typeface="Arial" panose="020B0604020202020204" pitchFamily="34" charset="0"/>
              </a:rPr>
              <a:t>、</a:t>
            </a:r>
            <a:r>
              <a:rPr lang="en-US" altLang="zh-CN" sz="2000" b="1" dirty="0">
                <a:solidFill>
                  <a:schemeClr val="accent2"/>
                </a:solidFill>
                <a:latin typeface="Arial" panose="020B0604020202020204" pitchFamily="34" charset="0"/>
              </a:rPr>
              <a:t>《</a:t>
            </a:r>
            <a:r>
              <a:rPr lang="zh-CN" altLang="en-US" sz="2000" b="1" dirty="0">
                <a:solidFill>
                  <a:schemeClr val="accent2"/>
                </a:solidFill>
                <a:latin typeface="Arial" panose="020B0604020202020204" pitchFamily="34" charset="0"/>
              </a:rPr>
              <a:t>霜叶红似二月花</a:t>
            </a:r>
            <a:r>
              <a:rPr lang="en-US" altLang="zh-CN" sz="2000" b="1" dirty="0">
                <a:solidFill>
                  <a:schemeClr val="accent2"/>
                </a:solidFill>
                <a:latin typeface="Arial" panose="020B0604020202020204" pitchFamily="34" charset="0"/>
              </a:rPr>
              <a:t>》</a:t>
            </a:r>
            <a:r>
              <a:rPr lang="zh-CN" altLang="en-US" sz="2000" b="1" dirty="0">
                <a:latin typeface="Arial" panose="020B0604020202020204" pitchFamily="34" charset="0"/>
              </a:rPr>
              <a:t>等。</a:t>
            </a:r>
          </a:p>
          <a:p>
            <a:pPr>
              <a:spcBef>
                <a:spcPct val="50000"/>
              </a:spcBef>
            </a:pPr>
            <a:r>
              <a:rPr lang="zh-CN" altLang="en-US" sz="2400" b="1" i="1" dirty="0">
                <a:latin typeface="Arial" panose="020B0604020202020204" pitchFamily="34" charset="0"/>
              </a:rPr>
              <a:t>　　　（</a:t>
            </a:r>
            <a:r>
              <a:rPr lang="en-US" altLang="zh-CN" sz="2400" b="1" i="1" dirty="0">
                <a:latin typeface="Arial" panose="020B0604020202020204" pitchFamily="34" charset="0"/>
              </a:rPr>
              <a:t>2</a:t>
            </a:r>
            <a:r>
              <a:rPr lang="zh-CN" altLang="en-US" sz="2400" b="1" i="1" dirty="0">
                <a:latin typeface="Arial" panose="020B0604020202020204" pitchFamily="34" charset="0"/>
              </a:rPr>
              <a:t>分钟阅读、记录）</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additive="base">
                                        <p:cTn id="7" dur="500" fill="hold"/>
                                        <p:tgtEl>
                                          <p:spTgt spid="38914"/>
                                        </p:tgtEl>
                                        <p:attrNameLst>
                                          <p:attrName>ppt_x</p:attrName>
                                        </p:attrNameLst>
                                      </p:cBhvr>
                                      <p:tavLst>
                                        <p:tav tm="0">
                                          <p:val>
                                            <p:strVal val="#ppt_x"/>
                                          </p:val>
                                        </p:tav>
                                        <p:tav tm="100000">
                                          <p:val>
                                            <p:strVal val="#ppt_x"/>
                                          </p:val>
                                        </p:tav>
                                      </p:tavLst>
                                    </p:anim>
                                    <p:anim calcmode="lin" valueType="num">
                                      <p:cBhvr additive="base">
                                        <p:cTn id="8" dur="500" fill="hold"/>
                                        <p:tgtEl>
                                          <p:spTgt spid="389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nodeType="clickEffect">
                                  <p:stCondLst>
                                    <p:cond delay="0"/>
                                  </p:stCondLst>
                                  <p:childTnLst>
                                    <p:set>
                                      <p:cBhvr>
                                        <p:cTn id="12" dur="1" fill="hold">
                                          <p:stCondLst>
                                            <p:cond delay="0"/>
                                          </p:stCondLst>
                                        </p:cTn>
                                        <p:tgtEl>
                                          <p:spTgt spid="38915"/>
                                        </p:tgtEl>
                                        <p:attrNameLst>
                                          <p:attrName>style.visibility</p:attrName>
                                        </p:attrNameLst>
                                      </p:cBhvr>
                                      <p:to>
                                        <p:strVal val="visible"/>
                                      </p:to>
                                    </p:set>
                                    <p:animEffect transition="in" filter="diamond(in)">
                                      <p:cBhvr>
                                        <p:cTn id="13" dur="2000"/>
                                        <p:tgtEl>
                                          <p:spTgt spid="38915"/>
                                        </p:tgtEl>
                                      </p:cBhvr>
                                    </p:animEffect>
                                  </p:childTnLst>
                                </p:cTn>
                              </p:par>
                            </p:childTnLst>
                          </p:cTn>
                        </p:par>
                      </p:childTnLst>
                    </p:cTn>
                  </p:par>
                  <p:par>
                    <p:cTn id="14" fill="hold">
                      <p:stCondLst>
                        <p:cond delay="indefinite"/>
                      </p:stCondLst>
                      <p:childTnLst>
                        <p:par>
                          <p:cTn id="15" fill="hold">
                            <p:stCondLst>
                              <p:cond delay="0"/>
                            </p:stCondLst>
                            <p:childTnLst>
                              <p:par>
                                <p:cTn id="16" presetID="20" presetClass="entr" presetSubtype="0" fill="hold" nodeType="clickEffect">
                                  <p:stCondLst>
                                    <p:cond delay="0"/>
                                  </p:stCondLst>
                                  <p:childTnLst>
                                    <p:set>
                                      <p:cBhvr>
                                        <p:cTn id="17" dur="1" fill="hold">
                                          <p:stCondLst>
                                            <p:cond delay="0"/>
                                          </p:stCondLst>
                                        </p:cTn>
                                        <p:tgtEl>
                                          <p:spTgt spid="38916">
                                            <p:txEl>
                                              <p:pRg st="0" end="0"/>
                                            </p:txEl>
                                          </p:spTgt>
                                        </p:tgtEl>
                                        <p:attrNameLst>
                                          <p:attrName>style.visibility</p:attrName>
                                        </p:attrNameLst>
                                      </p:cBhvr>
                                      <p:to>
                                        <p:strVal val="visible"/>
                                      </p:to>
                                    </p:set>
                                    <p:animEffect transition="in" filter="wedge">
                                      <p:cBhvr>
                                        <p:cTn id="18" dur="2000"/>
                                        <p:tgtEl>
                                          <p:spTgt spid="3891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0" presetClass="entr" presetSubtype="0" fill="hold" nodeType="clickEffect">
                                  <p:stCondLst>
                                    <p:cond delay="0"/>
                                  </p:stCondLst>
                                  <p:childTnLst>
                                    <p:set>
                                      <p:cBhvr>
                                        <p:cTn id="22" dur="1" fill="hold">
                                          <p:stCondLst>
                                            <p:cond delay="0"/>
                                          </p:stCondLst>
                                        </p:cTn>
                                        <p:tgtEl>
                                          <p:spTgt spid="38916">
                                            <p:txEl>
                                              <p:pRg st="1" end="1"/>
                                            </p:txEl>
                                          </p:spTgt>
                                        </p:tgtEl>
                                        <p:attrNameLst>
                                          <p:attrName>style.visibility</p:attrName>
                                        </p:attrNameLst>
                                      </p:cBhvr>
                                      <p:to>
                                        <p:strVal val="visible"/>
                                      </p:to>
                                    </p:set>
                                    <p:animEffect transition="in" filter="wedge">
                                      <p:cBhvr>
                                        <p:cTn id="23" dur="2000"/>
                                        <p:tgtEl>
                                          <p:spTgt spid="3891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TILE"/>
          <p:cNvPicPr>
            <a:picLocks noChangeAspect="1"/>
          </p:cNvPicPr>
          <p:nvPr/>
        </p:nvPicPr>
        <p:blipFill>
          <a:blip r:embed="rId3"/>
          <a:stretch>
            <a:fillRect/>
          </a:stretch>
        </p:blipFill>
        <p:spPr>
          <a:xfrm>
            <a:off x="1811339" y="0"/>
            <a:ext cx="8677275" cy="1219200"/>
          </a:xfrm>
          <a:prstGeom prst="rect">
            <a:avLst/>
          </a:prstGeom>
          <a:noFill/>
          <a:ln w="9525">
            <a:noFill/>
          </a:ln>
        </p:spPr>
      </p:pic>
      <p:sp>
        <p:nvSpPr>
          <p:cNvPr id="20483" name="Text Box 3"/>
          <p:cNvSpPr txBox="1"/>
          <p:nvPr/>
        </p:nvSpPr>
        <p:spPr>
          <a:xfrm>
            <a:off x="2058989" y="1271588"/>
            <a:ext cx="8358187" cy="1077912"/>
          </a:xfrm>
          <a:prstGeom prst="rect">
            <a:avLst/>
          </a:prstGeom>
          <a:noFill/>
          <a:ln w="9525">
            <a:noFill/>
          </a:ln>
        </p:spPr>
        <p:txBody>
          <a:bodyPr>
            <a:spAutoFit/>
          </a:bodyPr>
          <a:lstStyle/>
          <a:p>
            <a:r>
              <a:rPr lang="en-US" altLang="zh-CN" sz="3200" b="1" dirty="0">
                <a:solidFill>
                  <a:schemeClr val="bg1"/>
                </a:solidFill>
                <a:latin typeface="Times New Roman" panose="02020603050405020304" pitchFamily="18" charset="0"/>
                <a:ea typeface="黑体" panose="02010609060101010101" pitchFamily="2" charset="-122"/>
              </a:rPr>
              <a:t>          </a:t>
            </a:r>
            <a:r>
              <a:rPr lang="zh-CN" altLang="en-US" sz="3200" b="1" dirty="0">
                <a:solidFill>
                  <a:schemeClr val="accent2"/>
                </a:solidFill>
                <a:latin typeface="Times New Roman" panose="02020603050405020304" pitchFamily="18" charset="0"/>
                <a:ea typeface="黑体" panose="02010609060101010101" pitchFamily="2" charset="-122"/>
              </a:rPr>
              <a:t>这就是白杨树，西北极普通的一种树，</a:t>
            </a:r>
          </a:p>
          <a:p>
            <a:r>
              <a:rPr lang="zh-CN" altLang="en-US" sz="3200" b="1" dirty="0">
                <a:solidFill>
                  <a:schemeClr val="accent2"/>
                </a:solidFill>
                <a:latin typeface="Times New Roman" panose="02020603050405020304" pitchFamily="18" charset="0"/>
                <a:ea typeface="黑体" panose="02010609060101010101" pitchFamily="2" charset="-122"/>
              </a:rPr>
              <a:t>          然而决不是平凡的树。</a:t>
            </a:r>
          </a:p>
        </p:txBody>
      </p:sp>
      <p:sp>
        <p:nvSpPr>
          <p:cNvPr id="20484" name="Text Box 4"/>
          <p:cNvSpPr txBox="1"/>
          <p:nvPr/>
        </p:nvSpPr>
        <p:spPr>
          <a:xfrm>
            <a:off x="1600200" y="1219201"/>
            <a:ext cx="1265090" cy="646331"/>
          </a:xfrm>
          <a:prstGeom prst="rect">
            <a:avLst/>
          </a:prstGeom>
          <a:noFill/>
          <a:ln w="9525">
            <a:noFill/>
          </a:ln>
        </p:spPr>
        <p:txBody>
          <a:bodyPr wrap="none">
            <a:spAutoFit/>
          </a:bodyPr>
          <a:lstStyle/>
          <a:p>
            <a:r>
              <a:rPr lang="zh-CN" altLang="en-US" sz="3600" b="1" dirty="0">
                <a:solidFill>
                  <a:schemeClr val="accent2"/>
                </a:solidFill>
                <a:latin typeface="Times New Roman" panose="02020603050405020304" pitchFamily="18" charset="0"/>
                <a:ea typeface="黑体" panose="02010609060101010101" pitchFamily="2" charset="-122"/>
              </a:rPr>
              <a:t>线索</a:t>
            </a:r>
            <a:r>
              <a:rPr lang="en-US" altLang="zh-CN" sz="3600" b="1" dirty="0">
                <a:solidFill>
                  <a:srgbClr val="66FF33"/>
                </a:solidFill>
                <a:latin typeface="Times New Roman" panose="02020603050405020304" pitchFamily="18" charset="0"/>
                <a:ea typeface="黑体" panose="02010609060101010101" pitchFamily="2" charset="-122"/>
              </a:rPr>
              <a:t>:</a:t>
            </a:r>
          </a:p>
        </p:txBody>
      </p:sp>
      <p:sp>
        <p:nvSpPr>
          <p:cNvPr id="20485" name="Text Box 5"/>
          <p:cNvSpPr txBox="1"/>
          <p:nvPr/>
        </p:nvSpPr>
        <p:spPr>
          <a:xfrm>
            <a:off x="1693864" y="2276475"/>
            <a:ext cx="4916487" cy="584200"/>
          </a:xfrm>
          <a:prstGeom prst="rect">
            <a:avLst/>
          </a:prstGeom>
          <a:noFill/>
          <a:ln w="9525">
            <a:noFill/>
          </a:ln>
        </p:spPr>
        <p:txBody>
          <a:bodyPr wrap="none">
            <a:spAutoFit/>
          </a:bodyPr>
          <a:lstStyle/>
          <a:p>
            <a:pPr>
              <a:spcBef>
                <a:spcPct val="50000"/>
              </a:spcBef>
            </a:pPr>
            <a:r>
              <a:rPr lang="en-US" altLang="zh-CN" sz="3200" b="1" dirty="0">
                <a:latin typeface="黑体" panose="02010609060101010101" pitchFamily="2" charset="-122"/>
                <a:ea typeface="黑体" panose="02010609060101010101" pitchFamily="2" charset="-122"/>
              </a:rPr>
              <a:t>①</a:t>
            </a:r>
            <a:r>
              <a:rPr lang="zh-CN" altLang="en-US" sz="3200" b="1" dirty="0">
                <a:latin typeface="黑体" panose="02010609060101010101" pitchFamily="2" charset="-122"/>
                <a:ea typeface="黑体" panose="02010609060101010101" pitchFamily="2" charset="-122"/>
              </a:rPr>
              <a:t>从表达方式上来看</a:t>
            </a:r>
            <a:r>
              <a:rPr lang="en-US" altLang="zh-CN" sz="3200" b="1" dirty="0">
                <a:latin typeface="Times New Roman" panose="02020603050405020304" pitchFamily="18" charset="0"/>
                <a:ea typeface="黑体" panose="02010609060101010101" pitchFamily="2" charset="-122"/>
              </a:rPr>
              <a:t>···</a:t>
            </a:r>
            <a:r>
              <a:rPr lang="en-US" altLang="zh-CN" sz="3200" b="1" dirty="0">
                <a:latin typeface="黑体" panose="02010609060101010101" pitchFamily="2" charset="-122"/>
                <a:ea typeface="黑体" panose="02010609060101010101" pitchFamily="2" charset="-122"/>
              </a:rPr>
              <a:t> </a:t>
            </a:r>
            <a:r>
              <a:rPr lang="en-US" altLang="zh-CN" sz="3200" b="1" dirty="0">
                <a:latin typeface="Times New Roman" panose="02020603050405020304" pitchFamily="18" charset="0"/>
                <a:ea typeface="黑体" panose="02010609060101010101" pitchFamily="2" charset="-122"/>
              </a:rPr>
              <a:t>···</a:t>
            </a:r>
            <a:endParaRPr lang="en-US" altLang="zh-CN" sz="3200" b="1" dirty="0">
              <a:latin typeface="黑体" panose="02010609060101010101" pitchFamily="2" charset="-122"/>
              <a:ea typeface="黑体" panose="02010609060101010101" pitchFamily="2" charset="-122"/>
            </a:endParaRPr>
          </a:p>
        </p:txBody>
      </p:sp>
      <p:sp>
        <p:nvSpPr>
          <p:cNvPr id="20486" name="Text Box 6"/>
          <p:cNvSpPr txBox="1"/>
          <p:nvPr/>
        </p:nvSpPr>
        <p:spPr>
          <a:xfrm>
            <a:off x="1770064" y="2971800"/>
            <a:ext cx="6567487" cy="584200"/>
          </a:xfrm>
          <a:prstGeom prst="rect">
            <a:avLst/>
          </a:prstGeom>
          <a:noFill/>
          <a:ln w="9525">
            <a:noFill/>
          </a:ln>
        </p:spPr>
        <p:txBody>
          <a:bodyPr wrap="none">
            <a:spAutoFit/>
          </a:bodyPr>
          <a:lstStyle/>
          <a:p>
            <a:pPr>
              <a:spcBef>
                <a:spcPct val="50000"/>
              </a:spcBef>
            </a:pPr>
            <a:r>
              <a:rPr lang="en-US" altLang="zh-CN" sz="3200" b="1" dirty="0">
                <a:latin typeface="黑体" panose="02010609060101010101" pitchFamily="2" charset="-122"/>
                <a:ea typeface="黑体" panose="02010609060101010101" pitchFamily="2" charset="-122"/>
              </a:rPr>
              <a:t>②</a:t>
            </a:r>
            <a:r>
              <a:rPr lang="zh-CN" altLang="en-US" sz="3200" b="1" dirty="0">
                <a:latin typeface="黑体" panose="02010609060101010101" pitchFamily="2" charset="-122"/>
                <a:ea typeface="黑体" panose="02010609060101010101" pitchFamily="2" charset="-122"/>
              </a:rPr>
              <a:t>从在文中结构上起的作用来看 </a:t>
            </a:r>
            <a:r>
              <a:rPr lang="en-US" altLang="zh-CN" sz="3200" b="1" dirty="0">
                <a:latin typeface="Times New Roman" panose="02020603050405020304" pitchFamily="18" charset="0"/>
                <a:ea typeface="黑体" panose="02010609060101010101" pitchFamily="2" charset="-122"/>
              </a:rPr>
              <a:t>···</a:t>
            </a:r>
            <a:endParaRPr lang="en-US" altLang="zh-CN" sz="3200" b="1" dirty="0">
              <a:latin typeface="黑体" panose="02010609060101010101" pitchFamily="2" charset="-122"/>
              <a:ea typeface="黑体" panose="02010609060101010101" pitchFamily="2" charset="-122"/>
            </a:endParaRPr>
          </a:p>
        </p:txBody>
      </p:sp>
      <p:sp>
        <p:nvSpPr>
          <p:cNvPr id="20487" name="Text Box 7"/>
          <p:cNvSpPr txBox="1"/>
          <p:nvPr/>
        </p:nvSpPr>
        <p:spPr>
          <a:xfrm>
            <a:off x="1770064" y="3625850"/>
            <a:ext cx="4092575" cy="584200"/>
          </a:xfrm>
          <a:prstGeom prst="rect">
            <a:avLst/>
          </a:prstGeom>
          <a:noFill/>
          <a:ln w="9525">
            <a:noFill/>
          </a:ln>
        </p:spPr>
        <p:txBody>
          <a:bodyPr wrap="none">
            <a:spAutoFit/>
          </a:bodyPr>
          <a:lstStyle/>
          <a:p>
            <a:pPr>
              <a:spcBef>
                <a:spcPct val="50000"/>
              </a:spcBef>
            </a:pPr>
            <a:r>
              <a:rPr lang="en-US" altLang="zh-CN" sz="3200" b="1" dirty="0">
                <a:latin typeface="黑体" panose="02010609060101010101" pitchFamily="2" charset="-122"/>
                <a:ea typeface="黑体" panose="02010609060101010101" pitchFamily="2" charset="-122"/>
              </a:rPr>
              <a:t>③</a:t>
            </a:r>
            <a:r>
              <a:rPr lang="zh-CN" altLang="en-US" sz="3200" b="1" dirty="0">
                <a:latin typeface="黑体" panose="02010609060101010101" pitchFamily="2" charset="-122"/>
                <a:ea typeface="黑体" panose="02010609060101010101" pitchFamily="2" charset="-122"/>
              </a:rPr>
              <a:t>从句式上来看</a:t>
            </a:r>
            <a:r>
              <a:rPr lang="en-US" altLang="zh-CN" sz="3200" b="1" dirty="0">
                <a:latin typeface="Times New Roman" panose="02020603050405020304" pitchFamily="18" charset="0"/>
                <a:ea typeface="黑体" panose="02010609060101010101" pitchFamily="2" charset="-122"/>
              </a:rPr>
              <a:t>···</a:t>
            </a:r>
            <a:r>
              <a:rPr lang="en-US" altLang="zh-CN" sz="3200" b="1" dirty="0">
                <a:latin typeface="黑体" panose="02010609060101010101" pitchFamily="2" charset="-122"/>
                <a:ea typeface="黑体" panose="02010609060101010101" pitchFamily="2" charset="-122"/>
              </a:rPr>
              <a:t> </a:t>
            </a:r>
            <a:r>
              <a:rPr lang="en-US" altLang="zh-CN" sz="3200" b="1" dirty="0">
                <a:latin typeface="Times New Roman" panose="02020603050405020304" pitchFamily="18" charset="0"/>
                <a:ea typeface="黑体" panose="02010609060101010101" pitchFamily="2" charset="-122"/>
              </a:rPr>
              <a:t>···</a:t>
            </a:r>
            <a:endParaRPr lang="en-US" altLang="zh-CN" sz="3200" b="1" dirty="0">
              <a:latin typeface="黑体" panose="02010609060101010101" pitchFamily="2" charset="-122"/>
              <a:ea typeface="黑体" panose="02010609060101010101" pitchFamily="2" charset="-122"/>
            </a:endParaRPr>
          </a:p>
        </p:txBody>
      </p:sp>
      <p:sp>
        <p:nvSpPr>
          <p:cNvPr id="20488" name="Text Box 8"/>
          <p:cNvSpPr txBox="1"/>
          <p:nvPr/>
        </p:nvSpPr>
        <p:spPr>
          <a:xfrm>
            <a:off x="1770063" y="4343400"/>
            <a:ext cx="7600950" cy="584200"/>
          </a:xfrm>
          <a:prstGeom prst="rect">
            <a:avLst/>
          </a:prstGeom>
          <a:noFill/>
          <a:ln w="9525">
            <a:noFill/>
          </a:ln>
        </p:spPr>
        <p:txBody>
          <a:bodyPr wrap="none">
            <a:spAutoFit/>
          </a:bodyPr>
          <a:lstStyle/>
          <a:p>
            <a:r>
              <a:rPr lang="en-US" altLang="zh-CN" sz="3200" b="1" dirty="0">
                <a:latin typeface="Times New Roman" panose="02020603050405020304" pitchFamily="18" charset="0"/>
                <a:ea typeface="黑体" panose="02010609060101010101" pitchFamily="2" charset="-122"/>
              </a:rPr>
              <a:t>④</a:t>
            </a:r>
            <a:r>
              <a:rPr lang="zh-CN" altLang="en-US" sz="3200" b="1" dirty="0">
                <a:latin typeface="Times New Roman" panose="02020603050405020304" pitchFamily="18" charset="0"/>
                <a:ea typeface="黑体" panose="02010609060101010101" pitchFamily="2" charset="-122"/>
              </a:rPr>
              <a:t>怎样理解“普通”和“不”“平凡”？</a:t>
            </a:r>
          </a:p>
        </p:txBody>
      </p:sp>
      <p:sp>
        <p:nvSpPr>
          <p:cNvPr id="20489" name="Text Box 9"/>
          <p:cNvSpPr txBox="1"/>
          <p:nvPr/>
        </p:nvSpPr>
        <p:spPr>
          <a:xfrm>
            <a:off x="2057401" y="4876801"/>
            <a:ext cx="2037737" cy="646331"/>
          </a:xfrm>
          <a:prstGeom prst="rect">
            <a:avLst/>
          </a:prstGeom>
          <a:noFill/>
          <a:ln w="9525">
            <a:noFill/>
          </a:ln>
        </p:spPr>
        <p:txBody>
          <a:bodyPr wrap="none">
            <a:spAutoFit/>
          </a:bodyPr>
          <a:lstStyle/>
          <a:p>
            <a:pPr>
              <a:spcBef>
                <a:spcPct val="50000"/>
              </a:spcBef>
            </a:pPr>
            <a:r>
              <a:rPr lang="zh-CN" altLang="en-US" sz="3600" b="1" dirty="0">
                <a:latin typeface="Times New Roman" panose="02020603050405020304" pitchFamily="18" charset="0"/>
                <a:ea typeface="黑体" panose="02010609060101010101" pitchFamily="2" charset="-122"/>
              </a:rPr>
              <a:t>矛盾吗？</a:t>
            </a:r>
            <a:endParaRPr lang="zh-CN" altLang="en-US" sz="3600" dirty="0">
              <a:latin typeface="Times New Roman" panose="02020603050405020304" pitchFamily="18" charset="0"/>
              <a:ea typeface="黑体" panose="02010609060101010101" pitchFamily="2" charset="-122"/>
            </a:endParaRPr>
          </a:p>
        </p:txBody>
      </p:sp>
      <p:sp>
        <p:nvSpPr>
          <p:cNvPr id="20490" name="Text Box 10"/>
          <p:cNvSpPr txBox="1"/>
          <p:nvPr/>
        </p:nvSpPr>
        <p:spPr>
          <a:xfrm>
            <a:off x="1924051" y="5454651"/>
            <a:ext cx="7216775" cy="523875"/>
          </a:xfrm>
          <a:prstGeom prst="rect">
            <a:avLst/>
          </a:prstGeom>
          <a:noFill/>
          <a:ln w="9525">
            <a:noFill/>
          </a:ln>
        </p:spPr>
        <p:txBody>
          <a:bodyPr wrap="none">
            <a:spAutoFit/>
          </a:bodyPr>
          <a:lstStyle/>
          <a:p>
            <a:pPr>
              <a:spcBef>
                <a:spcPct val="50000"/>
              </a:spcBef>
            </a:pPr>
            <a:r>
              <a:rPr lang="en-US" altLang="zh-CN" sz="2800" b="1" dirty="0">
                <a:latin typeface="Times New Roman" panose="02020603050405020304" pitchFamily="18" charset="0"/>
                <a:ea typeface="黑体" panose="02010609060101010101" pitchFamily="2" charset="-122"/>
              </a:rPr>
              <a:t>“</a:t>
            </a:r>
            <a:r>
              <a:rPr lang="zh-CN" altLang="en-US" sz="2800" b="1" dirty="0">
                <a:latin typeface="Times New Roman" panose="02020603050405020304" pitchFamily="18" charset="0"/>
                <a:ea typeface="黑体" panose="02010609060101010101" pitchFamily="2" charset="-122"/>
              </a:rPr>
              <a:t>普通”的是什么？“不平凡”的又是什么？</a:t>
            </a:r>
            <a:endParaRPr lang="zh-CN" altLang="en-US" sz="2800" dirty="0">
              <a:latin typeface="Times New Roman" panose="02020603050405020304" pitchFamily="18" charset="0"/>
              <a:ea typeface="黑体" panose="02010609060101010101" pitchFamily="2" charset="-122"/>
            </a:endParaRPr>
          </a:p>
        </p:txBody>
      </p:sp>
      <p:sp>
        <p:nvSpPr>
          <p:cNvPr id="20491" name="Text Box 11"/>
          <p:cNvSpPr txBox="1"/>
          <p:nvPr/>
        </p:nvSpPr>
        <p:spPr>
          <a:xfrm>
            <a:off x="2711625" y="6086475"/>
            <a:ext cx="6777037" cy="584200"/>
          </a:xfrm>
          <a:prstGeom prst="rect">
            <a:avLst/>
          </a:prstGeom>
          <a:noFill/>
          <a:ln w="9525">
            <a:noFill/>
          </a:ln>
        </p:spPr>
        <p:txBody>
          <a:bodyPr wrap="none">
            <a:spAutoFit/>
          </a:bodyPr>
          <a:lstStyle/>
          <a:p>
            <a:r>
              <a:rPr lang="zh-CN" altLang="en-US" sz="3200" b="1" dirty="0">
                <a:latin typeface="Times New Roman" panose="02020603050405020304" pitchFamily="18" charset="0"/>
                <a:ea typeface="黑体" panose="02010609060101010101" pitchFamily="2" charset="-122"/>
              </a:rPr>
              <a:t>作者“赞美白杨树”的原因是什么？</a:t>
            </a:r>
          </a:p>
        </p:txBody>
      </p:sp>
      <p:sp>
        <p:nvSpPr>
          <p:cNvPr id="39948" name="Text Box 12"/>
          <p:cNvSpPr txBox="1"/>
          <p:nvPr/>
        </p:nvSpPr>
        <p:spPr>
          <a:xfrm>
            <a:off x="6842125" y="2173288"/>
            <a:ext cx="1422400" cy="584200"/>
          </a:xfrm>
          <a:prstGeom prst="rect">
            <a:avLst/>
          </a:prstGeom>
          <a:noFill/>
          <a:ln w="9525">
            <a:noFill/>
          </a:ln>
        </p:spPr>
        <p:txBody>
          <a:bodyPr wrap="none">
            <a:spAutoFit/>
          </a:bodyPr>
          <a:lstStyle/>
          <a:p>
            <a:r>
              <a:rPr lang="en-US" altLang="zh-CN" sz="3200" b="1" dirty="0">
                <a:solidFill>
                  <a:schemeClr val="accent2"/>
                </a:solidFill>
                <a:latin typeface="黑体" panose="02010609060101010101" pitchFamily="2" charset="-122"/>
                <a:ea typeface="黑体" panose="02010609060101010101" pitchFamily="2" charset="-122"/>
              </a:rPr>
              <a:t>(</a:t>
            </a:r>
            <a:r>
              <a:rPr lang="zh-CN" altLang="en-US" sz="3200" b="1" dirty="0">
                <a:solidFill>
                  <a:schemeClr val="accent2"/>
                </a:solidFill>
                <a:latin typeface="黑体" panose="02010609060101010101" pitchFamily="2" charset="-122"/>
                <a:ea typeface="黑体" panose="02010609060101010101" pitchFamily="2" charset="-122"/>
              </a:rPr>
              <a:t>抒情</a:t>
            </a:r>
            <a:r>
              <a:rPr lang="en-US" altLang="zh-CN" sz="3200" b="1" dirty="0">
                <a:solidFill>
                  <a:schemeClr val="accent2"/>
                </a:solidFill>
                <a:latin typeface="黑体" panose="02010609060101010101" pitchFamily="2" charset="-122"/>
                <a:ea typeface="黑体" panose="02010609060101010101" pitchFamily="2" charset="-122"/>
              </a:rPr>
              <a:t>)</a:t>
            </a:r>
          </a:p>
        </p:txBody>
      </p:sp>
      <p:sp>
        <p:nvSpPr>
          <p:cNvPr id="39949" name="Text Box 13"/>
          <p:cNvSpPr txBox="1"/>
          <p:nvPr/>
        </p:nvSpPr>
        <p:spPr>
          <a:xfrm>
            <a:off x="8340725" y="2940051"/>
            <a:ext cx="1989138" cy="523875"/>
          </a:xfrm>
          <a:prstGeom prst="rect">
            <a:avLst/>
          </a:prstGeom>
          <a:noFill/>
          <a:ln w="9525">
            <a:noFill/>
          </a:ln>
        </p:spPr>
        <p:txBody>
          <a:bodyPr wrap="none">
            <a:spAutoFit/>
          </a:bodyPr>
          <a:lstStyle/>
          <a:p>
            <a:r>
              <a:rPr lang="en-US" altLang="zh-CN" sz="2800" b="1" dirty="0">
                <a:solidFill>
                  <a:schemeClr val="accent2"/>
                </a:solidFill>
                <a:latin typeface="黑体" panose="02010609060101010101" pitchFamily="2" charset="-122"/>
                <a:ea typeface="黑体" panose="02010609060101010101" pitchFamily="2" charset="-122"/>
              </a:rPr>
              <a:t>(</a:t>
            </a:r>
            <a:r>
              <a:rPr lang="zh-CN" altLang="en-US" sz="2800" b="1" dirty="0">
                <a:solidFill>
                  <a:schemeClr val="accent2"/>
                </a:solidFill>
                <a:latin typeface="黑体" panose="02010609060101010101" pitchFamily="2" charset="-122"/>
                <a:ea typeface="黑体" panose="02010609060101010101" pitchFamily="2" charset="-122"/>
              </a:rPr>
              <a:t>线索作用</a:t>
            </a:r>
            <a:r>
              <a:rPr lang="en-US" altLang="zh-CN" sz="2800" b="1" dirty="0">
                <a:solidFill>
                  <a:schemeClr val="accent2"/>
                </a:solidFill>
                <a:latin typeface="黑体" panose="02010609060101010101" pitchFamily="2" charset="-122"/>
                <a:ea typeface="黑体" panose="02010609060101010101" pitchFamily="2" charset="-122"/>
              </a:rPr>
              <a:t>)</a:t>
            </a:r>
          </a:p>
        </p:txBody>
      </p:sp>
      <p:sp>
        <p:nvSpPr>
          <p:cNvPr id="39950" name="Text Box 14"/>
          <p:cNvSpPr txBox="1"/>
          <p:nvPr/>
        </p:nvSpPr>
        <p:spPr>
          <a:xfrm>
            <a:off x="5638800" y="3611563"/>
            <a:ext cx="3898900" cy="461962"/>
          </a:xfrm>
          <a:prstGeom prst="rect">
            <a:avLst/>
          </a:prstGeom>
          <a:noFill/>
          <a:ln w="9525">
            <a:noFill/>
          </a:ln>
        </p:spPr>
        <p:txBody>
          <a:bodyPr wrap="none">
            <a:spAutoFit/>
          </a:bodyPr>
          <a:lstStyle/>
          <a:p>
            <a:r>
              <a:rPr lang="en-US" altLang="zh-CN" sz="2400" b="1" dirty="0">
                <a:solidFill>
                  <a:schemeClr val="accent2"/>
                </a:solidFill>
                <a:latin typeface="黑体" panose="02010609060101010101" pitchFamily="2" charset="-122"/>
                <a:ea typeface="黑体" panose="02010609060101010101" pitchFamily="2" charset="-122"/>
              </a:rPr>
              <a:t>(</a:t>
            </a:r>
            <a:r>
              <a:rPr lang="zh-CN" altLang="en-US" sz="2400" b="1" dirty="0">
                <a:solidFill>
                  <a:schemeClr val="accent2"/>
                </a:solidFill>
                <a:latin typeface="黑体" panose="02010609060101010101" pitchFamily="2" charset="-122"/>
                <a:ea typeface="黑体" panose="02010609060101010101" pitchFamily="2" charset="-122"/>
              </a:rPr>
              <a:t>肯定判断句与否定判断句</a:t>
            </a:r>
            <a:r>
              <a:rPr lang="en-US" altLang="zh-CN" sz="2400" b="1" dirty="0">
                <a:solidFill>
                  <a:schemeClr val="accent2"/>
                </a:solidFill>
                <a:latin typeface="黑体" panose="02010609060101010101" pitchFamily="2" charset="-122"/>
                <a:ea typeface="黑体" panose="02010609060101010101" pitchFamily="2" charset="-122"/>
              </a:rPr>
              <a: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948"/>
                                        </p:tgtEl>
                                        <p:attrNameLst>
                                          <p:attrName>style.visibility</p:attrName>
                                        </p:attrNameLst>
                                      </p:cBhvr>
                                      <p:to>
                                        <p:strVal val="visible"/>
                                      </p:to>
                                    </p:set>
                                    <p:anim calcmode="lin" valueType="num">
                                      <p:cBhvr additive="base">
                                        <p:cTn id="7" dur="500" fill="hold"/>
                                        <p:tgtEl>
                                          <p:spTgt spid="39948"/>
                                        </p:tgtEl>
                                        <p:attrNameLst>
                                          <p:attrName>ppt_x</p:attrName>
                                        </p:attrNameLst>
                                      </p:cBhvr>
                                      <p:tavLst>
                                        <p:tav tm="0">
                                          <p:val>
                                            <p:strVal val="0-#ppt_w/2"/>
                                          </p:val>
                                        </p:tav>
                                        <p:tav tm="100000">
                                          <p:val>
                                            <p:strVal val="#ppt_x"/>
                                          </p:val>
                                        </p:tav>
                                      </p:tavLst>
                                    </p:anim>
                                    <p:anim calcmode="lin" valueType="num">
                                      <p:cBhvr additive="base">
                                        <p:cTn id="8" dur="500" fill="hold"/>
                                        <p:tgtEl>
                                          <p:spTgt spid="3994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9949"/>
                                        </p:tgtEl>
                                        <p:attrNameLst>
                                          <p:attrName>style.visibility</p:attrName>
                                        </p:attrNameLst>
                                      </p:cBhvr>
                                      <p:to>
                                        <p:strVal val="visible"/>
                                      </p:to>
                                    </p:set>
                                    <p:anim calcmode="lin" valueType="num">
                                      <p:cBhvr additive="base">
                                        <p:cTn id="13" dur="500" fill="hold"/>
                                        <p:tgtEl>
                                          <p:spTgt spid="39949"/>
                                        </p:tgtEl>
                                        <p:attrNameLst>
                                          <p:attrName>ppt_x</p:attrName>
                                        </p:attrNameLst>
                                      </p:cBhvr>
                                      <p:tavLst>
                                        <p:tav tm="0">
                                          <p:val>
                                            <p:strVal val="0-#ppt_w/2"/>
                                          </p:val>
                                        </p:tav>
                                        <p:tav tm="100000">
                                          <p:val>
                                            <p:strVal val="#ppt_x"/>
                                          </p:val>
                                        </p:tav>
                                      </p:tavLst>
                                    </p:anim>
                                    <p:anim calcmode="lin" valueType="num">
                                      <p:cBhvr additive="base">
                                        <p:cTn id="14" dur="500" fill="hold"/>
                                        <p:tgtEl>
                                          <p:spTgt spid="3994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9950"/>
                                        </p:tgtEl>
                                        <p:attrNameLst>
                                          <p:attrName>style.visibility</p:attrName>
                                        </p:attrNameLst>
                                      </p:cBhvr>
                                      <p:to>
                                        <p:strVal val="visible"/>
                                      </p:to>
                                    </p:set>
                                    <p:anim calcmode="lin" valueType="num">
                                      <p:cBhvr additive="base">
                                        <p:cTn id="19" dur="500" fill="hold"/>
                                        <p:tgtEl>
                                          <p:spTgt spid="39950"/>
                                        </p:tgtEl>
                                        <p:attrNameLst>
                                          <p:attrName>ppt_x</p:attrName>
                                        </p:attrNameLst>
                                      </p:cBhvr>
                                      <p:tavLst>
                                        <p:tav tm="0">
                                          <p:val>
                                            <p:strVal val="0-#ppt_w/2"/>
                                          </p:val>
                                        </p:tav>
                                        <p:tav tm="100000">
                                          <p:val>
                                            <p:strVal val="#ppt_x"/>
                                          </p:val>
                                        </p:tav>
                                      </p:tavLst>
                                    </p:anim>
                                    <p:anim calcmode="lin" valueType="num">
                                      <p:cBhvr additive="base">
                                        <p:cTn id="20" dur="500" fill="hold"/>
                                        <p:tgtEl>
                                          <p:spTgt spid="399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8" grpId="0"/>
      <p:bldP spid="39949" grpId="0"/>
      <p:bldP spid="3995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p:nvPr/>
        </p:nvSpPr>
        <p:spPr>
          <a:xfrm>
            <a:off x="1919288" y="1125538"/>
            <a:ext cx="8208962" cy="2862262"/>
          </a:xfrm>
          <a:prstGeom prst="rect">
            <a:avLst/>
          </a:prstGeom>
          <a:noFill/>
          <a:ln w="9525">
            <a:noFill/>
          </a:ln>
        </p:spPr>
        <p:txBody>
          <a:bodyPr>
            <a:spAutoFit/>
          </a:bodyPr>
          <a:lstStyle/>
          <a:p>
            <a:r>
              <a:rPr lang="zh-CN" altLang="en-US" sz="3600" b="1" dirty="0">
                <a:solidFill>
                  <a:schemeClr val="accent2"/>
                </a:solidFill>
                <a:latin typeface="Times New Roman" panose="02020603050405020304" pitchFamily="18" charset="0"/>
              </a:rPr>
              <a:t>默读课文</a:t>
            </a:r>
            <a:r>
              <a:rPr lang="en-US" altLang="zh-CN" sz="3600" b="1" dirty="0">
                <a:solidFill>
                  <a:schemeClr val="accent2"/>
                </a:solidFill>
                <a:latin typeface="Times New Roman" panose="02020603050405020304" pitchFamily="18" charset="0"/>
              </a:rPr>
              <a:t>,</a:t>
            </a:r>
            <a:r>
              <a:rPr lang="zh-CN" altLang="en-US" sz="3600" b="1" dirty="0">
                <a:solidFill>
                  <a:schemeClr val="accent2"/>
                </a:solidFill>
                <a:latin typeface="Times New Roman" panose="02020603050405020304" pitchFamily="18" charset="0"/>
              </a:rPr>
              <a:t>思考这篇课文仅仅是在礼赞白杨树吗？你凭什么知道的？请找出有关的语句。 </a:t>
            </a:r>
            <a:br>
              <a:rPr lang="zh-CN" altLang="en-US" sz="3600" b="1" dirty="0">
                <a:solidFill>
                  <a:schemeClr val="accent2"/>
                </a:solidFill>
                <a:latin typeface="Times New Roman" panose="02020603050405020304" pitchFamily="18" charset="0"/>
              </a:rPr>
            </a:br>
            <a:r>
              <a:rPr lang="zh-CN" altLang="en-US" sz="3600" b="1" dirty="0">
                <a:solidFill>
                  <a:schemeClr val="accent2"/>
                </a:solidFill>
                <a:latin typeface="Times New Roman" panose="02020603050405020304" pitchFamily="18" charset="0"/>
              </a:rPr>
              <a:t/>
            </a:r>
            <a:br>
              <a:rPr lang="zh-CN" altLang="en-US" sz="3600" b="1" dirty="0">
                <a:solidFill>
                  <a:schemeClr val="accent2"/>
                </a:solidFill>
                <a:latin typeface="Times New Roman" panose="02020603050405020304" pitchFamily="18" charset="0"/>
              </a:rPr>
            </a:br>
            <a:endParaRPr lang="zh-CN" altLang="en-US" sz="3600" b="1" dirty="0">
              <a:solidFill>
                <a:schemeClr val="accent2"/>
              </a:solidFill>
              <a:latin typeface="Times New Roman" panose="02020603050405020304" pitchFamily="18" charset="0"/>
            </a:endParaRP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p:cNvSpPr>
          <p:nvPr>
            <p:ph type="title"/>
          </p:nvPr>
        </p:nvSpPr>
        <p:spPr>
          <a:xfrm>
            <a:off x="2208213" y="260350"/>
            <a:ext cx="7772400" cy="1143000"/>
          </a:xfrm>
          <a:ln/>
        </p:spPr>
        <p:txBody>
          <a:bodyPr vert="horz" wrap="square" lIns="91440" tIns="45720" rIns="91440" bIns="45720" numCol="1" anchor="b" anchorCtr="0" compatLnSpc="1">
            <a:prstTxWarp prst="textNoShape">
              <a:avLst/>
            </a:prstTxWarp>
          </a:bodyPr>
          <a:lstStyle/>
          <a:p>
            <a:pPr eaLnBrk="1" hangingPunct="1"/>
            <a:r>
              <a:rPr lang="zh-CN" altLang="en-US" b="1" dirty="0">
                <a:solidFill>
                  <a:srgbClr val="FF0000"/>
                </a:solidFill>
              </a:rPr>
              <a:t>写作背景</a:t>
            </a:r>
          </a:p>
        </p:txBody>
      </p:sp>
      <p:sp>
        <p:nvSpPr>
          <p:cNvPr id="22531" name="Rectangle 3"/>
          <p:cNvSpPr>
            <a:spLocks noGrp="1"/>
          </p:cNvSpPr>
          <p:nvPr>
            <p:ph idx="1"/>
          </p:nvPr>
        </p:nvSpPr>
        <p:spPr>
          <a:xfrm>
            <a:off x="1775520" y="1268761"/>
            <a:ext cx="8496300" cy="5113337"/>
          </a:xfrm>
          <a:ln/>
        </p:spPr>
        <p:txBody>
          <a:bodyPr vert="horz" wrap="square" lIns="91440" tIns="45720" rIns="91440" bIns="45720" numCol="1" anchor="t" anchorCtr="0" compatLnSpc="1">
            <a:prstTxWarp prst="textNoShape">
              <a:avLst/>
            </a:prstTxWarp>
          </a:bodyPr>
          <a:lstStyle/>
          <a:p>
            <a:pPr eaLnBrk="1" hangingPunct="1">
              <a:lnSpc>
                <a:spcPct val="90000"/>
              </a:lnSpc>
              <a:buNone/>
            </a:pPr>
            <a:r>
              <a:rPr lang="en-US" altLang="zh-CN" sz="2100" dirty="0">
                <a:latin typeface="Arial" panose="020B0604020202020204" pitchFamily="34" charset="0"/>
              </a:rPr>
              <a:t> </a:t>
            </a:r>
            <a:r>
              <a:rPr lang="en-US" altLang="zh-CN" sz="2100" dirty="0"/>
              <a:t/>
            </a:r>
            <a:br>
              <a:rPr lang="en-US" altLang="zh-CN" sz="2100" dirty="0"/>
            </a:br>
            <a:r>
              <a:rPr lang="en-US" altLang="zh-CN" sz="2600" dirty="0"/>
              <a:t>《</a:t>
            </a:r>
            <a:r>
              <a:rPr lang="zh-CN" altLang="en-US" sz="2600" dirty="0"/>
              <a:t>白杨礼赞</a:t>
            </a:r>
            <a:r>
              <a:rPr lang="en-US" altLang="zh-CN" sz="2600" dirty="0"/>
              <a:t>》</a:t>
            </a:r>
            <a:r>
              <a:rPr lang="zh-CN" altLang="en-US" sz="2600" dirty="0"/>
              <a:t>写于一九四一年三月，那时，正处于抗日战争的相持阶段。这期间，他看到了国民党反动派消极抗日、积极反共的种种事实，也欣喜地看到了广大的北方军民在共产党领导下，同心同德，团结一致，进行了艰苦卓绝的斗争，一次次地粉碎了日寇的</a:t>
            </a:r>
            <a:r>
              <a:rPr lang="zh-CN" altLang="en-US" sz="2600" dirty="0">
                <a:latin typeface="Arial" panose="020B0604020202020204" pitchFamily="34" charset="0"/>
              </a:rPr>
              <a:t>“</a:t>
            </a:r>
            <a:r>
              <a:rPr lang="zh-CN" altLang="en-US" sz="2600" dirty="0"/>
              <a:t>扫荡</a:t>
            </a:r>
            <a:r>
              <a:rPr lang="zh-CN" altLang="en-US" sz="2600" dirty="0">
                <a:latin typeface="Arial" panose="020B0604020202020204" pitchFamily="34" charset="0"/>
              </a:rPr>
              <a:t>”</a:t>
            </a:r>
            <a:r>
              <a:rPr lang="zh-CN" altLang="en-US" sz="2600" dirty="0"/>
              <a:t>，巩固和发展了敌后的抗日根据地。作者从解放区人民身上看到了中华民族的前途和希望，精神振奋，满怀激情地写下了</a:t>
            </a:r>
            <a:r>
              <a:rPr lang="en-US" altLang="zh-CN" sz="2600" dirty="0"/>
              <a:t>《</a:t>
            </a:r>
            <a:r>
              <a:rPr lang="zh-CN" altLang="en-US" sz="2600" dirty="0"/>
              <a:t>白杨礼赞</a:t>
            </a:r>
            <a:r>
              <a:rPr lang="en-US" altLang="zh-CN" sz="2600" dirty="0"/>
              <a:t>》</a:t>
            </a:r>
            <a:r>
              <a:rPr lang="zh-CN" altLang="en-US" sz="2600" dirty="0"/>
              <a:t>等散文。由于当时作者生活在国民党统治区，没有言论自由，不能直抒胸臆，所以采用含蓄的象征手法，来表达自己的思想感情，热情歌颂共产党领导下的抗日军民和我们民族英勇不屈的斗争精神。 </a:t>
            </a: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p:nvPr>
        </p:nvSpPr>
        <p:spPr>
          <a:xfrm>
            <a:off x="2208213" y="188913"/>
            <a:ext cx="7772400" cy="1143000"/>
          </a:xfrm>
          <a:ln/>
        </p:spPr>
        <p:txBody>
          <a:bodyPr vert="horz" wrap="square" lIns="91440" tIns="45720" rIns="91440" bIns="45720" numCol="1" anchor="b" anchorCtr="0" compatLnSpc="1">
            <a:prstTxWarp prst="textNoShape">
              <a:avLst/>
            </a:prstTxWarp>
          </a:bodyPr>
          <a:lstStyle/>
          <a:p>
            <a:pPr eaLnBrk="1" hangingPunct="1"/>
            <a:r>
              <a:rPr lang="zh-CN" altLang="en-US" b="1" dirty="0">
                <a:solidFill>
                  <a:srgbClr val="FF0000"/>
                </a:solidFill>
              </a:rPr>
              <a:t>象征手法</a:t>
            </a:r>
          </a:p>
        </p:txBody>
      </p:sp>
      <p:sp>
        <p:nvSpPr>
          <p:cNvPr id="23555" name="Rectangle 3"/>
          <p:cNvSpPr>
            <a:spLocks noGrp="1"/>
          </p:cNvSpPr>
          <p:nvPr>
            <p:ph idx="1"/>
          </p:nvPr>
        </p:nvSpPr>
        <p:spPr>
          <a:xfrm>
            <a:off x="1992314" y="1125538"/>
            <a:ext cx="8351837" cy="5975350"/>
          </a:xfrm>
          <a:ln/>
        </p:spPr>
        <p:txBody>
          <a:bodyPr vert="horz" wrap="square" lIns="91440" tIns="45720" rIns="91440" bIns="45720" numCol="1" anchor="t" anchorCtr="0" compatLnSpc="1">
            <a:prstTxWarp prst="textNoShape">
              <a:avLst/>
            </a:prstTxWarp>
          </a:bodyPr>
          <a:lstStyle/>
          <a:p>
            <a:pPr eaLnBrk="1" hangingPunct="1">
              <a:lnSpc>
                <a:spcPct val="100000"/>
              </a:lnSpc>
              <a:buNone/>
            </a:pPr>
            <a:r>
              <a:rPr lang="en-US" altLang="zh-CN" sz="2400" dirty="0"/>
              <a:t/>
            </a:r>
            <a:br>
              <a:rPr lang="en-US" altLang="zh-CN" sz="2400" dirty="0"/>
            </a:br>
            <a:r>
              <a:rPr lang="en-US" altLang="zh-CN" sz="2400" dirty="0"/>
              <a:t>《</a:t>
            </a:r>
            <a:r>
              <a:rPr lang="zh-CN" altLang="en-US" sz="2400" dirty="0"/>
              <a:t>白杨树赞</a:t>
            </a:r>
            <a:r>
              <a:rPr lang="en-US" altLang="zh-CN" sz="2400" dirty="0"/>
              <a:t>》</a:t>
            </a:r>
            <a:r>
              <a:rPr lang="zh-CN" altLang="en-US" sz="2400" dirty="0"/>
              <a:t>运用了象征手法。象征是通过特定的容易引起联想的具体形象，表现某种概念、思想和感情的艺术手法。象征体和本体之间存在着某种相似的特点，可以借助读者的想象和联想把它们联系起来。例如蜡烛，光明磊落，焚烧自己，照亮别人的具体形象，可以使我们联想到舍己为人的崇高精神。因此蜡烛是舍己为人的象征。</a:t>
            </a:r>
            <a:r>
              <a:rPr lang="zh-CN" altLang="en-US" sz="2400" dirty="0">
                <a:latin typeface="Arial" panose="020B0604020202020204" pitchFamily="34" charset="0"/>
              </a:rPr>
              <a:t>  </a:t>
            </a:r>
            <a:r>
              <a:rPr lang="zh-CN" altLang="en-US" sz="2400" dirty="0"/>
              <a:t/>
            </a:r>
            <a:br>
              <a:rPr lang="zh-CN" altLang="en-US" sz="2400" dirty="0"/>
            </a:br>
            <a:r>
              <a:rPr lang="zh-CN" altLang="en-US" sz="2400" dirty="0"/>
              <a:t>象征手法的作用，首先是它把抽象的事理表现为具体的可感知的形象。其次是可以使文章更含蓄些，运用眼前之物，寄托深远之意。例如本文作者把对北方农民的赞美之情寄托在对白杨的具体描绘与精辟议论上。这种描述是贯串全篇的。因此，本文用的是托物抒情的象征手法。</a:t>
            </a:r>
            <a:r>
              <a:rPr lang="zh-CN" altLang="en-US" sz="2400" dirty="0">
                <a:latin typeface="Arial" panose="020B0604020202020204" pitchFamily="34" charset="0"/>
              </a:rPr>
              <a:t> </a:t>
            </a:r>
            <a:r>
              <a:rPr lang="zh-CN" altLang="en-US" sz="2400" dirty="0"/>
              <a:t/>
            </a:r>
            <a:br>
              <a:rPr lang="zh-CN" altLang="en-US" sz="2400" dirty="0"/>
            </a:br>
            <a:r>
              <a:rPr lang="zh-CN" altLang="en-US" sz="2400" dirty="0"/>
              <a:t/>
            </a:r>
            <a:br>
              <a:rPr lang="zh-CN" altLang="en-US" sz="2400" dirty="0"/>
            </a:br>
            <a:endParaRPr lang="zh-CN" altLang="en-US" sz="2400"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p:nvPr/>
        </p:nvSpPr>
        <p:spPr>
          <a:xfrm>
            <a:off x="1905000" y="1524000"/>
            <a:ext cx="7727950" cy="762000"/>
          </a:xfrm>
          <a:prstGeom prst="rect">
            <a:avLst/>
          </a:prstGeom>
          <a:noFill/>
          <a:ln w="9525">
            <a:noFill/>
          </a:ln>
        </p:spPr>
        <p:txBody>
          <a:bodyPr wrap="none">
            <a:spAutoFit/>
          </a:bodyPr>
          <a:lstStyle/>
          <a:p>
            <a:r>
              <a:rPr lang="zh-CN" altLang="en-US" sz="4400" b="1" dirty="0">
                <a:latin typeface="Times New Roman" panose="02020603050405020304" pitchFamily="18" charset="0"/>
                <a:ea typeface="华文新魏" panose="02010800040101010101" pitchFamily="2" charset="-122"/>
              </a:rPr>
              <a:t>大</a:t>
            </a:r>
            <a:r>
              <a:rPr lang="zh-CN" altLang="en-US" sz="4400" b="1" dirty="0">
                <a:solidFill>
                  <a:schemeClr val="accent2"/>
                </a:solidFill>
                <a:latin typeface="Times New Roman" panose="02020603050405020304" pitchFamily="18" charset="0"/>
                <a:ea typeface="华文新魏" panose="02010800040101010101" pitchFamily="2" charset="-122"/>
              </a:rPr>
              <a:t>毡</a:t>
            </a:r>
            <a:r>
              <a:rPr lang="zh-CN" altLang="en-US" sz="4400" b="1" dirty="0">
                <a:latin typeface="Times New Roman" panose="02020603050405020304" pitchFamily="18" charset="0"/>
                <a:ea typeface="华文新魏" panose="02010800040101010101" pitchFamily="2" charset="-122"/>
              </a:rPr>
              <a:t>子     主</a:t>
            </a:r>
            <a:r>
              <a:rPr lang="zh-CN" altLang="en-US" sz="4400" b="1" dirty="0">
                <a:solidFill>
                  <a:schemeClr val="accent2"/>
                </a:solidFill>
                <a:latin typeface="Times New Roman" panose="02020603050405020304" pitchFamily="18" charset="0"/>
                <a:ea typeface="华文新魏" panose="02010800040101010101" pitchFamily="2" charset="-122"/>
              </a:rPr>
              <a:t>宰</a:t>
            </a:r>
            <a:r>
              <a:rPr lang="zh-CN" altLang="en-US" sz="4400" b="1" dirty="0">
                <a:latin typeface="Times New Roman" panose="02020603050405020304" pitchFamily="18" charset="0"/>
                <a:ea typeface="华文新魏" panose="02010800040101010101" pitchFamily="2" charset="-122"/>
              </a:rPr>
              <a:t>       倦</a:t>
            </a:r>
            <a:r>
              <a:rPr lang="zh-CN" altLang="en-US" sz="4400" b="1" dirty="0">
                <a:solidFill>
                  <a:schemeClr val="accent2"/>
                </a:solidFill>
                <a:latin typeface="Times New Roman" panose="02020603050405020304" pitchFamily="18" charset="0"/>
                <a:ea typeface="华文新魏" panose="02010800040101010101" pitchFamily="2" charset="-122"/>
              </a:rPr>
              <a:t>怠</a:t>
            </a:r>
            <a:r>
              <a:rPr lang="zh-CN" altLang="en-US" sz="4400" b="1" dirty="0">
                <a:latin typeface="Times New Roman" panose="02020603050405020304" pitchFamily="18" charset="0"/>
                <a:ea typeface="华文新魏" panose="02010800040101010101" pitchFamily="2" charset="-122"/>
              </a:rPr>
              <a:t>      婆</a:t>
            </a:r>
            <a:r>
              <a:rPr lang="zh-CN" altLang="en-US" sz="4400" b="1" dirty="0">
                <a:solidFill>
                  <a:schemeClr val="accent2"/>
                </a:solidFill>
                <a:latin typeface="Times New Roman" panose="02020603050405020304" pitchFamily="18" charset="0"/>
                <a:ea typeface="华文新魏" panose="02010800040101010101" pitchFamily="2" charset="-122"/>
              </a:rPr>
              <a:t>娑</a:t>
            </a:r>
          </a:p>
        </p:txBody>
      </p:sp>
      <p:sp>
        <p:nvSpPr>
          <p:cNvPr id="47107" name="Text Box 3"/>
          <p:cNvSpPr txBox="1"/>
          <p:nvPr/>
        </p:nvSpPr>
        <p:spPr>
          <a:xfrm>
            <a:off x="2071688" y="2997201"/>
            <a:ext cx="8084264" cy="3477875"/>
          </a:xfrm>
          <a:prstGeom prst="rect">
            <a:avLst/>
          </a:prstGeom>
          <a:noFill/>
          <a:ln w="9525">
            <a:noFill/>
          </a:ln>
        </p:spPr>
        <p:txBody>
          <a:bodyPr wrap="none">
            <a:spAutoFit/>
          </a:bodyPr>
          <a:lstStyle/>
          <a:p>
            <a:r>
              <a:rPr lang="zh-CN" altLang="en-US" sz="4400" b="1" dirty="0">
                <a:latin typeface="Times New Roman" panose="02020603050405020304" pitchFamily="18" charset="0"/>
                <a:ea typeface="华文新魏" panose="02010800040101010101" pitchFamily="2" charset="-122"/>
              </a:rPr>
              <a:t>潜滋暗长    旁</a:t>
            </a:r>
            <a:r>
              <a:rPr lang="zh-CN" altLang="en-US" sz="4400" b="1" dirty="0">
                <a:solidFill>
                  <a:schemeClr val="accent2"/>
                </a:solidFill>
                <a:latin typeface="Times New Roman" panose="02020603050405020304" pitchFamily="18" charset="0"/>
                <a:ea typeface="华文新魏" panose="02010800040101010101" pitchFamily="2" charset="-122"/>
              </a:rPr>
              <a:t>逸</a:t>
            </a:r>
            <a:r>
              <a:rPr lang="zh-CN" altLang="en-US" sz="4400" b="1" dirty="0">
                <a:latin typeface="Times New Roman" panose="02020603050405020304" pitchFamily="18" charset="0"/>
                <a:ea typeface="华文新魏" panose="02010800040101010101" pitchFamily="2" charset="-122"/>
              </a:rPr>
              <a:t>斜出    无边无</a:t>
            </a:r>
            <a:r>
              <a:rPr lang="zh-CN" altLang="en-US" sz="4400" b="1" dirty="0">
                <a:solidFill>
                  <a:schemeClr val="accent2"/>
                </a:solidFill>
                <a:latin typeface="Times New Roman" panose="02020603050405020304" pitchFamily="18" charset="0"/>
                <a:ea typeface="华文新魏" panose="02010800040101010101" pitchFamily="2" charset="-122"/>
              </a:rPr>
              <a:t>垠</a:t>
            </a:r>
          </a:p>
          <a:p>
            <a:endParaRPr lang="zh-CN" altLang="en-US" sz="4400" b="1" dirty="0">
              <a:latin typeface="Times New Roman" panose="02020603050405020304" pitchFamily="18" charset="0"/>
              <a:ea typeface="华文新魏" panose="02010800040101010101" pitchFamily="2" charset="-122"/>
            </a:endParaRPr>
          </a:p>
          <a:p>
            <a:r>
              <a:rPr lang="zh-CN" altLang="en-US" sz="4400" b="1" dirty="0">
                <a:solidFill>
                  <a:schemeClr val="accent2"/>
                </a:solidFill>
                <a:latin typeface="Times New Roman" panose="02020603050405020304" pitchFamily="18" charset="0"/>
                <a:ea typeface="华文新魏" panose="02010800040101010101" pitchFamily="2" charset="-122"/>
              </a:rPr>
              <a:t>恹恹</a:t>
            </a:r>
            <a:r>
              <a:rPr lang="zh-CN" altLang="en-US" sz="4400" b="1" dirty="0">
                <a:latin typeface="Times New Roman" panose="02020603050405020304" pitchFamily="18" charset="0"/>
                <a:ea typeface="华文新魏" panose="02010800040101010101" pitchFamily="2" charset="-122"/>
              </a:rPr>
              <a:t>欲睡    坦荡如</a:t>
            </a:r>
            <a:r>
              <a:rPr lang="zh-CN" altLang="en-US" sz="4400" b="1" dirty="0">
                <a:solidFill>
                  <a:schemeClr val="accent2"/>
                </a:solidFill>
                <a:latin typeface="Times New Roman" panose="02020603050405020304" pitchFamily="18" charset="0"/>
                <a:ea typeface="华文新魏" panose="02010800040101010101" pitchFamily="2" charset="-122"/>
              </a:rPr>
              <a:t>砥</a:t>
            </a:r>
            <a:r>
              <a:rPr lang="zh-CN" altLang="en-US" sz="4400" b="1" dirty="0">
                <a:latin typeface="Times New Roman" panose="02020603050405020304" pitchFamily="18" charset="0"/>
                <a:ea typeface="华文新魏" panose="02010800040101010101" pitchFamily="2" charset="-122"/>
              </a:rPr>
              <a:t>    秀</a:t>
            </a:r>
            <a:r>
              <a:rPr lang="zh-CN" altLang="en-US" sz="4400" b="1" dirty="0">
                <a:solidFill>
                  <a:schemeClr val="accent2"/>
                </a:solidFill>
                <a:latin typeface="Times New Roman" panose="02020603050405020304" pitchFamily="18" charset="0"/>
                <a:ea typeface="华文新魏" panose="02010800040101010101" pitchFamily="2" charset="-122"/>
              </a:rPr>
              <a:t>颀</a:t>
            </a:r>
          </a:p>
          <a:p>
            <a:endParaRPr lang="zh-CN" altLang="en-US" sz="4400" b="1" dirty="0">
              <a:solidFill>
                <a:schemeClr val="accent2"/>
              </a:solidFill>
              <a:latin typeface="Times New Roman" panose="02020603050405020304" pitchFamily="18" charset="0"/>
              <a:ea typeface="华文新魏" panose="02010800040101010101" pitchFamily="2" charset="-122"/>
            </a:endParaRPr>
          </a:p>
          <a:p>
            <a:r>
              <a:rPr lang="zh-CN" altLang="en-US" sz="4400" b="1" dirty="0">
                <a:solidFill>
                  <a:schemeClr val="accent2"/>
                </a:solidFill>
                <a:latin typeface="Times New Roman" panose="02020603050405020304" pitchFamily="18" charset="0"/>
                <a:ea typeface="华文新魏" panose="02010800040101010101" pitchFamily="2" charset="-122"/>
              </a:rPr>
              <a:t>虬</a:t>
            </a:r>
            <a:r>
              <a:rPr lang="zh-CN" altLang="en-US" sz="4400" b="1" dirty="0">
                <a:latin typeface="Times New Roman" panose="02020603050405020304" pitchFamily="18" charset="0"/>
                <a:ea typeface="华文新魏" panose="02010800040101010101" pitchFamily="2" charset="-122"/>
              </a:rPr>
              <a:t>枝            纵横决荡    妙手偶得</a:t>
            </a:r>
          </a:p>
        </p:txBody>
      </p:sp>
      <p:sp>
        <p:nvSpPr>
          <p:cNvPr id="47108" name="Text Box 4"/>
          <p:cNvSpPr txBox="1"/>
          <p:nvPr/>
        </p:nvSpPr>
        <p:spPr>
          <a:xfrm>
            <a:off x="2057400" y="990600"/>
            <a:ext cx="7621588" cy="762000"/>
          </a:xfrm>
          <a:prstGeom prst="rect">
            <a:avLst/>
          </a:prstGeom>
          <a:noFill/>
          <a:ln w="9525">
            <a:noFill/>
          </a:ln>
        </p:spPr>
        <p:txBody>
          <a:bodyPr wrap="none">
            <a:spAutoFit/>
          </a:bodyPr>
          <a:lstStyle/>
          <a:p>
            <a:r>
              <a:rPr lang="en-US" altLang="zh-CN" sz="4400" b="1" dirty="0">
                <a:solidFill>
                  <a:schemeClr val="accent2"/>
                </a:solidFill>
                <a:latin typeface="Times New Roman" panose="02020603050405020304" pitchFamily="18" charset="0"/>
              </a:rPr>
              <a:t>zhān          zǎi          dài         suō</a:t>
            </a:r>
          </a:p>
        </p:txBody>
      </p:sp>
      <p:sp>
        <p:nvSpPr>
          <p:cNvPr id="47109" name="Text Box 5"/>
          <p:cNvSpPr txBox="1"/>
          <p:nvPr/>
        </p:nvSpPr>
        <p:spPr>
          <a:xfrm>
            <a:off x="2128838" y="2438400"/>
            <a:ext cx="8070850" cy="762000"/>
          </a:xfrm>
          <a:prstGeom prst="rect">
            <a:avLst/>
          </a:prstGeom>
          <a:noFill/>
          <a:ln w="9525">
            <a:noFill/>
          </a:ln>
        </p:spPr>
        <p:txBody>
          <a:bodyPr wrap="none">
            <a:spAutoFit/>
          </a:bodyPr>
          <a:lstStyle/>
          <a:p>
            <a:r>
              <a:rPr lang="en-US" altLang="zh-CN" sz="4400" b="1" dirty="0">
                <a:solidFill>
                  <a:srgbClr val="FFFF00"/>
                </a:solidFill>
                <a:latin typeface="Times New Roman" panose="02020603050405020304" pitchFamily="18" charset="0"/>
              </a:rPr>
              <a:t>                        </a:t>
            </a:r>
            <a:r>
              <a:rPr lang="en-US" altLang="zh-CN" sz="4400" b="1" dirty="0">
                <a:solidFill>
                  <a:schemeClr val="accent2"/>
                </a:solidFill>
                <a:latin typeface="Times New Roman" panose="02020603050405020304" pitchFamily="18" charset="0"/>
              </a:rPr>
              <a:t>yì                        yín</a:t>
            </a:r>
          </a:p>
        </p:txBody>
      </p:sp>
      <p:sp>
        <p:nvSpPr>
          <p:cNvPr id="47110" name="Text Box 6"/>
          <p:cNvSpPr txBox="1"/>
          <p:nvPr/>
        </p:nvSpPr>
        <p:spPr>
          <a:xfrm>
            <a:off x="2071689" y="3644900"/>
            <a:ext cx="6861175" cy="762000"/>
          </a:xfrm>
          <a:prstGeom prst="rect">
            <a:avLst/>
          </a:prstGeom>
          <a:noFill/>
          <a:ln w="9525">
            <a:noFill/>
          </a:ln>
        </p:spPr>
        <p:txBody>
          <a:bodyPr wrap="none">
            <a:spAutoFit/>
          </a:bodyPr>
          <a:lstStyle/>
          <a:p>
            <a:r>
              <a:rPr lang="en-US" altLang="zh-CN" sz="4400" b="1" dirty="0">
                <a:solidFill>
                  <a:schemeClr val="accent2"/>
                </a:solidFill>
                <a:latin typeface="Times New Roman" panose="02020603050405020304" pitchFamily="18" charset="0"/>
              </a:rPr>
              <a:t>yān                         dǐ         qí</a:t>
            </a:r>
          </a:p>
        </p:txBody>
      </p:sp>
      <p:sp>
        <p:nvSpPr>
          <p:cNvPr id="47111" name="Text Box 7"/>
          <p:cNvSpPr txBox="1"/>
          <p:nvPr/>
        </p:nvSpPr>
        <p:spPr>
          <a:xfrm>
            <a:off x="1747839" y="5181600"/>
            <a:ext cx="1660525" cy="762000"/>
          </a:xfrm>
          <a:prstGeom prst="rect">
            <a:avLst/>
          </a:prstGeom>
          <a:noFill/>
          <a:ln w="9525">
            <a:noFill/>
          </a:ln>
        </p:spPr>
        <p:txBody>
          <a:bodyPr wrap="none">
            <a:spAutoFit/>
          </a:bodyPr>
          <a:lstStyle/>
          <a:p>
            <a:r>
              <a:rPr lang="en-US" altLang="zh-CN" sz="4400" b="1" dirty="0">
                <a:solidFill>
                  <a:srgbClr val="FFFF00"/>
                </a:solidFill>
                <a:latin typeface="Times New Roman" panose="02020603050405020304" pitchFamily="18" charset="0"/>
              </a:rPr>
              <a:t> </a:t>
            </a:r>
            <a:r>
              <a:rPr lang="en-US" altLang="zh-CN" sz="4400" b="1" dirty="0">
                <a:solidFill>
                  <a:schemeClr val="accent2"/>
                </a:solidFill>
                <a:latin typeface="Times New Roman" panose="02020603050405020304" pitchFamily="18" charset="0"/>
              </a:rPr>
              <a:t>qiú   </a:t>
            </a:r>
            <a:r>
              <a:rPr lang="en-US" altLang="zh-CN" sz="4400" b="1" dirty="0">
                <a:solidFill>
                  <a:srgbClr val="FFFF00"/>
                </a:solidFill>
                <a:latin typeface="Times New Roman" panose="02020603050405020304" pitchFamily="18" charset="0"/>
              </a:rPr>
              <a:t> </a:t>
            </a:r>
          </a:p>
        </p:txBody>
      </p:sp>
      <p:sp>
        <p:nvSpPr>
          <p:cNvPr id="24584" name="Text Box 8"/>
          <p:cNvSpPr txBox="1"/>
          <p:nvPr/>
        </p:nvSpPr>
        <p:spPr>
          <a:xfrm>
            <a:off x="2135188" y="228601"/>
            <a:ext cx="2222500" cy="701675"/>
          </a:xfrm>
          <a:prstGeom prst="rect">
            <a:avLst/>
          </a:prstGeom>
          <a:noFill/>
          <a:ln w="9525">
            <a:noFill/>
          </a:ln>
        </p:spPr>
        <p:txBody>
          <a:bodyPr wrap="none">
            <a:spAutoFit/>
          </a:bodyPr>
          <a:lstStyle/>
          <a:p>
            <a:r>
              <a:rPr lang="zh-CN" altLang="en-US" sz="4000" b="1" dirty="0">
                <a:solidFill>
                  <a:srgbClr val="FF0000"/>
                </a:solidFill>
                <a:latin typeface="Times New Roman" panose="02020603050405020304" pitchFamily="18" charset="0"/>
              </a:rPr>
              <a:t>当堂训练</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7106"/>
                                        </p:tgtEl>
                                        <p:attrNameLst>
                                          <p:attrName>style.visibility</p:attrName>
                                        </p:attrNameLst>
                                      </p:cBhvr>
                                      <p:to>
                                        <p:strVal val="visible"/>
                                      </p:to>
                                    </p:set>
                                    <p:animEffect transition="in" filter="barn(inVertical)">
                                      <p:cBhvr>
                                        <p:cTn id="7" dur="500"/>
                                        <p:tgtEl>
                                          <p:spTgt spid="4710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7107"/>
                                        </p:tgtEl>
                                        <p:attrNameLst>
                                          <p:attrName>style.visibility</p:attrName>
                                        </p:attrNameLst>
                                      </p:cBhvr>
                                      <p:to>
                                        <p:strVal val="visible"/>
                                      </p:to>
                                    </p:set>
                                    <p:animEffect transition="in" filter="wipe(left)">
                                      <p:cBhvr>
                                        <p:cTn id="12" dur="500"/>
                                        <p:tgtEl>
                                          <p:spTgt spid="4710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7108"/>
                                        </p:tgtEl>
                                        <p:attrNameLst>
                                          <p:attrName>style.visibility</p:attrName>
                                        </p:attrNameLst>
                                      </p:cBhvr>
                                      <p:to>
                                        <p:strVal val="visible"/>
                                      </p:to>
                                    </p:set>
                                    <p:animEffect transition="in" filter="dissolve">
                                      <p:cBhvr>
                                        <p:cTn id="17" dur="500"/>
                                        <p:tgtEl>
                                          <p:spTgt spid="47108"/>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42" fill="hold" grpId="0" nodeType="clickEffect">
                                  <p:stCondLst>
                                    <p:cond delay="0"/>
                                  </p:stCondLst>
                                  <p:childTnLst>
                                    <p:set>
                                      <p:cBhvr>
                                        <p:cTn id="21" dur="1" fill="hold">
                                          <p:stCondLst>
                                            <p:cond delay="0"/>
                                          </p:stCondLst>
                                        </p:cTn>
                                        <p:tgtEl>
                                          <p:spTgt spid="47109"/>
                                        </p:tgtEl>
                                        <p:attrNameLst>
                                          <p:attrName>style.visibility</p:attrName>
                                        </p:attrNameLst>
                                      </p:cBhvr>
                                      <p:to>
                                        <p:strVal val="visible"/>
                                      </p:to>
                                    </p:set>
                                    <p:animEffect transition="in" filter="barn(outHorizontal)">
                                      <p:cBhvr>
                                        <p:cTn id="22" dur="500"/>
                                        <p:tgtEl>
                                          <p:spTgt spid="47109"/>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47110"/>
                                        </p:tgtEl>
                                        <p:attrNameLst>
                                          <p:attrName>style.visibility</p:attrName>
                                        </p:attrNameLst>
                                      </p:cBhvr>
                                      <p:to>
                                        <p:strVal val="visible"/>
                                      </p:to>
                                    </p:set>
                                    <p:animEffect transition="in" filter="blinds(horizontal)">
                                      <p:cBhvr>
                                        <p:cTn id="27" dur="500"/>
                                        <p:tgtEl>
                                          <p:spTgt spid="47110"/>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42" fill="hold" grpId="0" nodeType="clickEffect">
                                  <p:stCondLst>
                                    <p:cond delay="0"/>
                                  </p:stCondLst>
                                  <p:childTnLst>
                                    <p:set>
                                      <p:cBhvr>
                                        <p:cTn id="31" dur="1" fill="hold">
                                          <p:stCondLst>
                                            <p:cond delay="0"/>
                                          </p:stCondLst>
                                        </p:cTn>
                                        <p:tgtEl>
                                          <p:spTgt spid="47111"/>
                                        </p:tgtEl>
                                        <p:attrNameLst>
                                          <p:attrName>style.visibility</p:attrName>
                                        </p:attrNameLst>
                                      </p:cBhvr>
                                      <p:to>
                                        <p:strVal val="visible"/>
                                      </p:to>
                                    </p:set>
                                    <p:animEffect transition="in" filter="barn(outHorizontal)">
                                      <p:cBhvr>
                                        <p:cTn id="32" dur="500"/>
                                        <p:tgtEl>
                                          <p:spTgt spid="47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P spid="47107" grpId="0"/>
      <p:bldP spid="47108" grpId="0"/>
      <p:bldP spid="47109" grpId="0"/>
      <p:bldP spid="47110" grpId="0"/>
      <p:bldP spid="471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a:xfrm>
            <a:off x="6024884" y="779237"/>
            <a:ext cx="4319588" cy="5837463"/>
          </a:xfrm>
          <a:ln/>
        </p:spPr>
        <p:txBody>
          <a:bodyPr vert="horz" wrap="square" lIns="91440" tIns="45720" rIns="91440" bIns="45720" numCol="1" anchor="b" anchorCtr="0" compatLnSpc="1">
            <a:prstTxWarp prst="textNoShape">
              <a:avLst/>
            </a:prstTxWarp>
          </a:bodyPr>
          <a:lstStyle/>
          <a:p>
            <a:pPr eaLnBrk="1" hangingPunct="1"/>
            <a:r>
              <a:rPr lang="en-US" altLang="zh-CN" sz="3000" dirty="0">
                <a:solidFill>
                  <a:schemeClr val="bg1"/>
                </a:solidFill>
                <a:ea typeface="华文行楷" panose="02010800040101010101" pitchFamily="2" charset="-122"/>
              </a:rPr>
              <a:t/>
            </a:r>
            <a:br>
              <a:rPr lang="en-US" altLang="zh-CN" sz="3000" dirty="0">
                <a:solidFill>
                  <a:schemeClr val="bg1"/>
                </a:solidFill>
                <a:ea typeface="华文行楷" panose="02010800040101010101" pitchFamily="2" charset="-122"/>
              </a:rPr>
            </a:br>
            <a:r>
              <a:rPr lang="en-US" altLang="zh-CN" sz="3000" dirty="0">
                <a:solidFill>
                  <a:schemeClr val="bg1"/>
                </a:solidFill>
                <a:ea typeface="华文行楷" panose="02010800040101010101" pitchFamily="2" charset="-122"/>
              </a:rPr>
              <a:t/>
            </a:r>
            <a:br>
              <a:rPr lang="en-US" altLang="zh-CN" sz="3000" dirty="0">
                <a:solidFill>
                  <a:schemeClr val="bg1"/>
                </a:solidFill>
                <a:ea typeface="华文行楷" panose="02010800040101010101" pitchFamily="2" charset="-122"/>
              </a:rPr>
            </a:br>
            <a:r>
              <a:rPr lang="en-US" altLang="zh-CN" sz="3000" dirty="0">
                <a:solidFill>
                  <a:schemeClr val="bg1"/>
                </a:solidFill>
                <a:ea typeface="华文行楷" panose="02010800040101010101" pitchFamily="2" charset="-122"/>
              </a:rPr>
              <a:t/>
            </a:r>
            <a:br>
              <a:rPr lang="en-US" altLang="zh-CN" sz="3000" dirty="0">
                <a:solidFill>
                  <a:schemeClr val="bg1"/>
                </a:solidFill>
                <a:ea typeface="华文行楷" panose="02010800040101010101" pitchFamily="2" charset="-122"/>
              </a:rPr>
            </a:br>
            <a:r>
              <a:rPr lang="zh-CN" altLang="en-US" sz="3000" dirty="0">
                <a:solidFill>
                  <a:schemeClr val="accent2"/>
                </a:solidFill>
                <a:ea typeface="华文行楷" panose="02010800040101010101" pitchFamily="2" charset="-122"/>
              </a:rPr>
              <a:t>仿写抒情句：</a:t>
            </a:r>
            <a:r>
              <a:rPr lang="zh-CN" altLang="en-US" sz="3000" dirty="0">
                <a:solidFill>
                  <a:schemeClr val="tx1"/>
                </a:solidFill>
                <a:ea typeface="华文行楷" panose="02010800040101010101" pitchFamily="2" charset="-122"/>
              </a:rPr>
              <a:t/>
            </a:r>
            <a:br>
              <a:rPr lang="zh-CN" altLang="en-US" sz="3000" dirty="0">
                <a:solidFill>
                  <a:schemeClr val="tx1"/>
                </a:solidFill>
                <a:ea typeface="华文行楷" panose="02010800040101010101" pitchFamily="2" charset="-122"/>
              </a:rPr>
            </a:br>
            <a:r>
              <a:rPr lang="zh-CN" altLang="en-US" sz="2100" dirty="0"/>
              <a:t> </a:t>
            </a:r>
            <a:r>
              <a:rPr lang="zh-CN" altLang="en-US" sz="2500" dirty="0">
                <a:solidFill>
                  <a:schemeClr val="tx1"/>
                </a:solidFill>
              </a:rPr>
              <a:t>１．当你在茫茫的竹林</a:t>
            </a:r>
            <a:r>
              <a:rPr lang="en-US" altLang="zh-CN" sz="2500" dirty="0">
                <a:solidFill>
                  <a:schemeClr val="tx1"/>
                </a:solidFill>
              </a:rPr>
              <a:t>(</a:t>
            </a:r>
            <a:r>
              <a:rPr lang="zh-CN" altLang="en-US" sz="2500" dirty="0">
                <a:solidFill>
                  <a:schemeClr val="tx1"/>
                </a:solidFill>
              </a:rPr>
              <a:t>深林</a:t>
            </a:r>
            <a:r>
              <a:rPr lang="en-US" altLang="zh-CN" sz="2500" dirty="0">
                <a:solidFill>
                  <a:schemeClr val="tx1"/>
                </a:solidFill>
              </a:rPr>
              <a:t>,</a:t>
            </a:r>
            <a:r>
              <a:rPr lang="zh-CN" altLang="en-US" sz="2500" dirty="0">
                <a:solidFill>
                  <a:schemeClr val="tx1"/>
                </a:solidFill>
              </a:rPr>
              <a:t>雪原</a:t>
            </a:r>
            <a:r>
              <a:rPr lang="en-US" altLang="zh-CN" sz="2500" dirty="0">
                <a:solidFill>
                  <a:schemeClr val="tx1"/>
                </a:solidFill>
              </a:rPr>
              <a:t>,</a:t>
            </a:r>
            <a:r>
              <a:rPr lang="zh-CN" altLang="en-US" sz="2500" dirty="0">
                <a:solidFill>
                  <a:schemeClr val="tx1"/>
                </a:solidFill>
              </a:rPr>
              <a:t>高原</a:t>
            </a:r>
            <a:r>
              <a:rPr lang="en-US" altLang="zh-CN" sz="2500" dirty="0">
                <a:solidFill>
                  <a:schemeClr val="tx1"/>
                </a:solidFill>
                <a:latin typeface="Arial" panose="020B0604020202020204" pitchFamily="34" charset="0"/>
              </a:rPr>
              <a:t>…</a:t>
            </a:r>
            <a:r>
              <a:rPr lang="en-US" altLang="zh-CN" sz="2500" dirty="0">
                <a:solidFill>
                  <a:schemeClr val="tx1"/>
                </a:solidFill>
              </a:rPr>
              <a:t>)</a:t>
            </a:r>
            <a:r>
              <a:rPr lang="zh-CN" altLang="en-US" sz="2500" dirty="0">
                <a:solidFill>
                  <a:schemeClr val="tx1"/>
                </a:solidFill>
              </a:rPr>
              <a:t>走过</a:t>
            </a:r>
            <a:r>
              <a:rPr lang="en-US" altLang="zh-CN" sz="2500" dirty="0">
                <a:solidFill>
                  <a:schemeClr val="tx1"/>
                </a:solidFill>
              </a:rPr>
              <a:t>,</a:t>
            </a:r>
            <a:r>
              <a:rPr lang="zh-CN" altLang="en-US" sz="2500" u="sng" dirty="0">
                <a:solidFill>
                  <a:schemeClr val="tx1"/>
                </a:solidFill>
              </a:rPr>
              <a:t>难道</a:t>
            </a:r>
            <a:r>
              <a:rPr lang="en-US" altLang="zh-CN" sz="2500" dirty="0">
                <a:solidFill>
                  <a:schemeClr val="tx1"/>
                </a:solidFill>
                <a:latin typeface="Arial" panose="020B0604020202020204" pitchFamily="34" charset="0"/>
              </a:rPr>
              <a:t>……</a:t>
            </a:r>
            <a:r>
              <a:rPr lang="en-US" altLang="zh-CN" sz="2500" dirty="0">
                <a:solidFill>
                  <a:schemeClr val="tx1"/>
                </a:solidFill>
              </a:rPr>
              <a:t/>
            </a:r>
            <a:br>
              <a:rPr lang="en-US" altLang="zh-CN" sz="2500" dirty="0">
                <a:solidFill>
                  <a:schemeClr val="tx1"/>
                </a:solidFill>
              </a:rPr>
            </a:br>
            <a:r>
              <a:rPr lang="zh-CN" altLang="en-US" sz="2500" u="sng" dirty="0">
                <a:solidFill>
                  <a:schemeClr val="tx1"/>
                </a:solidFill>
              </a:rPr>
              <a:t>难道</a:t>
            </a:r>
            <a:r>
              <a:rPr lang="en-US" altLang="zh-CN" sz="2500" dirty="0">
                <a:solidFill>
                  <a:schemeClr val="tx1"/>
                </a:solidFill>
                <a:latin typeface="Arial" panose="020B0604020202020204" pitchFamily="34" charset="0"/>
              </a:rPr>
              <a:t>……</a:t>
            </a:r>
            <a:r>
              <a:rPr lang="zh-CN" altLang="en-US" sz="2500" u="sng" dirty="0">
                <a:solidFill>
                  <a:schemeClr val="tx1"/>
                </a:solidFill>
              </a:rPr>
              <a:t>难道</a:t>
            </a:r>
            <a:r>
              <a:rPr lang="en-US" altLang="zh-CN" sz="2500" dirty="0">
                <a:solidFill>
                  <a:schemeClr val="tx1"/>
                </a:solidFill>
                <a:latin typeface="Arial" panose="020B0604020202020204" pitchFamily="34" charset="0"/>
              </a:rPr>
              <a:t>……</a:t>
            </a:r>
            <a:r>
              <a:rPr lang="zh-CN" altLang="en-US" sz="2500" u="sng" dirty="0">
                <a:solidFill>
                  <a:schemeClr val="tx1"/>
                </a:solidFill>
              </a:rPr>
              <a:t>难道</a:t>
            </a:r>
            <a:r>
              <a:rPr lang="en-US" altLang="zh-CN" sz="2500" dirty="0">
                <a:solidFill>
                  <a:schemeClr val="tx1"/>
                </a:solidFill>
                <a:latin typeface="Arial" panose="020B0604020202020204" pitchFamily="34" charset="0"/>
              </a:rPr>
              <a:t>……</a:t>
            </a:r>
            <a:r>
              <a:rPr lang="en-US" altLang="zh-CN" sz="2500" dirty="0">
                <a:solidFill>
                  <a:schemeClr val="tx1"/>
                </a:solidFill>
              </a:rPr>
              <a:t/>
            </a:r>
            <a:br>
              <a:rPr lang="en-US" altLang="zh-CN" sz="2500" dirty="0">
                <a:solidFill>
                  <a:schemeClr val="tx1"/>
                </a:solidFill>
              </a:rPr>
            </a:br>
            <a:r>
              <a:rPr lang="en-US" altLang="zh-CN" sz="2500" dirty="0">
                <a:solidFill>
                  <a:schemeClr val="tx1"/>
                </a:solidFill>
              </a:rPr>
              <a:t/>
            </a:r>
            <a:br>
              <a:rPr lang="en-US" altLang="zh-CN" sz="2500" dirty="0">
                <a:solidFill>
                  <a:schemeClr val="tx1"/>
                </a:solidFill>
              </a:rPr>
            </a:br>
            <a:r>
              <a:rPr lang="zh-CN" altLang="en-US" sz="2500" dirty="0">
                <a:solidFill>
                  <a:schemeClr val="tx1"/>
                </a:solidFill>
              </a:rPr>
              <a:t>２</a:t>
            </a:r>
            <a:r>
              <a:rPr lang="en-US" altLang="zh-CN" sz="2500" dirty="0">
                <a:solidFill>
                  <a:schemeClr val="tx1"/>
                </a:solidFill>
              </a:rPr>
              <a:t>.</a:t>
            </a:r>
            <a:r>
              <a:rPr lang="zh-CN" altLang="en-US" sz="2500" dirty="0">
                <a:solidFill>
                  <a:schemeClr val="tx1"/>
                </a:solidFill>
              </a:rPr>
              <a:t>结合注解介绍作品写作的时代背景，明白文章礼赞的实际对象和为什么不直接说的原因。 </a:t>
            </a:r>
            <a:br>
              <a:rPr lang="zh-CN" altLang="en-US" sz="2500" dirty="0">
                <a:solidFill>
                  <a:schemeClr val="tx1"/>
                </a:solidFill>
              </a:rPr>
            </a:br>
            <a:r>
              <a:rPr lang="zh-CN" altLang="en-US" sz="2500" dirty="0">
                <a:solidFill>
                  <a:schemeClr val="tx1"/>
                </a:solidFill>
              </a:rPr>
              <a:t/>
            </a:r>
            <a:br>
              <a:rPr lang="zh-CN" altLang="en-US" sz="2500" dirty="0">
                <a:solidFill>
                  <a:schemeClr val="tx1"/>
                </a:solidFill>
              </a:rPr>
            </a:br>
            <a:r>
              <a:rPr lang="zh-CN" altLang="en-US" sz="2500" dirty="0">
                <a:solidFill>
                  <a:schemeClr val="tx1"/>
                </a:solidFill>
              </a:rPr>
              <a:t>３</a:t>
            </a:r>
            <a:r>
              <a:rPr lang="en-US" altLang="zh-CN" sz="2500" dirty="0">
                <a:solidFill>
                  <a:schemeClr val="tx1"/>
                </a:solidFill>
              </a:rPr>
              <a:t>.</a:t>
            </a:r>
            <a:r>
              <a:rPr lang="zh-CN" altLang="en-US" sz="2500" dirty="0">
                <a:solidFill>
                  <a:schemeClr val="tx1"/>
                </a:solidFill>
              </a:rPr>
              <a:t>提问</a:t>
            </a:r>
            <a:r>
              <a:rPr lang="zh-CN" altLang="en-US" sz="2500" dirty="0">
                <a:solidFill>
                  <a:schemeClr val="tx1"/>
                </a:solidFill>
                <a:latin typeface="Arial" panose="020B0604020202020204" pitchFamily="34" charset="0"/>
              </a:rPr>
              <a:t>“</a:t>
            </a:r>
            <a:r>
              <a:rPr lang="zh-CN" altLang="en-US" sz="2500" dirty="0">
                <a:solidFill>
                  <a:schemeClr val="tx1"/>
                </a:solidFill>
              </a:rPr>
              <a:t>礼赞</a:t>
            </a:r>
            <a:r>
              <a:rPr lang="zh-CN" altLang="en-US" sz="2500" dirty="0">
                <a:solidFill>
                  <a:schemeClr val="tx1"/>
                </a:solidFill>
                <a:latin typeface="Arial" panose="020B0604020202020204" pitchFamily="34" charset="0"/>
              </a:rPr>
              <a:t>”</a:t>
            </a:r>
            <a:r>
              <a:rPr lang="zh-CN" altLang="en-US" sz="2500" dirty="0">
                <a:solidFill>
                  <a:schemeClr val="tx1"/>
                </a:solidFill>
              </a:rPr>
              <a:t>和</a:t>
            </a:r>
            <a:r>
              <a:rPr lang="zh-CN" altLang="en-US" sz="2500" dirty="0">
                <a:solidFill>
                  <a:schemeClr val="tx1"/>
                </a:solidFill>
                <a:latin typeface="Arial" panose="020B0604020202020204" pitchFamily="34" charset="0"/>
              </a:rPr>
              <a:t>“</a:t>
            </a:r>
            <a:r>
              <a:rPr lang="zh-CN" altLang="en-US" sz="2500" dirty="0">
                <a:solidFill>
                  <a:schemeClr val="tx1"/>
                </a:solidFill>
              </a:rPr>
              <a:t>赞</a:t>
            </a:r>
            <a:r>
              <a:rPr lang="zh-CN" altLang="en-US" sz="2500" dirty="0">
                <a:solidFill>
                  <a:schemeClr val="tx1"/>
                </a:solidFill>
                <a:latin typeface="Arial" panose="020B0604020202020204" pitchFamily="34" charset="0"/>
              </a:rPr>
              <a:t>”</a:t>
            </a:r>
            <a:r>
              <a:rPr lang="zh-CN" altLang="en-US" sz="2500" dirty="0">
                <a:solidFill>
                  <a:schemeClr val="tx1"/>
                </a:solidFill>
              </a:rPr>
              <a:t>有什么区别。 </a:t>
            </a:r>
            <a:br>
              <a:rPr lang="zh-CN" altLang="en-US" sz="2500" dirty="0">
                <a:solidFill>
                  <a:schemeClr val="tx1"/>
                </a:solidFill>
              </a:rPr>
            </a:br>
            <a:r>
              <a:rPr lang="zh-CN" altLang="en-US" sz="2500" dirty="0">
                <a:solidFill>
                  <a:schemeClr val="tx1"/>
                </a:solidFill>
              </a:rPr>
              <a:t/>
            </a:r>
            <a:br>
              <a:rPr lang="zh-CN" altLang="en-US" sz="2500" dirty="0">
                <a:solidFill>
                  <a:schemeClr val="tx1"/>
                </a:solidFill>
              </a:rPr>
            </a:br>
            <a:endParaRPr lang="zh-CN" altLang="en-US" sz="2500" dirty="0">
              <a:solidFill>
                <a:schemeClr val="tx1"/>
              </a:solidFill>
            </a:endParaRPr>
          </a:p>
        </p:txBody>
      </p:sp>
      <p:pic>
        <p:nvPicPr>
          <p:cNvPr id="25603" name="Picture 3" descr="zhu2"/>
          <p:cNvPicPr>
            <a:picLocks noChangeAspect="1"/>
          </p:cNvPicPr>
          <p:nvPr/>
        </p:nvPicPr>
        <p:blipFill>
          <a:blip r:embed="rId2"/>
          <a:stretch>
            <a:fillRect/>
          </a:stretch>
        </p:blipFill>
        <p:spPr>
          <a:xfrm>
            <a:off x="2286000" y="533400"/>
            <a:ext cx="3505200" cy="6083300"/>
          </a:xfrm>
          <a:prstGeom prst="rect">
            <a:avLst/>
          </a:prstGeom>
          <a:noFill/>
          <a:ln w="9525">
            <a:noFill/>
          </a:ln>
        </p:spPr>
      </p:pic>
    </p:spTree>
  </p:cSld>
  <p:clrMapOvr>
    <a:masterClrMapping/>
  </p:clrMapOvr>
  <p:transition>
    <p:fade/>
  </p:transition>
</p:sld>
</file>

<file path=ppt/theme/theme1.xml><?xml version="1.0" encoding="utf-8"?>
<a:theme xmlns:a="http://schemas.openxmlformats.org/drawingml/2006/main" name="第一PPT模板网-WWW.1PPT.COM">
  <a:themeElements>
    <a:clrScheme name="让PPT飞起来丨pptshare.qzone.qq.com 4">
      <a:dk1>
        <a:srgbClr val="000000"/>
      </a:dk1>
      <a:lt1>
        <a:srgbClr val="FFFFFF"/>
      </a:lt1>
      <a:dk2>
        <a:srgbClr val="FFFFFF"/>
      </a:dk2>
      <a:lt2>
        <a:srgbClr val="B2B2B2"/>
      </a:lt2>
      <a:accent1>
        <a:srgbClr val="3399FF"/>
      </a:accent1>
      <a:accent2>
        <a:srgbClr val="0875F8"/>
      </a:accent2>
      <a:accent3>
        <a:srgbClr val="FFFFFF"/>
      </a:accent3>
      <a:accent4>
        <a:srgbClr val="000000"/>
      </a:accent4>
      <a:accent5>
        <a:srgbClr val="ADCAFF"/>
      </a:accent5>
      <a:accent6>
        <a:srgbClr val="0669E1"/>
      </a:accent6>
      <a:hlink>
        <a:srgbClr val="0E58C4"/>
      </a:hlink>
      <a:folHlink>
        <a:srgbClr val="B2B2B2"/>
      </a:folHlink>
    </a:clrScheme>
    <a:fontScheme name="让PPT飞起来丨pptshare.qzone.qq.com">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135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2000" b="1" i="0" u="none" strike="noStrike" cap="none" normalizeH="0" baseline="0" smtClean="0">
            <a:ln>
              <a:noFill/>
            </a:ln>
            <a:solidFill>
              <a:schemeClr val="tx1"/>
            </a:solidFill>
            <a:effectLst/>
            <a:latin typeface="Arial" pitchFamily="34" charset="0"/>
            <a:ea typeface="微软雅黑" pitchFamily="34"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135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2000" b="1" i="0" u="none" strike="noStrike" cap="none" normalizeH="0" baseline="0" smtClean="0">
            <a:ln>
              <a:noFill/>
            </a:ln>
            <a:solidFill>
              <a:schemeClr val="tx1"/>
            </a:solidFill>
            <a:effectLst/>
            <a:latin typeface="Arial" pitchFamily="34" charset="0"/>
            <a:ea typeface="微软雅黑" pitchFamily="34" charset="-122"/>
          </a:defRPr>
        </a:defPPr>
      </a:lstStyle>
    </a:lnDef>
  </a:objectDefaults>
  <a:extraClrSchemeLst>
    <a:extraClrScheme>
      <a:clrScheme name="让PPT飞起来丨pptshare.qzone.qq.com 1">
        <a:dk1>
          <a:srgbClr val="000000"/>
        </a:dk1>
        <a:lt1>
          <a:srgbClr val="FFFFFF"/>
        </a:lt1>
        <a:dk2>
          <a:srgbClr val="FFFFFF"/>
        </a:dk2>
        <a:lt2>
          <a:srgbClr val="B2B2B2"/>
        </a:lt2>
        <a:accent1>
          <a:srgbClr val="E20000"/>
        </a:accent1>
        <a:accent2>
          <a:srgbClr val="CC0000"/>
        </a:accent2>
        <a:accent3>
          <a:srgbClr val="FFFFFF"/>
        </a:accent3>
        <a:accent4>
          <a:srgbClr val="000000"/>
        </a:accent4>
        <a:accent5>
          <a:srgbClr val="EEAAAA"/>
        </a:accent5>
        <a:accent6>
          <a:srgbClr val="B90000"/>
        </a:accent6>
        <a:hlink>
          <a:srgbClr val="800000"/>
        </a:hlink>
        <a:folHlink>
          <a:srgbClr val="FFCC00"/>
        </a:folHlink>
      </a:clrScheme>
      <a:clrMap bg1="lt1" tx1="dk1" bg2="lt2" tx2="dk2" accent1="accent1" accent2="accent2" accent3="accent3" accent4="accent4" accent5="accent5" accent6="accent6" hlink="hlink" folHlink="folHlink"/>
    </a:extraClrScheme>
    <a:extraClrScheme>
      <a:clrScheme name="让PPT飞起来丨pptshare.qzone.qq.com 2">
        <a:dk1>
          <a:srgbClr val="000000"/>
        </a:dk1>
        <a:lt1>
          <a:srgbClr val="FFFFFF"/>
        </a:lt1>
        <a:dk2>
          <a:srgbClr val="FFFFFF"/>
        </a:dk2>
        <a:lt2>
          <a:srgbClr val="B2B2B2"/>
        </a:lt2>
        <a:accent1>
          <a:srgbClr val="E20000"/>
        </a:accent1>
        <a:accent2>
          <a:srgbClr val="CC0000"/>
        </a:accent2>
        <a:accent3>
          <a:srgbClr val="FFFFFF"/>
        </a:accent3>
        <a:accent4>
          <a:srgbClr val="000000"/>
        </a:accent4>
        <a:accent5>
          <a:srgbClr val="EEAAAA"/>
        </a:accent5>
        <a:accent6>
          <a:srgbClr val="B90000"/>
        </a:accent6>
        <a:hlink>
          <a:srgbClr val="800000"/>
        </a:hlink>
        <a:folHlink>
          <a:srgbClr val="FFCC00"/>
        </a:folHlink>
      </a:clrScheme>
      <a:clrMap bg1="lt1" tx1="dk1" bg2="lt2" tx2="dk2" accent1="accent1" accent2="accent2" accent3="accent3" accent4="accent4" accent5="accent5" accent6="accent6" hlink="hlink" folHlink="folHlink"/>
    </a:extraClrScheme>
    <a:extraClrScheme>
      <a:clrScheme name="让PPT飞起来丨pptshare.qzone.qq.com 3">
        <a:dk1>
          <a:srgbClr val="000000"/>
        </a:dk1>
        <a:lt1>
          <a:srgbClr val="FFFFFF"/>
        </a:lt1>
        <a:dk2>
          <a:srgbClr val="FFFFFF"/>
        </a:dk2>
        <a:lt2>
          <a:srgbClr val="B2B2B2"/>
        </a:lt2>
        <a:accent1>
          <a:srgbClr val="3399FF"/>
        </a:accent1>
        <a:accent2>
          <a:srgbClr val="0875F8"/>
        </a:accent2>
        <a:accent3>
          <a:srgbClr val="FFFFFF"/>
        </a:accent3>
        <a:accent4>
          <a:srgbClr val="000000"/>
        </a:accent4>
        <a:accent5>
          <a:srgbClr val="ADCAFF"/>
        </a:accent5>
        <a:accent6>
          <a:srgbClr val="0669E1"/>
        </a:accent6>
        <a:hlink>
          <a:srgbClr val="B2B2B2"/>
        </a:hlink>
        <a:folHlink>
          <a:srgbClr val="5F5F5F"/>
        </a:folHlink>
      </a:clrScheme>
      <a:clrMap bg1="lt1" tx1="dk1" bg2="lt2" tx2="dk2" accent1="accent1" accent2="accent2" accent3="accent3" accent4="accent4" accent5="accent5" accent6="accent6" hlink="hlink" folHlink="folHlink"/>
    </a:extraClrScheme>
    <a:extraClrScheme>
      <a:clrScheme name="让PPT飞起来丨pptshare.qzone.qq.com 4">
        <a:dk1>
          <a:srgbClr val="000000"/>
        </a:dk1>
        <a:lt1>
          <a:srgbClr val="FFFFFF"/>
        </a:lt1>
        <a:dk2>
          <a:srgbClr val="FFFFFF"/>
        </a:dk2>
        <a:lt2>
          <a:srgbClr val="B2B2B2"/>
        </a:lt2>
        <a:accent1>
          <a:srgbClr val="3399FF"/>
        </a:accent1>
        <a:accent2>
          <a:srgbClr val="0875F8"/>
        </a:accent2>
        <a:accent3>
          <a:srgbClr val="FFFFFF"/>
        </a:accent3>
        <a:accent4>
          <a:srgbClr val="000000"/>
        </a:accent4>
        <a:accent5>
          <a:srgbClr val="ADCAFF"/>
        </a:accent5>
        <a:accent6>
          <a:srgbClr val="0669E1"/>
        </a:accent6>
        <a:hlink>
          <a:srgbClr val="0E58C4"/>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主题51</Template>
  <TotalTime>12</TotalTime>
  <Words>679</Words>
  <Application>Microsoft Office PowerPoint</Application>
  <PresentationFormat>宽屏</PresentationFormat>
  <Paragraphs>147</Paragraphs>
  <Slides>23</Slides>
  <Notes>3</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23</vt:i4>
      </vt:variant>
    </vt:vector>
  </HeadingPairs>
  <TitlesOfParts>
    <vt:vector size="39" baseType="lpstr">
      <vt:lpstr>Meiryo</vt:lpstr>
      <vt:lpstr>黑体</vt:lpstr>
      <vt:lpstr>华文新魏</vt:lpstr>
      <vt:lpstr>华文行楷</vt:lpstr>
      <vt:lpstr>楷体_GB2312</vt:lpstr>
      <vt:lpstr>隶书</vt:lpstr>
      <vt:lpstr>宋体</vt:lpstr>
      <vt:lpstr>微软雅黑</vt:lpstr>
      <vt:lpstr>Arial</vt:lpstr>
      <vt:lpstr>Calibri</vt:lpstr>
      <vt:lpstr>Calibri Light</vt:lpstr>
      <vt:lpstr>Times New Roman</vt:lpstr>
      <vt:lpstr>Verdana</vt:lpstr>
      <vt:lpstr>Wingdings</vt:lpstr>
      <vt:lpstr>第一PPT模板网-WWW.1PPT.COM</vt:lpstr>
      <vt:lpstr>Office Theme</vt:lpstr>
      <vt:lpstr>PowerPoint 演示文稿</vt:lpstr>
      <vt:lpstr>PowerPoint 演示文稿</vt:lpstr>
      <vt:lpstr>关于茅盾</vt:lpstr>
      <vt:lpstr>PowerPoint 演示文稿</vt:lpstr>
      <vt:lpstr>PowerPoint 演示文稿</vt:lpstr>
      <vt:lpstr>写作背景</vt:lpstr>
      <vt:lpstr>象征手法</vt:lpstr>
      <vt:lpstr>PowerPoint 演示文稿</vt:lpstr>
      <vt:lpstr>   仿写抒情句：  １．当你在茫茫的竹林(深林,雪原,高原…)走过,难道…… 难道……难道……难道……  ２.结合注解介绍作品写作的时代背景，明白文章礼赞的实际对象和为什么不直接说的原因。   ３.提问“礼赞”和“赞”有什么区别。   </vt:lpstr>
      <vt:lpstr>布置作业</vt:lpstr>
      <vt:lpstr>PowerPoint 演示文稿</vt:lpstr>
      <vt:lpstr>PowerPoint 演示文稿</vt:lpstr>
      <vt:lpstr>小结</vt:lpstr>
      <vt:lpstr>朗读第７自然段，讨论： </vt:lpstr>
      <vt:lpstr>PowerPoint 演示文稿</vt:lpstr>
      <vt:lpstr>朗读第８自然段，思考讨论：   　　这段赞美白杨树和第１、４、６自然段有什么不同？   </vt:lpstr>
      <vt:lpstr>PowerPoint 演示文稿</vt:lpstr>
      <vt:lpstr>PowerPoint 演示文稿</vt:lpstr>
      <vt:lpstr>PowerPoint 演示文稿</vt:lpstr>
      <vt:lpstr>本课小结</vt:lpstr>
      <vt:lpstr>PowerPoint 演示文稿</vt:lpstr>
      <vt:lpstr>写作</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13</cp:revision>
  <dcterms:created xsi:type="dcterms:W3CDTF">2009-02-12T12:07:54Z</dcterms:created>
  <dcterms:modified xsi:type="dcterms:W3CDTF">2021-12-31T03:53:10Z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5</vt:i4>
  </property>
  <property fmtid="{D5CDD505-2E9C-101B-9397-08002B2CF9AE}" pid="3" name="KSOProductBuildVer">
    <vt:lpwstr>2052-10.1.0.7400</vt:lpwstr>
  </property>
</Properties>
</file>