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D5182-2244-411D-88AC-8C9C320B3EB1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1F2-FD5C-421C-9CEA-8ADF505601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12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D51F2-FD5C-421C-9CEA-8ADF5056019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01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D51F2-FD5C-421C-9CEA-8ADF5056019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539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1791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8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626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700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926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498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73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660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069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668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514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48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0206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269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733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951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356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570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87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14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553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76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03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12679-F156-4B7B-B233-612FB2E9C6D7}" type="datetimeFigureOut">
              <a:rPr lang="zh-CN" altLang="en-US" smtClean="0"/>
              <a:t>2021/12/30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23483-6B45-45E3-80B4-1A6AD812E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31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41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https://timgsa.baidu.com/timg?image&amp;quality=80&amp;size=b9999_10000&amp;sec=1554714727263&amp;di=a41460be8a153b098dfb205afe54de4a&amp;imgtype=0&amp;src=http%3A%2F%2Fpic.baike.soso.com%2Fugc%2Fbaikepic2%2F13510%2F20180116172826-1691638330_null_1280_680_106852.jpg%2F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939"/>
            <a:ext cx="9144000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8"/>
          <p:cNvSpPr txBox="1"/>
          <p:nvPr/>
        </p:nvSpPr>
        <p:spPr>
          <a:xfrm>
            <a:off x="2" y="1707654"/>
            <a:ext cx="9143999" cy="1177245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</p:spPr>
        <p:txBody>
          <a:bodyPr wrap="squar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7200" b="1" spc="300" noProof="1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龟虽寿</a:t>
            </a:r>
          </a:p>
        </p:txBody>
      </p:sp>
      <p:grpSp>
        <p:nvGrpSpPr>
          <p:cNvPr id="4" name="组合 1"/>
          <p:cNvGrpSpPr>
            <a:grpSpLocks/>
          </p:cNvGrpSpPr>
          <p:nvPr/>
        </p:nvGrpSpPr>
        <p:grpSpPr bwMode="auto">
          <a:xfrm>
            <a:off x="251520" y="180182"/>
            <a:ext cx="1920875" cy="369888"/>
            <a:chOff x="58738" y="50800"/>
            <a:chExt cx="1920875" cy="368777"/>
          </a:xfrm>
        </p:grpSpPr>
        <p:sp>
          <p:nvSpPr>
            <p:cNvPr id="5" name="圆角矩形 4"/>
            <p:cNvSpPr/>
            <p:nvPr/>
          </p:nvSpPr>
          <p:spPr>
            <a:xfrm>
              <a:off x="58738" y="98282"/>
              <a:ext cx="1920875" cy="311799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7" name="文本框 1"/>
            <p:cNvSpPr txBox="1">
              <a:spLocks noChangeArrowheads="1"/>
            </p:cNvSpPr>
            <p:nvPr/>
          </p:nvSpPr>
          <p:spPr bwMode="auto">
            <a:xfrm>
              <a:off x="117475" y="50800"/>
              <a:ext cx="1800493" cy="368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>
                  <a:solidFill>
                    <a:schemeClr val="bg1"/>
                  </a:solidFill>
                  <a:latin typeface="宋体" pitchFamily="2" charset="-122"/>
                </a:rPr>
                <a:t>八年级语文上册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" y="627534"/>
            <a:ext cx="9144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</a:rPr>
              <a:t>课外古诗词诵读</a:t>
            </a:r>
          </a:p>
        </p:txBody>
      </p:sp>
      <p:sp>
        <p:nvSpPr>
          <p:cNvPr id="9" name="矩形 8"/>
          <p:cNvSpPr/>
          <p:nvPr/>
        </p:nvSpPr>
        <p:spPr>
          <a:xfrm>
            <a:off x="-1" y="4299942"/>
            <a:ext cx="9143999" cy="375809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603856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3275013" y="1491630"/>
            <a:ext cx="5545137" cy="222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曹操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155—220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三国时政治家、军事家、诗人。字孟德，沛国谯县（今安徽亳州）人。代表作有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短歌行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蒿里行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观沧海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龟虽寿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等。</a:t>
            </a:r>
          </a:p>
        </p:txBody>
      </p:sp>
      <p:grpSp>
        <p:nvGrpSpPr>
          <p:cNvPr id="21507" name="组合 8"/>
          <p:cNvGrpSpPr>
            <a:grpSpLocks/>
          </p:cNvGrpSpPr>
          <p:nvPr/>
        </p:nvGrpSpPr>
        <p:grpSpPr bwMode="auto">
          <a:xfrm>
            <a:off x="1588" y="31750"/>
            <a:ext cx="2006600" cy="523875"/>
            <a:chOff x="70" y="-63"/>
            <a:chExt cx="3161" cy="824"/>
          </a:xfrm>
        </p:grpSpPr>
        <p:sp>
          <p:nvSpPr>
            <p:cNvPr id="2151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知识备查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kumimoji="1" lang="zh-CN" altLang="en-US" noProof="1"/>
            </a:p>
          </p:txBody>
        </p:sp>
      </p:grpSp>
      <p:grpSp>
        <p:nvGrpSpPr>
          <p:cNvPr id="21508" name="组合 2"/>
          <p:cNvGrpSpPr>
            <a:grpSpLocks/>
          </p:cNvGrpSpPr>
          <p:nvPr/>
        </p:nvGrpSpPr>
        <p:grpSpPr bwMode="auto">
          <a:xfrm>
            <a:off x="3700463" y="425450"/>
            <a:ext cx="1743075" cy="642938"/>
            <a:chOff x="3333750" y="598488"/>
            <a:chExt cx="1743075" cy="643765"/>
          </a:xfrm>
        </p:grpSpPr>
        <p:sp>
          <p:nvSpPr>
            <p:cNvPr id="13" name="圆角矩形 12"/>
            <p:cNvSpPr/>
            <p:nvPr/>
          </p:nvSpPr>
          <p:spPr>
            <a:xfrm rot="555800">
              <a:off x="4602162" y="716114"/>
              <a:ext cx="442913" cy="419639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noProof="1"/>
            </a:p>
          </p:txBody>
        </p:sp>
        <p:sp>
          <p:nvSpPr>
            <p:cNvPr id="14" name="圆角矩形 13"/>
            <p:cNvSpPr/>
            <p:nvPr/>
          </p:nvSpPr>
          <p:spPr>
            <a:xfrm rot="20470821">
              <a:off x="4197350" y="722472"/>
              <a:ext cx="442912" cy="419639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noProof="1"/>
            </a:p>
          </p:txBody>
        </p:sp>
        <p:sp>
          <p:nvSpPr>
            <p:cNvPr id="15" name="圆角矩形 14"/>
            <p:cNvSpPr/>
            <p:nvPr/>
          </p:nvSpPr>
          <p:spPr>
            <a:xfrm rot="319204">
              <a:off x="3778250" y="722472"/>
              <a:ext cx="441325" cy="41963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noProof="1"/>
            </a:p>
          </p:txBody>
        </p:sp>
        <p:sp>
          <p:nvSpPr>
            <p:cNvPr id="16" name="圆角矩形 15"/>
            <p:cNvSpPr/>
            <p:nvPr/>
          </p:nvSpPr>
          <p:spPr>
            <a:xfrm rot="21148334">
              <a:off x="3368675" y="730420"/>
              <a:ext cx="441325" cy="42122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noProof="1"/>
            </a:p>
          </p:txBody>
        </p:sp>
        <p:sp>
          <p:nvSpPr>
            <p:cNvPr id="21514" name="矩形 1"/>
            <p:cNvSpPr>
              <a:spLocks noChangeArrowheads="1"/>
            </p:cNvSpPr>
            <p:nvPr/>
          </p:nvSpPr>
          <p:spPr bwMode="auto">
            <a:xfrm>
              <a:off x="3333750" y="598488"/>
              <a:ext cx="1743075" cy="643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作者简介</a:t>
              </a:r>
            </a:p>
          </p:txBody>
        </p:sp>
      </p:grpSp>
      <p:pic>
        <p:nvPicPr>
          <p:cNvPr id="21509" name="Picture 14" descr="C:\Users\Lenovo\Desktop\878633be4ce207068b77d3f5303c95b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363" y="1276350"/>
            <a:ext cx="2571750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300192" y="425450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70793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427038" y="688975"/>
            <a:ext cx="40005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龟虽寿</a:t>
            </a:r>
          </a:p>
          <a:p>
            <a:pPr algn="ctr" eaLnBrk="1" hangingPunct="1"/>
            <a:r>
              <a:rPr lang="zh-CN" altLang="en-US" sz="2400" b="1" dirty="0">
                <a:latin typeface="宋体" pitchFamily="2" charset="-122"/>
              </a:rPr>
              <a:t>曹操</a:t>
            </a:r>
          </a:p>
          <a:p>
            <a:pPr algn="ctr"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神龟虽寿，犹有竟时；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腾蛇乘雾，终为土灰。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老骥伏枥，志在千里；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烈士暮年，壮心不已。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盈缩之期，不但在天；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养怡之福，可得永年。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幸甚至哉，歌以咏志。</a:t>
            </a:r>
          </a:p>
        </p:txBody>
      </p:sp>
      <p:grpSp>
        <p:nvGrpSpPr>
          <p:cNvPr id="22531" name="组合 8"/>
          <p:cNvGrpSpPr>
            <a:grpSpLocks/>
          </p:cNvGrpSpPr>
          <p:nvPr/>
        </p:nvGrpSpPr>
        <p:grpSpPr bwMode="auto">
          <a:xfrm>
            <a:off x="0" y="-20638"/>
            <a:ext cx="2006600" cy="523876"/>
            <a:chOff x="70" y="-63"/>
            <a:chExt cx="3161" cy="824"/>
          </a:xfrm>
        </p:grpSpPr>
        <p:sp>
          <p:nvSpPr>
            <p:cNvPr id="2253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kumimoji="1" lang="zh-CN" altLang="en-US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716463" y="1382713"/>
            <a:ext cx="421163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词语解释</a:t>
            </a:r>
          </a:p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竟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终结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这里指死去。</a:t>
            </a:r>
          </a:p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骥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骏马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好马。</a:t>
            </a:r>
          </a:p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枥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马槽。</a:t>
            </a:r>
          </a:p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烈士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有气节有壮志的人。</a:t>
            </a:r>
          </a:p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暮年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晚年。</a:t>
            </a:r>
          </a:p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盈缩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这里指人寿命的长短。</a:t>
            </a:r>
          </a:p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养怡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指调养身心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保持心情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愉快。怡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愉快。</a:t>
            </a:r>
          </a:p>
        </p:txBody>
      </p:sp>
    </p:spTree>
    <p:extLst>
      <p:ext uri="{BB962C8B-B14F-4D97-AF65-F5344CB8AC3E}">
        <p14:creationId xmlns:p14="http://schemas.microsoft.com/office/powerpoint/2010/main" val="30615870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8"/>
          <p:cNvGrpSpPr>
            <a:grpSpLocks/>
          </p:cNvGrpSpPr>
          <p:nvPr/>
        </p:nvGrpSpPr>
        <p:grpSpPr bwMode="auto">
          <a:xfrm>
            <a:off x="0" y="-20638"/>
            <a:ext cx="2006600" cy="523876"/>
            <a:chOff x="70" y="-63"/>
            <a:chExt cx="3161" cy="824"/>
          </a:xfrm>
        </p:grpSpPr>
        <p:sp>
          <p:nvSpPr>
            <p:cNvPr id="2355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kumimoji="1" lang="zh-CN" altLang="en-US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3555" name="矩形 6"/>
          <p:cNvSpPr>
            <a:spLocks noChangeArrowheads="1"/>
          </p:cNvSpPr>
          <p:nvPr/>
        </p:nvSpPr>
        <p:spPr bwMode="auto">
          <a:xfrm>
            <a:off x="381000" y="699542"/>
            <a:ext cx="8496300" cy="279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译文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神龟虽然长寿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但总有终结一生之时。腾蛇虽然能够腾云驾雾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但终有化为泥土灰尘之日。年老力衰的千里马虽然伏在马槽上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但它的志向仍是日行千里。怀有远大抱负的人虽到晚年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但雄心壮志不改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慷慨依旧。人的寿命的长短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不只取决于天。只要调养身心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保持心情愉快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就能长寿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永葆青春之心。我感到庆幸得很哪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就用诗歌来表达自己的心愿、志向吧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!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87293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>
            <a:spLocks noChangeArrowheads="1"/>
          </p:cNvSpPr>
          <p:nvPr/>
        </p:nvSpPr>
        <p:spPr bwMode="auto">
          <a:xfrm>
            <a:off x="530225" y="1015196"/>
            <a:ext cx="828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    怎样理解“</a:t>
            </a:r>
            <a:r>
              <a:rPr lang="zh-CN" altLang="en-US" sz="2400" b="1" dirty="0">
                <a:solidFill>
                  <a:srgbClr val="0000FF"/>
                </a:solidFill>
                <a:latin typeface="宋体" pitchFamily="2" charset="-122"/>
              </a:rPr>
              <a:t>老骥伏枥，志在千里；烈士暮年，壮心不已</a:t>
            </a:r>
            <a:r>
              <a:rPr lang="zh-CN" altLang="en-US" sz="2400" b="1" dirty="0">
                <a:latin typeface="宋体" pitchFamily="2" charset="-122"/>
              </a:rPr>
              <a:t>” 这几句诗？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0225" y="2153433"/>
            <a:ext cx="82804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笔力遒劲，韵律沉雄，内蕴着一股自强不息的豪迈气概，深刻地表达了曹操老当益壮、锐意进取的精神面貌。“壮心不已”表达了要有永不停止的理想追求和积极进取精神，永远乐观奋发，自强不息，保持思想上的青春。</a:t>
            </a:r>
          </a:p>
        </p:txBody>
      </p:sp>
      <p:grpSp>
        <p:nvGrpSpPr>
          <p:cNvPr id="24580" name="组合 15"/>
          <p:cNvGrpSpPr>
            <a:grpSpLocks/>
          </p:cNvGrpSpPr>
          <p:nvPr/>
        </p:nvGrpSpPr>
        <p:grpSpPr bwMode="auto">
          <a:xfrm>
            <a:off x="44450" y="-39688"/>
            <a:ext cx="2006600" cy="522288"/>
            <a:chOff x="70" y="-63"/>
            <a:chExt cx="3160" cy="824"/>
          </a:xfrm>
        </p:grpSpPr>
        <p:sp>
          <p:nvSpPr>
            <p:cNvPr id="2458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kumimoji="1" lang="zh-CN" altLang="en-US" noProof="1"/>
            </a:p>
          </p:txBody>
        </p:sp>
      </p:grpSp>
    </p:spTree>
    <p:extLst>
      <p:ext uri="{BB962C8B-B14F-4D97-AF65-F5344CB8AC3E}">
        <p14:creationId xmlns:p14="http://schemas.microsoft.com/office/powerpoint/2010/main" val="1877788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>
            <a:spLocks noChangeArrowheads="1"/>
          </p:cNvSpPr>
          <p:nvPr/>
        </p:nvSpPr>
        <p:spPr bwMode="auto">
          <a:xfrm>
            <a:off x="284385" y="1275606"/>
            <a:ext cx="864076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这是一首富含哲理的诗，是曹操晚年写成的。诗中表达了诗人的人生态度。全诗的韵调跌宕起伏，第一至四句娓娓说理，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犹有”和“终为”两个词语调沉着。第五至八句的语调转为激昂，笔挟风雷，使这位“时露霸气”的盖世英豪的形象跃然纸上。最后六句则表现出一种深沉委婉的风情，给人一种亲切温馨之感。全诗跌宕起伏，文思缜密，闪耀着智慧之光，同时体现了诗人自强不息、老当益壮的进取精神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 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5603" name="组合 15"/>
          <p:cNvGrpSpPr>
            <a:grpSpLocks/>
          </p:cNvGrpSpPr>
          <p:nvPr/>
        </p:nvGrpSpPr>
        <p:grpSpPr bwMode="auto">
          <a:xfrm>
            <a:off x="44450" y="-39688"/>
            <a:ext cx="2006600" cy="522288"/>
            <a:chOff x="70" y="-63"/>
            <a:chExt cx="3160" cy="824"/>
          </a:xfrm>
        </p:grpSpPr>
        <p:sp>
          <p:nvSpPr>
            <p:cNvPr id="256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kumimoji="1" lang="zh-CN" altLang="en-US" noProof="1"/>
            </a:p>
          </p:txBody>
        </p:sp>
      </p:grpSp>
      <p:grpSp>
        <p:nvGrpSpPr>
          <p:cNvPr id="25604" name="组合 2"/>
          <p:cNvGrpSpPr>
            <a:grpSpLocks/>
          </p:cNvGrpSpPr>
          <p:nvPr/>
        </p:nvGrpSpPr>
        <p:grpSpPr bwMode="auto">
          <a:xfrm>
            <a:off x="3700463" y="339725"/>
            <a:ext cx="1743075" cy="642938"/>
            <a:chOff x="3333750" y="598488"/>
            <a:chExt cx="1743075" cy="643765"/>
          </a:xfrm>
        </p:grpSpPr>
        <p:sp>
          <p:nvSpPr>
            <p:cNvPr id="12" name="圆角矩形 11"/>
            <p:cNvSpPr/>
            <p:nvPr/>
          </p:nvSpPr>
          <p:spPr>
            <a:xfrm rot="555800">
              <a:off x="4602162" y="716114"/>
              <a:ext cx="442913" cy="419639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noProof="1"/>
            </a:p>
          </p:txBody>
        </p:sp>
        <p:sp>
          <p:nvSpPr>
            <p:cNvPr id="13" name="圆角矩形 12"/>
            <p:cNvSpPr/>
            <p:nvPr/>
          </p:nvSpPr>
          <p:spPr>
            <a:xfrm rot="20470821">
              <a:off x="4197350" y="722472"/>
              <a:ext cx="442912" cy="419639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noProof="1"/>
            </a:p>
          </p:txBody>
        </p:sp>
        <p:sp>
          <p:nvSpPr>
            <p:cNvPr id="14" name="圆角矩形 13"/>
            <p:cNvSpPr/>
            <p:nvPr/>
          </p:nvSpPr>
          <p:spPr>
            <a:xfrm rot="319204">
              <a:off x="3778250" y="722472"/>
              <a:ext cx="441325" cy="41963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noProof="1"/>
            </a:p>
          </p:txBody>
        </p:sp>
        <p:sp>
          <p:nvSpPr>
            <p:cNvPr id="15" name="圆角矩形 14"/>
            <p:cNvSpPr/>
            <p:nvPr/>
          </p:nvSpPr>
          <p:spPr>
            <a:xfrm rot="21148334">
              <a:off x="3368675" y="730420"/>
              <a:ext cx="441325" cy="42122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noProof="1"/>
            </a:p>
          </p:txBody>
        </p:sp>
        <p:sp>
          <p:nvSpPr>
            <p:cNvPr id="25609" name="矩形 1"/>
            <p:cNvSpPr>
              <a:spLocks noChangeArrowheads="1"/>
            </p:cNvSpPr>
            <p:nvPr/>
          </p:nvSpPr>
          <p:spPr bwMode="auto">
            <a:xfrm>
              <a:off x="3333750" y="598488"/>
              <a:ext cx="1743075" cy="643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诗歌鉴赏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123969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632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592</Words>
  <Application>Microsoft Office PowerPoint</Application>
  <PresentationFormat>全屏显示(16:9)</PresentationFormat>
  <Paragraphs>48</Paragraphs>
  <Slides>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2020-04-20T08:48:14Z</dcterms:created>
  <dcterms:modified xsi:type="dcterms:W3CDTF">2021-12-30T02:19:05Z</dcterms:modified>
</cp:coreProperties>
</file>