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2"/>
  </p:notesMasterIdLst>
  <p:sldIdLst>
    <p:sldId id="257" r:id="rId3"/>
    <p:sldId id="258" r:id="rId4"/>
    <p:sldId id="259" r:id="rId5"/>
    <p:sldId id="260" r:id="rId6"/>
    <p:sldId id="261" r:id="rId7"/>
    <p:sldId id="262" r:id="rId8"/>
    <p:sldId id="263" r:id="rId9"/>
    <p:sldId id="264" r:id="rId10"/>
    <p:sldId id="265" r:id="rId1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70" d="100"/>
        <a:sy n="1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DB28D5-1C99-4E91-B18D-1ABDF09C0832}" type="datetimeFigureOut">
              <a:rPr lang="zh-CN" altLang="en-US" smtClean="0"/>
              <a:t>2021/12/30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3374AD-A162-4CC0-8EC2-67E4B6602909}" type="slidenum">
              <a:rPr lang="zh-CN" altLang="en-US" smtClean="0"/>
              <a:t>‹#›</a:t>
            </a:fld>
            <a:endParaRPr lang="zh-CN" altLang="en-US"/>
          </a:p>
        </p:txBody>
      </p:sp>
    </p:spTree>
    <p:extLst>
      <p:ext uri="{BB962C8B-B14F-4D97-AF65-F5344CB8AC3E}">
        <p14:creationId xmlns:p14="http://schemas.microsoft.com/office/powerpoint/2010/main" val="4242918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D3374AD-A162-4CC0-8EC2-67E4B6602909}" type="slidenum">
              <a:rPr lang="zh-CN" altLang="en-US" smtClean="0"/>
              <a:t>4</a:t>
            </a:fld>
            <a:endParaRPr lang="zh-CN" altLang="en-US"/>
          </a:p>
        </p:txBody>
      </p:sp>
    </p:spTree>
    <p:extLst>
      <p:ext uri="{BB962C8B-B14F-4D97-AF65-F5344CB8AC3E}">
        <p14:creationId xmlns:p14="http://schemas.microsoft.com/office/powerpoint/2010/main" val="4025603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12499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F5BF1AB-7D15-4736-A07B-ADE496B4D54D}"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1299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753A6CB-AF49-4AC3-8BA9-9BFBD1E20412}"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631788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79"/>
            <a:ext cx="605293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285FB8D0-73C0-4F09-BB0A-20DF38C3B19B}"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849186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055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219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9971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7552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915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6977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2749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9807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7E72139-34A3-443D-871C-76D1533557AB}"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42470883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7335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0307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3121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zh-CN" alt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zh-CN" alt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D950A678-B029-42BA-A37A-20834AEBF014}"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37058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1"/>
            <a:ext cx="4032504" cy="33944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151"/>
            <a:ext cx="4032504" cy="33944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lvl1pPr>
              <a:defRPr/>
            </a:lvl1pPr>
          </a:lstStyle>
          <a:p>
            <a:endParaRPr lang="zh-CN" alt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zh-CN" alt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0BF38145-A4B7-4AC1-A374-0CE2A299D290}"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2344820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2"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lvl1pPr>
              <a:defRPr/>
            </a:lvl1pPr>
          </a:lstStyle>
          <a:p>
            <a:endParaRPr lang="zh-CN" alt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zh-CN" alt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6EFA8EDB-708B-44AF-ABD2-A2BC2817AB44}"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3784738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lvl1pPr>
              <a:defRPr/>
            </a:lvl1pPr>
          </a:lstStyle>
          <a:p>
            <a:endParaRPr lang="zh-CN" alt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zh-CN" alt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1D868FD7-D843-4235-BA97-4C8131473484}"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4071951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7"/>
          <p:cNvSpPr>
            <a:spLocks noGrp="1"/>
          </p:cNvSpPr>
          <p:nvPr>
            <p:ph type="dt" sz="half" idx="10"/>
          </p:nvPr>
        </p:nvSpPr>
        <p:spPr>
          <a:ln/>
        </p:spPr>
        <p:txBody>
          <a:bodyPr/>
          <a:lstStyle>
            <a:lvl1pPr>
              <a:defRPr/>
            </a:lvl1pPr>
          </a:lstStyle>
          <a:p>
            <a:fld id="{BB962C8B-B14F-4D97-AF65-F5344CB8AC3E}" type="datetime1">
              <a:rPr lang="zh-CN" altLang="en-US">
                <a:solidFill>
                  <a:srgbClr val="000000"/>
                </a:solidFill>
              </a:rPr>
              <a:pPr/>
              <a:t>2021/12/30</a:t>
            </a:fld>
            <a:endParaRPr lang="zh-CN" altLang="en-US">
              <a:solidFill>
                <a:srgbClr val="000000"/>
              </a:solidFill>
            </a:endParaRPr>
          </a:p>
        </p:txBody>
      </p:sp>
      <p:sp>
        <p:nvSpPr>
          <p:cNvPr id="3" name="页脚占位符 1028"/>
          <p:cNvSpPr>
            <a:spLocks noGrp="1"/>
          </p:cNvSpPr>
          <p:nvPr>
            <p:ph type="ftr" sz="quarter" idx="11"/>
          </p:nvPr>
        </p:nvSpPr>
        <p:spPr>
          <a:ln/>
        </p:spPr>
        <p:txBody>
          <a:bodyPr/>
          <a:lstStyle>
            <a:lvl1pPr>
              <a:defRPr/>
            </a:lvl1pPr>
          </a:lstStyle>
          <a:p>
            <a:endParaRPr lang="zh-CN" altLang="en-US">
              <a:solidFill>
                <a:srgbClr val="000000"/>
              </a:solidFill>
            </a:endParaRPr>
          </a:p>
        </p:txBody>
      </p:sp>
      <p:sp>
        <p:nvSpPr>
          <p:cNvPr id="4" name="灯片编号占位符 1029"/>
          <p:cNvSpPr>
            <a:spLocks noGrp="1"/>
          </p:cNvSpPr>
          <p:nvPr>
            <p:ph type="sldNum" sz="quarter" idx="12"/>
          </p:nvPr>
        </p:nvSpPr>
        <p:spPr>
          <a:ln/>
        </p:spPr>
        <p:txBody>
          <a:bodyPr/>
          <a:lstStyle>
            <a:lvl1pPr>
              <a:defRPr/>
            </a:lvl1pPr>
          </a:lstStyle>
          <a:p>
            <a:fld id="{472BC996-4F31-4E54-8CFE-57CEB165BB57}"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425952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zh-CN" alt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85675E57-D88E-482F-ADA3-7EC0C92F14C8}"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142095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zh-CN" alt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zh-CN" alt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D130CAB0-957F-4524-9FF4-45FE316AE547}" type="slidenum">
              <a:rPr lang="zh-CN" altLang="en-US">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3240336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noChangeArrowheads="1"/>
          </p:cNvSpPr>
          <p:nvPr>
            <p:ph type="title" idx="4294967295"/>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1026"/>
          <p:cNvSpPr>
            <a:spLocks noGrp="1" noChangeArrowheads="1"/>
          </p:cNvSpPr>
          <p:nvPr>
            <p:ph type="body" idx="4294967295"/>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1027"/>
          <p:cNvSpPr>
            <a:spLocks noGrp="1"/>
          </p:cNvSpPr>
          <p:nvPr>
            <p:ph type="dt" sz="half" idx="2"/>
          </p:nvPr>
        </p:nvSpPr>
        <p:spPr>
          <a:xfrm>
            <a:off x="457200" y="4683919"/>
            <a:ext cx="2133600" cy="357188"/>
          </a:xfrm>
          <a:prstGeom prst="rect">
            <a:avLst/>
          </a:prstGeom>
          <a:noFill/>
          <a:ln w="9525">
            <a:noFill/>
          </a:ln>
        </p:spPr>
        <p:txBody>
          <a:bodyPr/>
          <a:lstStyle>
            <a:lvl1pPr>
              <a:defRPr sz="1400" noProof="1" dirty="0"/>
            </a:lvl1pPr>
          </a:lstStyle>
          <a:p>
            <a:pPr fontAlgn="base">
              <a:spcBef>
                <a:spcPct val="0"/>
              </a:spcBef>
              <a:spcAft>
                <a:spcPct val="0"/>
              </a:spcAft>
            </a:pPr>
            <a:fld id="{BB962C8B-B14F-4D97-AF65-F5344CB8AC3E}" type="datetime1">
              <a:rPr lang="zh-CN" altLang="en-US">
                <a:solidFill>
                  <a:srgbClr val="000000"/>
                </a:solidFill>
              </a:rPr>
              <a:pPr fontAlgn="base">
                <a:spcBef>
                  <a:spcPct val="0"/>
                </a:spcBef>
                <a:spcAft>
                  <a:spcPct val="0"/>
                </a:spcAft>
              </a:pPr>
              <a:t>2021/12/30</a:t>
            </a:fld>
            <a:endParaRPr lang="zh-CN" altLang="en-US">
              <a:solidFill>
                <a:srgbClr val="000000"/>
              </a:solidFill>
            </a:endParaRPr>
          </a:p>
        </p:txBody>
      </p:sp>
      <p:sp>
        <p:nvSpPr>
          <p:cNvPr id="1029" name="页脚占位符 1028"/>
          <p:cNvSpPr>
            <a:spLocks noGrp="1"/>
          </p:cNvSpPr>
          <p:nvPr>
            <p:ph type="ftr" sz="quarter" idx="3"/>
          </p:nvPr>
        </p:nvSpPr>
        <p:spPr>
          <a:xfrm>
            <a:off x="3124200" y="4683919"/>
            <a:ext cx="2895600" cy="357188"/>
          </a:xfrm>
          <a:prstGeom prst="rect">
            <a:avLst/>
          </a:prstGeom>
          <a:noFill/>
          <a:ln w="9525">
            <a:noFill/>
          </a:ln>
        </p:spPr>
        <p:txBody>
          <a:bodyPr/>
          <a:lstStyle>
            <a:lvl1pPr algn="ctr">
              <a:defRPr sz="1400" noProof="1" dirty="0"/>
            </a:lvl1pPr>
          </a:lstStyle>
          <a:p>
            <a:pPr fontAlgn="base">
              <a:spcBef>
                <a:spcPct val="0"/>
              </a:spcBef>
              <a:spcAft>
                <a:spcPct val="0"/>
              </a:spcAft>
            </a:pPr>
            <a:endParaRPr lang="zh-CN" altLang="en-US">
              <a:solidFill>
                <a:srgbClr val="000000"/>
              </a:solidFill>
            </a:endParaRPr>
          </a:p>
        </p:txBody>
      </p:sp>
      <p:sp>
        <p:nvSpPr>
          <p:cNvPr id="1030" name="灯片编号占位符 1029"/>
          <p:cNvSpPr>
            <a:spLocks noGrp="1"/>
          </p:cNvSpPr>
          <p:nvPr>
            <p:ph type="sldNum" sz="quarter" idx="4"/>
          </p:nvPr>
        </p:nvSpPr>
        <p:spPr>
          <a:xfrm>
            <a:off x="6553200" y="4683919"/>
            <a:ext cx="2133600" cy="357188"/>
          </a:xfrm>
          <a:prstGeom prst="rect">
            <a:avLst/>
          </a:prstGeom>
          <a:noFill/>
          <a:ln w="9525">
            <a:noFill/>
          </a:ln>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0FC10A1A-C717-42CE-B3EE-E86B393BE94B}" type="slidenum">
              <a:rPr lang="zh-CN" altLang="en-US">
                <a:solidFill>
                  <a:srgbClr val="000000"/>
                </a:solidFill>
              </a:rPr>
              <a:pPr fontAlgn="base">
                <a:spcBef>
                  <a:spcPct val="0"/>
                </a:spcBef>
                <a:spcAft>
                  <a:spcPct val="0"/>
                </a:spcAft>
              </a:pPr>
              <a:t>‹#›</a:t>
            </a:fld>
            <a:endParaRPr lang="zh-CN" altLang="en-US">
              <a:solidFill>
                <a:srgbClr val="000000"/>
              </a:solidFill>
            </a:endParaRPr>
          </a:p>
        </p:txBody>
      </p:sp>
    </p:spTree>
    <p:extLst>
      <p:ext uri="{BB962C8B-B14F-4D97-AF65-F5344CB8AC3E}">
        <p14:creationId xmlns:p14="http://schemas.microsoft.com/office/powerpoint/2010/main" val="1671446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lvl="1" indent="-285750" algn="l" rtl="0" fontAlgn="base">
        <a:spcBef>
          <a:spcPct val="20000"/>
        </a:spcBef>
        <a:spcAft>
          <a:spcPct val="0"/>
        </a:spcAft>
        <a:buChar char="–"/>
        <a:defRPr sz="2800" kern="1200">
          <a:solidFill>
            <a:schemeClr val="tx1"/>
          </a:solidFill>
          <a:latin typeface="+mn-lt"/>
          <a:ea typeface="+mn-ea"/>
          <a:cs typeface="+mn-cs"/>
        </a:defRPr>
      </a:lvl2pPr>
      <a:lvl3pPr marL="1143000" lvl="2" indent="-228600" algn="l" rtl="0" fontAlgn="base">
        <a:spcBef>
          <a:spcPct val="20000"/>
        </a:spcBef>
        <a:spcAft>
          <a:spcPct val="0"/>
        </a:spcAft>
        <a:buChar char="•"/>
        <a:defRPr sz="2400" kern="1200">
          <a:solidFill>
            <a:schemeClr val="tx1"/>
          </a:solidFill>
          <a:latin typeface="+mn-lt"/>
          <a:ea typeface="+mn-ea"/>
          <a:cs typeface="+mn-cs"/>
        </a:defRPr>
      </a:lvl3pPr>
      <a:lvl4pPr marL="1600200" lvl="3" indent="-228600" algn="l" rtl="0" fontAlgn="base">
        <a:spcBef>
          <a:spcPct val="20000"/>
        </a:spcBef>
        <a:spcAft>
          <a:spcPct val="0"/>
        </a:spcAft>
        <a:buChar char="–"/>
        <a:defRPr sz="2000" kern="1200">
          <a:solidFill>
            <a:schemeClr val="tx1"/>
          </a:solidFill>
          <a:latin typeface="+mn-lt"/>
          <a:ea typeface="+mn-ea"/>
          <a:cs typeface="+mn-cs"/>
        </a:defRPr>
      </a:lvl4pPr>
      <a:lvl5pPr marL="2057400" lvl="4" indent="-228600" algn="l" rtl="0" fontAlgn="base">
        <a:spcBef>
          <a:spcPct val="20000"/>
        </a:spcBef>
        <a:spcAft>
          <a:spcPct val="0"/>
        </a:spcAft>
        <a:buChar char="»"/>
        <a:defRPr sz="2000" kern="120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9798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descr="https://timgsa.baidu.com/timg?image&amp;quality=80&amp;size=b9999_10000&amp;sec=1554712122584&amp;di=0b08165db03927c7ea53dcd8b041c8c0&amp;imgtype=0&amp;src=http%3A%2F%2Fimg2.artron.net%2Fauction%2Fold%2Fart3671%2Fd%2Fart3671068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88" y="1"/>
            <a:ext cx="9142412"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48"/>
          <p:cNvSpPr txBox="1"/>
          <p:nvPr/>
        </p:nvSpPr>
        <p:spPr>
          <a:xfrm>
            <a:off x="2450809" y="1851670"/>
            <a:ext cx="4243970" cy="992579"/>
          </a:xfrm>
          <a:prstGeom prst="rect">
            <a:avLst/>
          </a:prstGeom>
          <a:solidFill>
            <a:srgbClr val="CCFF99"/>
          </a:solidFill>
          <a:ln w="19050">
            <a:noFill/>
          </a:ln>
          <a:effectLst>
            <a:softEdge rad="31750"/>
          </a:effectLst>
        </p:spPr>
        <p:txBody>
          <a:bodyPr lIns="68580" tIns="34290" rIns="68580" bIns="34290">
            <a:spAutoFit/>
          </a:bodyPr>
          <a:lstStyle/>
          <a:p>
            <a:pPr algn="ctr" fontAlgn="base">
              <a:spcBef>
                <a:spcPct val="0"/>
              </a:spcBef>
              <a:spcAft>
                <a:spcPct val="0"/>
              </a:spcAft>
              <a:buFont typeface="Arial" panose="020B0604020202020204" pitchFamily="34" charset="0"/>
              <a:buNone/>
              <a:defRPr/>
            </a:pPr>
            <a:r>
              <a:rPr lang="zh-CN" altLang="en-US" sz="6000" b="1" noProof="1">
                <a:effectLst>
                  <a:outerShdw blurRad="38100" dist="38100" dir="2700000">
                    <a:srgbClr val="C0C0C0"/>
                  </a:outerShdw>
                </a:effectLst>
                <a:latin typeface="微软雅黑" pitchFamily="34" charset="-122"/>
                <a:ea typeface="微软雅黑" pitchFamily="34" charset="-122"/>
              </a:rPr>
              <a:t>庭中有奇树</a:t>
            </a:r>
          </a:p>
        </p:txBody>
      </p:sp>
      <p:grpSp>
        <p:nvGrpSpPr>
          <p:cNvPr id="4" name="组合 1"/>
          <p:cNvGrpSpPr>
            <a:grpSpLocks/>
          </p:cNvGrpSpPr>
          <p:nvPr/>
        </p:nvGrpSpPr>
        <p:grpSpPr bwMode="auto">
          <a:xfrm>
            <a:off x="179162" y="224268"/>
            <a:ext cx="1920875" cy="369094"/>
            <a:chOff x="58738" y="50800"/>
            <a:chExt cx="1920875" cy="368777"/>
          </a:xfrm>
        </p:grpSpPr>
        <p:sp>
          <p:nvSpPr>
            <p:cNvPr id="5" name="圆角矩形 4"/>
            <p:cNvSpPr/>
            <p:nvPr/>
          </p:nvSpPr>
          <p:spPr>
            <a:xfrm>
              <a:off x="58738" y="98384"/>
              <a:ext cx="1920875" cy="311676"/>
            </a:xfrm>
            <a:prstGeom prst="round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buFont typeface="Arial" panose="020B0604020202020204" pitchFamily="34" charset="0"/>
                <a:buNone/>
                <a:defRPr/>
              </a:pPr>
              <a:endParaRPr lang="zh-CN" altLang="en-US" noProof="1">
                <a:solidFill>
                  <a:srgbClr val="000000"/>
                </a:solidFill>
              </a:endParaRPr>
            </a:p>
          </p:txBody>
        </p:sp>
        <p:sp>
          <p:nvSpPr>
            <p:cNvPr id="7" name="文本框 1"/>
            <p:cNvSpPr txBox="1">
              <a:spLocks noChangeArrowheads="1"/>
            </p:cNvSpPr>
            <p:nvPr/>
          </p:nvSpPr>
          <p:spPr bwMode="auto">
            <a:xfrm>
              <a:off x="117475" y="50800"/>
              <a:ext cx="1800493" cy="368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fontAlgn="base" hangingPunct="0">
                <a:spcBef>
                  <a:spcPct val="0"/>
                </a:spcBef>
                <a:spcAft>
                  <a:spcPct val="0"/>
                </a:spcAft>
              </a:pPr>
              <a:r>
                <a:rPr lang="zh-CN" altLang="en-US">
                  <a:solidFill>
                    <a:srgbClr val="FFFFFF"/>
                  </a:solidFill>
                  <a:latin typeface="宋体" pitchFamily="2" charset="-122"/>
                </a:rPr>
                <a:t>八年级语文上册</a:t>
              </a:r>
            </a:p>
          </p:txBody>
        </p:sp>
      </p:grpSp>
      <p:sp>
        <p:nvSpPr>
          <p:cNvPr id="2" name="矩形 1"/>
          <p:cNvSpPr/>
          <p:nvPr/>
        </p:nvSpPr>
        <p:spPr>
          <a:xfrm>
            <a:off x="0" y="699542"/>
            <a:ext cx="9144000" cy="523220"/>
          </a:xfrm>
          <a:prstGeom prst="rect">
            <a:avLst/>
          </a:prstGeom>
        </p:spPr>
        <p:txBody>
          <a:bodyPr wrap="square">
            <a:spAutoFit/>
          </a:bodyPr>
          <a:lstStyle/>
          <a:p>
            <a:pPr algn="ctr" fontAlgn="base">
              <a:spcBef>
                <a:spcPct val="0"/>
              </a:spcBef>
              <a:spcAft>
                <a:spcPct val="0"/>
              </a:spcAft>
              <a:buFont typeface="Arial" panose="020B0604020202020204" pitchFamily="34" charset="0"/>
              <a:buNone/>
              <a:defRPr/>
            </a:pPr>
            <a:r>
              <a:rPr lang="zh-CN" altLang="en-US" sz="2800" b="1" noProof="1">
                <a:solidFill>
                  <a:schemeClr val="bg2">
                    <a:lumMod val="50000"/>
                  </a:schemeClr>
                </a:solidFill>
                <a:effectLst>
                  <a:outerShdw blurRad="38100" dist="38100" dir="2700000">
                    <a:srgbClr val="C0C0C0"/>
                  </a:outerShdw>
                </a:effectLst>
                <a:latin typeface="宋体" panose="02010600030101010101" pitchFamily="2" charset="-122"/>
              </a:rPr>
              <a:t>课外古诗词诵读</a:t>
            </a:r>
          </a:p>
        </p:txBody>
      </p:sp>
      <p:sp>
        <p:nvSpPr>
          <p:cNvPr id="8" name="矩形 7"/>
          <p:cNvSpPr/>
          <p:nvPr/>
        </p:nvSpPr>
        <p:spPr>
          <a:xfrm>
            <a:off x="304" y="4376085"/>
            <a:ext cx="914498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591802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矩形 1"/>
          <p:cNvSpPr>
            <a:spLocks noChangeArrowheads="1"/>
          </p:cNvSpPr>
          <p:nvPr/>
        </p:nvSpPr>
        <p:spPr bwMode="auto">
          <a:xfrm>
            <a:off x="436564" y="633413"/>
            <a:ext cx="8423275" cy="4175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50000"/>
              </a:lnSpc>
              <a:spcBef>
                <a:spcPct val="0"/>
              </a:spcBef>
              <a:spcAft>
                <a:spcPct val="0"/>
              </a:spcAft>
            </a:pPr>
            <a:r>
              <a:rPr lang="en-US" altLang="zh-CN" sz="2000" b="1" dirty="0">
                <a:solidFill>
                  <a:srgbClr val="000000"/>
                </a:solidFill>
                <a:latin typeface="楷体" pitchFamily="49" charset="-122"/>
                <a:ea typeface="楷体" pitchFamily="49" charset="-122"/>
              </a:rPr>
              <a:t>    《</a:t>
            </a:r>
            <a:r>
              <a:rPr lang="zh-CN" altLang="en-US" sz="2000" b="1" dirty="0">
                <a:solidFill>
                  <a:srgbClr val="000000"/>
                </a:solidFill>
                <a:latin typeface="楷体" pitchFamily="49" charset="-122"/>
                <a:ea typeface="楷体" pitchFamily="49" charset="-122"/>
              </a:rPr>
              <a:t>庭中有奇树</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是一首表现思妇忆远的闺怨诗，是</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古诗十九首</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的第九首。关于</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古诗十九首</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的时代背景有多种说法。宇文所安认为中国早期诗歌是一个复制系统，找不到“古诗”早于建安时期的确凿证据。木斋提出</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古诗十九首</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及建安诗歌的重要组成大部分诗作是曹植之作。李善注</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昭明文选</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杂诗上</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题下注曾释之甚明：“并云古诗，盖不知作者。”并认为作于东汉时期，这也是二十世纪以来的主流观点。今人综合考察</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古诗十九首</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所表现的情感倾向、所折射的社会生活情状以及它纯熟的艺术技巧，一般认为这十九首诗所产生的年代应当在汉末献帝建安之前的几十年间。至于</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庭中有奇树</a:t>
            </a:r>
            <a:r>
              <a:rPr lang="en-US" altLang="zh-CN" sz="2000" b="1" dirty="0">
                <a:solidFill>
                  <a:srgbClr val="000000"/>
                </a:solidFill>
                <a:latin typeface="楷体" pitchFamily="49" charset="-122"/>
                <a:ea typeface="楷体" pitchFamily="49" charset="-122"/>
              </a:rPr>
              <a:t>》</a:t>
            </a:r>
            <a:r>
              <a:rPr lang="zh-CN" altLang="en-US" sz="2000" b="1" dirty="0">
                <a:solidFill>
                  <a:srgbClr val="000000"/>
                </a:solidFill>
                <a:latin typeface="楷体" pitchFamily="49" charset="-122"/>
                <a:ea typeface="楷体" pitchFamily="49" charset="-122"/>
              </a:rPr>
              <a:t>的具体创作时间，则难以确考。</a:t>
            </a:r>
          </a:p>
        </p:txBody>
      </p:sp>
      <p:grpSp>
        <p:nvGrpSpPr>
          <p:cNvPr id="14338" name="组合 8"/>
          <p:cNvGrpSpPr>
            <a:grpSpLocks/>
          </p:cNvGrpSpPr>
          <p:nvPr/>
        </p:nvGrpSpPr>
        <p:grpSpPr bwMode="auto">
          <a:xfrm>
            <a:off x="1588" y="32147"/>
            <a:ext cx="2006600" cy="523875"/>
            <a:chOff x="70" y="-63"/>
            <a:chExt cx="3161" cy="824"/>
          </a:xfrm>
        </p:grpSpPr>
        <p:sp>
          <p:nvSpPr>
            <p:cNvPr id="14339"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知识备查</a:t>
              </a: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endParaRPr>
            </a:p>
          </p:txBody>
        </p:sp>
      </p:grpSp>
    </p:spTree>
    <p:extLst>
      <p:ext uri="{BB962C8B-B14F-4D97-AF65-F5344CB8AC3E}">
        <p14:creationId xmlns:p14="http://schemas.microsoft.com/office/powerpoint/2010/main" val="81250018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5"/>
          <p:cNvSpPr txBox="1">
            <a:spLocks noChangeArrowheads="1"/>
          </p:cNvSpPr>
          <p:nvPr/>
        </p:nvSpPr>
        <p:spPr bwMode="auto">
          <a:xfrm>
            <a:off x="252413" y="1055315"/>
            <a:ext cx="5256212" cy="332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lnSpc>
                <a:spcPct val="150000"/>
              </a:lnSpc>
              <a:spcBef>
                <a:spcPct val="0"/>
              </a:spcBef>
              <a:spcAft>
                <a:spcPct val="0"/>
              </a:spcAft>
              <a:buClr>
                <a:srgbClr val="000000"/>
              </a:buClr>
              <a:buSzPct val="70000"/>
            </a:pPr>
            <a:r>
              <a:rPr lang="zh-CN" altLang="en-US" sz="2400" dirty="0">
                <a:solidFill>
                  <a:srgbClr val="000000"/>
                </a:solidFill>
                <a:latin typeface="黑体" pitchFamily="49" charset="-122"/>
                <a:ea typeface="黑体" pitchFamily="49" charset="-122"/>
              </a:rPr>
              <a:t>庭中有奇树</a:t>
            </a:r>
            <a:endParaRPr lang="en-US" altLang="zh-CN" sz="2400" dirty="0">
              <a:solidFill>
                <a:srgbClr val="000000"/>
              </a:solidFill>
              <a:latin typeface="黑体" pitchFamily="49" charset="-122"/>
              <a:ea typeface="黑体" pitchFamily="49" charset="-122"/>
            </a:endParaRPr>
          </a:p>
          <a:p>
            <a:pPr algn="ctr" fontAlgn="base">
              <a:lnSpc>
                <a:spcPct val="150000"/>
              </a:lnSpc>
              <a:spcBef>
                <a:spcPct val="0"/>
              </a:spcBef>
              <a:spcAft>
                <a:spcPct val="0"/>
              </a:spcAft>
              <a:buClr>
                <a:srgbClr val="000000"/>
              </a:buClr>
              <a:buSzPct val="70000"/>
            </a:pPr>
            <a:r>
              <a:rPr lang="en-US" altLang="zh-CN" sz="2400" b="1" dirty="0">
                <a:solidFill>
                  <a:srgbClr val="000000"/>
                </a:solidFill>
                <a:latin typeface="宋体" pitchFamily="2" charset="-122"/>
              </a:rPr>
              <a:t>《</a:t>
            </a:r>
            <a:r>
              <a:rPr lang="zh-CN" altLang="en-US" sz="2400" b="1" dirty="0">
                <a:solidFill>
                  <a:srgbClr val="000000"/>
                </a:solidFill>
                <a:latin typeface="宋体" pitchFamily="2" charset="-122"/>
              </a:rPr>
              <a:t>古诗十九首</a:t>
            </a:r>
            <a:r>
              <a:rPr lang="en-US" altLang="zh-CN" sz="2400" b="1" dirty="0">
                <a:solidFill>
                  <a:srgbClr val="000000"/>
                </a:solidFill>
                <a:latin typeface="宋体" pitchFamily="2" charset="-122"/>
              </a:rPr>
              <a:t>》</a:t>
            </a:r>
          </a:p>
          <a:p>
            <a:pPr algn="ctr" fontAlgn="base">
              <a:lnSpc>
                <a:spcPct val="150000"/>
              </a:lnSpc>
              <a:spcBef>
                <a:spcPct val="0"/>
              </a:spcBef>
              <a:spcAft>
                <a:spcPct val="0"/>
              </a:spcAft>
              <a:buClr>
                <a:srgbClr val="000000"/>
              </a:buClr>
              <a:buSzPct val="70000"/>
            </a:pPr>
            <a:r>
              <a:rPr lang="zh-CN" altLang="en-US" sz="2400" b="1" dirty="0">
                <a:solidFill>
                  <a:srgbClr val="000000"/>
                </a:solidFill>
                <a:latin typeface="楷体" pitchFamily="49" charset="-122"/>
                <a:ea typeface="楷体" pitchFamily="49" charset="-122"/>
              </a:rPr>
              <a:t>庭中有奇树，绿叶发华滋。</a:t>
            </a:r>
            <a:endParaRPr lang="en-US" altLang="zh-CN" sz="2400" b="1" dirty="0">
              <a:solidFill>
                <a:srgbClr val="000000"/>
              </a:solidFill>
              <a:latin typeface="楷体" pitchFamily="49" charset="-122"/>
              <a:ea typeface="楷体" pitchFamily="49" charset="-122"/>
            </a:endParaRPr>
          </a:p>
          <a:p>
            <a:pPr algn="ctr" fontAlgn="base">
              <a:lnSpc>
                <a:spcPct val="150000"/>
              </a:lnSpc>
              <a:spcBef>
                <a:spcPct val="0"/>
              </a:spcBef>
              <a:spcAft>
                <a:spcPct val="0"/>
              </a:spcAft>
              <a:buClr>
                <a:srgbClr val="000000"/>
              </a:buClr>
              <a:buSzPct val="70000"/>
            </a:pPr>
            <a:r>
              <a:rPr lang="zh-CN" altLang="en-US" sz="2400" b="1" dirty="0">
                <a:solidFill>
                  <a:srgbClr val="000000"/>
                </a:solidFill>
                <a:latin typeface="楷体" pitchFamily="49" charset="-122"/>
                <a:ea typeface="楷体" pitchFamily="49" charset="-122"/>
              </a:rPr>
              <a:t>攀条折其荣，将以遗所思。</a:t>
            </a:r>
            <a:endParaRPr lang="en-US" altLang="zh-CN" sz="2400" b="1" dirty="0">
              <a:solidFill>
                <a:srgbClr val="000000"/>
              </a:solidFill>
              <a:latin typeface="楷体" pitchFamily="49" charset="-122"/>
              <a:ea typeface="楷体" pitchFamily="49" charset="-122"/>
            </a:endParaRPr>
          </a:p>
          <a:p>
            <a:pPr algn="ctr" fontAlgn="base">
              <a:lnSpc>
                <a:spcPct val="150000"/>
              </a:lnSpc>
              <a:spcBef>
                <a:spcPct val="0"/>
              </a:spcBef>
              <a:spcAft>
                <a:spcPct val="0"/>
              </a:spcAft>
              <a:buClr>
                <a:srgbClr val="000000"/>
              </a:buClr>
              <a:buSzPct val="70000"/>
            </a:pPr>
            <a:r>
              <a:rPr lang="zh-CN" altLang="en-US" sz="2400" b="1" dirty="0">
                <a:solidFill>
                  <a:srgbClr val="000000"/>
                </a:solidFill>
                <a:latin typeface="楷体" pitchFamily="49" charset="-122"/>
                <a:ea typeface="楷体" pitchFamily="49" charset="-122"/>
              </a:rPr>
              <a:t>馨香盈怀袖，路远莫致之。</a:t>
            </a:r>
            <a:endParaRPr lang="en-US" altLang="zh-CN" sz="2400" b="1" dirty="0">
              <a:solidFill>
                <a:srgbClr val="000000"/>
              </a:solidFill>
              <a:latin typeface="楷体" pitchFamily="49" charset="-122"/>
              <a:ea typeface="楷体" pitchFamily="49" charset="-122"/>
            </a:endParaRPr>
          </a:p>
          <a:p>
            <a:pPr algn="ctr" fontAlgn="base">
              <a:lnSpc>
                <a:spcPct val="150000"/>
              </a:lnSpc>
              <a:spcBef>
                <a:spcPct val="0"/>
              </a:spcBef>
              <a:spcAft>
                <a:spcPct val="0"/>
              </a:spcAft>
              <a:buClr>
                <a:srgbClr val="000000"/>
              </a:buClr>
              <a:buSzPct val="70000"/>
            </a:pPr>
            <a:r>
              <a:rPr lang="zh-CN" altLang="en-US" sz="2400" b="1" dirty="0">
                <a:solidFill>
                  <a:srgbClr val="000000"/>
                </a:solidFill>
                <a:latin typeface="楷体" pitchFamily="49" charset="-122"/>
                <a:ea typeface="楷体" pitchFamily="49" charset="-122"/>
              </a:rPr>
              <a:t>此物何足贵？但感别经时。</a:t>
            </a:r>
            <a:endParaRPr lang="en-US" altLang="zh-CN" sz="2400" b="1" dirty="0">
              <a:solidFill>
                <a:srgbClr val="000000"/>
              </a:solidFill>
              <a:latin typeface="楷体" pitchFamily="49" charset="-122"/>
              <a:ea typeface="楷体" pitchFamily="49" charset="-122"/>
            </a:endParaRPr>
          </a:p>
        </p:txBody>
      </p:sp>
      <p:grpSp>
        <p:nvGrpSpPr>
          <p:cNvPr id="15362" name="组合 8"/>
          <p:cNvGrpSpPr>
            <a:grpSpLocks/>
          </p:cNvGrpSpPr>
          <p:nvPr/>
        </p:nvGrpSpPr>
        <p:grpSpPr bwMode="auto">
          <a:xfrm>
            <a:off x="0" y="-20241"/>
            <a:ext cx="2006600" cy="523876"/>
            <a:chOff x="70" y="-63"/>
            <a:chExt cx="3161" cy="824"/>
          </a:xfrm>
        </p:grpSpPr>
        <p:sp>
          <p:nvSpPr>
            <p:cNvPr id="15363"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整体感知</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latin typeface="黑体" panose="02010609060101010101" pitchFamily="49" charset="-122"/>
                <a:ea typeface="黑体" panose="02010609060101010101" pitchFamily="49" charset="-122"/>
              </a:endParaRPr>
            </a:p>
          </p:txBody>
        </p:sp>
      </p:grpSp>
      <p:sp>
        <p:nvSpPr>
          <p:cNvPr id="3" name="矩形 2"/>
          <p:cNvSpPr>
            <a:spLocks noChangeArrowheads="1"/>
          </p:cNvSpPr>
          <p:nvPr/>
        </p:nvSpPr>
        <p:spPr bwMode="auto">
          <a:xfrm>
            <a:off x="5688014" y="1491854"/>
            <a:ext cx="334803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400" dirty="0">
                <a:solidFill>
                  <a:srgbClr val="FF0000"/>
                </a:solidFill>
                <a:latin typeface="黑体" pitchFamily="49" charset="-122"/>
                <a:ea typeface="黑体" pitchFamily="49" charset="-122"/>
              </a:rPr>
              <a:t>词语解释</a:t>
            </a:r>
          </a:p>
          <a:p>
            <a:pPr fontAlgn="base">
              <a:spcBef>
                <a:spcPct val="0"/>
              </a:spcBef>
              <a:spcAft>
                <a:spcPct val="0"/>
              </a:spcAft>
            </a:pP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华</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花。       </a:t>
            </a:r>
            <a:endParaRPr lang="en-US" altLang="zh-CN" sz="2400" b="1" dirty="0">
              <a:solidFill>
                <a:srgbClr val="000000"/>
              </a:solidFill>
              <a:latin typeface="楷体" pitchFamily="49" charset="-122"/>
              <a:ea typeface="楷体" pitchFamily="49" charset="-122"/>
            </a:endParaRPr>
          </a:p>
          <a:p>
            <a:pPr fontAlgn="base">
              <a:spcBef>
                <a:spcPct val="0"/>
              </a:spcBef>
              <a:spcAft>
                <a:spcPct val="0"/>
              </a:spcAft>
            </a:pP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滋</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繁盛。</a:t>
            </a:r>
            <a:endParaRPr lang="en-US" altLang="zh-CN" sz="2400" b="1" dirty="0">
              <a:solidFill>
                <a:srgbClr val="000000"/>
              </a:solidFill>
              <a:latin typeface="楷体" pitchFamily="49" charset="-122"/>
              <a:ea typeface="楷体" pitchFamily="49" charset="-122"/>
            </a:endParaRPr>
          </a:p>
          <a:p>
            <a:pPr fontAlgn="base">
              <a:spcBef>
                <a:spcPct val="0"/>
              </a:spcBef>
              <a:spcAft>
                <a:spcPct val="0"/>
              </a:spcAft>
            </a:pP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攀条</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攀引枝条。</a:t>
            </a:r>
          </a:p>
          <a:p>
            <a:pPr fontAlgn="base">
              <a:spcBef>
                <a:spcPct val="0"/>
              </a:spcBef>
              <a:spcAft>
                <a:spcPct val="0"/>
              </a:spcAft>
            </a:pP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遗</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给予</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馈赠。</a:t>
            </a:r>
            <a:endParaRPr lang="en-US" altLang="zh-CN" sz="2400" b="1" dirty="0">
              <a:solidFill>
                <a:srgbClr val="000000"/>
              </a:solidFill>
              <a:latin typeface="楷体" pitchFamily="49" charset="-122"/>
              <a:ea typeface="楷体" pitchFamily="49" charset="-122"/>
            </a:endParaRPr>
          </a:p>
          <a:p>
            <a:pPr fontAlgn="base">
              <a:spcBef>
                <a:spcPct val="0"/>
              </a:spcBef>
              <a:spcAft>
                <a:spcPct val="0"/>
              </a:spcAft>
            </a:pP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致</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送达。</a:t>
            </a:r>
            <a:endParaRPr lang="en-US" altLang="zh-CN" sz="2400" b="1" dirty="0">
              <a:solidFill>
                <a:srgbClr val="000000"/>
              </a:solidFill>
              <a:latin typeface="楷体" pitchFamily="49" charset="-122"/>
              <a:ea typeface="楷体" pitchFamily="49" charset="-122"/>
            </a:endParaRPr>
          </a:p>
          <a:p>
            <a:pPr fontAlgn="base">
              <a:spcBef>
                <a:spcPct val="0"/>
              </a:spcBef>
              <a:spcAft>
                <a:spcPct val="0"/>
              </a:spcAft>
            </a:pP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经时</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历时很久。</a:t>
            </a:r>
          </a:p>
        </p:txBody>
      </p:sp>
      <p:sp>
        <p:nvSpPr>
          <p:cNvPr id="2" name="文本框 1"/>
          <p:cNvSpPr txBox="1"/>
          <p:nvPr/>
        </p:nvSpPr>
        <p:spPr>
          <a:xfrm>
            <a:off x="3203848" y="339502"/>
            <a:ext cx="1584176" cy="253916"/>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extLst>
      <p:ext uri="{BB962C8B-B14F-4D97-AF65-F5344CB8AC3E}">
        <p14:creationId xmlns:p14="http://schemas.microsoft.com/office/powerpoint/2010/main" val="306470738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组合 8"/>
          <p:cNvGrpSpPr>
            <a:grpSpLocks/>
          </p:cNvGrpSpPr>
          <p:nvPr/>
        </p:nvGrpSpPr>
        <p:grpSpPr bwMode="auto">
          <a:xfrm>
            <a:off x="0" y="-20241"/>
            <a:ext cx="2006600" cy="523876"/>
            <a:chOff x="70" y="-63"/>
            <a:chExt cx="3161" cy="824"/>
          </a:xfrm>
        </p:grpSpPr>
        <p:sp>
          <p:nvSpPr>
            <p:cNvPr id="16386" name="文本框 6"/>
            <p:cNvSpPr txBox="1">
              <a:spLocks noChangeArrowheads="1"/>
            </p:cNvSpPr>
            <p:nvPr/>
          </p:nvSpPr>
          <p:spPr bwMode="auto">
            <a:xfrm>
              <a:off x="678" y="-63"/>
              <a:ext cx="2553"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整体感知</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latin typeface="黑体" panose="02010609060101010101" pitchFamily="49" charset="-122"/>
                <a:ea typeface="黑体" panose="02010609060101010101" pitchFamily="49" charset="-122"/>
              </a:endParaRPr>
            </a:p>
          </p:txBody>
        </p:sp>
      </p:grpSp>
      <p:sp>
        <p:nvSpPr>
          <p:cNvPr id="16389" name="矩形 5"/>
          <p:cNvSpPr>
            <a:spLocks noChangeArrowheads="1"/>
          </p:cNvSpPr>
          <p:nvPr/>
        </p:nvSpPr>
        <p:spPr bwMode="auto">
          <a:xfrm>
            <a:off x="345485" y="1203598"/>
            <a:ext cx="8496300" cy="290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30000"/>
              </a:lnSpc>
              <a:spcBef>
                <a:spcPct val="0"/>
              </a:spcBef>
              <a:spcAft>
                <a:spcPct val="0"/>
              </a:spcAft>
            </a:pPr>
            <a:r>
              <a:rPr lang="zh-CN" altLang="en-US" sz="2400" dirty="0">
                <a:solidFill>
                  <a:srgbClr val="FF0000"/>
                </a:solidFill>
                <a:latin typeface="黑体" pitchFamily="49" charset="-122"/>
                <a:ea typeface="黑体" pitchFamily="49" charset="-122"/>
              </a:rPr>
              <a:t>译文</a:t>
            </a:r>
          </a:p>
          <a:p>
            <a:pPr fontAlgn="base">
              <a:lnSpc>
                <a:spcPct val="130000"/>
              </a:lnSpc>
              <a:spcBef>
                <a:spcPct val="0"/>
              </a:spcBef>
              <a:spcAft>
                <a:spcPct val="0"/>
              </a:spcAft>
            </a:pPr>
            <a:r>
              <a:rPr lang="zh-CN" altLang="en-US" sz="2400" b="1" dirty="0">
                <a:solidFill>
                  <a:srgbClr val="000000"/>
                </a:solidFill>
                <a:latin typeface="楷体" pitchFamily="49" charset="-122"/>
                <a:ea typeface="楷体" pitchFamily="49" charset="-122"/>
              </a:rPr>
              <a:t>    在春天的庭院里</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有一株嘉美的树</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在满树绿叶的衬托下</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开满了茂密的花朵。妇人攀着枝条</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折下了最好看的一枝花</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要把它赠送给日夜思念的丈夫。花的香气染满了妇人的衣襟和衣袖</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天遥地远</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这花无论如何也不可能送到丈夫的手中。这花有什么稀罕的呢</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只是因为别离太久</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想借着花表达怀念之情罢了。</a:t>
            </a:r>
          </a:p>
        </p:txBody>
      </p:sp>
    </p:spTree>
    <p:extLst>
      <p:ext uri="{BB962C8B-B14F-4D97-AF65-F5344CB8AC3E}">
        <p14:creationId xmlns:p14="http://schemas.microsoft.com/office/powerpoint/2010/main" val="52452810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1"/>
          <p:cNvSpPr>
            <a:spLocks noChangeArrowheads="1"/>
          </p:cNvSpPr>
          <p:nvPr/>
        </p:nvSpPr>
        <p:spPr bwMode="auto">
          <a:xfrm>
            <a:off x="430213" y="771525"/>
            <a:ext cx="83185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400" b="1" dirty="0">
                <a:solidFill>
                  <a:srgbClr val="000000"/>
                </a:solidFill>
                <a:latin typeface="宋体" pitchFamily="2" charset="-122"/>
              </a:rPr>
              <a:t>    “庭中有奇树，绿叶发华滋”描绘了一幅怎样的图景？</a:t>
            </a:r>
          </a:p>
        </p:txBody>
      </p:sp>
      <p:sp>
        <p:nvSpPr>
          <p:cNvPr id="3" name="矩形 2"/>
          <p:cNvSpPr>
            <a:spLocks noChangeArrowheads="1"/>
          </p:cNvSpPr>
          <p:nvPr/>
        </p:nvSpPr>
        <p:spPr bwMode="auto">
          <a:xfrm>
            <a:off x="430213" y="1995487"/>
            <a:ext cx="83185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400" b="1" dirty="0">
                <a:solidFill>
                  <a:srgbClr val="000000"/>
                </a:solidFill>
                <a:latin typeface="楷体" pitchFamily="49" charset="-122"/>
                <a:ea typeface="楷体" pitchFamily="49" charset="-122"/>
              </a:rPr>
              <a:t>   在春天的庭院里，有一株嘉美的树，在满树绿叶的衬托下，开出了茂密的花朵，显得格外生气勃勃。首句中的“庭中”暗示这里的景色不是大自然中的，而是深闺中的，是一首表现思妇的闺怨诗。</a:t>
            </a:r>
          </a:p>
        </p:txBody>
      </p:sp>
      <p:grpSp>
        <p:nvGrpSpPr>
          <p:cNvPr id="17411" name="组合 15"/>
          <p:cNvGrpSpPr>
            <a:grpSpLocks/>
          </p:cNvGrpSpPr>
          <p:nvPr/>
        </p:nvGrpSpPr>
        <p:grpSpPr bwMode="auto">
          <a:xfrm>
            <a:off x="44450" y="-39291"/>
            <a:ext cx="2006600" cy="521495"/>
            <a:chOff x="70" y="-63"/>
            <a:chExt cx="3160" cy="824"/>
          </a:xfrm>
        </p:grpSpPr>
        <p:sp>
          <p:nvSpPr>
            <p:cNvPr id="17412" name="文本框 6"/>
            <p:cNvSpPr txBox="1">
              <a:spLocks noChangeArrowheads="1"/>
            </p:cNvSpPr>
            <p:nvPr/>
          </p:nvSpPr>
          <p:spPr bwMode="auto">
            <a:xfrm>
              <a:off x="678" y="-63"/>
              <a:ext cx="2552"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精读细研</a:t>
              </a:r>
            </a:p>
          </p:txBody>
        </p:sp>
        <p:cxnSp>
          <p:nvCxnSpPr>
            <p:cNvPr id="10"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8"/>
              <a:ext cx="553" cy="553"/>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endParaRPr>
            </a:p>
          </p:txBody>
        </p:sp>
      </p:grpSp>
    </p:spTree>
    <p:extLst>
      <p:ext uri="{BB962C8B-B14F-4D97-AF65-F5344CB8AC3E}">
        <p14:creationId xmlns:p14="http://schemas.microsoft.com/office/powerpoint/2010/main" val="25023393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矩形 1"/>
          <p:cNvSpPr>
            <a:spLocks noChangeArrowheads="1"/>
          </p:cNvSpPr>
          <p:nvPr/>
        </p:nvSpPr>
        <p:spPr bwMode="auto">
          <a:xfrm>
            <a:off x="508426" y="987574"/>
            <a:ext cx="81153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400" b="1">
                <a:solidFill>
                  <a:srgbClr val="000000"/>
                </a:solidFill>
                <a:latin typeface="宋体" pitchFamily="2" charset="-122"/>
              </a:rPr>
              <a:t>    从“</a:t>
            </a:r>
            <a:r>
              <a:rPr lang="zh-CN" altLang="en-US" sz="2400" b="1">
                <a:solidFill>
                  <a:srgbClr val="0000FF"/>
                </a:solidFill>
                <a:latin typeface="宋体" pitchFamily="2" charset="-122"/>
              </a:rPr>
              <a:t>攀条折其荣，将以遗所思</a:t>
            </a:r>
            <a:r>
              <a:rPr lang="zh-CN" altLang="en-US" sz="2400" b="1">
                <a:solidFill>
                  <a:srgbClr val="000000"/>
                </a:solidFill>
                <a:latin typeface="宋体" pitchFamily="2" charset="-122"/>
              </a:rPr>
              <a:t>”可以看出诗歌怎样的主旨？</a:t>
            </a:r>
          </a:p>
        </p:txBody>
      </p:sp>
      <p:sp>
        <p:nvSpPr>
          <p:cNvPr id="3" name="矩形 2"/>
          <p:cNvSpPr>
            <a:spLocks noChangeArrowheads="1"/>
          </p:cNvSpPr>
          <p:nvPr/>
        </p:nvSpPr>
        <p:spPr bwMode="auto">
          <a:xfrm>
            <a:off x="514350" y="2263379"/>
            <a:ext cx="8115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400" b="1">
                <a:solidFill>
                  <a:srgbClr val="000000"/>
                </a:solidFill>
                <a:latin typeface="楷体" pitchFamily="49" charset="-122"/>
                <a:ea typeface="楷体" pitchFamily="49" charset="-122"/>
              </a:rPr>
              <a:t>以花寄情，揭示了诗歌的主旨</a:t>
            </a:r>
            <a:r>
              <a:rPr lang="en-US" altLang="zh-CN" sz="2400" b="1">
                <a:solidFill>
                  <a:srgbClr val="000000"/>
                </a:solidFill>
                <a:latin typeface="楷体" pitchFamily="49" charset="-122"/>
                <a:ea typeface="楷体" pitchFamily="49" charset="-122"/>
              </a:rPr>
              <a:t>——</a:t>
            </a:r>
            <a:r>
              <a:rPr lang="zh-CN" altLang="en-US" sz="2400" b="1">
                <a:solidFill>
                  <a:srgbClr val="000000"/>
                </a:solidFill>
                <a:latin typeface="楷体" pitchFamily="49" charset="-122"/>
                <a:ea typeface="楷体" pitchFamily="49" charset="-122"/>
              </a:rPr>
              <a:t>对远行人的思念。</a:t>
            </a:r>
          </a:p>
        </p:txBody>
      </p:sp>
      <p:grpSp>
        <p:nvGrpSpPr>
          <p:cNvPr id="18435" name="组合 15"/>
          <p:cNvGrpSpPr>
            <a:grpSpLocks/>
          </p:cNvGrpSpPr>
          <p:nvPr/>
        </p:nvGrpSpPr>
        <p:grpSpPr bwMode="auto">
          <a:xfrm>
            <a:off x="44450" y="-39291"/>
            <a:ext cx="2006600" cy="521495"/>
            <a:chOff x="70" y="-63"/>
            <a:chExt cx="3160" cy="824"/>
          </a:xfrm>
        </p:grpSpPr>
        <p:sp>
          <p:nvSpPr>
            <p:cNvPr id="18436" name="文本框 6"/>
            <p:cNvSpPr txBox="1">
              <a:spLocks noChangeArrowheads="1"/>
            </p:cNvSpPr>
            <p:nvPr/>
          </p:nvSpPr>
          <p:spPr bwMode="auto">
            <a:xfrm>
              <a:off x="678" y="-63"/>
              <a:ext cx="2552"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精读细研</a:t>
              </a:r>
            </a:p>
          </p:txBody>
        </p:sp>
        <p:cxnSp>
          <p:nvCxnSpPr>
            <p:cNvPr id="10"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8"/>
              <a:ext cx="553" cy="553"/>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endParaRPr>
            </a:p>
          </p:txBody>
        </p:sp>
      </p:grpSp>
    </p:spTree>
    <p:extLst>
      <p:ext uri="{BB962C8B-B14F-4D97-AF65-F5344CB8AC3E}">
        <p14:creationId xmlns:p14="http://schemas.microsoft.com/office/powerpoint/2010/main" val="21954424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503239" y="1708548"/>
            <a:ext cx="8137525"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50000"/>
              </a:lnSpc>
              <a:spcBef>
                <a:spcPct val="0"/>
              </a:spcBef>
              <a:spcAft>
                <a:spcPct val="0"/>
              </a:spcAft>
            </a:pPr>
            <a:r>
              <a:rPr lang="zh-CN" altLang="en-US" sz="2400" b="1" dirty="0">
                <a:solidFill>
                  <a:srgbClr val="000000"/>
                </a:solidFill>
                <a:latin typeface="楷体" pitchFamily="49" charset="-122"/>
                <a:ea typeface="楷体" pitchFamily="49" charset="-122"/>
              </a:rPr>
              <a:t>    这两句诗是主人公无可奈何而说出的自我宽慰的话，同时也点明了全诗的主题。人生苦短，女人也如手中的鲜花，经不起时间的等待，更经受不起风吹雨打。</a:t>
            </a:r>
          </a:p>
        </p:txBody>
      </p:sp>
      <p:sp>
        <p:nvSpPr>
          <p:cNvPr id="19458" name="矩形 3"/>
          <p:cNvSpPr>
            <a:spLocks noChangeArrowheads="1"/>
          </p:cNvSpPr>
          <p:nvPr/>
        </p:nvSpPr>
        <p:spPr bwMode="auto">
          <a:xfrm>
            <a:off x="684214" y="771525"/>
            <a:ext cx="8135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2400" b="1">
                <a:solidFill>
                  <a:srgbClr val="000000"/>
                </a:solidFill>
                <a:latin typeface="宋体" pitchFamily="2" charset="-122"/>
              </a:rPr>
              <a:t>怎么理解“此物何足贵，但感别经时”这两句诗？</a:t>
            </a:r>
          </a:p>
        </p:txBody>
      </p:sp>
      <p:grpSp>
        <p:nvGrpSpPr>
          <p:cNvPr id="19459" name="组合 15"/>
          <p:cNvGrpSpPr>
            <a:grpSpLocks/>
          </p:cNvGrpSpPr>
          <p:nvPr/>
        </p:nvGrpSpPr>
        <p:grpSpPr bwMode="auto">
          <a:xfrm>
            <a:off x="44450" y="-39291"/>
            <a:ext cx="2006600" cy="521495"/>
            <a:chOff x="70" y="-63"/>
            <a:chExt cx="3160" cy="824"/>
          </a:xfrm>
        </p:grpSpPr>
        <p:sp>
          <p:nvSpPr>
            <p:cNvPr id="19460" name="文本框 6"/>
            <p:cNvSpPr txBox="1">
              <a:spLocks noChangeArrowheads="1"/>
            </p:cNvSpPr>
            <p:nvPr/>
          </p:nvSpPr>
          <p:spPr bwMode="auto">
            <a:xfrm>
              <a:off x="678" y="-63"/>
              <a:ext cx="2552"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精读细研</a:t>
              </a:r>
            </a:p>
          </p:txBody>
        </p:sp>
        <p:cxnSp>
          <p:nvCxnSpPr>
            <p:cNvPr id="11"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8"/>
              <a:ext cx="553" cy="553"/>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endParaRPr>
            </a:p>
          </p:txBody>
        </p:sp>
      </p:grpSp>
    </p:spTree>
    <p:extLst>
      <p:ext uri="{BB962C8B-B14F-4D97-AF65-F5344CB8AC3E}">
        <p14:creationId xmlns:p14="http://schemas.microsoft.com/office/powerpoint/2010/main" val="1109653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矩形 1"/>
          <p:cNvSpPr>
            <a:spLocks noChangeArrowheads="1"/>
          </p:cNvSpPr>
          <p:nvPr/>
        </p:nvSpPr>
        <p:spPr bwMode="auto">
          <a:xfrm>
            <a:off x="304800" y="987571"/>
            <a:ext cx="85344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lnSpc>
                <a:spcPct val="150000"/>
              </a:lnSpc>
              <a:spcBef>
                <a:spcPct val="0"/>
              </a:spcBef>
              <a:spcAft>
                <a:spcPct val="0"/>
              </a:spcAft>
            </a:pPr>
            <a:r>
              <a:rPr lang="zh-CN" altLang="en-US" sz="2400" b="1" dirty="0">
                <a:solidFill>
                  <a:srgbClr val="000000"/>
                </a:solidFill>
                <a:latin typeface="楷体" pitchFamily="49" charset="-122"/>
                <a:ea typeface="楷体" pitchFamily="49" charset="-122"/>
              </a:rPr>
              <a:t>    这首诗写的是一个妇女对远行的丈夫的深切怀念之情。第一至四句描绘了春天庭院中妇人折花送给丈夫的场景。这种场景和思妇怀远的特定主题相结合，形成了一种深沉含蕴的意境，引人遐想。第五、六句紧承前两句来写，描绘出了花的珍贵，暗示了人物的神情。最后两句点明了全诗的主题</a:t>
            </a:r>
            <a:r>
              <a:rPr lang="en-US" altLang="zh-CN" sz="2400" b="1" dirty="0">
                <a:solidFill>
                  <a:srgbClr val="000000"/>
                </a:solidFill>
                <a:latin typeface="楷体" pitchFamily="49" charset="-122"/>
                <a:ea typeface="楷体" pitchFamily="49" charset="-122"/>
              </a:rPr>
              <a:t>——</a:t>
            </a:r>
            <a:r>
              <a:rPr lang="zh-CN" altLang="en-US" sz="2400" b="1" dirty="0">
                <a:solidFill>
                  <a:srgbClr val="000000"/>
                </a:solidFill>
                <a:latin typeface="楷体" pitchFamily="49" charset="-122"/>
                <a:ea typeface="楷体" pitchFamily="49" charset="-122"/>
              </a:rPr>
              <a:t>相思怀念。全诗因人感物，由物写人，抒写情思，通篇不离“奇树”，篇幅虽短，却有千回百折之态，深得委婉含蓄之妙。</a:t>
            </a:r>
          </a:p>
        </p:txBody>
      </p:sp>
      <p:grpSp>
        <p:nvGrpSpPr>
          <p:cNvPr id="20482" name="组合 15"/>
          <p:cNvGrpSpPr>
            <a:grpSpLocks/>
          </p:cNvGrpSpPr>
          <p:nvPr/>
        </p:nvGrpSpPr>
        <p:grpSpPr bwMode="auto">
          <a:xfrm>
            <a:off x="44450" y="-39291"/>
            <a:ext cx="2006600" cy="521495"/>
            <a:chOff x="70" y="-63"/>
            <a:chExt cx="3160" cy="824"/>
          </a:xfrm>
        </p:grpSpPr>
        <p:sp>
          <p:nvSpPr>
            <p:cNvPr id="20483" name="文本框 6"/>
            <p:cNvSpPr txBox="1">
              <a:spLocks noChangeArrowheads="1"/>
            </p:cNvSpPr>
            <p:nvPr/>
          </p:nvSpPr>
          <p:spPr bwMode="auto">
            <a:xfrm>
              <a:off x="678" y="-63"/>
              <a:ext cx="2552"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2800">
                  <a:solidFill>
                    <a:srgbClr val="000000"/>
                  </a:solidFill>
                  <a:latin typeface="黑体" pitchFamily="49" charset="-122"/>
                  <a:ea typeface="黑体" pitchFamily="49" charset="-122"/>
                </a:rPr>
                <a:t>精读细研</a:t>
              </a:r>
            </a:p>
          </p:txBody>
        </p:sp>
        <p:cxnSp>
          <p:nvCxnSpPr>
            <p:cNvPr id="9"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8"/>
              <a:ext cx="553" cy="553"/>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buFont typeface="Arial" panose="020B0604020202020204" pitchFamily="34" charset="0"/>
                <a:buNone/>
                <a:defRPr/>
              </a:pPr>
              <a:endParaRPr kumimoji="1" lang="zh-CN" altLang="en-US" noProof="1">
                <a:solidFill>
                  <a:srgbClr val="FFFFFF"/>
                </a:solidFill>
              </a:endParaRPr>
            </a:p>
          </p:txBody>
        </p:sp>
      </p:grpSp>
      <p:grpSp>
        <p:nvGrpSpPr>
          <p:cNvPr id="20486" name="组合 2"/>
          <p:cNvGrpSpPr>
            <a:grpSpLocks/>
          </p:cNvGrpSpPr>
          <p:nvPr/>
        </p:nvGrpSpPr>
        <p:grpSpPr bwMode="auto">
          <a:xfrm>
            <a:off x="3700464" y="339328"/>
            <a:ext cx="1743075" cy="643766"/>
            <a:chOff x="3333750" y="598488"/>
            <a:chExt cx="1743075" cy="643765"/>
          </a:xfrm>
        </p:grpSpPr>
        <p:sp>
          <p:nvSpPr>
            <p:cNvPr id="12" name="圆角矩形 11"/>
            <p:cNvSpPr/>
            <p:nvPr/>
          </p:nvSpPr>
          <p:spPr>
            <a:xfrm rot="555800">
              <a:off x="4602162" y="716359"/>
              <a:ext cx="442913"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kumimoji="1" lang="zh-CN" altLang="en-US" noProof="1">
                <a:solidFill>
                  <a:srgbClr val="000000"/>
                </a:solidFill>
              </a:endParaRPr>
            </a:p>
          </p:txBody>
        </p:sp>
        <p:sp>
          <p:nvSpPr>
            <p:cNvPr id="13" name="圆角矩形 12"/>
            <p:cNvSpPr/>
            <p:nvPr/>
          </p:nvSpPr>
          <p:spPr>
            <a:xfrm rot="20470821">
              <a:off x="4197350" y="722313"/>
              <a:ext cx="442912" cy="420290"/>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kumimoji="1" lang="zh-CN" altLang="en-US" noProof="1">
                <a:solidFill>
                  <a:srgbClr val="000000"/>
                </a:solidFill>
              </a:endParaRPr>
            </a:p>
          </p:txBody>
        </p:sp>
        <p:sp>
          <p:nvSpPr>
            <p:cNvPr id="14" name="圆角矩形 13"/>
            <p:cNvSpPr/>
            <p:nvPr/>
          </p:nvSpPr>
          <p:spPr>
            <a:xfrm rot="319204">
              <a:off x="3778250" y="722313"/>
              <a:ext cx="441325" cy="420290"/>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kumimoji="1" lang="zh-CN" altLang="en-US" noProof="1">
                <a:solidFill>
                  <a:srgbClr val="000000"/>
                </a:solidFill>
              </a:endParaRPr>
            </a:p>
          </p:txBody>
        </p:sp>
        <p:sp>
          <p:nvSpPr>
            <p:cNvPr id="15" name="圆角矩形 14"/>
            <p:cNvSpPr/>
            <p:nvPr/>
          </p:nvSpPr>
          <p:spPr>
            <a:xfrm rot="21148334">
              <a:off x="3368675" y="730647"/>
              <a:ext cx="441325" cy="420291"/>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fontAlgn="base" hangingPunct="0">
                <a:spcBef>
                  <a:spcPct val="0"/>
                </a:spcBef>
                <a:spcAft>
                  <a:spcPct val="0"/>
                </a:spcAft>
                <a:defRPr/>
              </a:pPr>
              <a:endParaRPr kumimoji="1" lang="zh-CN" altLang="en-US" noProof="1">
                <a:solidFill>
                  <a:srgbClr val="000000"/>
                </a:solidFill>
              </a:endParaRPr>
            </a:p>
          </p:txBody>
        </p:sp>
        <p:sp>
          <p:nvSpPr>
            <p:cNvPr id="20491" name="矩形 1"/>
            <p:cNvSpPr>
              <a:spLocks noChangeArrowheads="1"/>
            </p:cNvSpPr>
            <p:nvPr/>
          </p:nvSpPr>
          <p:spPr bwMode="auto">
            <a:xfrm>
              <a:off x="3333750" y="598488"/>
              <a:ext cx="1743075" cy="643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eaLnBrk="0" fontAlgn="base" hangingPunct="0">
                <a:lnSpc>
                  <a:spcPts val="4300"/>
                </a:lnSpc>
                <a:spcBef>
                  <a:spcPct val="0"/>
                </a:spcBef>
                <a:spcAft>
                  <a:spcPct val="0"/>
                </a:spcAft>
              </a:pPr>
              <a:r>
                <a:rPr lang="zh-CN" altLang="en-US" sz="2800" b="1">
                  <a:solidFill>
                    <a:srgbClr val="FFFFFF"/>
                  </a:solidFill>
                  <a:latin typeface="楷体" pitchFamily="49" charset="-122"/>
                  <a:ea typeface="楷体" pitchFamily="49" charset="-122"/>
                </a:rPr>
                <a:t>诗歌鉴赏</a:t>
              </a:r>
            </a:p>
          </p:txBody>
        </p:sp>
      </p:grpSp>
    </p:spTree>
    <p:extLst>
      <p:ext uri="{BB962C8B-B14F-4D97-AF65-F5344CB8AC3E}">
        <p14:creationId xmlns:p14="http://schemas.microsoft.com/office/powerpoint/2010/main" val="56197148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8223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846</Words>
  <Application>Microsoft Office PowerPoint</Application>
  <PresentationFormat>全屏显示(16:9)</PresentationFormat>
  <Paragraphs>47</Paragraphs>
  <Slides>9</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9</vt:i4>
      </vt:variant>
    </vt:vector>
  </HeadingPairs>
  <TitlesOfParts>
    <vt:vector size="19" baseType="lpstr">
      <vt:lpstr>Meiryo</vt:lpstr>
      <vt:lpstr>黑体</vt:lpstr>
      <vt:lpstr>楷体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2020-04-20T08:25:42Z</dcterms:created>
  <dcterms:modified xsi:type="dcterms:W3CDTF">2021-12-30T01:30:53Z</dcterms:modified>
</cp:coreProperties>
</file>