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455" r:id="rId3"/>
    <p:sldId id="478" r:id="rId4"/>
    <p:sldId id="343" r:id="rId5"/>
    <p:sldId id="347" r:id="rId6"/>
    <p:sldId id="463" r:id="rId7"/>
    <p:sldId id="412" r:id="rId8"/>
    <p:sldId id="464" r:id="rId9"/>
    <p:sldId id="392" r:id="rId10"/>
    <p:sldId id="446" r:id="rId11"/>
    <p:sldId id="445" r:id="rId12"/>
    <p:sldId id="479" r:id="rId13"/>
    <p:sldId id="480" r:id="rId14"/>
    <p:sldId id="393" r:id="rId15"/>
    <p:sldId id="481" r:id="rId16"/>
    <p:sldId id="495" r:id="rId17"/>
    <p:sldId id="453" r:id="rId18"/>
    <p:sldId id="277" r:id="rId19"/>
    <p:sldId id="423" r:id="rId20"/>
    <p:sldId id="279" r:id="rId21"/>
    <p:sldId id="496" r:id="rId22"/>
  </p:sldIdLst>
  <p:sldSz cx="12192000" cy="6858000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8000"/>
    <a:srgbClr val="0000FF"/>
    <a:srgbClr val="CCECFF"/>
    <a:srgbClr val="CCFFFF"/>
    <a:srgbClr val="99FFCC"/>
    <a:srgbClr val="FF9999"/>
    <a:srgbClr val="800000"/>
    <a:srgbClr val="0C93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03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816" y="132"/>
      </p:cViewPr>
      <p:guideLst>
        <p:guide orient="horz" pos="2186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233551F-4897-4B15-94A5-6E0669F9A5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66744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4699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zh-CN" b="1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E1BC2AAE-7011-4AF8-AE4C-87A4AC47732F}" type="slidenum">
              <a:rPr lang="zh-CN" altLang="en-US" smtClean="0"/>
              <a:pPr eaLnBrk="1" hangingPunct="1"/>
              <a:t>16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92589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883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304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401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413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282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902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581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190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54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9105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622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73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899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2116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3186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47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679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577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33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06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282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23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516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48869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2021/12/29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2556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54" descr="山底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6788"/>
            <a:ext cx="12192000" cy="337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文本框 3"/>
          <p:cNvSpPr txBox="1">
            <a:spLocks noChangeArrowheads="1"/>
          </p:cNvSpPr>
          <p:nvPr/>
        </p:nvSpPr>
        <p:spPr bwMode="auto">
          <a:xfrm>
            <a:off x="9208484" y="4382954"/>
            <a:ext cx="784830" cy="140679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>
                <a:solidFill>
                  <a:srgbClr val="FF0000"/>
                </a:solidFill>
                <a:latin typeface="Hei"/>
                <a:ea typeface="黑体" pitchFamily="49" charset="-122"/>
              </a:rPr>
              <a:t>古典诗歌</a:t>
            </a:r>
          </a:p>
        </p:txBody>
      </p:sp>
      <p:sp>
        <p:nvSpPr>
          <p:cNvPr id="2052" name="Text Box 2"/>
          <p:cNvSpPr txBox="1">
            <a:spLocks noChangeArrowheads="1"/>
          </p:cNvSpPr>
          <p:nvPr/>
        </p:nvSpPr>
        <p:spPr bwMode="auto">
          <a:xfrm>
            <a:off x="5203825" y="449263"/>
            <a:ext cx="40830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6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黄鹤楼</a:t>
            </a:r>
            <a:endParaRPr lang="zh-CN" altLang="zh-CN" sz="60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482850" y="1708150"/>
            <a:ext cx="7226300" cy="13493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600">
              <a:ea typeface="黑体" panose="02010609060101010101" pitchFamily="49" charset="-122"/>
            </a:endParaRPr>
          </a:p>
        </p:txBody>
      </p:sp>
      <p:sp>
        <p:nvSpPr>
          <p:cNvPr id="3078" name="AutoShape 11"/>
          <p:cNvSpPr/>
          <p:nvPr/>
        </p:nvSpPr>
        <p:spPr>
          <a:xfrm>
            <a:off x="3902075" y="687388"/>
            <a:ext cx="1182688" cy="1181100"/>
          </a:xfrm>
          <a:prstGeom prst="diamond">
            <a:avLst/>
          </a:prstGeom>
          <a:solidFill>
            <a:srgbClr val="800000"/>
          </a:solidFill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  <a:defRPr/>
            </a:pPr>
            <a:endParaRPr lang="en-US" altLang="ko-KR" sz="2600" b="1" dirty="0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pic>
        <p:nvPicPr>
          <p:cNvPr id="2056" name="Picture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0738" y="6213475"/>
            <a:ext cx="1211262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AutoShape 18" descr="http://img3.imgtn.bdimg.com/it/u=287956326,2076146697&amp;fm=21&amp;gp=0.jpg"/>
          <p:cNvSpPr>
            <a:spLocks noChangeAspect="1"/>
          </p:cNvSpPr>
          <p:nvPr/>
        </p:nvSpPr>
        <p:spPr bwMode="auto">
          <a:xfrm>
            <a:off x="1668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2058" name="AutoShape 20" descr="http://img3.imgtn.bdimg.com/it/u=287956326,2076146697&amp;fm=21&amp;gp=0.jpg"/>
          <p:cNvSpPr>
            <a:spLocks noChangeAspect="1"/>
          </p:cNvSpPr>
          <p:nvPr/>
        </p:nvSpPr>
        <p:spPr bwMode="auto">
          <a:xfrm>
            <a:off x="1668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pic>
        <p:nvPicPr>
          <p:cNvPr id="2059" name="图片 39939" descr="图片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4858" y="1954214"/>
            <a:ext cx="6043787" cy="3971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5420175" y="6118983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1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14"/>
          <p:cNvSpPr>
            <a:spLocks noChangeArrowheads="1"/>
          </p:cNvSpPr>
          <p:nvPr/>
        </p:nvSpPr>
        <p:spPr bwMode="auto">
          <a:xfrm>
            <a:off x="1908176" y="1565276"/>
            <a:ext cx="738822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4013" indent="-354013" algn="just">
              <a:lnSpc>
                <a:spcPct val="150000"/>
              </a:lnSpc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．哪句是作者登上黄鹤楼所看到的实景？以写景出名，对仗工整的对偶名句，描绘了一幅怎样的画面？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043114" y="3594101"/>
            <a:ext cx="7634287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答案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（颈联）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与黄鹤楼隔江相望的汉阳，那里绿树掩映，江水交汇，在明丽的阳光下，看上去分外清晰。江面上，只见一丘沙洲隆起于江心，上面绿草如茵，这就是鹦鹉洲了。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14"/>
          <p:cNvSpPr>
            <a:spLocks noChangeArrowheads="1"/>
          </p:cNvSpPr>
          <p:nvPr/>
        </p:nvSpPr>
        <p:spPr bwMode="auto">
          <a:xfrm>
            <a:off x="1908176" y="1565275"/>
            <a:ext cx="738822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4013" indent="-354013" algn="just">
              <a:lnSpc>
                <a:spcPct val="150000"/>
              </a:lnSpc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．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尾联：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  <a:sym typeface="+mn-ea"/>
              </a:rPr>
              <a:t>日暮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乡关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  <a:sym typeface="+mn-ea"/>
              </a:rPr>
              <a:t>何处是，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烟波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  <a:sym typeface="+mn-ea"/>
              </a:rPr>
              <a:t>江上使人愁。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08176" y="3194050"/>
            <a:ext cx="8162925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答案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末联点题。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借景抒情，以日暮途远，烟波浩渺，抒发诗人漂泊思乡之情。</a:t>
            </a:r>
          </a:p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+mn-ea"/>
            </a:endParaRPr>
          </a:p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 夕阳西下，断肠人在天涯。（天净沙 秋思）</a:t>
            </a:r>
          </a:p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14"/>
          <p:cNvSpPr>
            <a:spLocks noChangeArrowheads="1"/>
          </p:cNvSpPr>
          <p:nvPr/>
        </p:nvSpPr>
        <p:spPr bwMode="auto">
          <a:xfrm>
            <a:off x="1908176" y="1565276"/>
            <a:ext cx="738822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4013" indent="-354013" algn="just">
              <a:lnSpc>
                <a:spcPct val="150000"/>
              </a:lnSpc>
            </a:pP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．五、六句写诗人站在黄鹤楼上极目远眺看到的一派生机勃勃的繁荣景象，而七、八句却写清冷的思乡之情，运用了什么手法？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043114" y="3863976"/>
            <a:ext cx="7253287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答案</a:t>
            </a:r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以繁茂之景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反衬手法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清冷之情，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烘托诗人孤寂的思乡之情。</a:t>
            </a:r>
          </a:p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endParaRPr lang="zh-CN" altLang="en-US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14"/>
          <p:cNvSpPr>
            <a:spLocks noChangeArrowheads="1"/>
          </p:cNvSpPr>
          <p:nvPr/>
        </p:nvSpPr>
        <p:spPr bwMode="auto">
          <a:xfrm>
            <a:off x="1966914" y="1411288"/>
            <a:ext cx="7388225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．全诗最能概括作者感情的是哪一个字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?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有什么作用？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66913" y="3081339"/>
            <a:ext cx="8077200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答案</a:t>
            </a:r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全诗以一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“愁”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字作结，点出了全篇的主旨。全诗意境开阔，吊古伤今，虚实相映，情景交融。尾联将乡愁之情和日暮烟波之景相交融，由景生情，融情于景，表达了诗人百感茫茫、缠绵的乡愁。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14"/>
          <p:cNvSpPr>
            <a:spLocks noChangeArrowheads="1"/>
          </p:cNvSpPr>
          <p:nvPr/>
        </p:nvSpPr>
        <p:spPr bwMode="auto">
          <a:xfrm>
            <a:off x="1897064" y="1301751"/>
            <a:ext cx="839787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．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此地空余黄鹤楼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和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白云千载空悠悠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中都有一个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空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字，试比较这两个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空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字的意义作用有何不同？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524000" y="3470275"/>
            <a:ext cx="90170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答案</a:t>
            </a:r>
            <a:r>
              <a:rPr lang="en-US" altLang="zh-CN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第一个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“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空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”</a:t>
            </a:r>
            <a:r>
              <a:rPr lang="zh-CN" altLang="zh-CN" sz="2400" b="1">
                <a:latin typeface="黑体" pitchFamily="49" charset="-122"/>
                <a:ea typeface="黑体" pitchFamily="49" charset="-122"/>
                <a:sym typeface="+mn-ea"/>
              </a:rPr>
              <a:t>可理解为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“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空空荡荡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”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，强调空间上的虚无。仙人驾鹤离去之后，立于苍茫宇宙之下的黄鹤楼似乎已无所凭依，这个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“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空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”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字传达的是诗人内心的孤寂感。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第二个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“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空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”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可理解为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“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空自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”“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徒然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”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，强调时间上的渺远。千载白云，空自飘荡，这个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“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空</a:t>
            </a:r>
            <a:r>
              <a:rPr lang="en-US" altLang="zh-CN" sz="2400" b="1">
                <a:latin typeface="黑体" pitchFamily="49" charset="-122"/>
                <a:ea typeface="黑体" pitchFamily="49" charset="-122"/>
                <a:sym typeface="+mn-ea"/>
              </a:rPr>
              <a:t>”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+mn-ea"/>
              </a:rPr>
              <a:t>字传达的是诗人内心的失落和惆怅。</a:t>
            </a:r>
            <a:endParaRPr lang="zh-CN" altLang="en-US" sz="2400" b="1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1350" y="1244600"/>
            <a:ext cx="8229600" cy="1143000"/>
          </a:xfrm>
        </p:spPr>
        <p:txBody>
          <a:bodyPr/>
          <a:lstStyle/>
          <a:p>
            <a:r>
              <a:rPr lang="en-US" altLang="zh-CN" sz="3200">
                <a:latin typeface="黑体" pitchFamily="49" charset="-122"/>
                <a:ea typeface="黑体" pitchFamily="49" charset="-122"/>
              </a:rPr>
              <a:t>8</a:t>
            </a:r>
            <a:r>
              <a:rPr lang="zh-CN" altLang="en-US" sz="3200">
                <a:latin typeface="黑体" pitchFamily="49" charset="-122"/>
                <a:ea typeface="黑体" pitchFamily="49" charset="-122"/>
              </a:rPr>
              <a:t>、&lt;&lt;黄鹤楼&gt;&gt;一诗是怎样将神话传说和眼前景物融为一体的？抒发了诗人怎样的情感？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11350" y="2482851"/>
            <a:ext cx="8402638" cy="4525963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 smtClean="0">
                <a:solidFill>
                  <a:srgbClr val="FF0000"/>
                </a:solidFill>
              </a:rPr>
              <a:t>诗的前四句</a:t>
            </a:r>
            <a:r>
              <a:rPr lang="zh-CN" altLang="en-US" b="1" dirty="0" smtClean="0"/>
              <a:t>是叙写仙人乘鹤的传说，</a:t>
            </a:r>
            <a:r>
              <a:rPr lang="zh-CN" altLang="en-US" b="1" dirty="0" smtClean="0">
                <a:solidFill>
                  <a:srgbClr val="FF0000"/>
                </a:solidFill>
              </a:rPr>
              <a:t>是想象，是虚写</a:t>
            </a:r>
            <a:r>
              <a:rPr lang="zh-CN" altLang="en-US" b="1" dirty="0" smtClean="0"/>
              <a:t>；艳阳高照，澄空流碧，恍惚中，汉水北岸的树木化作久久思念的亲爱之人。而</a:t>
            </a:r>
            <a:r>
              <a:rPr lang="zh-CN" altLang="en-US" b="1" dirty="0" smtClean="0">
                <a:solidFill>
                  <a:srgbClr val="FF0000"/>
                </a:solidFill>
              </a:rPr>
              <a:t>后四句</a:t>
            </a:r>
            <a:r>
              <a:rPr lang="zh-CN" altLang="en-US" b="1" dirty="0" smtClean="0"/>
              <a:t>则是</a:t>
            </a:r>
            <a:r>
              <a:rPr lang="zh-CN" altLang="en-US" b="1" dirty="0" smtClean="0">
                <a:solidFill>
                  <a:srgbClr val="FF0000"/>
                </a:solidFill>
              </a:rPr>
              <a:t>写实</a:t>
            </a:r>
            <a:r>
              <a:rPr lang="zh-CN" altLang="en-US" b="1" dirty="0" smtClean="0"/>
              <a:t>，写眼前所见、所感，抒发个人情怀。将神话和眼前事物巧妙融为一体，目睹景物，抒发了诗人孤寂的思乡之情。</a:t>
            </a:r>
          </a:p>
        </p:txBody>
      </p:sp>
      <p:pic>
        <p:nvPicPr>
          <p:cNvPr id="5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11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3609975" y="2147889"/>
            <a:ext cx="4572000" cy="5032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endParaRPr lang="zh-CN" altLang="en-US" sz="2600">
              <a:ea typeface="黑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09975" y="5370514"/>
            <a:ext cx="4572000" cy="5048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endParaRPr lang="zh-CN" altLang="en-US" sz="2600">
              <a:ea typeface="黑体" panose="02010609060101010101" pitchFamily="49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609975" y="4286251"/>
            <a:ext cx="4572000" cy="5048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endParaRPr lang="zh-CN" altLang="en-US" sz="2600" dirty="0">
              <a:ea typeface="黑体" panose="02010609060101010101" pitchFamily="49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609975" y="3243264"/>
            <a:ext cx="4572000" cy="5032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endParaRPr lang="zh-CN" altLang="en-US" sz="2600">
              <a:ea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821113" y="5264150"/>
            <a:ext cx="4360862" cy="6937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  <a:defRPr/>
            </a:pPr>
            <a:r>
              <a:rPr lang="zh-CN" altLang="en-US" sz="2600" b="1" dirty="0">
                <a:latin typeface="+mn-ea"/>
                <a:ea typeface="黑体" panose="02010609060101010101" pitchFamily="49" charset="-122"/>
              </a:rPr>
              <a:t>尾联</a:t>
            </a:r>
            <a:r>
              <a:rPr lang="en-US" altLang="zh-CN" sz="2600" b="1" dirty="0">
                <a:latin typeface="+mn-ea"/>
                <a:ea typeface="黑体" panose="02010609060101010101" pitchFamily="49" charset="-122"/>
              </a:rPr>
              <a:t>——</a:t>
            </a:r>
            <a:r>
              <a:rPr lang="zh-CN" altLang="en-US" sz="2600" b="1" dirty="0">
                <a:latin typeface="+mn-ea"/>
                <a:ea typeface="黑体" panose="02010609060101010101" pitchFamily="49" charset="-122"/>
              </a:rPr>
              <a:t>浓浓乡愁</a:t>
            </a:r>
            <a:r>
              <a:rPr lang="en-US" altLang="zh-CN" sz="2600" b="1" dirty="0">
                <a:latin typeface="+mn-ea"/>
                <a:ea typeface="黑体" panose="02010609060101010101" pitchFamily="49" charset="-122"/>
              </a:rPr>
              <a:t>——</a:t>
            </a:r>
            <a:r>
              <a:rPr lang="zh-CN" altLang="en-US" sz="2600" b="1" dirty="0">
                <a:latin typeface="+mn-ea"/>
                <a:ea typeface="黑体" panose="02010609060101010101" pitchFamily="49" charset="-122"/>
              </a:rPr>
              <a:t>抒情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AutoShape 9"/>
          <p:cNvSpPr>
            <a:spLocks noChangeArrowheads="1"/>
          </p:cNvSpPr>
          <p:nvPr/>
        </p:nvSpPr>
        <p:spPr bwMode="auto">
          <a:xfrm>
            <a:off x="8629651" y="3240088"/>
            <a:ext cx="815975" cy="1822450"/>
          </a:xfrm>
          <a:prstGeom prst="roundRect">
            <a:avLst>
              <a:gd name="adj" fmla="val 13125"/>
            </a:avLst>
          </a:prstGeom>
          <a:solidFill>
            <a:srgbClr val="CCFFCC"/>
          </a:solidFill>
          <a:ln>
            <a:noFill/>
          </a:ln>
          <a:effectLst/>
        </p:spPr>
        <p:txBody>
          <a:bodyPr wrap="none" anchor="ctr"/>
          <a:lstStyle/>
          <a:p>
            <a:pPr algn="just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600" b="1" kern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3" name="文本框 13"/>
          <p:cNvSpPr txBox="1">
            <a:spLocks noChangeArrowheads="1"/>
          </p:cNvSpPr>
          <p:nvPr/>
        </p:nvSpPr>
        <p:spPr bwMode="auto">
          <a:xfrm>
            <a:off x="13437898" y="1924051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58" name="AutoShape 9"/>
          <p:cNvSpPr>
            <a:spLocks noChangeArrowheads="1"/>
          </p:cNvSpPr>
          <p:nvPr/>
        </p:nvSpPr>
        <p:spPr bwMode="auto">
          <a:xfrm>
            <a:off x="2516188" y="3243263"/>
            <a:ext cx="785812" cy="1878012"/>
          </a:xfrm>
          <a:prstGeom prst="roundRect">
            <a:avLst>
              <a:gd name="adj" fmla="val 13125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just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600" b="1" kern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5" name="Rectangle 23"/>
          <p:cNvSpPr>
            <a:spLocks noChangeArrowheads="1"/>
          </p:cNvSpPr>
          <p:nvPr/>
        </p:nvSpPr>
        <p:spPr bwMode="auto">
          <a:xfrm>
            <a:off x="1523711" y="-117648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endParaRPr lang="zh-CN" altLang="zh-CN" sz="2600">
              <a:ea typeface="黑体" pitchFamily="49" charset="-122"/>
            </a:endParaRPr>
          </a:p>
        </p:txBody>
      </p:sp>
      <p:sp>
        <p:nvSpPr>
          <p:cNvPr id="18446" name="矩形 29"/>
          <p:cNvSpPr>
            <a:spLocks noChangeArrowheads="1"/>
          </p:cNvSpPr>
          <p:nvPr/>
        </p:nvSpPr>
        <p:spPr bwMode="auto">
          <a:xfrm>
            <a:off x="2622551" y="3201988"/>
            <a:ext cx="938213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>
                <a:solidFill>
                  <a:srgbClr val="0C9337"/>
                </a:solidFill>
                <a:latin typeface="黑体" pitchFamily="49" charset="-122"/>
                <a:ea typeface="黑体" pitchFamily="49" charset="-122"/>
              </a:rPr>
              <a:t>黄</a:t>
            </a:r>
            <a:endParaRPr lang="en-US" altLang="zh-CN" sz="2600" b="1">
              <a:solidFill>
                <a:srgbClr val="0C9337"/>
              </a:solidFill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>
                <a:solidFill>
                  <a:srgbClr val="0C9337"/>
                </a:solidFill>
                <a:latin typeface="黑体" pitchFamily="49" charset="-122"/>
                <a:ea typeface="黑体" pitchFamily="49" charset="-122"/>
              </a:rPr>
              <a:t>鹤</a:t>
            </a:r>
            <a:endParaRPr lang="en-US" altLang="zh-CN" sz="2600" b="1">
              <a:solidFill>
                <a:srgbClr val="0C9337"/>
              </a:solidFill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>
                <a:solidFill>
                  <a:srgbClr val="0C9337"/>
                </a:solidFill>
                <a:latin typeface="黑体" pitchFamily="49" charset="-122"/>
                <a:ea typeface="黑体" pitchFamily="49" charset="-122"/>
              </a:rPr>
              <a:t>楼</a:t>
            </a:r>
          </a:p>
        </p:txBody>
      </p:sp>
      <p:sp>
        <p:nvSpPr>
          <p:cNvPr id="18447" name="矩形 28"/>
          <p:cNvSpPr>
            <a:spLocks noChangeArrowheads="1"/>
          </p:cNvSpPr>
          <p:nvPr/>
        </p:nvSpPr>
        <p:spPr bwMode="auto">
          <a:xfrm>
            <a:off x="8671908" y="3462338"/>
            <a:ext cx="784830" cy="180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>
                <a:solidFill>
                  <a:srgbClr val="0C9337"/>
                </a:solidFill>
                <a:latin typeface="黑体" pitchFamily="49" charset="-122"/>
                <a:ea typeface="黑体" pitchFamily="49" charset="-122"/>
              </a:rPr>
              <a:t>吊古怀乡</a:t>
            </a:r>
          </a:p>
        </p:txBody>
      </p:sp>
      <p:sp>
        <p:nvSpPr>
          <p:cNvPr id="7" name="双括号 6"/>
          <p:cNvSpPr/>
          <p:nvPr/>
        </p:nvSpPr>
        <p:spPr>
          <a:xfrm>
            <a:off x="3432176" y="1957389"/>
            <a:ext cx="5008563" cy="4179887"/>
          </a:xfrm>
          <a:prstGeom prst="bracketPair">
            <a:avLst>
              <a:gd name="adj" fmla="val 6457"/>
            </a:avLst>
          </a:prstGeom>
          <a:ln w="349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endParaRPr lang="zh-CN" altLang="en-US" sz="2600">
              <a:ea typeface="黑体" panose="02010609060101010101" pitchFamily="49" charset="-122"/>
            </a:endParaRPr>
          </a:p>
        </p:txBody>
      </p:sp>
      <p:pic>
        <p:nvPicPr>
          <p:cNvPr id="18449" name="Picture 11" descr="D:\我的文档\Tencent Files\923213587\FileRecv\归纳总结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484189"/>
            <a:ext cx="257333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0" name="Picture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2264" y="1314450"/>
            <a:ext cx="403542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1" name="文本框 1"/>
          <p:cNvSpPr txBox="1">
            <a:spLocks noChangeArrowheads="1"/>
          </p:cNvSpPr>
          <p:nvPr/>
        </p:nvSpPr>
        <p:spPr bwMode="auto">
          <a:xfrm>
            <a:off x="3817939" y="2139950"/>
            <a:ext cx="42370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首联</a:t>
            </a: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神秘传说</a:t>
            </a: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叙事</a:t>
            </a:r>
            <a:endParaRPr lang="en-US" altLang="zh-CN" sz="2600" b="1" dirty="0">
              <a:latin typeface="黑体" pitchFamily="49" charset="-122"/>
              <a:ea typeface="黑体" pitchFamily="49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838576" y="3232150"/>
            <a:ext cx="4195763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600" b="1" dirty="0">
                <a:latin typeface="+mn-ea"/>
                <a:ea typeface="黑体" panose="02010609060101010101" pitchFamily="49" charset="-122"/>
              </a:rPr>
              <a:t>颔联</a:t>
            </a:r>
            <a:r>
              <a:rPr lang="en-US" altLang="zh-CN" sz="2600" b="1" dirty="0">
                <a:latin typeface="+mn-ea"/>
                <a:ea typeface="黑体" panose="02010609060101010101" pitchFamily="49" charset="-122"/>
              </a:rPr>
              <a:t>——</a:t>
            </a:r>
            <a:r>
              <a:rPr lang="zh-CN" altLang="en-US" sz="2600" b="1" dirty="0">
                <a:latin typeface="+mn-ea"/>
                <a:ea typeface="黑体" panose="02010609060101010101" pitchFamily="49" charset="-122"/>
              </a:rPr>
              <a:t>岁月易逝</a:t>
            </a:r>
            <a:r>
              <a:rPr lang="en-US" altLang="zh-CN" sz="2600" b="1" dirty="0">
                <a:latin typeface="+mn-ea"/>
                <a:ea typeface="黑体" panose="02010609060101010101" pitchFamily="49" charset="-122"/>
              </a:rPr>
              <a:t>——</a:t>
            </a:r>
            <a:r>
              <a:rPr lang="zh-CN" altLang="en-US" sz="2600" b="1" dirty="0">
                <a:latin typeface="+mn-ea"/>
                <a:ea typeface="黑体" panose="02010609060101010101" pitchFamily="49" charset="-122"/>
              </a:rPr>
              <a:t>议论</a:t>
            </a:r>
            <a:r>
              <a:rPr lang="en-US" altLang="zh-CN" sz="2600" b="1" dirty="0">
                <a:latin typeface="+mn-ea"/>
                <a:ea typeface="黑体" panose="02010609060101010101" pitchFamily="49" charset="-122"/>
              </a:rPr>
              <a:t> </a:t>
            </a:r>
          </a:p>
          <a:p>
            <a:pPr>
              <a:defRPr/>
            </a:pP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817938" y="4303713"/>
            <a:ext cx="4216400" cy="4937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600" b="1" dirty="0">
                <a:latin typeface="+mn-ea"/>
                <a:ea typeface="黑体" panose="02010609060101010101" pitchFamily="49" charset="-122"/>
              </a:rPr>
              <a:t>颈联</a:t>
            </a:r>
            <a:r>
              <a:rPr lang="en-US" altLang="zh-CN" sz="2600" b="1" dirty="0">
                <a:latin typeface="+mn-ea"/>
                <a:ea typeface="黑体" panose="02010609060101010101" pitchFamily="49" charset="-122"/>
              </a:rPr>
              <a:t>——</a:t>
            </a:r>
            <a:r>
              <a:rPr lang="zh-CN" altLang="en-US" sz="2600" b="1" dirty="0">
                <a:latin typeface="+mn-ea"/>
                <a:ea typeface="黑体" panose="02010609060101010101" pitchFamily="49" charset="-122"/>
              </a:rPr>
              <a:t>登楼所见</a:t>
            </a:r>
            <a:r>
              <a:rPr lang="en-US" altLang="zh-CN" sz="2600" b="1" dirty="0">
                <a:latin typeface="+mn-ea"/>
                <a:ea typeface="黑体" panose="02010609060101010101" pitchFamily="49" charset="-122"/>
              </a:rPr>
              <a:t>——</a:t>
            </a:r>
            <a:r>
              <a:rPr lang="zh-CN" altLang="en-US" sz="2600" b="1" dirty="0">
                <a:latin typeface="+mn-ea"/>
                <a:ea typeface="黑体" panose="02010609060101010101" pitchFamily="49" charset="-122"/>
              </a:rPr>
              <a:t>写景</a:t>
            </a:r>
            <a:r>
              <a:rPr lang="en-US" altLang="zh-CN" sz="2600" b="1" dirty="0">
                <a:latin typeface="+mn-ea"/>
                <a:ea typeface="黑体" panose="02010609060101010101" pitchFamily="49" charset="-122"/>
              </a:rPr>
              <a:t> 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文本框 13"/>
          <p:cNvSpPr txBox="1">
            <a:spLocks noChangeArrowheads="1"/>
          </p:cNvSpPr>
          <p:nvPr/>
        </p:nvSpPr>
        <p:spPr bwMode="auto">
          <a:xfrm>
            <a:off x="13809373" y="2339976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23558" name="Rectangle 11"/>
          <p:cNvSpPr>
            <a:spLocks noChangeArrowheads="1"/>
          </p:cNvSpPr>
          <p:nvPr/>
        </p:nvSpPr>
        <p:spPr bwMode="auto">
          <a:xfrm>
            <a:off x="2533651" y="2546351"/>
            <a:ext cx="7040563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0225" algn="just"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黄鹤楼</a:t>
            </a:r>
            <a:r>
              <a:rPr lang="en-US" altLang="zh-CN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描写了诗人登临黄鹤楼所见到的情景，通过吊古伤今，抒发了思念家乡的愁情。</a:t>
            </a:r>
          </a:p>
        </p:txBody>
      </p:sp>
      <p:pic>
        <p:nvPicPr>
          <p:cNvPr id="19463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651" y="1735139"/>
            <a:ext cx="4035425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文本框 13"/>
          <p:cNvSpPr txBox="1">
            <a:spLocks noChangeArrowheads="1"/>
          </p:cNvSpPr>
          <p:nvPr/>
        </p:nvSpPr>
        <p:spPr bwMode="auto">
          <a:xfrm>
            <a:off x="13809373" y="2339976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20486" name="文本框 14"/>
          <p:cNvSpPr txBox="1">
            <a:spLocks noChangeArrowheads="1"/>
          </p:cNvSpPr>
          <p:nvPr/>
        </p:nvSpPr>
        <p:spPr bwMode="auto">
          <a:xfrm>
            <a:off x="13609348" y="4533901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20487" name="AutoShape 9"/>
          <p:cNvSpPr>
            <a:spLocks noChangeArrowheads="1"/>
          </p:cNvSpPr>
          <p:nvPr/>
        </p:nvSpPr>
        <p:spPr bwMode="auto">
          <a:xfrm>
            <a:off x="2343150" y="2012951"/>
            <a:ext cx="6650038" cy="455613"/>
          </a:xfrm>
          <a:prstGeom prst="homePlate">
            <a:avLst>
              <a:gd name="adj" fmla="val 37098"/>
            </a:avLst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rgbClr val="FFC517"/>
            </a:solidFill>
            <a:miter lim="800000"/>
            <a:headEnd/>
            <a:tailEnd/>
          </a:ln>
        </p:spPr>
        <p:txBody>
          <a:bodyPr anchor="ctr"/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endParaRPr lang="en-US" altLang="zh-CN" sz="26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3804" name="Rectangle 13"/>
          <p:cNvSpPr>
            <a:spLocks noChangeArrowheads="1"/>
          </p:cNvSpPr>
          <p:nvPr/>
        </p:nvSpPr>
        <p:spPr bwMode="auto">
          <a:xfrm>
            <a:off x="2170114" y="1879601"/>
            <a:ext cx="7851775" cy="48942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2600" b="1" dirty="0">
                <a:solidFill>
                  <a:srgbClr val="FF0000"/>
                </a:solidFill>
                <a:latin typeface="+mj-ea"/>
                <a:ea typeface="黑体" panose="02010609060101010101" pitchFamily="49" charset="-122"/>
              </a:rPr>
              <a:t>《</a:t>
            </a:r>
            <a:r>
              <a:rPr lang="zh-CN" altLang="en-US" sz="2600" b="1" dirty="0">
                <a:solidFill>
                  <a:srgbClr val="FF0000"/>
                </a:solidFill>
                <a:latin typeface="+mj-ea"/>
                <a:ea typeface="黑体" panose="02010609060101010101" pitchFamily="49" charset="-122"/>
              </a:rPr>
              <a:t>黄鹤楼</a:t>
            </a:r>
            <a:r>
              <a:rPr lang="en-US" altLang="zh-CN" sz="2600" b="1" dirty="0">
                <a:solidFill>
                  <a:srgbClr val="FF0000"/>
                </a:solidFill>
                <a:latin typeface="+mj-ea"/>
                <a:ea typeface="黑体" panose="02010609060101010101" pitchFamily="49" charset="-122"/>
              </a:rPr>
              <a:t>》</a:t>
            </a:r>
            <a:r>
              <a:rPr lang="zh-CN" altLang="en-US" sz="2600" b="1" dirty="0">
                <a:solidFill>
                  <a:srgbClr val="FF0000"/>
                </a:solidFill>
                <a:latin typeface="+mj-ea"/>
                <a:ea typeface="黑体" panose="02010609060101010101" pitchFamily="49" charset="-122"/>
              </a:rPr>
              <a:t>虚实相映，意境开阔，情景交融。</a:t>
            </a:r>
          </a:p>
          <a:p>
            <a:pPr algn="just">
              <a:lnSpc>
                <a:spcPct val="150000"/>
              </a:lnSpc>
              <a:defRPr/>
            </a:pPr>
            <a:r>
              <a:rPr lang="zh-CN" altLang="en-US" sz="2600" b="1" dirty="0">
                <a:latin typeface="+mj-ea"/>
                <a:ea typeface="黑体" panose="02010609060101010101" pitchFamily="49" charset="-122"/>
              </a:rPr>
              <a:t>    这首诗首联和颔联从传说入笔，讲述“昔人”“黄鹤”，这是虚写，给人无限缥缈的感受，气势苍茫。颈联和尾联转而写楼上的所见所闻，这是实写，很自然地引起诗人浓浓的乡愁。尾联写“烟波”上的日暮思归，正好与诗开篇的缥缈境界相一致，使得诗歌一气呵成，意境开阔，让读者不禁心入其境，怅然生情。</a:t>
            </a:r>
          </a:p>
        </p:txBody>
      </p:sp>
      <p:pic>
        <p:nvPicPr>
          <p:cNvPr id="20489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764" y="1306514"/>
            <a:ext cx="4816475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Rectangle 10"/>
          <p:cNvSpPr>
            <a:spLocks noChangeArrowheads="1"/>
          </p:cNvSpPr>
          <p:nvPr/>
        </p:nvSpPr>
        <p:spPr bwMode="auto">
          <a:xfrm>
            <a:off x="2122489" y="1863285"/>
            <a:ext cx="7348537" cy="429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625475" algn="just" eaLnBrk="0" hangingPunct="0">
              <a:lnSpc>
                <a:spcPct val="150000"/>
              </a:lnSpc>
            </a:pPr>
            <a:r>
              <a:rPr lang="zh-CN" altLang="en-US" sz="2600" b="1" dirty="0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     黄鹤楼送孟浩然之广陵</a:t>
            </a:r>
          </a:p>
          <a:p>
            <a:pPr indent="625475" algn="just" eaLnBrk="0" hangingPunct="0">
              <a:lnSpc>
                <a:spcPct val="150000"/>
              </a:lnSpc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故人西辞黄鹤楼，烟花三月下扬州。</a:t>
            </a:r>
          </a:p>
          <a:p>
            <a:pPr indent="625475" algn="just" eaLnBrk="0" hangingPunct="0">
              <a:lnSpc>
                <a:spcPct val="150000"/>
              </a:lnSpc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孤帆远影碧空尽，惟见长江天际流。</a:t>
            </a:r>
          </a:p>
          <a:p>
            <a:pPr indent="625475" algn="just" eaLnBrk="0" hangingPunct="0">
              <a:lnSpc>
                <a:spcPct val="150000"/>
              </a:lnSpc>
            </a:pPr>
            <a:r>
              <a:rPr lang="zh-CN" altLang="en-US" sz="2600" b="1" dirty="0">
                <a:solidFill>
                  <a:srgbClr val="800000"/>
                </a:solidFill>
                <a:latin typeface="黑体" pitchFamily="49" charset="-122"/>
                <a:ea typeface="黑体" pitchFamily="49" charset="-122"/>
              </a:rPr>
              <a:t>译文</a:t>
            </a:r>
          </a:p>
          <a:p>
            <a:pPr indent="625475" algn="just" eaLnBrk="0" hangingPunct="0">
              <a:lnSpc>
                <a:spcPct val="150000"/>
              </a:lnSpc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老朋友在黄鹤楼与我辞别，在鲜花烂漫的三月去往扬州。孤帆的影子远去，在碧空中消逝，只看见浩浩荡荡的长江向天边流去。 </a:t>
            </a:r>
          </a:p>
        </p:txBody>
      </p:sp>
      <p:sp>
        <p:nvSpPr>
          <p:cNvPr id="21510" name="TextBox 1"/>
          <p:cNvSpPr txBox="1">
            <a:spLocks noChangeArrowheads="1"/>
          </p:cNvSpPr>
          <p:nvPr/>
        </p:nvSpPr>
        <p:spPr bwMode="auto">
          <a:xfrm>
            <a:off x="2122489" y="1336676"/>
            <a:ext cx="4630737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类文拓展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6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82813" y="1357313"/>
            <a:ext cx="8126412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defTabSz="91440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2800" kern="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黄鹤楼</a:t>
            </a:r>
            <a:r>
              <a:rPr lang="zh-CN" altLang="en-US" sz="2800" kern="1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，巍峨耸立于武昌蛇山的黄鹤楼，享有“天下绝景”的盛誉，与湖南</a:t>
            </a:r>
            <a:r>
              <a:rPr lang="zh-CN" altLang="en-US" sz="2800" kern="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岳阳楼</a:t>
            </a:r>
            <a:r>
              <a:rPr lang="zh-CN" altLang="en-US" sz="2800" kern="1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，江西</a:t>
            </a:r>
            <a:r>
              <a:rPr lang="zh-CN" altLang="en-US" sz="2800" kern="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滕王阁</a:t>
            </a:r>
            <a:r>
              <a:rPr lang="zh-CN" altLang="en-US" sz="2800" kern="1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并称为“</a:t>
            </a:r>
            <a:r>
              <a:rPr lang="zh-CN" altLang="en-US" sz="2800" kern="1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江南三大名楼</a:t>
            </a:r>
            <a:r>
              <a:rPr lang="zh-CN" altLang="en-US" sz="2800" kern="1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”。黄鹤楼濒临万里长江，雄踞蛇山之巅，挺拔独秀，辉煌瑰丽，很自然就成了名传四海的游览胜地。历代名士都先后到这里游乐，吟诗作赋。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26928" y="5104660"/>
            <a:ext cx="2192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53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文本框 13"/>
          <p:cNvSpPr txBox="1">
            <a:spLocks noChangeArrowheads="1"/>
          </p:cNvSpPr>
          <p:nvPr/>
        </p:nvSpPr>
        <p:spPr bwMode="auto">
          <a:xfrm>
            <a:off x="13809373" y="2339976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4102" name="文本框 14"/>
          <p:cNvSpPr txBox="1">
            <a:spLocks noChangeArrowheads="1"/>
          </p:cNvSpPr>
          <p:nvPr/>
        </p:nvSpPr>
        <p:spPr bwMode="auto">
          <a:xfrm>
            <a:off x="13609348" y="4170364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4103" name="Rectangle 18"/>
          <p:cNvSpPr>
            <a:spLocks noChangeArrowheads="1"/>
          </p:cNvSpPr>
          <p:nvPr/>
        </p:nvSpPr>
        <p:spPr bwMode="auto">
          <a:xfrm>
            <a:off x="1523711" y="-117648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7176" name="Rectangle 19"/>
          <p:cNvSpPr>
            <a:spLocks noChangeArrowheads="1"/>
          </p:cNvSpPr>
          <p:nvPr/>
        </p:nvSpPr>
        <p:spPr bwMode="auto">
          <a:xfrm>
            <a:off x="2541588" y="2819400"/>
            <a:ext cx="6761162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5475" algn="just">
              <a:lnSpc>
                <a:spcPct val="150000"/>
              </a:lnSpc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崔颢（约</a:t>
            </a: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704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～</a:t>
            </a: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754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），盛唐诗人。汴州（今河南开封）人。开元进士，官至太仆寺丞、司勋员外郎。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著有</a:t>
            </a:r>
            <a:r>
              <a:rPr lang="en-US" altLang="zh-CN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崔颢集</a:t>
            </a:r>
            <a:r>
              <a:rPr lang="en-US" altLang="zh-CN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6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105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3151" y="1997075"/>
            <a:ext cx="403542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1" descr="山底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文本框 13"/>
          <p:cNvSpPr txBox="1">
            <a:spLocks noChangeArrowheads="1"/>
          </p:cNvSpPr>
          <p:nvPr/>
        </p:nvSpPr>
        <p:spPr bwMode="auto">
          <a:xfrm>
            <a:off x="13809373" y="2339976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5126" name="文本框 14"/>
          <p:cNvSpPr txBox="1">
            <a:spLocks noChangeArrowheads="1"/>
          </p:cNvSpPr>
          <p:nvPr/>
        </p:nvSpPr>
        <p:spPr bwMode="auto">
          <a:xfrm>
            <a:off x="13609348" y="4170364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7180" name="矩形 1"/>
          <p:cNvSpPr>
            <a:spLocks noChangeArrowheads="1"/>
          </p:cNvSpPr>
          <p:nvPr/>
        </p:nvSpPr>
        <p:spPr bwMode="auto">
          <a:xfrm>
            <a:off x="2541589" y="2708275"/>
            <a:ext cx="7127875" cy="30931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indent="624205" algn="just">
              <a:lnSpc>
                <a:spcPct val="150000"/>
              </a:lnSpc>
              <a:defRPr/>
            </a:pPr>
            <a:r>
              <a:rPr lang="zh-CN" altLang="en-US" sz="2600" b="1" dirty="0">
                <a:latin typeface="+mn-ea"/>
                <a:ea typeface="黑体" panose="02010609060101010101" pitchFamily="49" charset="-122"/>
              </a:rPr>
              <a:t>仕途失意、漂泊无依的崔颢登临此楼，产生了一种吊古伤今、人去楼空的寂寞之感，加之神话传说的触动，蓄积在胸中的诗情便喷涌而出，唱出了这首浑然天成的诗歌，这也是黄鹤楼题诗的绝唱。</a:t>
            </a:r>
          </a:p>
        </p:txBody>
      </p:sp>
      <p:pic>
        <p:nvPicPr>
          <p:cNvPr id="5128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7751" y="1965325"/>
            <a:ext cx="403542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文本框 13"/>
          <p:cNvSpPr txBox="1">
            <a:spLocks noChangeArrowheads="1"/>
          </p:cNvSpPr>
          <p:nvPr/>
        </p:nvSpPr>
        <p:spPr bwMode="auto">
          <a:xfrm>
            <a:off x="13809373" y="2339976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6150" name="文本框 14"/>
          <p:cNvSpPr txBox="1">
            <a:spLocks noChangeArrowheads="1"/>
          </p:cNvSpPr>
          <p:nvPr/>
        </p:nvSpPr>
        <p:spPr bwMode="auto">
          <a:xfrm>
            <a:off x="13609348" y="4170364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6151" name="Rectangle 4"/>
          <p:cNvSpPr>
            <a:spLocks noChangeArrowheads="1"/>
          </p:cNvSpPr>
          <p:nvPr/>
        </p:nvSpPr>
        <p:spPr bwMode="auto">
          <a:xfrm>
            <a:off x="2774951" y="1723749"/>
            <a:ext cx="7000875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请同学们听读课文，并在课本上及时做好旁批和圈点。体会作者感情，感受文章的风格。 </a:t>
            </a: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         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    </a:t>
            </a:r>
            <a:endParaRPr lang="zh-CN" altLang="en-US" sz="26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152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2301" y="1304925"/>
            <a:ext cx="4035425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2424113" y="3997325"/>
            <a:ext cx="7219950" cy="2330450"/>
          </a:xfrm>
          <a:prstGeom prst="rect">
            <a:avLst/>
          </a:prstGeom>
          <a:solidFill>
            <a:srgbClr val="26E606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endParaRPr lang="zh-CN" altLang="en-US" sz="2600">
              <a:ea typeface="黑体" panose="02010609060101010101" pitchFamily="49" charset="-122"/>
            </a:endParaRPr>
          </a:p>
        </p:txBody>
      </p:sp>
      <p:sp>
        <p:nvSpPr>
          <p:cNvPr id="12300" name="Rectangle 17"/>
          <p:cNvSpPr>
            <a:spLocks noChangeArrowheads="1"/>
          </p:cNvSpPr>
          <p:nvPr/>
        </p:nvSpPr>
        <p:spPr bwMode="auto">
          <a:xfrm>
            <a:off x="2341577" y="3887480"/>
            <a:ext cx="554510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>
                <a:latin typeface="黑体" pitchFamily="49" charset="-122"/>
                <a:ea typeface="黑体" pitchFamily="49" charset="-122"/>
              </a:rPr>
              <a:t>昔人已乘黄鹤</a:t>
            </a: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去</a:t>
            </a:r>
            <a:r>
              <a:rPr lang="zh-CN" altLang="en-US" sz="2600" b="1">
                <a:latin typeface="黑体" pitchFamily="49" charset="-122"/>
                <a:ea typeface="黑体" pitchFamily="49" charset="-122"/>
              </a:rPr>
              <a:t>，此地</a:t>
            </a: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空余</a:t>
            </a:r>
            <a:r>
              <a:rPr lang="zh-CN" altLang="en-US" sz="2600" b="1">
                <a:latin typeface="黑体" pitchFamily="49" charset="-122"/>
                <a:ea typeface="黑体" pitchFamily="49" charset="-122"/>
              </a:rPr>
              <a:t>黄鹤楼。</a:t>
            </a:r>
            <a:endParaRPr lang="en-US" altLang="zh-CN" sz="2600" b="1"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>
                <a:latin typeface="黑体" pitchFamily="49" charset="-122"/>
                <a:ea typeface="黑体" pitchFamily="49" charset="-122"/>
              </a:rPr>
              <a:t>黄鹤一去不复返，白云千载空</a:t>
            </a: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悠悠</a:t>
            </a:r>
            <a:r>
              <a:rPr lang="zh-CN" altLang="en-US" sz="2600" b="1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600" b="1"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>
                <a:latin typeface="黑体" pitchFamily="49" charset="-122"/>
                <a:ea typeface="黑体" pitchFamily="49" charset="-122"/>
              </a:rPr>
              <a:t>晴川</a:t>
            </a: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历历</a:t>
            </a:r>
            <a:r>
              <a:rPr lang="zh-CN" altLang="en-US" sz="2600" b="1">
                <a:latin typeface="黑体" pitchFamily="49" charset="-122"/>
                <a:ea typeface="黑体" pitchFamily="49" charset="-122"/>
              </a:rPr>
              <a:t>汉阳树，芳草萋萋鹦鹉洲。</a:t>
            </a:r>
            <a:endParaRPr lang="en-US" altLang="zh-CN" sz="2600" b="1"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>
                <a:latin typeface="黑体" pitchFamily="49" charset="-122"/>
                <a:ea typeface="黑体" pitchFamily="49" charset="-122"/>
              </a:rPr>
              <a:t>日暮</a:t>
            </a: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乡关</a:t>
            </a:r>
            <a:r>
              <a:rPr lang="zh-CN" altLang="en-US" sz="2600" b="1">
                <a:latin typeface="黑体" pitchFamily="49" charset="-122"/>
                <a:ea typeface="黑体" pitchFamily="49" charset="-122"/>
              </a:rPr>
              <a:t>何处是，</a:t>
            </a: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烟波</a:t>
            </a:r>
            <a:r>
              <a:rPr lang="zh-CN" altLang="en-US" sz="2600" b="1">
                <a:latin typeface="黑体" pitchFamily="49" charset="-122"/>
                <a:ea typeface="黑体" pitchFamily="49" charset="-122"/>
              </a:rPr>
              <a:t>江上使人愁。</a:t>
            </a:r>
          </a:p>
        </p:txBody>
      </p:sp>
      <p:pic>
        <p:nvPicPr>
          <p:cNvPr id="12301" name="Picture 22" descr="http://img.mp.itc.cn/upload/20170701/ce478a6550d14ea68d550ccffa1897a4_th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9525" y="3962400"/>
            <a:ext cx="25273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文本框 14"/>
          <p:cNvSpPr txBox="1">
            <a:spLocks noChangeArrowheads="1"/>
          </p:cNvSpPr>
          <p:nvPr/>
        </p:nvSpPr>
        <p:spPr bwMode="auto">
          <a:xfrm>
            <a:off x="13623635" y="3981451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13318" name="矩形 11"/>
          <p:cNvSpPr>
            <a:spLocks noChangeArrowheads="1"/>
          </p:cNvSpPr>
          <p:nvPr/>
        </p:nvSpPr>
        <p:spPr bwMode="auto">
          <a:xfrm>
            <a:off x="2517775" y="1784350"/>
            <a:ext cx="66548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原文</a:t>
            </a:r>
            <a:r>
              <a:rPr lang="en-US" altLang="zh-CN" sz="26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:</a:t>
            </a:r>
            <a:r>
              <a:rPr lang="en-US" altLang="zh-CN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昔人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已乘黄鹤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去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，此地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空余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黄鹤楼。</a:t>
            </a:r>
            <a:endParaRPr lang="en-US" altLang="zh-CN" sz="2600" b="1" dirty="0"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        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黄鹤一去不复返，白云千载空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悠悠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600" b="1" dirty="0"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       </a:t>
            </a:r>
            <a:endParaRPr lang="zh-CN" altLang="en-US" sz="26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175" name="文本框 13"/>
          <p:cNvSpPr txBox="1">
            <a:spLocks noChangeArrowheads="1"/>
          </p:cNvSpPr>
          <p:nvPr/>
        </p:nvSpPr>
        <p:spPr bwMode="auto">
          <a:xfrm>
            <a:off x="13752223" y="3690939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397126" y="3106738"/>
            <a:ext cx="7013575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去：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离开。</a:t>
            </a:r>
            <a:endParaRPr lang="en-US" altLang="zh-CN" sz="2600" b="1" dirty="0">
              <a:latin typeface="黑体" pitchFamily="49" charset="-122"/>
              <a:ea typeface="黑体" pitchFamily="49" charset="-122"/>
            </a:endParaRPr>
          </a:p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空余：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只剩下，仅留下。</a:t>
            </a:r>
            <a:endParaRPr lang="en-US" altLang="zh-CN" sz="2600" b="1" dirty="0">
              <a:latin typeface="黑体" pitchFamily="49" charset="-122"/>
              <a:ea typeface="黑体" pitchFamily="49" charset="-122"/>
            </a:endParaRPr>
          </a:p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悠悠：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飘飘荡荡的样子。</a:t>
            </a:r>
          </a:p>
        </p:txBody>
      </p:sp>
      <p:sp>
        <p:nvSpPr>
          <p:cNvPr id="7177" name="矩形 15"/>
          <p:cNvSpPr>
            <a:spLocks noChangeArrowheads="1"/>
          </p:cNvSpPr>
          <p:nvPr/>
        </p:nvSpPr>
        <p:spPr bwMode="auto">
          <a:xfrm>
            <a:off x="2397543" y="2708276"/>
            <a:ext cx="1358064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注释：</a:t>
            </a:r>
            <a:r>
              <a:rPr lang="zh-CN" altLang="zh-CN" sz="26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zh-CN" altLang="en-US" sz="2600" b="1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178" name="TextBox 10"/>
          <p:cNvSpPr txBox="1">
            <a:spLocks noChangeArrowheads="1"/>
          </p:cNvSpPr>
          <p:nvPr/>
        </p:nvSpPr>
        <p:spPr bwMode="auto">
          <a:xfrm>
            <a:off x="2095501" y="1331914"/>
            <a:ext cx="2473325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翻译课文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636839" y="4725474"/>
            <a:ext cx="7045325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008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仙人早已乘着黄鹤飞去，这里只剩下了黄鹤楼。黄鹤一去不再回返，千百年来只有白云在此悠悠飘荡。</a:t>
            </a:r>
          </a:p>
        </p:txBody>
      </p:sp>
      <p:sp>
        <p:nvSpPr>
          <p:cNvPr id="7180" name="矩形 13"/>
          <p:cNvSpPr>
            <a:spLocks noChangeArrowheads="1"/>
          </p:cNvSpPr>
          <p:nvPr/>
        </p:nvSpPr>
        <p:spPr bwMode="auto">
          <a:xfrm>
            <a:off x="2384928" y="4713289"/>
            <a:ext cx="134043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译文：</a:t>
            </a:r>
            <a:r>
              <a:rPr lang="zh-CN" altLang="en-US" sz="2600" b="1" dirty="0">
                <a:solidFill>
                  <a:srgbClr val="FF0000"/>
                </a:solidFill>
                <a:ea typeface="黑体" pitchFamily="49" charset="-122"/>
              </a:rPr>
              <a:t> </a:t>
            </a:r>
            <a:r>
              <a:rPr lang="en-US" altLang="zh-CN" sz="2600" b="1" dirty="0">
                <a:solidFill>
                  <a:srgbClr val="FF0000"/>
                </a:solidFill>
                <a:ea typeface="黑体" pitchFamily="49" charset="-122"/>
              </a:rPr>
              <a:t> </a:t>
            </a:r>
            <a:endParaRPr lang="zh-CN" altLang="en-US" sz="2600" dirty="0"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1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charRg st="1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charRg st="1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文本框 14"/>
          <p:cNvSpPr txBox="1">
            <a:spLocks noChangeArrowheads="1"/>
          </p:cNvSpPr>
          <p:nvPr/>
        </p:nvSpPr>
        <p:spPr bwMode="auto">
          <a:xfrm>
            <a:off x="13609348" y="4170364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14342" name="矩形 11"/>
          <p:cNvSpPr>
            <a:spLocks noChangeArrowheads="1"/>
          </p:cNvSpPr>
          <p:nvPr/>
        </p:nvSpPr>
        <p:spPr bwMode="auto">
          <a:xfrm>
            <a:off x="2416175" y="1350963"/>
            <a:ext cx="665480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原文</a:t>
            </a:r>
            <a:r>
              <a:rPr lang="en-US" altLang="zh-CN" sz="26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:</a:t>
            </a:r>
            <a:r>
              <a:rPr lang="en-US" altLang="zh-CN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晴川历历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汉阳树，芳草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萋萋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鹦鹉洲。</a:t>
            </a:r>
            <a:endParaRPr lang="en-US" altLang="zh-CN" sz="2600" b="1" dirty="0"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        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日暮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乡关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何处是，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烟波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江上使人愁。</a:t>
            </a:r>
          </a:p>
        </p:txBody>
      </p:sp>
      <p:sp>
        <p:nvSpPr>
          <p:cNvPr id="8199" name="文本框 13"/>
          <p:cNvSpPr txBox="1">
            <a:spLocks noChangeArrowheads="1"/>
          </p:cNvSpPr>
          <p:nvPr/>
        </p:nvSpPr>
        <p:spPr bwMode="auto">
          <a:xfrm>
            <a:off x="13752223" y="3690939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416176" y="2787651"/>
            <a:ext cx="70135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历历：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分明的样子。</a:t>
            </a:r>
            <a:endParaRPr lang="en-US" altLang="zh-CN" sz="2600" b="1" dirty="0">
              <a:latin typeface="黑体" pitchFamily="49" charset="-122"/>
              <a:ea typeface="黑体" pitchFamily="49" charset="-122"/>
            </a:endParaRPr>
          </a:p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乡关：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故乡。</a:t>
            </a:r>
            <a:endParaRPr lang="en-US" altLang="zh-CN" sz="26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201" name="矩形 15"/>
          <p:cNvSpPr>
            <a:spLocks noChangeArrowheads="1"/>
          </p:cNvSpPr>
          <p:nvPr/>
        </p:nvSpPr>
        <p:spPr bwMode="auto">
          <a:xfrm>
            <a:off x="2420562" y="2316164"/>
            <a:ext cx="1358064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注释：</a:t>
            </a:r>
            <a:r>
              <a:rPr lang="zh-CN" altLang="zh-CN" sz="26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zh-CN" altLang="en-US" sz="2600" b="1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416175" y="3905250"/>
            <a:ext cx="29908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烟波：</a:t>
            </a:r>
            <a:r>
              <a:rPr lang="zh-CN" altLang="en-US" sz="26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烟霭笼罩面。</a:t>
            </a:r>
          </a:p>
        </p:txBody>
      </p:sp>
      <p:sp>
        <p:nvSpPr>
          <p:cNvPr id="8203" name="文本框 14"/>
          <p:cNvSpPr txBox="1">
            <a:spLocks noChangeArrowheads="1"/>
          </p:cNvSpPr>
          <p:nvPr/>
        </p:nvSpPr>
        <p:spPr bwMode="auto">
          <a:xfrm>
            <a:off x="13595060" y="6064251"/>
            <a:ext cx="18473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2600">
              <a:ea typeface="黑体" pitchFamily="49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473326" y="4414512"/>
            <a:ext cx="7045325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8096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晴日里汉阳一带的树木历历可见，芳草茂盛长满鹦鹉洲。时至黄昏不知何处是家乡，烟霭笼罩的长江激起思乡的哀愁。</a:t>
            </a:r>
          </a:p>
        </p:txBody>
      </p:sp>
      <p:sp>
        <p:nvSpPr>
          <p:cNvPr id="8205" name="矩形 13"/>
          <p:cNvSpPr>
            <a:spLocks noChangeArrowheads="1"/>
          </p:cNvSpPr>
          <p:nvPr/>
        </p:nvSpPr>
        <p:spPr bwMode="auto">
          <a:xfrm>
            <a:off x="2392865" y="4408489"/>
            <a:ext cx="134043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译文：</a:t>
            </a:r>
            <a:r>
              <a:rPr lang="zh-CN" altLang="en-US" sz="2600" b="1" dirty="0">
                <a:solidFill>
                  <a:srgbClr val="FF0000"/>
                </a:solidFill>
                <a:ea typeface="黑体" pitchFamily="49" charset="-122"/>
              </a:rPr>
              <a:t> </a:t>
            </a:r>
            <a:r>
              <a:rPr lang="en-US" altLang="zh-CN" sz="2600" b="1" dirty="0">
                <a:solidFill>
                  <a:srgbClr val="FF0000"/>
                </a:solidFill>
                <a:ea typeface="黑体" pitchFamily="49" charset="-122"/>
              </a:rPr>
              <a:t> </a:t>
            </a:r>
            <a:endParaRPr lang="zh-CN" altLang="en-US" sz="2600" dirty="0"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2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14"/>
          <p:cNvSpPr>
            <a:spLocks noChangeArrowheads="1"/>
          </p:cNvSpPr>
          <p:nvPr/>
        </p:nvSpPr>
        <p:spPr bwMode="auto">
          <a:xfrm>
            <a:off x="2148681" y="1909763"/>
            <a:ext cx="81407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诗中借用仙人故事的诗句是？引用神话传说表达了作者怎样的情感？</a:t>
            </a:r>
          </a:p>
        </p:txBody>
      </p:sp>
      <p:sp>
        <p:nvSpPr>
          <p:cNvPr id="2" name="矩形 1"/>
          <p:cNvSpPr/>
          <p:nvPr/>
        </p:nvSpPr>
        <p:spPr>
          <a:xfrm>
            <a:off x="1931989" y="3470276"/>
            <a:ext cx="8574087" cy="2030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just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首联：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昔人已乘黄鹤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去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，此地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空余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黄鹤楼。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抒发了物是人非、世事苍茫的感慨，给人一种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孤寂惆怅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之感。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1" descr="山底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51388"/>
            <a:ext cx="1219200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2800" y="6184900"/>
            <a:ext cx="12192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14"/>
          <p:cNvSpPr>
            <a:spLocks noChangeArrowheads="1"/>
          </p:cNvSpPr>
          <p:nvPr/>
        </p:nvSpPr>
        <p:spPr bwMode="auto">
          <a:xfrm>
            <a:off x="2068514" y="1824038"/>
            <a:ext cx="738822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4013" indent="-354013" algn="just">
              <a:lnSpc>
                <a:spcPct val="150000"/>
              </a:lnSpc>
            </a:pP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．颔联：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  <a:sym typeface="+mn-ea"/>
              </a:rPr>
              <a:t>黄鹤一去不复返，白云千载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空悠悠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  <a:sym typeface="+mn-ea"/>
              </a:rPr>
              <a:t>。    </a:t>
            </a:r>
            <a:endParaRPr lang="zh-CN" altLang="en-US" sz="2600" b="1" dirty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+mn-ea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312989" y="3101975"/>
            <a:ext cx="7566025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进一步写岁月不再，以白云悠悠反衬人生短促，世事茫茫。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+mn-ea"/>
              </a:rPr>
              <a:t>（融情于景）</a:t>
            </a:r>
          </a:p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endParaRPr lang="zh-CN" altLang="en-US" sz="2600" b="1" dirty="0">
              <a:latin typeface="黑体" pitchFamily="49" charset="-122"/>
              <a:ea typeface="黑体" pitchFamily="49" charset="-122"/>
            </a:endParaRPr>
          </a:p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endParaRPr lang="zh-CN" altLang="en-US" sz="2600" b="1" dirty="0">
              <a:latin typeface="黑体" pitchFamily="49" charset="-122"/>
              <a:ea typeface="黑体" pitchFamily="49" charset="-122"/>
            </a:endParaRPr>
          </a:p>
          <a:p>
            <a:pPr algn="just" eaLnBrk="0" hangingPunct="0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诗歌的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首联和颔联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都表达了作者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孤寂和惆怅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1350</Words>
  <Application>Microsoft Office PowerPoint</Application>
  <PresentationFormat>宽屏</PresentationFormat>
  <Paragraphs>80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Hei</vt:lpstr>
      <vt:lpstr>Meiryo</vt:lpstr>
      <vt:lpstr>黑体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8、&lt;&lt;黄鹤楼&gt;&gt;一诗是怎样将神话传说和眼前景物融为一体的？抒发了诗人怎样的情感？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2015-12-09T07:23:00Z</dcterms:created>
  <dcterms:modified xsi:type="dcterms:W3CDTF">2021-12-29T01:08:11Z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