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7"/>
  </p:notesMasterIdLst>
  <p:sldIdLst>
    <p:sldId id="256" r:id="rId3"/>
    <p:sldId id="263" r:id="rId4"/>
    <p:sldId id="258" r:id="rId5"/>
    <p:sldId id="260" r:id="rId6"/>
    <p:sldId id="274" r:id="rId7"/>
    <p:sldId id="275" r:id="rId8"/>
    <p:sldId id="276" r:id="rId9"/>
    <p:sldId id="277" r:id="rId10"/>
    <p:sldId id="278" r:id="rId11"/>
    <p:sldId id="279" r:id="rId12"/>
    <p:sldId id="273" r:id="rId13"/>
    <p:sldId id="280" r:id="rId14"/>
    <p:sldId id="259" r:id="rId15"/>
    <p:sldId id="281" r:id="rId1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60A55DD-8907-490F-9E8B-506B39C5EB6A}" type="datetimeFigureOut">
              <a:rPr lang="zh-CN" altLang="en-US" smtClean="0"/>
              <a:t>2021/12/29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C9AB93B1-A47B-4A9C-9220-803F566153D9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2083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B93B1-A47B-4A9C-9220-803F566153D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690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210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768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614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B93B1-A47B-4A9C-9220-803F566153D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684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3285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248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048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950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745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521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6352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5936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E8917E-C5C0-4AA2-9CF2-E0379A98C58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80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12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89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4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16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96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4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58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4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6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422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64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4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5314" y="230372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语文</a:t>
            </a:r>
            <a:r>
              <a:rPr lang="zh-CN" altLang="en-US" dirty="0" smtClean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（部编版</a:t>
            </a:r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）八年级 上册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12079" y="2696710"/>
            <a:ext cx="291984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 noProof="1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李白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77390" y="1398605"/>
            <a:ext cx="5189220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400" b="1" i="1" spc="225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5400" b="1" i="1" spc="225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渡荆门送别</a:t>
            </a:r>
            <a:r>
              <a:rPr lang="en-US" altLang="zh-CN" sz="5400" b="1" i="1" spc="225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431607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诗歌赏析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93110" y="779711"/>
            <a:ext cx="4572000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(4)</a:t>
            </a:r>
            <a:r>
              <a:rPr lang="zh-CN" altLang="en-US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仍怜故乡水，万里送行舟。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9128" y="1503515"/>
            <a:ext cx="5687650" cy="23775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     诗人不说自己思念故乡</a:t>
            </a:r>
            <a:r>
              <a:rPr lang="en-US" altLang="zh-CN" sz="1500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,</a:t>
            </a:r>
            <a:r>
              <a:rPr lang="zh-CN" altLang="en-US" sz="1500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而说故乡之水恋恋不舍地一路送“我”远行，怀着深情厚意，万里送行舟，从对面写来，越发显出自己的思乡深情。诗以浓重的怀念惜别之情结尾，言有尽而情无穷。诗题中的“送别”应是告别故乡而不是送别朋友，诗中并无送别朋友的离情别绪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02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主题概括</a:t>
              </a:r>
            </a:p>
          </p:txBody>
        </p:sp>
      </p:grp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95555" y="1108714"/>
            <a:ext cx="5149926" cy="339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18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</a:t>
            </a:r>
            <a:r>
              <a:rPr lang="en-US" altLang="zh-CN" sz="2400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ea typeface="思源黑体 CN Regular" panose="020B0500000000000000" pitchFamily="34" charset="-122"/>
                <a:sym typeface="Arial" panose="020B0604020202020204" pitchFamily="34" charset="0"/>
              </a:rPr>
              <a:t>这首诗通过对出蜀至荆门沿途所见景物的描写,展现了一幅由高山、原野、明月、彩云构成的雄奇壮丽的画卷，抒发了诗人对祖国大好山河的赞美，表达了作者对故乡无限爱恋的真挚感情。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02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板书设计</a:t>
              </a:r>
            </a:p>
          </p:txBody>
        </p:sp>
      </p:grpSp>
      <p:pic>
        <p:nvPicPr>
          <p:cNvPr id="11" name="图片 10" descr="渡荆门送别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46" y="1099379"/>
            <a:ext cx="7790975" cy="3452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0282" y="230372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语文（人教版）八年级 上册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00200" y="1398605"/>
            <a:ext cx="5943600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i="1" spc="225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感谢各位的聆听</a:t>
            </a:r>
            <a:endParaRPr lang="en-US" altLang="zh-CN" sz="5400" b="1" i="1" spc="225" dirty="0">
              <a:solidFill>
                <a:srgbClr val="0070C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776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作者简介</a:t>
              </a:r>
            </a:p>
          </p:txBody>
        </p:sp>
      </p:grp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14599" y="1304026"/>
            <a:ext cx="4475561" cy="318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李白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(701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762)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，字太白，号青莲居士，又号“谪仙人”，是唐代伟大的浪漫主义诗人，被后人誉为“诗仙”，与杜甫并称为“李杜”，为了与另两位诗人李商隐与杜牧即“小李杜”区别，杜甫与李白又合称“大李杜”。其人爽朗大方，爱饮酒作诗，喜交友。李白深受黄老列庄思想影响，有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李太白集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传世，诗作中多以醉时写的，代表作有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望庐山瀑布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行路难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蜀道难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将进酒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梁甫吟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早发白帝城</a:t>
            </a:r>
            <a:r>
              <a:rPr lang="en-US" altLang="zh-CN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500" dirty="0">
                <a:solidFill>
                  <a:srgbClr val="00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450" y="1304026"/>
            <a:ext cx="2305990" cy="3321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文本框 2"/>
          <p:cNvSpPr txBox="1"/>
          <p:nvPr/>
        </p:nvSpPr>
        <p:spPr>
          <a:xfrm>
            <a:off x="3312954" y="487235"/>
            <a:ext cx="13324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背景链接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02920" y="1086563"/>
            <a:ext cx="5654040" cy="383951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 这首诗是李白青年时期出蜀至荆门时赠别家乡而作，但具体作年有多种说法</a:t>
            </a:r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.</a:t>
            </a:r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根据郁贤皓的说法，李白是在开元十二年辞亲远游。诗人从“五岁诵六甲”起，直至远渡荆门，一向在四川生活，读书于戴天山上，游览峨眉，隐居青城，对蜀中的山山水水怀有深挚的感情，这次离别家乡，发青溪，向三峡，下渝州，渡荆门，轻舟东下，意欲“南穷苍梧，东涉溟海”。这是诗人第一次离开故乡开始漫游全国，准备实现自己的理想抱负。</a:t>
            </a:r>
            <a:endParaRPr lang="zh-CN" altLang="zh-CN" dirty="0">
              <a:latin typeface="Arial" panose="020B0604020202020204" pitchFamily="34" charset="0"/>
              <a:ea typeface="思源黑体 CN Regular" panose="020B0500000000000000" pitchFamily="34" charset="-122"/>
              <a:cs typeface="等线" panose="02010600030101010101" charset="-122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90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基础知识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1036" y="1015379"/>
            <a:ext cx="8922971" cy="33009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远：远自。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楚国：楚地，指湖北一带，春秋时期属楚国。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平野：平坦广阔的原野。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江：长江。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大荒：辽远无际的荒原。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月下飞天镜：明月映入江水，如同从天上飞来一面明镜。海楼：海市蜃楼，形容江上云霞多变形成的美丽景象。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仍：依然。</a:t>
            </a:r>
            <a:endParaRPr lang="en-US" altLang="zh-CN" dirty="0">
              <a:latin typeface="Arial" panose="020B0604020202020204" pitchFamily="34" charset="0"/>
              <a:ea typeface="思源黑体 CN Regular" panose="020B0500000000000000" pitchFamily="34" charset="-122"/>
              <a:cs typeface="等线" panose="02010600030101010101" charset="-122"/>
              <a:sym typeface="Arial" panose="020B0604020202020204" pitchFamily="34" charset="0"/>
            </a:endParaRP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怜：喜爱。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故乡水：指从四川流来的长江水。因诗人从小生活在蜀地，把蜀地称作故乡。</a:t>
            </a:r>
          </a:p>
          <a:p>
            <a:pPr indent="200025">
              <a:lnSpc>
                <a:spcPct val="150000"/>
              </a:lnSpc>
            </a:pPr>
            <a:r>
              <a:rPr 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万里：喻行程之远。</a:t>
            </a:r>
            <a:endParaRPr lang="zh-CN" altLang="en-US" dirty="0">
              <a:latin typeface="Arial" panose="020B0604020202020204" pitchFamily="34" charset="0"/>
              <a:ea typeface="思源黑体 CN Regular" panose="020B0500000000000000" pitchFamily="34" charset="-122"/>
              <a:cs typeface="等线" panose="0201060003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诗歌诵读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77322" y="2066833"/>
            <a:ext cx="4570821" cy="265457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100" dirty="0">
                <a:solidFill>
                  <a:srgbClr val="33333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渡远荆门外，来从楚国游。</a:t>
            </a:r>
          </a:p>
          <a:p>
            <a:pPr algn="ctr">
              <a:lnSpc>
                <a:spcPct val="200000"/>
              </a:lnSpc>
            </a:pPr>
            <a:r>
              <a:rPr lang="zh-CN" altLang="en-US" sz="2100" dirty="0">
                <a:solidFill>
                  <a:srgbClr val="33333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山随平野尽，江入大荒流。</a:t>
            </a:r>
          </a:p>
          <a:p>
            <a:pPr algn="ctr">
              <a:lnSpc>
                <a:spcPct val="200000"/>
              </a:lnSpc>
            </a:pPr>
            <a:r>
              <a:rPr lang="zh-CN" altLang="en-US" sz="2100" dirty="0">
                <a:solidFill>
                  <a:srgbClr val="33333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月下飞天镜，云生结海楼。</a:t>
            </a:r>
          </a:p>
          <a:p>
            <a:pPr algn="ctr">
              <a:lnSpc>
                <a:spcPct val="200000"/>
              </a:lnSpc>
            </a:pPr>
            <a:r>
              <a:rPr lang="zh-CN" altLang="en-US" sz="2100" dirty="0">
                <a:solidFill>
                  <a:srgbClr val="33333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仍怜故乡水，万里送行舟。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51288" y="1045177"/>
            <a:ext cx="4022889" cy="7001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100" b="1" noProof="1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4100" b="1" noProof="1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渡荆门送别</a:t>
            </a:r>
            <a:r>
              <a:rPr lang="en-US" altLang="zh-CN" sz="4100" b="1" noProof="1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endParaRPr lang="zh-CN" altLang="zh-CN" sz="4100" b="1" noProof="1">
              <a:solidFill>
                <a:srgbClr val="00000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70013" y="1778295"/>
            <a:ext cx="1186010" cy="28469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b="0" i="0" dirty="0">
                <a:solidFill>
                  <a:srgbClr val="333333"/>
                </a:solidFill>
                <a:effectLst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李白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参考译文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93111" y="917962"/>
            <a:ext cx="7139843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乘船远行，路过荆门一带，来到楚国故地。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青山渐渐消失，平野一望无边。长江滔滔奔涌，流入广袤荒原。</a:t>
            </a:r>
            <a:endParaRPr lang="en-US" altLang="zh-CN" sz="1800" dirty="0">
              <a:solidFill>
                <a:srgbClr val="00000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800" dirty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月映江面，犹如明天飞镜；云变蓝天，生成海市蜃楼。</a:t>
            </a:r>
            <a:endParaRPr lang="en-US" altLang="zh-CN" sz="1800" dirty="0">
              <a:solidFill>
                <a:srgbClr val="00000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800" dirty="0"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故乡之水恋恋不舍，不远万里送我行舟。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90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诗歌赏析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93110" y="779711"/>
            <a:ext cx="4572000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(1)</a:t>
            </a:r>
            <a:r>
              <a:rPr lang="zh-CN" altLang="zh-CN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渡远荆门外，来从楚国游。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93111" y="1412075"/>
            <a:ext cx="5687650" cy="283923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    诗是李白出蜀时所作。李白这次出蜀，由水路乘船远行，经巴渝，出三峡，直向荆门山之外驶去，目的是到湖北、湖南一带楚国故地游览。“渡远荆门外，来从楚国游”，指的就是这一壮游。这时候的青年诗人，兴致勃勃，坐在船上沿途纵情观赏巫山两岸高耸云霄的峻岭，一路看来，眼前景色逐渐变化，船过荆门一带，已是平原旷野，视域顿然开阔，别是一番景色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02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诗歌赏析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93110" y="779711"/>
            <a:ext cx="4572000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(2)</a:t>
            </a:r>
            <a:r>
              <a:rPr lang="zh-CN" altLang="en-US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山随平野尽，江入大荒流。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9128" y="1511135"/>
            <a:ext cx="5687650" cy="23775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    颔联这两句不仅由于写进“平野”“大荒”这些辽阔原野的意象而气势开阔，而且还由于动态的描写而十分生动。“随、尽”的动态感觉，完全是得自舟行的实际体验。在陡峭奇险、山峦叠嶂的三峡地带穿行多日后，突见壮阔之景，豁然开朗的心情可想而知。它用高度凝炼的语言，极其概括地写出了诗人整个行程的地理变化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02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132588"/>
            <a:ext cx="3312953" cy="427340"/>
            <a:chOff x="0" y="176783"/>
            <a:chExt cx="4417271" cy="569786"/>
          </a:xfrm>
        </p:grpSpPr>
        <p:sp>
          <p:nvSpPr>
            <p:cNvPr id="9" name="矩形 8"/>
            <p:cNvSpPr/>
            <p:nvPr/>
          </p:nvSpPr>
          <p:spPr>
            <a:xfrm>
              <a:off x="0" y="176783"/>
              <a:ext cx="416689" cy="53900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4147" y="192572"/>
              <a:ext cx="389312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sym typeface="Arial" panose="020B0604020202020204" pitchFamily="34" charset="0"/>
                </a:rPr>
                <a:t>诗歌赏析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93110" y="779711"/>
            <a:ext cx="4572000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(3)</a:t>
            </a:r>
            <a:r>
              <a:rPr lang="zh-CN" altLang="en-US" sz="1800" b="1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月下飞天镜，云生结海楼。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9128" y="1884516"/>
            <a:ext cx="5687650" cy="99257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atin typeface="Arial" panose="020B0604020202020204" pitchFamily="34" charset="0"/>
                <a:ea typeface="思源黑体 CN Regular" panose="020B0500000000000000" pitchFamily="34" charset="-122"/>
                <a:cs typeface="等线" panose="02010600030101010101" charset="-122"/>
                <a:sym typeface="Arial" panose="020B0604020202020204" pitchFamily="34" charset="0"/>
              </a:rPr>
              <a:t>    这一联以水中月明如圆镜反衬江水的平静，以天上云彩构成海市蜃楼衬托江岸的辽阔，天空的高远，艺术效果十分强烈。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020" y="216218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1043</Words>
  <Application>Microsoft Office PowerPoint</Application>
  <PresentationFormat>全屏显示(16:9)</PresentationFormat>
  <Paragraphs>72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FandolFang R</vt:lpstr>
      <vt:lpstr>Meiryo</vt:lpstr>
      <vt:lpstr>等线</vt:lpstr>
      <vt:lpstr>思源黑体 CN Light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2020-12-15T03:03:05Z</dcterms:created>
  <dcterms:modified xsi:type="dcterms:W3CDTF">2021-12-29T02:21:57Z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