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0" r:id="rId19"/>
    <p:sldId id="274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79B00B4A-9018-485A-B671-72DC35A9B994}" type="datetimeFigureOut">
              <a:rPr lang="zh-CN" altLang="en-US" smtClean="0"/>
              <a:t>2021/12/28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74B650EE-9B25-4B91-85E5-AA4937D5A34D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1326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732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7504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749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301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5256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997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787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394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45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448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97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763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874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246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454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755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661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B650EE-9B25-4B91-85E5-AA4937D5A34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56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2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736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849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1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3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64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5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8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80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768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00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3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/>
        </p:nvSpPr>
        <p:spPr>
          <a:xfrm>
            <a:off x="942614" y="1090394"/>
            <a:ext cx="7258772" cy="3073078"/>
          </a:xfrm>
          <a:prstGeom prst="roundRect">
            <a:avLst>
              <a:gd name="adj" fmla="val 4376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2639" y="302881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语文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部编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版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）八年级 上册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276585" y="2887456"/>
            <a:ext cx="259082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第三单元  第十二课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14412" y="1643605"/>
            <a:ext cx="7115175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400" b="1" i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5400" b="1" i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与朱元思书</a:t>
            </a:r>
            <a:r>
              <a:rPr lang="en-US" altLang="zh-CN" sz="5400" b="1" i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》</a:t>
            </a:r>
            <a:endParaRPr lang="zh-CN" altLang="en-US" sz="4400" b="1" i="1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402269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sp>
        <p:nvSpPr>
          <p:cNvPr id="8" name="矩形 11"/>
          <p:cNvSpPr>
            <a:spLocks noChangeArrowheads="1"/>
          </p:cNvSpPr>
          <p:nvPr/>
        </p:nvSpPr>
        <p:spPr bwMode="auto">
          <a:xfrm>
            <a:off x="702469" y="872729"/>
            <a:ext cx="7747397" cy="39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原文：</a:t>
            </a:r>
            <a:r>
              <a:rPr lang="zh-CN" altLang="en-US" sz="1700" dirty="0">
                <a:latin typeface="微软雅黑"/>
                <a:ea typeface="微软雅黑"/>
                <a:sym typeface="微软雅黑"/>
              </a:rPr>
              <a:t>水皆</a:t>
            </a:r>
            <a:r>
              <a:rPr lang="zh-CN" altLang="en-US" sz="17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缥碧</a:t>
            </a:r>
            <a:r>
              <a:rPr lang="zh-CN" altLang="en-US" sz="1700" dirty="0">
                <a:latin typeface="微软雅黑"/>
                <a:ea typeface="微软雅黑"/>
                <a:sym typeface="微软雅黑"/>
              </a:rPr>
              <a:t>，千丈见底。游鱼细石，</a:t>
            </a:r>
            <a:r>
              <a:rPr lang="zh-CN" altLang="en-US" sz="17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直视无碍</a:t>
            </a:r>
            <a:r>
              <a:rPr lang="zh-CN" altLang="en-US" sz="1700" dirty="0">
                <a:latin typeface="微软雅黑"/>
                <a:ea typeface="微软雅黑"/>
                <a:sym typeface="微软雅黑"/>
              </a:rPr>
              <a:t>。急湍</a:t>
            </a:r>
            <a:r>
              <a:rPr lang="zh-CN" altLang="en-US" sz="17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甚箭</a:t>
            </a:r>
            <a:r>
              <a:rPr lang="zh-CN" altLang="en-US" sz="1700" dirty="0">
                <a:latin typeface="微软雅黑"/>
                <a:ea typeface="微软雅黑"/>
                <a:sym typeface="微软雅黑"/>
              </a:rPr>
              <a:t>，猛浪若</a:t>
            </a:r>
            <a:r>
              <a:rPr lang="zh-CN" altLang="en-US" sz="17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奔</a:t>
            </a:r>
            <a:r>
              <a:rPr lang="zh-CN" altLang="en-US" sz="1700" dirty="0">
                <a:latin typeface="微软雅黑"/>
                <a:ea typeface="微软雅黑"/>
                <a:sym typeface="微软雅黑"/>
              </a:rPr>
              <a:t>。 </a:t>
            </a: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1143898" y="1922884"/>
            <a:ext cx="6233138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7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漂碧：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青绿色。</a:t>
            </a:r>
            <a:endParaRPr lang="en-US" altLang="zh-CN" sz="180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7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直视无碍</a:t>
            </a:r>
            <a:r>
              <a:rPr lang="en-US" altLang="zh-CN" sz="17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一直看下去毫无障碍，形容水清澈透明。 </a:t>
            </a:r>
            <a:endParaRPr lang="en-US" altLang="zh-CN" sz="180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7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甚箭：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甚于箭，比箭还快。甚，胜过。 </a:t>
            </a:r>
            <a:endParaRPr lang="en-US" altLang="zh-CN" sz="180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7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奔：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动词用作名词，奔马。 </a:t>
            </a:r>
          </a:p>
        </p:txBody>
      </p:sp>
      <p:sp>
        <p:nvSpPr>
          <p:cNvPr id="10" name="矩形 15"/>
          <p:cNvSpPr>
            <a:spLocks noChangeArrowheads="1"/>
          </p:cNvSpPr>
          <p:nvPr/>
        </p:nvSpPr>
        <p:spPr bwMode="auto">
          <a:xfrm>
            <a:off x="694135" y="1487092"/>
            <a:ext cx="895117" cy="4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注释：</a:t>
            </a:r>
            <a:r>
              <a:rPr lang="zh-CN" altLang="zh-CN" sz="1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80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472906" y="1339713"/>
            <a:ext cx="7249283" cy="114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    富春江水都呈青绿色，深深的江水清澈见底。游动的鱼儿和细小的石子，一直看下去，可以看得很清楚，毫无障碍。夹岸湍急的水流比箭还快，凶猛的巨浪就像奔腾的骏马。 </a:t>
            </a:r>
          </a:p>
        </p:txBody>
      </p:sp>
      <p:sp>
        <p:nvSpPr>
          <p:cNvPr id="13" name="矩形 13"/>
          <p:cNvSpPr>
            <a:spLocks noChangeArrowheads="1"/>
          </p:cNvSpPr>
          <p:nvPr/>
        </p:nvSpPr>
        <p:spPr bwMode="auto">
          <a:xfrm>
            <a:off x="408612" y="988479"/>
            <a:ext cx="96805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译文： </a:t>
            </a:r>
            <a:r>
              <a:rPr lang="en-US" altLang="zh-CN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8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结构示例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41" y="1616657"/>
            <a:ext cx="7877318" cy="2610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308563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品读课文，赏析语句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471055" y="787509"/>
            <a:ext cx="8201891" cy="13842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500" kern="0" dirty="0">
                <a:latin typeface="微软雅黑"/>
                <a:ea typeface="微软雅黑"/>
                <a:cs typeface="Arial" panose="020B0604020202020204"/>
                <a:sym typeface="微软雅黑"/>
              </a:rPr>
              <a:t>1.</a:t>
            </a:r>
            <a:r>
              <a:rPr lang="zh-CN" altLang="en-US" sz="1500" kern="0" dirty="0">
                <a:latin typeface="微软雅黑"/>
                <a:ea typeface="微软雅黑"/>
                <a:cs typeface="Arial" panose="020B0604020202020204"/>
                <a:sym typeface="微软雅黑"/>
              </a:rPr>
              <a:t>赏析“风烟俱净，天山共色”中的“共色”二字。  </a:t>
            </a:r>
            <a:endParaRPr lang="en-US" altLang="zh-CN" sz="1500" kern="0" dirty="0">
              <a:latin typeface="微软雅黑"/>
              <a:ea typeface="微软雅黑"/>
              <a:cs typeface="Arial" panose="020B0604020202020204"/>
              <a:sym typeface="微软雅黑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zh-CN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【</a:t>
            </a:r>
            <a:r>
              <a:rPr lang="zh-CN" altLang="en-US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合作交流</a:t>
            </a:r>
            <a:r>
              <a:rPr lang="zh-CN" altLang="zh-CN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】</a:t>
            </a:r>
            <a:r>
              <a:rPr lang="zh-CN" altLang="en-US" sz="1500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“共色”二字不光写出了天和山的颜色，而且还包含着形体感：青青的山霭渐渐地溶入蓝蓝的天空，二者合为一体。境界阔大，令人神清气爽。</a:t>
            </a:r>
            <a:endParaRPr lang="zh-CN" altLang="en-US" sz="1500" kern="0" dirty="0">
              <a:latin typeface="微软雅黑"/>
              <a:ea typeface="微软雅黑"/>
              <a:cs typeface="Arial" panose="020B0604020202020204"/>
              <a:sym typeface="微软雅黑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471054" y="2289891"/>
            <a:ext cx="8201891" cy="9225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500" kern="0" dirty="0">
                <a:latin typeface="微软雅黑"/>
                <a:ea typeface="微软雅黑"/>
                <a:cs typeface="Arial" panose="020B0604020202020204"/>
                <a:sym typeface="微软雅黑"/>
              </a:rPr>
              <a:t>2.“</a:t>
            </a:r>
            <a:r>
              <a:rPr lang="zh-CN" altLang="en-US" sz="1500" kern="0" dirty="0">
                <a:latin typeface="微软雅黑"/>
                <a:ea typeface="微软雅黑"/>
                <a:cs typeface="Arial" panose="020B0604020202020204"/>
                <a:sym typeface="微软雅黑"/>
              </a:rPr>
              <a:t>从流飘荡，任意东西”表现了作者怎样的情感？  </a:t>
            </a:r>
            <a:endParaRPr lang="en-US" altLang="zh-CN" sz="1500" kern="0" dirty="0">
              <a:latin typeface="微软雅黑"/>
              <a:ea typeface="微软雅黑"/>
              <a:cs typeface="Arial" panose="020B0604020202020204"/>
              <a:sym typeface="微软雅黑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zh-CN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【</a:t>
            </a:r>
            <a:r>
              <a:rPr lang="zh-CN" altLang="en-US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合作交流</a:t>
            </a:r>
            <a:r>
              <a:rPr lang="zh-CN" altLang="zh-CN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】</a:t>
            </a:r>
            <a:r>
              <a:rPr lang="zh-CN" altLang="en-US" sz="1500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表达了作者面对富春江美景的陶醉，自由，潇洒，无拘无束的情感。</a:t>
            </a:r>
            <a:endParaRPr lang="zh-CN" altLang="en-US" sz="1500" kern="0" dirty="0">
              <a:latin typeface="微软雅黑"/>
              <a:ea typeface="微软雅黑"/>
              <a:cs typeface="Arial" panose="020B0604020202020204"/>
              <a:sym typeface="微软雅黑"/>
            </a:endParaRP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471053" y="3330608"/>
            <a:ext cx="8201891" cy="13842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1500" kern="0" dirty="0">
                <a:latin typeface="微软雅黑"/>
                <a:ea typeface="微软雅黑"/>
                <a:cs typeface="Arial" panose="020B0604020202020204"/>
                <a:sym typeface="微软雅黑"/>
              </a:rPr>
              <a:t>3.</a:t>
            </a:r>
            <a:r>
              <a:rPr lang="zh-CN" altLang="en-US" sz="1500" kern="0" dirty="0">
                <a:latin typeface="微软雅黑"/>
                <a:ea typeface="微软雅黑"/>
                <a:cs typeface="Arial" panose="020B0604020202020204"/>
                <a:sym typeface="微软雅黑"/>
              </a:rPr>
              <a:t>赏析句子“水皆缥碧，千丈见底。游鱼细石，直视无碍”。  </a:t>
            </a:r>
            <a:endParaRPr lang="en-US" altLang="zh-CN" sz="1500" kern="0" dirty="0">
              <a:latin typeface="微软雅黑"/>
              <a:ea typeface="微软雅黑"/>
              <a:cs typeface="Arial" panose="020B0604020202020204"/>
              <a:sym typeface="微软雅黑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zh-CN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【</a:t>
            </a:r>
            <a:r>
              <a:rPr lang="zh-CN" altLang="en-US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合作交流</a:t>
            </a:r>
            <a:r>
              <a:rPr lang="zh-CN" altLang="zh-CN" sz="1500" kern="0" dirty="0">
                <a:solidFill>
                  <a:srgbClr val="C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】</a:t>
            </a:r>
            <a:r>
              <a:rPr lang="zh-CN" altLang="en-US" sz="1500" kern="0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运用正面描写与侧面烘托相结合的方法，写出了江水清澈透明的特征，表达了作者对富春江水的欣赏和赞美之情。</a:t>
            </a:r>
            <a:endParaRPr lang="zh-CN" altLang="en-US" sz="1500" kern="0" dirty="0">
              <a:latin typeface="微软雅黑"/>
              <a:ea typeface="微软雅黑"/>
              <a:cs typeface="Arial" panose="020B0604020202020204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308563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中心意思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92945" y="1468564"/>
            <a:ext cx="5100348" cy="228524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indent="540068" algn="just">
              <a:lnSpc>
                <a:spcPct val="200000"/>
              </a:lnSpc>
            </a:pP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本文抓住富春江富阳至桐庐段山水的特点，描绘了一幅秀丽迷人的山水画卷。表达了作者对大自然的热爱之情，同时也含蓄地流露出避世退隐的高洁志趣。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54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308563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总结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3755" y="1014717"/>
            <a:ext cx="5806546" cy="320857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540068" algn="just">
              <a:lnSpc>
                <a:spcPct val="200000"/>
              </a:lnSpc>
            </a:pPr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情景交融，写景中融入了作者浓厚的感情。</a:t>
            </a:r>
          </a:p>
          <a:p>
            <a:pPr indent="540068" algn="just">
              <a:lnSpc>
                <a:spcPct val="200000"/>
              </a:lnSpc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作为一篇精彩的山水游记小品文，作者在描绘美景的同时，更是融情于景，以景传情。文章第一段“从流飘荡，任意东西”透露出作者的闲适和对自由的向往；“奇山异水，天下独绝”，直接表达对景物的喜爱之情。第二段写山景的时候，描绘山的雄伟峭拔，显示出赞叹之情；写山间景色，各种动植物等，体现出对美景的陶醉神往，进而抒发了淡泊名利、向往平静自由生活的心情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54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3085634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总结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3755" y="1014717"/>
            <a:ext cx="5806546" cy="277768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540068" algn="just">
              <a:lnSpc>
                <a:spcPct val="200000"/>
              </a:lnSpc>
            </a:pPr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刻画景物角度多变，手法不一。</a:t>
            </a:r>
          </a:p>
          <a:p>
            <a:pPr indent="540068" algn="just">
              <a:lnSpc>
                <a:spcPct val="200000"/>
              </a:lnSpc>
            </a:pP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pPr indent="540068" algn="just">
              <a:lnSpc>
                <a:spcPct val="200000"/>
              </a:lnSpc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本文的景物形象生动丰满、立体感强，这源于作者在刻画景物时角度多变，手法多样。如在写富春江水时，从动态和静态两方面写出了水的湍急凶猛、清澈深邃；表现水的澄清又是正面“水皆缥碧，千丈见底”和侧面“游鱼细石，直视无碍”相结合来写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54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/>
        </p:nvSpPr>
        <p:spPr>
          <a:xfrm>
            <a:off x="942614" y="1090394"/>
            <a:ext cx="7258772" cy="3073078"/>
          </a:xfrm>
          <a:prstGeom prst="roundRect">
            <a:avLst>
              <a:gd name="adj" fmla="val 4376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3670" y="275794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语文（人教版）八年级 上册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75633" y="2626933"/>
            <a:ext cx="259082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第三单元  第十二课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324073" y="1737181"/>
            <a:ext cx="4693947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100" b="1" i="1" dirty="0" smtClean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感</a:t>
            </a:r>
            <a:r>
              <a:rPr lang="zh-CN" altLang="en-US" sz="4100" b="1" i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谢各位的聆</a:t>
            </a:r>
            <a:r>
              <a:rPr lang="zh-CN" altLang="en-US" sz="4100" b="1" i="1" dirty="0" smtClean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听</a:t>
            </a:r>
            <a:endParaRPr lang="zh-CN" altLang="en-US" sz="3300" b="1" i="1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791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学习目标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72905" y="832405"/>
            <a:ext cx="6727995" cy="272061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根据阅读提示和注释自读课文，整体把握文意。</a:t>
            </a:r>
            <a:endParaRPr lang="en-US" altLang="zh-CN" sz="1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250000"/>
              </a:lnSpc>
            </a:pP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抓住“奇山异水，天下独绝”，把握作者笔下景物的突出特征。</a:t>
            </a:r>
            <a:endParaRPr lang="en-US" altLang="zh-CN" sz="1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250000"/>
              </a:lnSpc>
            </a:pP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学习作者描绘景物的手法。</a:t>
            </a:r>
            <a:endParaRPr lang="en-US" altLang="zh-CN" sz="1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250000"/>
              </a:lnSpc>
            </a:pP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4.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体会作者寄情山水的高雅的审美情趣。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215126"/>
            <a:ext cx="2000250" cy="26860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76923" y="195136"/>
            <a:ext cx="1595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作家作品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177540" y="1403905"/>
            <a:ext cx="5585460" cy="29546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吴均（</a:t>
            </a:r>
            <a:r>
              <a:rPr lang="en-US" altLang="zh-CN" sz="1500" dirty="0">
                <a:latin typeface="微软雅黑"/>
                <a:ea typeface="微软雅黑"/>
                <a:sym typeface="微软雅黑"/>
              </a:rPr>
              <a:t>469-520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），字叔庠，吴兴故鄣（今浙江安吉）人。南朝梁文学家。好学，有俊才。诗文风格清拔而有古气，称为“吴均体”。梁武帝天监初年，为郡主簿。后又被任命为奉朝请。他曾私撰</a:t>
            </a:r>
            <a:r>
              <a:rPr lang="en-US" altLang="zh-CN" sz="15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齐春秋</a:t>
            </a:r>
            <a:r>
              <a:rPr lang="en-US" altLang="zh-CN" sz="15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，武帝恶其实录，“以其书不实”，命焚毁。后奉诏撰写</a:t>
            </a:r>
            <a:r>
              <a:rPr lang="en-US" altLang="zh-CN" sz="15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通史</a:t>
            </a:r>
            <a:r>
              <a:rPr lang="en-US" altLang="zh-CN" sz="15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，未及成书即去世。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58" y="1772603"/>
            <a:ext cx="1914525" cy="2314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写作背景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24840" y="1147694"/>
            <a:ext cx="7894320" cy="33932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indent="459105" algn="just">
              <a:lnSpc>
                <a:spcPct val="200000"/>
              </a:lnSpc>
            </a:pP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南北朝时，政治黑暗，社会动乱。一些仕途失意或受佛教、道教影响的士人便遁迹山林，避世隐居。吴均一生的仕途不如意，因而，他只能通过寄情山水来排解心中的苦闷。他曾在</a:t>
            </a: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与顾章书</a:t>
            </a: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中说：“仆去月谢病，还觅薜萝”，表明自己辞官后，将要到石门山中去隐居。因此，这篇文章也不单纯是写景，而是寓情于景，字里行间都流露出作者寄情于山水，向往自然的志趣；同时，也含蓄地表达了对世间追求利禄之徒的讽刺之意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读读写写</a:t>
            </a: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609622" y="928126"/>
            <a:ext cx="598722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zh-CN" altLang="zh-CN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缥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碧                   无</a:t>
            </a:r>
            <a:r>
              <a:rPr lang="zh-CN" altLang="en-US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碍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                负势</a:t>
            </a:r>
            <a:r>
              <a:rPr lang="zh-CN" altLang="en-US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竞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上</a:t>
            </a:r>
            <a:endParaRPr lang="en-US" altLang="zh-CN" sz="210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泠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泠作响             </a:t>
            </a:r>
            <a:r>
              <a:rPr lang="zh-CN" altLang="en-US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嘤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嘤                </a:t>
            </a:r>
            <a:r>
              <a:rPr lang="zh-CN" altLang="en-US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鸢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飞</a:t>
            </a:r>
            <a:r>
              <a:rPr lang="zh-CN" altLang="en-US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戾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天</a:t>
            </a:r>
          </a:p>
          <a:p>
            <a:pPr eaLnBrk="1" hangingPunct="1">
              <a:lnSpc>
                <a:spcPct val="2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互相</a:t>
            </a:r>
            <a:r>
              <a:rPr lang="zh-CN" altLang="en-US" sz="210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轩邈</a:t>
            </a:r>
          </a:p>
        </p:txBody>
      </p:sp>
      <p:sp>
        <p:nvSpPr>
          <p:cNvPr id="8" name="矩形 31"/>
          <p:cNvSpPr>
            <a:spLocks noChangeArrowheads="1"/>
          </p:cNvSpPr>
          <p:nvPr/>
        </p:nvSpPr>
        <p:spPr bwMode="auto">
          <a:xfrm>
            <a:off x="2642421" y="1811569"/>
            <a:ext cx="801686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yīng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 </a:t>
            </a:r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64378" y="986466"/>
            <a:ext cx="78213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piǎo </a:t>
            </a:r>
            <a:endParaRPr lang="zh-CN" altLang="en-US" sz="1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54853" y="1811569"/>
            <a:ext cx="7084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líng </a:t>
            </a:r>
            <a:endParaRPr lang="zh-CN" altLang="en-US" sz="1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873249" y="1013851"/>
            <a:ext cx="66872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jìng </a:t>
            </a:r>
            <a:endParaRPr lang="zh-CN" altLang="en-US" sz="1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934912" y="1006707"/>
            <a:ext cx="4478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ài </a:t>
            </a:r>
            <a:endParaRPr lang="zh-CN" altLang="en-US" sz="1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4389991" y="1811569"/>
            <a:ext cx="783436" cy="34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yuān</a:t>
            </a:r>
            <a:r>
              <a:rPr lang="en-US" altLang="zh-CN" sz="1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8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5094709" y="1766166"/>
            <a:ext cx="376721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lì </a:t>
            </a:r>
            <a:endParaRPr lang="zh-CN" altLang="en-US" sz="1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940616" y="2589048"/>
            <a:ext cx="846633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xuān</a:t>
            </a:r>
            <a:r>
              <a:rPr lang="en-US" altLang="zh-CN" sz="1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8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Text Box 30"/>
          <p:cNvSpPr txBox="1">
            <a:spLocks noChangeArrowheads="1"/>
          </p:cNvSpPr>
          <p:nvPr/>
        </p:nvSpPr>
        <p:spPr bwMode="auto">
          <a:xfrm>
            <a:off x="1549999" y="2589047"/>
            <a:ext cx="862430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miǎo</a:t>
            </a:r>
            <a:r>
              <a:rPr lang="en-US" altLang="zh-CN" sz="1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8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215126"/>
            <a:ext cx="2000250" cy="2686050"/>
          </a:xfrm>
          <a:prstGeom prst="rect">
            <a:avLst/>
          </a:prstGeom>
        </p:spPr>
      </p:pic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609622" y="3610538"/>
            <a:ext cx="605313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急</a:t>
            </a:r>
            <a:r>
              <a:rPr lang="zh-CN" altLang="zh-CN" sz="2100" dirty="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tuān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）   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          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横</a:t>
            </a:r>
            <a:r>
              <a:rPr lang="zh-CN" altLang="zh-CN" sz="2100" dirty="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kē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）   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2100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经</a:t>
            </a:r>
            <a:r>
              <a:rPr lang="zh-CN" altLang="zh-CN" sz="2100" dirty="0">
                <a:solidFill>
                  <a:srgbClr val="086826"/>
                </a:solidFill>
                <a:latin typeface="微软雅黑"/>
                <a:ea typeface="微软雅黑"/>
                <a:sym typeface="微软雅黑"/>
              </a:rPr>
              <a:t>lún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）世务</a:t>
            </a:r>
            <a:endParaRPr lang="en-US" altLang="zh-CN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769460" y="3595012"/>
            <a:ext cx="4879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湍 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370937" y="3631969"/>
            <a:ext cx="4879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柯 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550000" y="4271873"/>
            <a:ext cx="4879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纶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积累</a:t>
            </a:r>
          </a:p>
        </p:txBody>
      </p:sp>
      <p:sp>
        <p:nvSpPr>
          <p:cNvPr id="19" name="矩形 25"/>
          <p:cNvSpPr>
            <a:spLocks noChangeArrowheads="1"/>
          </p:cNvSpPr>
          <p:nvPr/>
        </p:nvSpPr>
        <p:spPr bwMode="auto">
          <a:xfrm>
            <a:off x="373284" y="858441"/>
            <a:ext cx="5695950" cy="38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zh-CN" sz="1800" dirty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（一）通假字</a:t>
            </a:r>
            <a:endParaRPr lang="zh-CN" altLang="zh-CN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572118" y="1256110"/>
            <a:ext cx="5478066" cy="1315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55600" indent="-355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蝉则千转不穷 </a:t>
            </a: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(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“转”同“啭”，鸟婉转地叫。这里指蝉鸣 </a:t>
            </a: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窥谷忘反（“反”同“返”，返回）</a:t>
            </a:r>
            <a:endParaRPr lang="zh-CN" altLang="zh-CN" sz="18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sp>
        <p:nvSpPr>
          <p:cNvPr id="21" name="矩形 25"/>
          <p:cNvSpPr>
            <a:spLocks noChangeArrowheads="1"/>
          </p:cNvSpPr>
          <p:nvPr/>
        </p:nvSpPr>
        <p:spPr bwMode="auto">
          <a:xfrm>
            <a:off x="572119" y="2583656"/>
            <a:ext cx="7283594" cy="214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（二）</a:t>
            </a:r>
            <a:r>
              <a:rPr lang="zh-CN" altLang="zh-CN" sz="1800" dirty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古今异义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1.</a:t>
            </a: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任意东西</a:t>
            </a:r>
            <a:endParaRPr lang="en-US" altLang="zh-CN" sz="18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  <a:p>
            <a:pPr marL="266700">
              <a:lnSpc>
                <a:spcPct val="150000"/>
              </a:lnSpc>
              <a:defRPr/>
            </a:pP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古义：向东或向西；今义：泛指各种具体的或抽象的事物</a:t>
            </a:r>
            <a:r>
              <a:rPr lang="zh-CN" altLang="en-US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</a:t>
            </a: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   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2.</a:t>
            </a: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鸢飞戾天者</a:t>
            </a:r>
            <a:r>
              <a:rPr lang="zh-CN" altLang="en-US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</a:t>
            </a:r>
            <a:endParaRPr lang="en-US" altLang="zh-CN" sz="18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  <a:p>
            <a:pPr marL="266700">
              <a:lnSpc>
                <a:spcPct val="150000"/>
              </a:lnSpc>
              <a:defRPr/>
            </a:pPr>
            <a:r>
              <a:rPr lang="zh-CN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古义：至；今义：罪过，乖张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积累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73284" y="784519"/>
            <a:ext cx="6415088" cy="393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（三）</a:t>
            </a:r>
            <a:r>
              <a:rPr lang="zh-CN" altLang="zh-CN" sz="1800" dirty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一词多义</a:t>
            </a:r>
            <a:endParaRPr lang="en-US" altLang="zh-CN" sz="1800" dirty="0">
              <a:solidFill>
                <a:srgbClr val="C00000"/>
              </a:solidFill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724518" y="1177886"/>
            <a:ext cx="5181600" cy="228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1. </a:t>
            </a: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绝 天下独绝            独一无二的，形容词</a:t>
            </a:r>
            <a:endParaRPr lang="en-US" altLang="zh-CN" sz="18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      </a:t>
            </a: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 </a:t>
            </a: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猿则百叫无绝    停止，动词</a:t>
            </a:r>
            <a:endParaRPr lang="en-US" altLang="zh-CN" sz="18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2. </a:t>
            </a: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上 负势竞上            向上，动词</a:t>
            </a:r>
            <a:endParaRPr lang="en-US" altLang="zh-CN" sz="18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8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        横柯上蔽            在上面，名词作状语</a:t>
            </a:r>
            <a:endParaRPr lang="zh-CN" altLang="zh-CN" sz="18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472906" y="887168"/>
            <a:ext cx="8201891" cy="4353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latin typeface="微软雅黑"/>
                <a:ea typeface="微软雅黑"/>
                <a:cs typeface="Arial" panose="020B0604020202020204"/>
                <a:sym typeface="微软雅黑"/>
              </a:rPr>
              <a:t>根据课下注释疏通文义，并将不懂之处画出来。</a:t>
            </a:r>
          </a:p>
        </p:txBody>
      </p:sp>
      <p:sp>
        <p:nvSpPr>
          <p:cNvPr id="9" name="矩形 11"/>
          <p:cNvSpPr>
            <a:spLocks noChangeArrowheads="1"/>
          </p:cNvSpPr>
          <p:nvPr/>
        </p:nvSpPr>
        <p:spPr bwMode="auto">
          <a:xfrm>
            <a:off x="564346" y="1496378"/>
            <a:ext cx="8004216" cy="7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原文：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风烟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俱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净 </a:t>
            </a:r>
            <a:r>
              <a:rPr lang="zh-CN" altLang="zh-CN" sz="1500" dirty="0">
                <a:latin typeface="微软雅黑"/>
                <a:ea typeface="微软雅黑"/>
                <a:sym typeface="微软雅黑"/>
              </a:rPr>
              <a:t>，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天山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共色</a:t>
            </a:r>
            <a:r>
              <a:rPr lang="zh-CN" altLang="zh-CN" sz="1500" dirty="0">
                <a:latin typeface="微软雅黑"/>
                <a:ea typeface="微软雅黑"/>
                <a:sym typeface="微软雅黑"/>
              </a:rPr>
              <a:t>。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从流飘荡</a:t>
            </a:r>
            <a:r>
              <a:rPr lang="zh-CN" altLang="zh-CN" sz="1500" dirty="0">
                <a:latin typeface="微软雅黑"/>
                <a:ea typeface="微软雅黑"/>
                <a:sym typeface="微软雅黑"/>
              </a:rPr>
              <a:t>，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任意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东西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zh-CN" sz="1500" dirty="0">
                <a:latin typeface="微软雅黑"/>
                <a:ea typeface="微软雅黑"/>
                <a:sym typeface="微软雅黑"/>
              </a:rPr>
              <a:t>，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自富阳至桐庐，一百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许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里，奇山异水，天下</a:t>
            </a: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独绝</a:t>
            </a:r>
            <a:r>
              <a:rPr lang="zh-CN" altLang="zh-CN" sz="1500" dirty="0"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15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564346" y="2885017"/>
            <a:ext cx="346298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俱：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全，都。</a:t>
            </a:r>
            <a:endParaRPr lang="en-US" altLang="zh-CN" sz="1500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共色：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同样的颜色。共，相同，一样。</a:t>
            </a:r>
            <a:endParaRPr lang="en-US" altLang="zh-CN" sz="1500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从流飘荡：</a:t>
            </a: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（船）随着水流飘浮移动。从，顺、随。</a:t>
            </a:r>
          </a:p>
        </p:txBody>
      </p:sp>
      <p:sp>
        <p:nvSpPr>
          <p:cNvPr id="11" name="矩形 15"/>
          <p:cNvSpPr>
            <a:spLocks noChangeArrowheads="1"/>
          </p:cNvSpPr>
          <p:nvPr/>
        </p:nvSpPr>
        <p:spPr bwMode="auto">
          <a:xfrm>
            <a:off x="564346" y="2421709"/>
            <a:ext cx="1203910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注释：</a:t>
            </a:r>
            <a:r>
              <a:rPr lang="zh-CN" altLang="zh-CN" sz="15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5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239718" y="2885017"/>
            <a:ext cx="390092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东西：</a:t>
            </a:r>
            <a:r>
              <a:rPr lang="zh-CN" altLang="en-US" sz="15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名词作动词，向东向西，指随心所欲地任船所至观赏景物。</a:t>
            </a:r>
            <a:endParaRPr lang="en-US" altLang="zh-CN" sz="15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许：</a:t>
            </a:r>
            <a:r>
              <a:rPr lang="zh-CN" altLang="en-US" sz="15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表示大约的数量。</a:t>
            </a:r>
            <a:endParaRPr lang="en-US" altLang="zh-CN" sz="15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独绝：</a:t>
            </a:r>
            <a:r>
              <a:rPr lang="zh-CN" altLang="en-US" sz="15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独一无二。 </a:t>
            </a:r>
            <a:endParaRPr lang="zh-CN" altLang="zh-CN" sz="15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 rot="5400000">
            <a:off x="-177136" y="65936"/>
            <a:ext cx="928044" cy="17279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906" y="195136"/>
            <a:ext cx="18188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646791" y="1227686"/>
            <a:ext cx="6683650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    风停了，烟雾都消散尽净，天空和远山呈现出相同的颜色。我乘着船随水流飘浮移动，随心所欲，任船所至观赏景物。从富阳到桐庐，一百里左右，奇异的山水，是天下独一无二的美景。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75353" y="860974"/>
            <a:ext cx="96805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译文： </a:t>
            </a:r>
            <a:r>
              <a:rPr lang="en-US" altLang="zh-CN" sz="1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18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261" y="221512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1367</Words>
  <Application>Microsoft Office PowerPoint</Application>
  <PresentationFormat>全屏显示(16:9)</PresentationFormat>
  <Paragraphs>118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2020-12-15T03:06:31Z</dcterms:created>
  <dcterms:modified xsi:type="dcterms:W3CDTF">2021-12-28T08:56:37Z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