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18" r:id="rId2"/>
    <p:sldMasterId id="2147483730" r:id="rId3"/>
  </p:sldMasterIdLst>
  <p:notesMasterIdLst>
    <p:notesMasterId r:id="rId32"/>
  </p:notesMasterIdLst>
  <p:sldIdLst>
    <p:sldId id="256" r:id="rId4"/>
    <p:sldId id="291" r:id="rId5"/>
    <p:sldId id="257" r:id="rId6"/>
    <p:sldId id="261" r:id="rId7"/>
    <p:sldId id="259" r:id="rId8"/>
    <p:sldId id="260" r:id="rId9"/>
    <p:sldId id="258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28" r:id="rId18"/>
    <p:sldId id="327" r:id="rId19"/>
    <p:sldId id="329" r:id="rId20"/>
    <p:sldId id="332" r:id="rId21"/>
    <p:sldId id="333" r:id="rId22"/>
    <p:sldId id="334" r:id="rId23"/>
    <p:sldId id="273" r:id="rId24"/>
    <p:sldId id="353" r:id="rId25"/>
    <p:sldId id="352" r:id="rId26"/>
    <p:sldId id="276" r:id="rId27"/>
    <p:sldId id="274" r:id="rId28"/>
    <p:sldId id="363" r:id="rId29"/>
    <p:sldId id="364" r:id="rId30"/>
    <p:sldId id="365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Ljx" lastIdx="2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9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66B88-4A8F-4B62-886F-4C46FF6CD5DA}" type="datetimeFigureOut">
              <a:rPr lang="zh-CN" altLang="en-US" smtClean="0"/>
              <a:t>2021/12/28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CB497-8E2A-43D4-A130-F62D81AF4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11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CB497-8E2A-43D4-A130-F62D81AF43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33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583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9FB73-F984-4FD7-A5BD-C038A576F1FA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1836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80F5F-5244-48FB-91C5-CA073AECE569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6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DE948-0645-4A13-9B1A-3ED93B4E0EC7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2029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66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05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84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02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12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73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1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AE24-2061-4992-9A4E-26BDA151E8D6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73337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467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53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80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450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554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48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97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678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96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2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E5A1A-03F5-4BE9-B167-AD76C3FB3792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09900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61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716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390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34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792B-1DA3-496A-83E1-C3703C80205E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1220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12B87-C9B9-4400-BA93-F4297F3BC7D3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885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9BDE4-B4AE-43AD-BC71-6EE0C416E432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6049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CE52A-0CB4-46F0-B946-2C5C0FC892D1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2815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BE63-D41D-4CBE-A0D4-A5EEC272A230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434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5D82-D774-4E8B-BFC7-07B1D9B76A61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9811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648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522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59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097"/>
          <p:cNvSpPr>
            <a:spLocks noChangeArrowheads="1"/>
          </p:cNvSpPr>
          <p:nvPr/>
        </p:nvSpPr>
        <p:spPr bwMode="auto">
          <a:xfrm>
            <a:off x="1524003" y="692696"/>
            <a:ext cx="914399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008000"/>
                </a:solidFill>
                <a:ea typeface="黑体" pitchFamily="49" charset="-122"/>
              </a:rPr>
              <a:t>第三单元</a:t>
            </a:r>
          </a:p>
          <a:p>
            <a:pPr algn="ctr">
              <a:lnSpc>
                <a:spcPct val="200000"/>
              </a:lnSpc>
            </a:pPr>
            <a:r>
              <a:rPr lang="en-US" altLang="zh-CN" sz="5400" b="1" dirty="0">
                <a:latin typeface="微软雅黑" pitchFamily="34" charset="-122"/>
                <a:ea typeface="微软雅黑" pitchFamily="34" charset="-122"/>
              </a:rPr>
              <a:t>11*</a:t>
            </a:r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与朱元思书</a:t>
            </a:r>
          </a:p>
        </p:txBody>
      </p:sp>
      <p:sp>
        <p:nvSpPr>
          <p:cNvPr id="4" name="矩形 3"/>
          <p:cNvSpPr/>
          <p:nvPr/>
        </p:nvSpPr>
        <p:spPr>
          <a:xfrm>
            <a:off x="5606117" y="551799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6385"/>
          <p:cNvSpPr>
            <a:spLocks noChangeArrowheads="1"/>
          </p:cNvSpPr>
          <p:nvPr/>
        </p:nvSpPr>
        <p:spPr bwMode="auto">
          <a:xfrm>
            <a:off x="1847853" y="908050"/>
            <a:ext cx="856932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    </a:t>
            </a: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自富阳至桐庐一百许里，奇山异水，天下独绝。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 </a:t>
            </a:r>
            <a:r>
              <a:rPr lang="zh-CN" altLang="en-US" sz="26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从富阳到桐庐一百里左右，奇异的山水，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天下独一无二的。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 精析：</a:t>
            </a:r>
            <a:r>
              <a:rPr lang="zh-CN" altLang="en-US" sz="2600" b="1" dirty="0">
                <a:latin typeface="宋体" pitchFamily="2" charset="-122"/>
              </a:rPr>
              <a:t>“奇山异水，天下独绝”</a:t>
            </a:r>
            <a:r>
              <a:rPr lang="en-US" altLang="zh-CN" sz="2600" b="1" dirty="0">
                <a:latin typeface="宋体" pitchFamily="2" charset="-122"/>
              </a:rPr>
              <a:t>,</a:t>
            </a:r>
            <a:r>
              <a:rPr lang="zh-CN" altLang="en-US" sz="2600" b="1" dirty="0">
                <a:latin typeface="宋体" pitchFamily="2" charset="-122"/>
              </a:rPr>
              <a:t>结构上</a:t>
            </a:r>
            <a:r>
              <a:rPr lang="en-US" altLang="zh-CN" sz="2600" b="1" dirty="0">
                <a:latin typeface="宋体" pitchFamily="2" charset="-122"/>
              </a:rPr>
              <a:t>,</a:t>
            </a:r>
            <a:r>
              <a:rPr lang="zh-CN" altLang="en-US" sz="2600" b="1" dirty="0">
                <a:latin typeface="宋体" pitchFamily="2" charset="-122"/>
              </a:rPr>
              <a:t>统领全篇</a:t>
            </a:r>
            <a:r>
              <a:rPr lang="en-US" altLang="zh-CN" sz="2600" b="1" dirty="0">
                <a:latin typeface="宋体" pitchFamily="2" charset="-122"/>
              </a:rPr>
              <a:t>;</a:t>
            </a:r>
            <a:r>
              <a:rPr lang="zh-CN" altLang="en-US" sz="2600" b="1" dirty="0">
                <a:latin typeface="宋体" pitchFamily="2" charset="-122"/>
              </a:rPr>
              <a:t>内容上</a:t>
            </a:r>
            <a:r>
              <a:rPr lang="en-US" altLang="zh-CN" sz="2600" b="1" dirty="0">
                <a:latin typeface="宋体" pitchFamily="2" charset="-122"/>
              </a:rPr>
              <a:t>,</a:t>
            </a:r>
            <a:r>
              <a:rPr lang="zh-CN" altLang="en-US" sz="2600" b="1" dirty="0">
                <a:latin typeface="宋体" pitchFamily="2" charset="-122"/>
              </a:rPr>
              <a:t>表达了作者对富春江奇丽山水的赞叹之情。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 段解：</a:t>
            </a:r>
            <a:r>
              <a:rPr lang="zh-CN" altLang="en-US" sz="2600" b="1" dirty="0">
                <a:latin typeface="宋体" pitchFamily="2" charset="-122"/>
              </a:rPr>
              <a:t>总写富春江奇特秀丽的景色，领起下文。</a:t>
            </a:r>
          </a:p>
          <a:p>
            <a:endParaRPr lang="zh-CN" altLang="en-US" sz="2600" b="1" dirty="0">
              <a:latin typeface="宋体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7409"/>
          <p:cNvSpPr>
            <a:spLocks noChangeArrowheads="1"/>
          </p:cNvSpPr>
          <p:nvPr/>
        </p:nvSpPr>
        <p:spPr bwMode="auto">
          <a:xfrm>
            <a:off x="1774828" y="260353"/>
            <a:ext cx="8893175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   </a:t>
            </a:r>
            <a:r>
              <a:rPr lang="en-US" altLang="zh-CN" sz="2600" b="1" dirty="0">
                <a:solidFill>
                  <a:srgbClr val="9C9CDF"/>
                </a:solidFill>
                <a:latin typeface="宋体" pitchFamily="2" charset="-122"/>
              </a:rPr>
              <a:t>02</a:t>
            </a: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水皆缥碧，千丈见底。游鱼细石，直视无碍。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</a:t>
            </a:r>
            <a:r>
              <a:rPr lang="zh-CN" altLang="en-US" sz="26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水都是青白色的，千丈深的地方也能看到底。游动的鱼和细小的石头，一直看下去，可以看得很清楚</a:t>
            </a:r>
            <a:r>
              <a:rPr lang="zh-CN" altLang="en-US" sz="2600" b="1" dirty="0">
                <a:latin typeface="宋体" pitchFamily="2" charset="-122"/>
              </a:rPr>
              <a:t>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精析：</a:t>
            </a:r>
            <a:r>
              <a:rPr lang="zh-CN" altLang="en-US" sz="2600" b="1" dirty="0">
                <a:latin typeface="宋体" pitchFamily="2" charset="-122"/>
              </a:rPr>
              <a:t>这几句话写出了江水清澈的特点，前两句是正面描写，后两句是侧面描写。</a:t>
            </a:r>
          </a:p>
          <a:p>
            <a:pPr>
              <a:lnSpc>
                <a:spcPct val="200000"/>
              </a:lnSpc>
            </a:pPr>
            <a:r>
              <a:rPr lang="zh-CN" altLang="en-US" sz="2500" b="1" dirty="0"/>
              <a:t>        </a:t>
            </a:r>
            <a:r>
              <a:rPr lang="zh-CN" altLang="en-US" sz="2500" b="1" dirty="0">
                <a:solidFill>
                  <a:srgbClr val="9C9CDF"/>
                </a:solidFill>
              </a:rPr>
              <a:t>急湍甚箭，猛浪若奔。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92D050"/>
                </a:solidFill>
              </a:rPr>
              <a:t>        </a:t>
            </a:r>
            <a:r>
              <a:rPr lang="zh-CN" altLang="en-US" sz="25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500" b="1" dirty="0">
                <a:latin typeface="楷体" pitchFamily="49" charset="-122"/>
                <a:ea typeface="楷体" pitchFamily="49" charset="-122"/>
              </a:rPr>
              <a:t> 急流的水比箭还快，惊涛骇浪像飞奔的马。</a:t>
            </a:r>
          </a:p>
          <a:p>
            <a:pPr>
              <a:lnSpc>
                <a:spcPct val="200000"/>
              </a:lnSpc>
            </a:pPr>
            <a:r>
              <a:rPr lang="zh-CN" altLang="en-US" sz="2500" b="1" dirty="0">
                <a:solidFill>
                  <a:srgbClr val="92D050"/>
                </a:solidFill>
              </a:rPr>
              <a:t>      段解：</a:t>
            </a:r>
            <a:r>
              <a:rPr lang="zh-CN" altLang="en-US" sz="2500" b="1" dirty="0"/>
              <a:t>具体描写水之异。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8433"/>
          <p:cNvSpPr>
            <a:spLocks noChangeArrowheads="1"/>
          </p:cNvSpPr>
          <p:nvPr/>
        </p:nvSpPr>
        <p:spPr bwMode="auto">
          <a:xfrm>
            <a:off x="1847853" y="588966"/>
            <a:ext cx="8424863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b="1">
                <a:solidFill>
                  <a:srgbClr val="9C9CDF"/>
                </a:solidFill>
                <a:latin typeface="Times New Roman" pitchFamily="18" charset="0"/>
              </a:rPr>
              <a:t>      </a:t>
            </a:r>
            <a:r>
              <a:rPr lang="en-US" altLang="zh-CN" sz="2600" b="1">
                <a:solidFill>
                  <a:srgbClr val="9C9CDF"/>
                </a:solidFill>
                <a:latin typeface="Times New Roman" pitchFamily="18" charset="0"/>
              </a:rPr>
              <a:t>03</a:t>
            </a:r>
            <a:r>
              <a:rPr lang="zh-CN" altLang="en-US" sz="2600" b="1">
                <a:solidFill>
                  <a:srgbClr val="9C9CDF"/>
                </a:solidFill>
                <a:latin typeface="Times New Roman" pitchFamily="18" charset="0"/>
              </a:rPr>
              <a:t>夹岸高山，皆生寒树，负势竞上，互相轩邈，争高直指，千百成峰。</a:t>
            </a:r>
          </a:p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92D050"/>
                </a:solidFill>
              </a:rPr>
              <a:t>        </a:t>
            </a:r>
            <a:r>
              <a:rPr lang="zh-CN" altLang="en-US" sz="2600" b="1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两岸的高山上，全都生长着常绿的树，高山凭借高峻的地势，争着向上，仿佛都在争着往高处远处伸展，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山峦都在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争高，笔直地向上，直插云天。</a:t>
            </a:r>
          </a:p>
          <a:p>
            <a:pPr>
              <a:lnSpc>
                <a:spcPct val="200000"/>
              </a:lnSpc>
            </a:pPr>
            <a:r>
              <a:rPr lang="zh-CN" altLang="en-US" sz="2600" b="1">
                <a:solidFill>
                  <a:srgbClr val="92D050"/>
                </a:solidFill>
              </a:rPr>
              <a:t>      精析：</a:t>
            </a:r>
            <a:r>
              <a:rPr lang="zh-CN" altLang="en-US" sz="2600" b="1">
                <a:latin typeface="宋体" pitchFamily="2" charset="-122"/>
              </a:rPr>
              <a:t>突出了群山的高和奇，化静为动，赋予群山以生命活力，使人感受到大自然旺盛的生命力。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19457"/>
          <p:cNvSpPr>
            <a:spLocks noChangeArrowheads="1"/>
          </p:cNvSpPr>
          <p:nvPr/>
        </p:nvSpPr>
        <p:spPr bwMode="auto">
          <a:xfrm>
            <a:off x="1847853" y="1125541"/>
            <a:ext cx="8532813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 b="1">
                <a:solidFill>
                  <a:srgbClr val="9C9CDF"/>
                </a:solidFill>
                <a:latin typeface="宋体" pitchFamily="2" charset="-122"/>
              </a:rPr>
              <a:t>    泉水激石，泠泠作响；好鸟相鸣，嘤嘤成韵。蝉则千转穷，猿则百叫无绝。</a:t>
            </a:r>
          </a:p>
          <a:p>
            <a:pPr>
              <a:lnSpc>
                <a:spcPct val="150000"/>
              </a:lnSpc>
            </a:pPr>
            <a:r>
              <a:rPr lang="zh-CN" altLang="en-US" sz="2500" b="1">
                <a:solidFill>
                  <a:srgbClr val="92D050"/>
                </a:solidFill>
                <a:latin typeface="宋体" pitchFamily="2" charset="-122"/>
              </a:rPr>
              <a:t>    </a:t>
            </a:r>
            <a:r>
              <a:rPr lang="zh-CN" altLang="en-US" sz="2500" b="1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泉水撞击在山石之上，泠泠地发出声响；美丽的鸟儿互相和鸣，鸣声嘤嘤，和谐动听。蝉长久不断地叫，猿也不停地叫着。</a:t>
            </a:r>
          </a:p>
          <a:p>
            <a:pPr>
              <a:lnSpc>
                <a:spcPct val="150000"/>
              </a:lnSpc>
            </a:pPr>
            <a:r>
              <a:rPr lang="zh-CN" altLang="en-US" sz="2500" b="1">
                <a:solidFill>
                  <a:srgbClr val="92D050"/>
                </a:solidFill>
                <a:latin typeface="宋体" pitchFamily="2" charset="-122"/>
              </a:rPr>
              <a:t>    精析：</a:t>
            </a:r>
            <a:r>
              <a:rPr lang="zh-CN" altLang="en-US" sz="2500" b="1">
                <a:latin typeface="宋体" pitchFamily="2" charset="-122"/>
              </a:rPr>
              <a:t> 运用几个特写镜头，分别写群峰中的泉水、百鸟、鸣蝉、山猿，突出其声音。在这里，作者以动写静，衬托出山林的静谧。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20481"/>
          <p:cNvSpPr>
            <a:spLocks noChangeArrowheads="1"/>
          </p:cNvSpPr>
          <p:nvPr/>
        </p:nvSpPr>
        <p:spPr bwMode="auto">
          <a:xfrm>
            <a:off x="1847853" y="1125541"/>
            <a:ext cx="8424863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    鸢飞戾天者，望峰息心；经纶世务者，窥谷忘反。横柯上蔽，在昼犹昏</a:t>
            </a:r>
            <a:r>
              <a:rPr lang="en-US" altLang="zh-CN" sz="2600" b="1" dirty="0">
                <a:solidFill>
                  <a:srgbClr val="9C9CDF"/>
                </a:solidFill>
                <a:latin typeface="宋体" pitchFamily="2" charset="-122"/>
              </a:rPr>
              <a:t>;</a:t>
            </a: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疏条交映，有时见日。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0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像凶猛的鸟飞到天上为名利极力追求高位的人，看到这些幽美的山谷，就会流连忘返。看到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这里的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山谷就会流连忘返。横斜的树枝在上面遮蔽着，有时即使在白天，也像黄昏时那样阴暗；稀疏的枝条互相掩映，有时还可以见到阳光。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92D050"/>
                </a:solidFill>
              </a:rPr>
              <a:t>       精析：</a:t>
            </a:r>
            <a:r>
              <a:rPr lang="zh-CN" altLang="en-US" sz="2600" b="1" dirty="0"/>
              <a:t>写峰上树木枝繁叶茂，长势葱郁，给人以欣欣向荣的感觉。以此结束全文，余韵无穷。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80CC00"/>
                </a:solidFill>
                <a:latin typeface="宋体" pitchFamily="2" charset="-122"/>
              </a:rPr>
              <a:t>   段解：</a:t>
            </a:r>
            <a:r>
              <a:rPr lang="zh-CN" altLang="en-US" sz="2600" b="1" dirty="0">
                <a:latin typeface="宋体" pitchFamily="2" charset="-122"/>
              </a:rPr>
              <a:t>具体描绘山之奇。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再一次领会本文</a:t>
            </a:r>
          </a:p>
        </p:txBody>
      </p:sp>
      <p:sp>
        <p:nvSpPr>
          <p:cNvPr id="27651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烟雾都消散尽净，天和山呈现出同样的颜色。（我乘船）随着江流漂荡，时而向东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时而向西。从富阳到桐庐一百里左右，奇异的山水，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天下独一无二的。</a:t>
            </a:r>
          </a:p>
          <a:p>
            <a:pPr eaLnBrk="1" hangingPunct="1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水都是青白色的，千丈深的地方也能看到底。游动的鱼和细小的石头，一直看下去，可以看得很清楚</a:t>
            </a:r>
            <a:r>
              <a:rPr lang="zh-CN" altLang="en-US" sz="2000" b="1" dirty="0">
                <a:latin typeface="宋体" pitchFamily="2" charset="-122"/>
              </a:rPr>
              <a:t>。</a:t>
            </a:r>
          </a:p>
          <a:p>
            <a:pPr eaLnBrk="1" hangingPunct="1"/>
            <a:r>
              <a:rPr lang="zh-CN" altLang="en-US" sz="2000" b="1" dirty="0">
                <a:latin typeface="宋体" pitchFamily="2" charset="-122"/>
              </a:rPr>
              <a:t>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两岸的高山上，全都生长着常绿的树，高山凭借高峻高的地势，争着向上，仿佛都在争着往高处远处伸展，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山峦都在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争高，笔直地向上，直插云天。泉水撞击在山石之上，泠泠地发出声响；美丽的鸟儿互相和鸣，鸣声嘤嘤，和谐动听。蝉长久不断地叫，猿也不停地叫着。看到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这里的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山谷就会流连忘返。横斜的树枝在上面遮蔽着，有时即使在白天，也像黄昏时那样阴暗；稀疏的枝条互相掩映，有时还可以见到阳光。</a:t>
            </a:r>
          </a:p>
          <a:p>
            <a:pPr eaLnBrk="1" hangingPunct="1"/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sz="2000" b="1" dirty="0">
              <a:latin typeface="宋体" pitchFamily="2" charset="-122"/>
            </a:endParaRPr>
          </a:p>
          <a:p>
            <a:pPr eaLnBrk="1" hangingPunct="1"/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划分节奏</a:t>
            </a:r>
          </a:p>
        </p:txBody>
      </p:sp>
      <p:sp>
        <p:nvSpPr>
          <p:cNvPr id="28675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1544" y="1340771"/>
            <a:ext cx="8229600" cy="4525963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solidFill>
                  <a:srgbClr val="9C9CDF"/>
                </a:solidFill>
                <a:latin typeface="宋体" pitchFamily="2" charset="-122"/>
              </a:rPr>
              <a:t>   </a:t>
            </a:r>
            <a:r>
              <a:rPr lang="en-US" altLang="zh-CN" sz="2100" b="1" dirty="0">
                <a:latin typeface="宋体" pitchFamily="2" charset="-122"/>
              </a:rPr>
              <a:t> </a:t>
            </a:r>
            <a:r>
              <a:rPr lang="zh-CN" altLang="en-US" sz="2100" b="1" dirty="0">
                <a:latin typeface="宋体" pitchFamily="2" charset="-122"/>
              </a:rPr>
              <a:t>风烟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俱净，天山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共色。</a:t>
            </a:r>
            <a:r>
              <a:rPr lang="en-US" altLang="zh-CN" sz="2100" b="1" dirty="0">
                <a:latin typeface="宋体" pitchFamily="2" charset="-122"/>
              </a:rPr>
              <a:t>(</a:t>
            </a:r>
            <a:r>
              <a:rPr lang="zh-CN" altLang="zh-CN" sz="2100" b="1" dirty="0">
                <a:latin typeface="宋体" pitchFamily="2" charset="-122"/>
              </a:rPr>
              <a:t>轻快</a:t>
            </a:r>
            <a:r>
              <a:rPr lang="en-US" altLang="zh-CN" sz="2100" b="1" dirty="0">
                <a:latin typeface="宋体" pitchFamily="2" charset="-122"/>
              </a:rPr>
              <a:t>)</a:t>
            </a:r>
            <a:r>
              <a:rPr lang="zh-CN" altLang="en-US" sz="2100" b="1" dirty="0">
                <a:latin typeface="宋体" pitchFamily="2" charset="-122"/>
              </a:rPr>
              <a:t>从流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飘荡，任意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东西。</a:t>
            </a:r>
            <a:r>
              <a:rPr lang="en-US" altLang="zh-CN" sz="2100" b="1" dirty="0">
                <a:latin typeface="宋体" pitchFamily="2" charset="-122"/>
              </a:rPr>
              <a:t>(</a:t>
            </a:r>
            <a:r>
              <a:rPr lang="zh-CN" altLang="zh-CN" sz="2100" b="1" dirty="0">
                <a:latin typeface="宋体" pitchFamily="2" charset="-122"/>
              </a:rPr>
              <a:t>舒缓</a:t>
            </a:r>
            <a:r>
              <a:rPr lang="en-US" altLang="zh-CN" sz="2100" b="1" dirty="0">
                <a:latin typeface="宋体" pitchFamily="2" charset="-122"/>
              </a:rPr>
              <a:t>)</a:t>
            </a:r>
            <a:r>
              <a:rPr lang="zh-CN" altLang="en-US" sz="2100" b="1" dirty="0">
                <a:latin typeface="宋体" pitchFamily="2" charset="-122"/>
              </a:rPr>
              <a:t>自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富阳至桐庐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一百许里，奇山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异水，天下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独绝。</a:t>
            </a:r>
            <a:r>
              <a:rPr lang="en-US" altLang="zh-CN" sz="2100" b="1" dirty="0">
                <a:latin typeface="宋体" pitchFamily="2" charset="-122"/>
              </a:rPr>
              <a:t>(</a:t>
            </a:r>
            <a:r>
              <a:rPr lang="zh-CN" altLang="zh-CN" sz="2100" b="1" dirty="0">
                <a:latin typeface="宋体" pitchFamily="2" charset="-122"/>
              </a:rPr>
              <a:t>惊叹</a:t>
            </a:r>
            <a:r>
              <a:rPr lang="en-US" altLang="zh-CN" sz="2100" b="1" dirty="0">
                <a:latin typeface="宋体" pitchFamily="2" charset="-122"/>
              </a:rPr>
              <a:t>)......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宋体" pitchFamily="2" charset="-122"/>
              </a:rPr>
              <a:t>    水/皆/</a:t>
            </a:r>
            <a:r>
              <a:rPr lang="en-US" altLang="zh-CN" sz="2100" b="1" dirty="0" err="1">
                <a:latin typeface="宋体" pitchFamily="2" charset="-122"/>
              </a:rPr>
              <a:t>缥碧，千丈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见底。游鱼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细石，直视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无碍。急湍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甚箭，猛浪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若奔</a:t>
            </a:r>
            <a:r>
              <a:rPr lang="en-US" altLang="zh-CN" sz="2100" b="1" dirty="0">
                <a:latin typeface="宋体" pitchFamily="2" charset="-122"/>
              </a:rPr>
              <a:t>。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宋体" pitchFamily="2" charset="-122"/>
              </a:rPr>
              <a:t>　　</a:t>
            </a:r>
            <a:r>
              <a:rPr lang="en-US" altLang="zh-CN" sz="2100" b="1" dirty="0" err="1">
                <a:latin typeface="宋体" pitchFamily="2" charset="-122"/>
              </a:rPr>
              <a:t>夹岸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高山，皆</a:t>
            </a:r>
            <a:r>
              <a:rPr lang="en-US" altLang="zh-CN" sz="2100" b="1" dirty="0">
                <a:latin typeface="宋体" pitchFamily="2" charset="-122"/>
              </a:rPr>
              <a:t>/生/</a:t>
            </a:r>
            <a:r>
              <a:rPr lang="en-US" altLang="zh-CN" sz="2100" b="1" dirty="0" err="1">
                <a:latin typeface="宋体" pitchFamily="2" charset="-122"/>
              </a:rPr>
              <a:t>寒树，负势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竞上，互相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轩邈，争高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直指，千百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成峰。泉水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激石，泠泠作响；好鸟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相鸣，嘤嘤成韵。蝉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则千转不穷，猿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en-US" altLang="zh-CN" sz="2100" b="1" dirty="0" err="1">
                <a:latin typeface="宋体" pitchFamily="2" charset="-122"/>
              </a:rPr>
              <a:t>则百叫无绝</a:t>
            </a:r>
            <a:r>
              <a:rPr lang="en-US" altLang="zh-CN" sz="2100" b="1" dirty="0">
                <a:latin typeface="宋体" pitchFamily="2" charset="-122"/>
              </a:rPr>
              <a:t>。</a:t>
            </a:r>
            <a:r>
              <a:rPr lang="zh-CN" altLang="en-US" sz="2100" b="1" dirty="0">
                <a:latin typeface="宋体" pitchFamily="2" charset="-122"/>
              </a:rPr>
              <a:t>鸢飞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戾天者，望峰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息心；经纶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世务者，窥谷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忘反。</a:t>
            </a:r>
            <a:r>
              <a:rPr lang="en-US" altLang="zh-CN" sz="2100" b="1" dirty="0">
                <a:latin typeface="宋体" pitchFamily="2" charset="-122"/>
              </a:rPr>
              <a:t>(</a:t>
            </a:r>
            <a:r>
              <a:rPr lang="zh-CN" altLang="zh-CN" sz="2100" b="1" dirty="0">
                <a:latin typeface="宋体" pitchFamily="2" charset="-122"/>
              </a:rPr>
              <a:t>慨叹、平缓轻叹、轻慢</a:t>
            </a:r>
            <a:r>
              <a:rPr lang="en-US" altLang="zh-CN" sz="2100" b="1" dirty="0">
                <a:latin typeface="宋体" pitchFamily="2" charset="-122"/>
              </a:rPr>
              <a:t>)</a:t>
            </a:r>
            <a:r>
              <a:rPr lang="zh-CN" altLang="en-US" sz="2100" b="1" dirty="0">
                <a:latin typeface="宋体" pitchFamily="2" charset="-122"/>
              </a:rPr>
              <a:t>横柯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上蔽，在昼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犹昏</a:t>
            </a:r>
            <a:r>
              <a:rPr lang="en-US" altLang="zh-CN" sz="2100" b="1" dirty="0">
                <a:latin typeface="宋体" pitchFamily="2" charset="-122"/>
              </a:rPr>
              <a:t>;</a:t>
            </a:r>
            <a:r>
              <a:rPr lang="zh-CN" altLang="en-US" sz="2100" b="1" dirty="0">
                <a:latin typeface="宋体" pitchFamily="2" charset="-122"/>
              </a:rPr>
              <a:t>疏条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交映，有时</a:t>
            </a:r>
            <a:r>
              <a:rPr lang="en-US" altLang="zh-CN" sz="2100" b="1" dirty="0">
                <a:latin typeface="宋体" pitchFamily="2" charset="-122"/>
              </a:rPr>
              <a:t>/</a:t>
            </a:r>
            <a:r>
              <a:rPr lang="zh-CN" altLang="en-US" sz="2100" b="1" dirty="0">
                <a:latin typeface="宋体" pitchFamily="2" charset="-122"/>
              </a:rPr>
              <a:t>见日。</a:t>
            </a:r>
            <a:r>
              <a:rPr lang="en-US" altLang="zh-CN" sz="2100" b="1" dirty="0">
                <a:latin typeface="宋体" pitchFamily="2" charset="-122"/>
              </a:rPr>
              <a:t>(</a:t>
            </a:r>
            <a:r>
              <a:rPr lang="zh-CN" altLang="zh-CN" sz="2100" b="1" dirty="0">
                <a:latin typeface="宋体" pitchFamily="2" charset="-122"/>
              </a:rPr>
              <a:t>轻松、欢快</a:t>
            </a:r>
            <a:r>
              <a:rPr lang="en-US" altLang="zh-CN" sz="2100" b="1" dirty="0">
                <a:latin typeface="宋体" pitchFamily="2" charset="-122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endParaRPr lang="en-US" altLang="zh-CN" sz="21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1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63845"/>
          <p:cNvSpPr>
            <a:spLocks noChangeArrowheads="1"/>
          </p:cNvSpPr>
          <p:nvPr/>
        </p:nvSpPr>
        <p:spPr bwMode="auto">
          <a:xfrm>
            <a:off x="1774825" y="723900"/>
            <a:ext cx="1511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词类活用</a:t>
            </a:r>
          </a:p>
        </p:txBody>
      </p:sp>
      <p:sp>
        <p:nvSpPr>
          <p:cNvPr id="29699" name="矩形 10242"/>
          <p:cNvSpPr>
            <a:spLocks noChangeArrowheads="1"/>
          </p:cNvSpPr>
          <p:nvPr/>
        </p:nvSpPr>
        <p:spPr bwMode="auto">
          <a:xfrm>
            <a:off x="1919291" y="1557338"/>
            <a:ext cx="856932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latin typeface="宋体" pitchFamily="2" charset="-122"/>
              </a:rPr>
              <a:t>①风烟俱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净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形容词作动词，散净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宋体" pitchFamily="2" charset="-122"/>
              </a:rPr>
              <a:t>②</a:t>
            </a:r>
            <a:r>
              <a:rPr lang="zh-CN" altLang="en-US" sz="2600" b="1" dirty="0">
                <a:latin typeface="宋体" pitchFamily="2" charset="-122"/>
              </a:rPr>
              <a:t>任意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东西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（名词作动词，向东或向西）</a:t>
            </a:r>
          </a:p>
          <a:p>
            <a:pPr>
              <a:lnSpc>
                <a:spcPct val="140000"/>
              </a:lnSpc>
            </a:pPr>
            <a:r>
              <a:rPr lang="zh-CN" altLang="en-US" sz="2600" b="1" dirty="0">
                <a:latin typeface="宋体" pitchFamily="2" charset="-122"/>
              </a:rPr>
              <a:t>③互相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轩邈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均为形容词作动词，往高处伸展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往远处伸展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宋体" pitchFamily="2" charset="-122"/>
              </a:rPr>
              <a:t>④</a:t>
            </a:r>
            <a:r>
              <a:rPr lang="zh-CN" altLang="en-US" sz="2600" b="1" dirty="0">
                <a:latin typeface="宋体" pitchFamily="2" charset="-122"/>
              </a:rPr>
              <a:t>负势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竞</a:t>
            </a:r>
            <a:r>
              <a:rPr lang="zh-CN" altLang="en-US" sz="2600" b="1" dirty="0">
                <a:latin typeface="宋体" pitchFamily="2" charset="-122"/>
              </a:rPr>
              <a:t>上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名词作动词，向上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宋体" pitchFamily="2" charset="-122"/>
              </a:rPr>
              <a:t>⑤</a:t>
            </a:r>
            <a:r>
              <a:rPr lang="zh-CN" altLang="en-US" sz="2600" b="1" dirty="0">
                <a:latin typeface="宋体" pitchFamily="2" charset="-122"/>
              </a:rPr>
              <a:t>横柯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上</a:t>
            </a:r>
            <a:r>
              <a:rPr lang="zh-CN" altLang="en-US" sz="2600" b="1" dirty="0">
                <a:latin typeface="宋体" pitchFamily="2" charset="-122"/>
              </a:rPr>
              <a:t>蔽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方位名词作状语，在上面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宋体" pitchFamily="2" charset="-122"/>
              </a:rPr>
              <a:t>⑥</a:t>
            </a:r>
            <a:r>
              <a:rPr lang="zh-CN" altLang="en-US" sz="2600" b="1" dirty="0">
                <a:latin typeface="宋体" pitchFamily="2" charset="-122"/>
              </a:rPr>
              <a:t>猛浪若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奔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动词作名词，指飞奔的马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宋体" pitchFamily="2" charset="-122"/>
              </a:rPr>
              <a:t>⑦</a:t>
            </a:r>
            <a:r>
              <a:rPr lang="zh-CN" altLang="en-US" sz="2600" b="1" dirty="0">
                <a:latin typeface="宋体" pitchFamily="2" charset="-122"/>
              </a:rPr>
              <a:t>望峰</a:t>
            </a: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息</a:t>
            </a:r>
            <a:r>
              <a:rPr lang="zh-CN" altLang="en-US" sz="2600" b="1" dirty="0">
                <a:latin typeface="宋体" pitchFamily="2" charset="-122"/>
              </a:rPr>
              <a:t>心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动词的使动用法，使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平息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)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2289"/>
          <p:cNvSpPr>
            <a:spLocks noChangeArrowheads="1"/>
          </p:cNvSpPr>
          <p:nvPr/>
        </p:nvSpPr>
        <p:spPr bwMode="auto">
          <a:xfrm>
            <a:off x="3000375" y="1916113"/>
            <a:ext cx="730885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600" b="1">
                <a:latin typeface="宋体" pitchFamily="2" charset="-122"/>
              </a:rPr>
              <a:t>奇山异水</a:t>
            </a:r>
            <a:r>
              <a:rPr lang="en-US" altLang="zh-CN" sz="2600" b="1">
                <a:latin typeface="宋体" pitchFamily="2" charset="-122"/>
              </a:rPr>
              <a:t>,</a:t>
            </a:r>
            <a:r>
              <a:rPr lang="zh-CN" altLang="en-US" sz="2600" b="1">
                <a:latin typeface="宋体" pitchFamily="2" charset="-122"/>
              </a:rPr>
              <a:t>天下独</a:t>
            </a:r>
            <a:r>
              <a:rPr lang="zh-CN" altLang="en-US" sz="2600" b="1">
                <a:solidFill>
                  <a:srgbClr val="FF3300"/>
                </a:solidFill>
                <a:latin typeface="宋体" pitchFamily="2" charset="-122"/>
              </a:rPr>
              <a:t>绝</a:t>
            </a:r>
            <a:r>
              <a:rPr lang="zh-CN" altLang="en-US" sz="2600" b="1">
                <a:latin typeface="宋体" pitchFamily="2" charset="-122"/>
              </a:rPr>
              <a:t>（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形容词，独一无二的</a:t>
            </a:r>
            <a:r>
              <a:rPr lang="zh-CN" altLang="en-US" sz="2600" b="1">
                <a:latin typeface="宋体" pitchFamily="2" charset="-122"/>
              </a:rPr>
              <a:t>）</a:t>
            </a:r>
          </a:p>
          <a:p>
            <a:pPr>
              <a:lnSpc>
                <a:spcPct val="160000"/>
              </a:lnSpc>
            </a:pPr>
            <a:r>
              <a:rPr lang="zh-CN" altLang="en-US" sz="2600" b="1">
                <a:latin typeface="宋体" pitchFamily="2" charset="-122"/>
              </a:rPr>
              <a:t>猿则百叫无绝（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动词，断绝</a:t>
            </a:r>
            <a:r>
              <a:rPr lang="zh-CN" altLang="en-US" sz="2600" b="1">
                <a:latin typeface="宋体" pitchFamily="2" charset="-122"/>
              </a:rPr>
              <a:t>）</a:t>
            </a:r>
          </a:p>
          <a:p>
            <a:pPr>
              <a:lnSpc>
                <a:spcPct val="160000"/>
              </a:lnSpc>
            </a:pPr>
            <a:endParaRPr lang="zh-CN" altLang="en-US" sz="2600" b="1">
              <a:latin typeface="宋体" pitchFamily="2" charset="-122"/>
            </a:endParaRPr>
          </a:p>
        </p:txBody>
      </p:sp>
      <p:sp>
        <p:nvSpPr>
          <p:cNvPr id="30723" name="矩形 12290"/>
          <p:cNvSpPr>
            <a:spLocks noChangeArrowheads="1"/>
          </p:cNvSpPr>
          <p:nvPr/>
        </p:nvSpPr>
        <p:spPr bwMode="auto">
          <a:xfrm>
            <a:off x="2316163" y="2517778"/>
            <a:ext cx="5196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/>
              <a:t>④</a:t>
            </a:r>
          </a:p>
        </p:txBody>
      </p:sp>
      <p:sp>
        <p:nvSpPr>
          <p:cNvPr id="30724" name="左大括号 12292"/>
          <p:cNvSpPr>
            <a:spLocks/>
          </p:cNvSpPr>
          <p:nvPr/>
        </p:nvSpPr>
        <p:spPr bwMode="auto">
          <a:xfrm>
            <a:off x="2774950" y="227647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5" name="左大括号 12293"/>
          <p:cNvSpPr>
            <a:spLocks/>
          </p:cNvSpPr>
          <p:nvPr/>
        </p:nvSpPr>
        <p:spPr bwMode="auto">
          <a:xfrm>
            <a:off x="2855913" y="3522663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文本框 1"/>
          <p:cNvSpPr txBox="1">
            <a:spLocks noChangeArrowheads="1"/>
          </p:cNvSpPr>
          <p:nvPr/>
        </p:nvSpPr>
        <p:spPr bwMode="auto">
          <a:xfrm>
            <a:off x="2578100" y="611188"/>
            <a:ext cx="3733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dirty="0"/>
              <a:t>一词多义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68962"/>
          <p:cNvSpPr>
            <a:spLocks noChangeArrowheads="1"/>
          </p:cNvSpPr>
          <p:nvPr/>
        </p:nvSpPr>
        <p:spPr bwMode="auto">
          <a:xfrm>
            <a:off x="1812925" y="549275"/>
            <a:ext cx="1511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古今异义</a:t>
            </a:r>
          </a:p>
        </p:txBody>
      </p:sp>
      <p:sp>
        <p:nvSpPr>
          <p:cNvPr id="13314" name="矩形 13314"/>
          <p:cNvSpPr>
            <a:spLocks noChangeArrowheads="1"/>
          </p:cNvSpPr>
          <p:nvPr/>
        </p:nvSpPr>
        <p:spPr bwMode="auto">
          <a:xfrm>
            <a:off x="1847850" y="1052516"/>
            <a:ext cx="882015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500" b="1" dirty="0">
                <a:latin typeface="宋体" pitchFamily="2" charset="-122"/>
              </a:rPr>
              <a:t>  </a:t>
            </a:r>
            <a:r>
              <a:rPr lang="zh-CN" altLang="en-US" sz="2000" b="1" dirty="0">
                <a:latin typeface="宋体" pitchFamily="2" charset="-122"/>
              </a:rPr>
              <a:t>  </a:t>
            </a:r>
            <a:r>
              <a:rPr lang="zh-CN" altLang="en-US" sz="2400" b="1" dirty="0">
                <a:latin typeface="宋体" pitchFamily="2" charset="-122"/>
              </a:rPr>
              <a:t>①自富阳至桐庐一百</a:t>
            </a:r>
            <a:r>
              <a:rPr lang="zh-CN" altLang="en-US" sz="2400" b="1" dirty="0">
                <a:solidFill>
                  <a:srgbClr val="FF3300"/>
                </a:solidFill>
                <a:latin typeface="宋体" pitchFamily="2" charset="-122"/>
              </a:rPr>
              <a:t>许</a:t>
            </a:r>
            <a:r>
              <a:rPr lang="zh-CN" altLang="en-US" sz="2400" b="1" dirty="0">
                <a:latin typeface="宋体" pitchFamily="2" charset="-122"/>
              </a:rPr>
              <a:t>里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（古义：表示约数；今义：称赞，承认优点）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  ②</a:t>
            </a:r>
            <a:r>
              <a:rPr lang="zh-CN" altLang="en-US" sz="2400" b="1" dirty="0">
                <a:solidFill>
                  <a:srgbClr val="FF3300"/>
                </a:solidFill>
                <a:latin typeface="宋体" pitchFamily="2" charset="-122"/>
              </a:rPr>
              <a:t>经纶</a:t>
            </a:r>
            <a:r>
              <a:rPr lang="zh-CN" altLang="en-US" sz="2400" b="1" dirty="0">
                <a:latin typeface="宋体" pitchFamily="2" charset="-122"/>
              </a:rPr>
              <a:t>世务者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（古义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筹划、治理；今义：整理蚕丝，比喻规划、管理国家大事）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  ③鸢飞</a:t>
            </a:r>
            <a:r>
              <a:rPr lang="zh-CN" altLang="en-US" sz="2400" b="1" dirty="0">
                <a:solidFill>
                  <a:srgbClr val="FF3300"/>
                </a:solidFill>
                <a:latin typeface="宋体" pitchFamily="2" charset="-122"/>
              </a:rPr>
              <a:t>戾</a:t>
            </a:r>
            <a:r>
              <a:rPr lang="zh-CN" altLang="en-US" sz="2400" b="1" dirty="0">
                <a:latin typeface="宋体" pitchFamily="2" charset="-122"/>
              </a:rPr>
              <a:t>天者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（古义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至、到达；今义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罪过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乖张）</a:t>
            </a:r>
          </a:p>
          <a:p>
            <a:pPr>
              <a:lnSpc>
                <a:spcPct val="14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富春江图片</a:t>
            </a:r>
          </a:p>
        </p:txBody>
      </p:sp>
      <p:pic>
        <p:nvPicPr>
          <p:cNvPr id="14339" name="内容占位符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047" y="2167943"/>
            <a:ext cx="4761905" cy="339047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1544" y="764707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特殊句式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省略句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①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船</a:t>
            </a:r>
            <a:r>
              <a:rPr lang="en-US" altLang="zh-CN" sz="2400" b="1" dirty="0">
                <a:latin typeface="宋体" pitchFamily="2" charset="-122"/>
              </a:rPr>
              <a:t>)</a:t>
            </a:r>
            <a:r>
              <a:rPr lang="zh-CN" altLang="en-US" sz="2400" b="1" dirty="0">
                <a:latin typeface="宋体" pitchFamily="2" charset="-122"/>
              </a:rPr>
              <a:t>从流飘荡，任意东西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省略主语“船”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latin typeface="宋体" pitchFamily="2" charset="-122"/>
              </a:rPr>
              <a:t>②</a:t>
            </a:r>
            <a:r>
              <a:rPr lang="zh-CN" altLang="en-US" sz="2400" b="1" dirty="0">
                <a:latin typeface="宋体" pitchFamily="2" charset="-122"/>
              </a:rPr>
              <a:t>急湍甚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于</a:t>
            </a:r>
            <a:r>
              <a:rPr lang="en-US" altLang="zh-CN" sz="2400" b="1" dirty="0">
                <a:latin typeface="宋体" pitchFamily="2" charset="-122"/>
              </a:rPr>
              <a:t>)</a:t>
            </a:r>
            <a:r>
              <a:rPr lang="zh-CN" altLang="en-US" sz="2400" b="1" dirty="0">
                <a:latin typeface="宋体" pitchFamily="2" charset="-122"/>
              </a:rPr>
              <a:t>箭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省略介词“于”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latin typeface="宋体" pitchFamily="2" charset="-122"/>
              </a:rPr>
              <a:t>③(</a:t>
            </a:r>
            <a:r>
              <a:rPr lang="zh-CN" altLang="en-US" sz="2400" b="1" dirty="0">
                <a:latin typeface="宋体" pitchFamily="2" charset="-122"/>
              </a:rPr>
              <a:t>高山</a:t>
            </a:r>
            <a:r>
              <a:rPr lang="en-US" altLang="zh-CN" sz="2400" b="1" dirty="0">
                <a:latin typeface="宋体" pitchFamily="2" charset="-122"/>
              </a:rPr>
              <a:t>)</a:t>
            </a:r>
            <a:r>
              <a:rPr lang="zh-CN" altLang="en-US" sz="2400" b="1" dirty="0">
                <a:latin typeface="宋体" pitchFamily="2" charset="-122"/>
              </a:rPr>
              <a:t>负势竞上，互相轩邈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省略主语“高山”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</a:p>
          <a:p>
            <a:pPr eaLnBrk="1" hangingPunct="1"/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2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2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charRg st="51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9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charRg st="79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charRg st="79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79203"/>
          <p:cNvSpPr>
            <a:spLocks noChangeArrowheads="1"/>
          </p:cNvSpPr>
          <p:nvPr/>
        </p:nvSpPr>
        <p:spPr bwMode="auto">
          <a:xfrm>
            <a:off x="4651375" y="889000"/>
            <a:ext cx="18430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中考变式问</a:t>
            </a:r>
          </a:p>
        </p:txBody>
      </p:sp>
      <p:sp>
        <p:nvSpPr>
          <p:cNvPr id="21507" name="矩形 21506"/>
          <p:cNvSpPr>
            <a:spLocks noChangeArrowheads="1"/>
          </p:cNvSpPr>
          <p:nvPr/>
        </p:nvSpPr>
        <p:spPr bwMode="auto">
          <a:xfrm>
            <a:off x="1703391" y="1484316"/>
            <a:ext cx="8713787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latin typeface="Times New Roman" pitchFamily="18" charset="0"/>
              </a:rPr>
              <a:t>      </a:t>
            </a:r>
            <a:r>
              <a:rPr lang="en-US" altLang="zh-CN" sz="2600" b="1" dirty="0">
                <a:latin typeface="Times New Roman" pitchFamily="18" charset="0"/>
                <a:ea typeface="黑体" pitchFamily="49" charset="-122"/>
              </a:rPr>
              <a:t>1.“</a:t>
            </a:r>
            <a:r>
              <a:rPr lang="zh-CN" altLang="en-US" sz="2600" b="1" dirty="0">
                <a:latin typeface="Times New Roman" pitchFamily="18" charset="0"/>
                <a:ea typeface="黑体" pitchFamily="49" charset="-122"/>
              </a:rPr>
              <a:t>水皆缥碧，千丈见底。游鱼细石，直视无碍。急湍甚箭，猛浪若奔”这三句话采用了什么手法</a:t>
            </a:r>
            <a:r>
              <a:rPr lang="en-US" altLang="zh-CN" sz="2600" b="1" dirty="0">
                <a:latin typeface="Times New Roman" pitchFamily="18" charset="0"/>
                <a:ea typeface="黑体" pitchFamily="49" charset="-122"/>
              </a:rPr>
              <a:t>?</a:t>
            </a:r>
            <a:r>
              <a:rPr lang="zh-CN" altLang="en-US" sz="2600" b="1" dirty="0">
                <a:latin typeface="Times New Roman" pitchFamily="18" charset="0"/>
                <a:ea typeface="黑体" pitchFamily="49" charset="-122"/>
              </a:rPr>
              <a:t>突出了水的什么特点</a:t>
            </a:r>
            <a:r>
              <a:rPr lang="en-US" altLang="zh-CN" sz="2600" b="1" dirty="0">
                <a:latin typeface="Times New Roman" pitchFamily="18" charset="0"/>
                <a:ea typeface="黑体" pitchFamily="49" charset="-122"/>
              </a:rPr>
              <a:t>?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Times New Roman" pitchFamily="18" charset="0"/>
              </a:rPr>
              <a:t>       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这三句话采用了动静结合、正侧面描写相结合的手法，突出了水清和水势迅猛的特点。“千丈见底”运用了夸张的手法，写江水的清澈。“游鱼细石，直视无碍”从侧面写出了江水的清澈；后一句由静态转为动态，突出了“异水”湍急奔腾的气势。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en-US" sz="26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62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charRg st="62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charRg st="62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 noChangeArrowheads="1"/>
          </p:cNvSpPr>
          <p:nvPr>
            <p:ph type="title"/>
          </p:nvPr>
        </p:nvSpPr>
        <p:spPr>
          <a:xfrm>
            <a:off x="1991544" y="54868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sz="2800" dirty="0"/>
              <a:t>2.</a:t>
            </a:r>
            <a:r>
              <a:rPr lang="zh-CN" altLang="en-US" sz="2800" dirty="0"/>
              <a:t>山的特点（山之奇），作者从哪些方面写山，并运用哪些手法？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1544" y="1988843"/>
            <a:ext cx="8229600" cy="4525963"/>
          </a:xfrm>
        </p:spPr>
        <p:txBody>
          <a:bodyPr/>
          <a:lstStyle/>
          <a:p>
            <a:pPr eaLnBrk="1" hangingPunct="1"/>
            <a:r>
              <a:rPr lang="zh-CN" altLang="en-US" sz="2800" dirty="0"/>
              <a:t>色：</a:t>
            </a:r>
            <a:r>
              <a:rPr lang="zh-CN" altLang="en-US" sz="2800" b="1" dirty="0">
                <a:solidFill>
                  <a:srgbClr val="9C9CDF"/>
                </a:solidFill>
                <a:latin typeface="Times New Roman" pitchFamily="18" charset="0"/>
              </a:rPr>
              <a:t>夹岸高山，皆生寒树</a:t>
            </a:r>
            <a:endParaRPr lang="zh-CN" altLang="en-US" sz="2800" dirty="0"/>
          </a:p>
          <a:p>
            <a:pPr eaLnBrk="1" hangingPunct="1"/>
            <a:r>
              <a:rPr lang="zh-CN" altLang="en-US" sz="2800" dirty="0"/>
              <a:t>形：</a:t>
            </a:r>
            <a:r>
              <a:rPr lang="zh-CN" altLang="en-US" sz="2800" b="1" dirty="0">
                <a:solidFill>
                  <a:srgbClr val="9C9CDF"/>
                </a:solidFill>
                <a:latin typeface="Times New Roman" pitchFamily="18" charset="0"/>
              </a:rPr>
              <a:t>负势竞上，互相轩邈，争高直指，千百成峰。</a:t>
            </a:r>
            <a:endParaRPr lang="zh-CN" altLang="en-US" sz="2800" dirty="0"/>
          </a:p>
          <a:p>
            <a:pPr eaLnBrk="1" hangingPunct="1"/>
            <a:r>
              <a:rPr lang="zh-CN" altLang="en-US" sz="2800" dirty="0"/>
              <a:t>声：</a:t>
            </a:r>
            <a:r>
              <a:rPr lang="zh-CN" altLang="en-US" sz="2800" b="1" dirty="0">
                <a:solidFill>
                  <a:srgbClr val="9C9CDF"/>
                </a:solidFill>
                <a:latin typeface="宋体" pitchFamily="2" charset="-122"/>
              </a:rPr>
              <a:t>泉水激石，泠泠作响；好鸟相鸣，嘤嘤成韵。蝉则千转穷，猿则百叫无绝。</a:t>
            </a:r>
            <a:endParaRPr lang="zh-CN" altLang="en-US" sz="2800" dirty="0"/>
          </a:p>
          <a:p>
            <a:pPr eaLnBrk="1" hangingPunct="1"/>
            <a:r>
              <a:rPr lang="zh-CN" altLang="en-US" sz="2800" dirty="0"/>
              <a:t>以动写静，把静止的山写活了，显示出山的</a:t>
            </a:r>
            <a:r>
              <a:rPr lang="en-US" altLang="zh-CN" sz="2800" dirty="0"/>
              <a:t>“</a:t>
            </a:r>
            <a:r>
              <a:rPr lang="zh-CN" altLang="en-US" sz="2800" dirty="0"/>
              <a:t>奇</a:t>
            </a:r>
            <a:r>
              <a:rPr lang="en-US" altLang="zh-CN" sz="2800" dirty="0"/>
              <a:t>”</a:t>
            </a:r>
            <a:r>
              <a:rPr lang="zh-CN" altLang="en-US" sz="2800" dirty="0"/>
              <a:t>。</a:t>
            </a:r>
          </a:p>
          <a:p>
            <a:pPr eaLnBrk="1" hangingPunct="1"/>
            <a:r>
              <a:rPr lang="zh-CN" altLang="en-US" sz="2800" dirty="0"/>
              <a:t>感：</a:t>
            </a:r>
            <a:r>
              <a:rPr lang="zh-CN" altLang="en-US" sz="2800" b="1" dirty="0">
                <a:solidFill>
                  <a:srgbClr val="9C9CDF"/>
                </a:solidFill>
                <a:latin typeface="宋体" pitchFamily="2" charset="-122"/>
              </a:rPr>
              <a:t>鸢飞戾天者，望峰息心；经纶世务者，窥谷忘反。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为什么先写异水再写异山</a:t>
            </a:r>
          </a:p>
        </p:txBody>
      </p:sp>
      <p:sp>
        <p:nvSpPr>
          <p:cNvPr id="3584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先水后山，由近及远，逐层展开，符合</a:t>
            </a:r>
            <a:r>
              <a:rPr lang="en-US" altLang="zh-CN" dirty="0" smtClean="0"/>
              <a:t>“</a:t>
            </a:r>
            <a:r>
              <a:rPr lang="zh-CN" altLang="en-US" dirty="0" smtClean="0"/>
              <a:t>从流飘荡</a:t>
            </a:r>
            <a:r>
              <a:rPr lang="en-US" altLang="zh-CN" dirty="0" smtClean="0"/>
              <a:t>”</a:t>
            </a:r>
            <a:r>
              <a:rPr lang="zh-CN" altLang="en-US" dirty="0" smtClean="0"/>
              <a:t>的观景习惯，条理清楚。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2457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453" y="876303"/>
            <a:ext cx="174942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2457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560" y="1484313"/>
            <a:ext cx="7992888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2529"/>
          <p:cNvSpPr>
            <a:spLocks noChangeArrowheads="1"/>
          </p:cNvSpPr>
          <p:nvPr/>
        </p:nvSpPr>
        <p:spPr bwMode="auto">
          <a:xfrm>
            <a:off x="2279579" y="1268760"/>
            <a:ext cx="7559675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latin typeface="Times New Roman" pitchFamily="18" charset="0"/>
                <a:ea typeface="黑体" pitchFamily="49" charset="-122"/>
              </a:rPr>
              <a:t>       </a:t>
            </a:r>
            <a:r>
              <a:rPr lang="en-US" altLang="zh-CN" sz="2600" b="1" dirty="0">
                <a:latin typeface="Times New Roman" pitchFamily="18" charset="0"/>
                <a:ea typeface="黑体" pitchFamily="49" charset="-122"/>
              </a:rPr>
              <a:t>3.</a:t>
            </a:r>
            <a:r>
              <a:rPr lang="zh-CN" altLang="en-US" sz="2600" b="1" dirty="0">
                <a:latin typeface="Times New Roman" pitchFamily="18" charset="0"/>
                <a:ea typeface="黑体" pitchFamily="49" charset="-122"/>
              </a:rPr>
              <a:t>文章通过描写富春江的山水，抒发了作者怎样的思想感情？</a:t>
            </a: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3300"/>
                </a:solidFill>
                <a:latin typeface="宋体" pitchFamily="2" charset="-122"/>
              </a:rPr>
              <a:t>    文章通过描写富春江“奇山”的轩邈、“异水”的清澈湍急，抒发了作者对自然、自由的热爱，及厌恶官场政务的思想感情。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3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charRg st="3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charRg st="3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本文的语言有何特点？</a:t>
            </a:r>
          </a:p>
          <a:p>
            <a:pPr eaLnBrk="1" hangingPunct="1"/>
            <a:endParaRPr lang="zh-CN" altLang="en-US" dirty="0" smtClean="0"/>
          </a:p>
          <a:p>
            <a:pPr eaLnBrk="1" hangingPunct="1"/>
            <a:r>
              <a:rPr lang="zh-CN" altLang="en-US" dirty="0" smtClean="0"/>
              <a:t>有一种音韵和谐美，整散相间；形象生动，写景文字凝练。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总结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写作手法：</a:t>
            </a:r>
          </a:p>
          <a:p>
            <a:pPr eaLnBrk="1" hangingPunct="1"/>
            <a:endParaRPr lang="zh-CN" altLang="en-US" dirty="0" smtClean="0"/>
          </a:p>
          <a:p>
            <a:pPr eaLnBrk="1" hangingPunct="1"/>
            <a:r>
              <a:rPr lang="zh-CN" altLang="en-US" dirty="0" smtClean="0"/>
              <a:t>动静结合 以动衬静 形声兼备 寓情于景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28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66915"/>
          <p:cNvSpPr txBox="1">
            <a:spLocks noChangeArrowheads="1"/>
          </p:cNvSpPr>
          <p:nvPr/>
        </p:nvSpPr>
        <p:spPr bwMode="auto">
          <a:xfrm>
            <a:off x="4648203" y="1163638"/>
            <a:ext cx="18653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学习目标</a:t>
            </a:r>
          </a:p>
        </p:txBody>
      </p:sp>
      <p:sp>
        <p:nvSpPr>
          <p:cNvPr id="15363" name="矩形 5122"/>
          <p:cNvSpPr>
            <a:spLocks noChangeArrowheads="1"/>
          </p:cNvSpPr>
          <p:nvPr/>
        </p:nvSpPr>
        <p:spPr bwMode="auto">
          <a:xfrm>
            <a:off x="1955800" y="1700216"/>
            <a:ext cx="8388350" cy="34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dirty="0"/>
              <a:t> </a:t>
            </a:r>
            <a:r>
              <a:rPr lang="en-US" altLang="zh-CN" sz="2600" b="1" dirty="0">
                <a:latin typeface="Times New Roman" pitchFamily="18" charset="0"/>
              </a:rPr>
              <a:t>1.</a:t>
            </a:r>
            <a:r>
              <a:rPr lang="zh-CN" altLang="en-US" sz="2600" b="1" dirty="0">
                <a:latin typeface="Times New Roman" pitchFamily="18" charset="0"/>
              </a:rPr>
              <a:t>知识与技能目标：了解有关“骈文”的文体知识，理解重点文言实词、虚词的意义。</a:t>
            </a:r>
            <a:r>
              <a:rPr lang="en-US" altLang="zh-CN" sz="2600" b="1" dirty="0">
                <a:solidFill>
                  <a:srgbClr val="FF3300"/>
                </a:solidFill>
                <a:latin typeface="Times New Roman" pitchFamily="18" charset="0"/>
              </a:rPr>
              <a:t>(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重点</a:t>
            </a:r>
            <a:r>
              <a:rPr lang="en-US" altLang="zh-CN" sz="2600" b="1" dirty="0">
                <a:solidFill>
                  <a:srgbClr val="FF33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Times New Roman" pitchFamily="18" charset="0"/>
              </a:rPr>
              <a:t>2.</a:t>
            </a:r>
            <a:r>
              <a:rPr lang="zh-CN" altLang="en-US" sz="2600" b="1" dirty="0">
                <a:latin typeface="Times New Roman" pitchFamily="18" charset="0"/>
              </a:rPr>
              <a:t>知识与技能目标：学习作者抓住景物特征，运用多种艺术手法，多角度、分层次的写景方法。</a:t>
            </a:r>
            <a:r>
              <a:rPr lang="en-US" altLang="zh-CN" sz="2600" b="1" dirty="0">
                <a:solidFill>
                  <a:srgbClr val="FF3300"/>
                </a:solidFill>
                <a:latin typeface="Times New Roman" pitchFamily="18" charset="0"/>
              </a:rPr>
              <a:t>(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难点</a:t>
            </a:r>
            <a:r>
              <a:rPr lang="en-US" altLang="zh-CN" sz="2600" b="1" dirty="0">
                <a:solidFill>
                  <a:srgbClr val="FF33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600" b="1" dirty="0">
                <a:latin typeface="Times New Roman" pitchFamily="18" charset="0"/>
              </a:rPr>
              <a:t>3.</a:t>
            </a:r>
            <a:r>
              <a:rPr lang="zh-CN" altLang="en-US" sz="2600" b="1" dirty="0">
                <a:latin typeface="Times New Roman" pitchFamily="18" charset="0"/>
              </a:rPr>
              <a:t>情感态度与价值观目标：感受富春江“奇山异水”之美，体会作者的高洁志趣和追求自由的情怀。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143672" y="587727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8397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806453"/>
            <a:ext cx="18494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83975"/>
          <p:cNvSpPr>
            <a:spLocks noChangeArrowheads="1"/>
          </p:cNvSpPr>
          <p:nvPr/>
        </p:nvSpPr>
        <p:spPr bwMode="auto">
          <a:xfrm>
            <a:off x="1919288" y="1484313"/>
            <a:ext cx="117951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生难字</a:t>
            </a:r>
          </a:p>
        </p:txBody>
      </p:sp>
      <p:sp>
        <p:nvSpPr>
          <p:cNvPr id="16388" name="矩形 9219"/>
          <p:cNvSpPr>
            <a:spLocks noChangeArrowheads="1"/>
          </p:cNvSpPr>
          <p:nvPr/>
        </p:nvSpPr>
        <p:spPr bwMode="auto">
          <a:xfrm>
            <a:off x="2603500" y="2060575"/>
            <a:ext cx="80645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嘤</a:t>
            </a:r>
            <a:r>
              <a:rPr lang="zh-CN" altLang="en-US" sz="2600" b="1" dirty="0">
                <a:latin typeface="Times New Roman" pitchFamily="18" charset="0"/>
              </a:rPr>
              <a:t>（</a:t>
            </a:r>
            <a:r>
              <a:rPr lang="en-US" altLang="zh-CN" sz="2600" b="1" dirty="0" err="1">
                <a:latin typeface="Times New Roman" pitchFamily="18" charset="0"/>
              </a:rPr>
              <a:t>yīng</a:t>
            </a:r>
            <a:r>
              <a:rPr lang="zh-CN" altLang="en-US" sz="2600" b="1" dirty="0">
                <a:latin typeface="Times New Roman" pitchFamily="18" charset="0"/>
              </a:rPr>
              <a:t>）                                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   缥</a:t>
            </a:r>
            <a:r>
              <a:rPr lang="zh-CN" altLang="en-US" sz="2600" b="1" dirty="0">
                <a:latin typeface="Times New Roman" pitchFamily="18" charset="0"/>
              </a:rPr>
              <a:t>碧（</a:t>
            </a:r>
            <a:r>
              <a:rPr lang="en-US" altLang="zh-CN" sz="2600" b="1" dirty="0" err="1">
                <a:latin typeface="Times New Roman" pitchFamily="18" charset="0"/>
              </a:rPr>
              <a:t>piǎo</a:t>
            </a:r>
            <a:r>
              <a:rPr lang="zh-CN" altLang="en-US" sz="2600" b="1" dirty="0">
                <a:latin typeface="Times New Roman" pitchFamily="18" charset="0"/>
              </a:rPr>
              <a:t>）</a:t>
            </a:r>
          </a:p>
          <a:p>
            <a:pPr>
              <a:lnSpc>
                <a:spcPct val="140000"/>
              </a:lnSpc>
            </a:pPr>
            <a:r>
              <a:rPr lang="zh-CN" altLang="en-US" sz="2600" b="1" dirty="0">
                <a:latin typeface="Times New Roman" pitchFamily="18" charset="0"/>
              </a:rPr>
              <a:t>急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湍</a:t>
            </a:r>
            <a:r>
              <a:rPr lang="zh-CN" altLang="en-US" sz="2600" b="1" dirty="0">
                <a:latin typeface="Times New Roman" pitchFamily="18" charset="0"/>
              </a:rPr>
              <a:t>（</a:t>
            </a:r>
            <a:r>
              <a:rPr lang="en-US" altLang="zh-CN" sz="2600" b="1" dirty="0" err="1">
                <a:latin typeface="Times New Roman" pitchFamily="18" charset="0"/>
              </a:rPr>
              <a:t>tuān</a:t>
            </a:r>
            <a:r>
              <a:rPr lang="zh-CN" altLang="en-US" sz="2600" b="1" dirty="0">
                <a:latin typeface="Times New Roman" pitchFamily="18" charset="0"/>
              </a:rPr>
              <a:t>）                               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轩邈</a:t>
            </a:r>
            <a:r>
              <a:rPr lang="zh-CN" altLang="en-US" sz="2600" b="1" dirty="0">
                <a:latin typeface="Times New Roman" pitchFamily="18" charset="0"/>
              </a:rPr>
              <a:t>（</a:t>
            </a:r>
            <a:r>
              <a:rPr lang="en-US" altLang="zh-CN" sz="2600" b="1" dirty="0" err="1">
                <a:latin typeface="Times New Roman" pitchFamily="18" charset="0"/>
              </a:rPr>
              <a:t>xuān</a:t>
            </a:r>
            <a:r>
              <a:rPr lang="en-US" altLang="zh-CN" sz="2600" b="1" dirty="0">
                <a:latin typeface="Times New Roman" pitchFamily="18" charset="0"/>
              </a:rPr>
              <a:t> </a:t>
            </a:r>
            <a:r>
              <a:rPr lang="en-US" altLang="zh-CN" sz="2600" b="1" dirty="0" err="1">
                <a:latin typeface="Times New Roman" pitchFamily="18" charset="0"/>
              </a:rPr>
              <a:t>miǎo</a:t>
            </a:r>
            <a:r>
              <a:rPr lang="zh-CN" altLang="en-US" sz="2600" b="1" dirty="0">
                <a:latin typeface="Times New Roman" pitchFamily="18" charset="0"/>
              </a:rPr>
              <a:t>）</a:t>
            </a:r>
          </a:p>
          <a:p>
            <a:pPr>
              <a:lnSpc>
                <a:spcPct val="140000"/>
              </a:lnSpc>
            </a:pP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泠</a:t>
            </a:r>
            <a:r>
              <a:rPr lang="zh-CN" altLang="en-US" sz="2600" b="1" dirty="0">
                <a:latin typeface="Times New Roman" pitchFamily="18" charset="0"/>
              </a:rPr>
              <a:t>泠（</a:t>
            </a:r>
            <a:r>
              <a:rPr lang="en-US" altLang="zh-CN" sz="2600" b="1" dirty="0" err="1">
                <a:latin typeface="Times New Roman" pitchFamily="18" charset="0"/>
              </a:rPr>
              <a:t>líng</a:t>
            </a:r>
            <a:r>
              <a:rPr lang="zh-CN" altLang="en-US" sz="2600" b="1" dirty="0">
                <a:latin typeface="Times New Roman" pitchFamily="18" charset="0"/>
              </a:rPr>
              <a:t>）                                横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柯</a:t>
            </a:r>
            <a:r>
              <a:rPr lang="zh-CN" altLang="en-US" sz="2600" b="1" dirty="0">
                <a:latin typeface="Times New Roman" pitchFamily="18" charset="0"/>
              </a:rPr>
              <a:t>（</a:t>
            </a:r>
            <a:r>
              <a:rPr lang="en-US" altLang="zh-CN" sz="2600" b="1" dirty="0" err="1">
                <a:latin typeface="Times New Roman" pitchFamily="18" charset="0"/>
              </a:rPr>
              <a:t>kē</a:t>
            </a:r>
            <a:r>
              <a:rPr lang="zh-CN" altLang="en-US" sz="2600" b="1" dirty="0">
                <a:latin typeface="Times New Roman" pitchFamily="18" charset="0"/>
              </a:rPr>
              <a:t>）</a:t>
            </a:r>
          </a:p>
          <a:p>
            <a:pPr>
              <a:lnSpc>
                <a:spcPct val="140000"/>
              </a:lnSpc>
            </a:pP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鸢</a:t>
            </a:r>
            <a:r>
              <a:rPr lang="zh-CN" altLang="en-US" sz="2600" b="1" dirty="0">
                <a:latin typeface="Times New Roman" pitchFamily="18" charset="0"/>
              </a:rPr>
              <a:t>飞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戾</a:t>
            </a:r>
            <a:r>
              <a:rPr lang="zh-CN" altLang="en-US" sz="2600" b="1" dirty="0">
                <a:latin typeface="Times New Roman" pitchFamily="18" charset="0"/>
              </a:rPr>
              <a:t>天（</a:t>
            </a:r>
            <a:r>
              <a:rPr lang="en-US" altLang="zh-CN" sz="2600" b="1" dirty="0" err="1">
                <a:latin typeface="Times New Roman" pitchFamily="18" charset="0"/>
              </a:rPr>
              <a:t>yuān</a:t>
            </a:r>
            <a:r>
              <a:rPr lang="zh-CN" altLang="en-US" sz="2600" b="1" dirty="0">
                <a:latin typeface="Times New Roman" pitchFamily="18" charset="0"/>
              </a:rPr>
              <a:t>）（</a:t>
            </a:r>
            <a:r>
              <a:rPr lang="en-US" altLang="zh-CN" sz="2600" b="1" dirty="0" err="1">
                <a:latin typeface="Times New Roman" pitchFamily="18" charset="0"/>
              </a:rPr>
              <a:t>lì</a:t>
            </a:r>
            <a:r>
              <a:rPr lang="zh-CN" altLang="en-US" sz="2600" b="1" dirty="0">
                <a:latin typeface="Times New Roman" pitchFamily="18" charset="0"/>
              </a:rPr>
              <a:t>）             经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纶</a:t>
            </a:r>
            <a:r>
              <a:rPr lang="zh-CN" altLang="en-US" sz="2600" b="1" dirty="0">
                <a:latin typeface="Times New Roman" pitchFamily="18" charset="0"/>
              </a:rPr>
              <a:t>（[lún）</a:t>
            </a:r>
            <a:endParaRPr lang="en-US" altLang="zh-CN" sz="2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024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509" y="652465"/>
            <a:ext cx="1954213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7170"/>
          <p:cNvSpPr>
            <a:spLocks noChangeArrowheads="1"/>
          </p:cNvSpPr>
          <p:nvPr/>
        </p:nvSpPr>
        <p:spPr bwMode="auto">
          <a:xfrm>
            <a:off x="2135188" y="1196978"/>
            <a:ext cx="8064500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latin typeface="Times New Roman" pitchFamily="18" charset="0"/>
              </a:rPr>
              <a:t>       </a:t>
            </a:r>
            <a:r>
              <a:rPr lang="zh-CN" altLang="en-US" sz="2600" b="1" dirty="0">
                <a:solidFill>
                  <a:srgbClr val="FF3300"/>
                </a:solidFill>
                <a:latin typeface="Times New Roman" pitchFamily="18" charset="0"/>
              </a:rPr>
              <a:t>吴均</a:t>
            </a:r>
            <a:r>
              <a:rPr lang="zh-CN" altLang="en-US" sz="2600" b="1" dirty="0">
                <a:latin typeface="Times New Roman" pitchFamily="18" charset="0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</a:rPr>
              <a:t>字叔庠，南朝梁文学家。</a:t>
            </a:r>
            <a:r>
              <a:rPr lang="zh-CN" altLang="en-US" sz="2600" b="1" dirty="0">
                <a:latin typeface="Times New Roman" pitchFamily="18" charset="0"/>
              </a:rPr>
              <a:t>其诗</a:t>
            </a: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</a:rPr>
              <a:t>清新</a:t>
            </a:r>
            <a:r>
              <a:rPr lang="zh-CN" altLang="en-US" sz="2600" b="1" dirty="0">
                <a:latin typeface="Times New Roman" pitchFamily="18" charset="0"/>
              </a:rPr>
              <a:t>，音韵和谐，被称为</a:t>
            </a: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</a:rPr>
              <a:t>“吴均体”。</a:t>
            </a:r>
          </a:p>
          <a:p>
            <a:endParaRPr lang="zh-CN" altLang="en-US" sz="2600" b="1" dirty="0">
              <a:latin typeface="Times New Roman" pitchFamily="18" charset="0"/>
            </a:endParaRPr>
          </a:p>
        </p:txBody>
      </p:sp>
      <p:pic>
        <p:nvPicPr>
          <p:cNvPr id="17412" name="图片 717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9" y="3241886"/>
            <a:ext cx="19843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矩形 7172"/>
          <p:cNvSpPr>
            <a:spLocks noChangeArrowheads="1"/>
          </p:cNvSpPr>
          <p:nvPr/>
        </p:nvSpPr>
        <p:spPr bwMode="auto">
          <a:xfrm>
            <a:off x="1847853" y="3789363"/>
            <a:ext cx="8640763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/>
              <a:t>        南北朝时期，政治黑暗，社会动乱。一些仕途失意的士人便遁迹山林，通过寄情山水来排解心中的苦闷。吴均因在梁武帝时私撰</a:t>
            </a:r>
            <a:r>
              <a:rPr lang="en-US" altLang="zh-CN" sz="2600" b="1" dirty="0"/>
              <a:t>《</a:t>
            </a:r>
            <a:r>
              <a:rPr lang="zh-CN" altLang="en-US" sz="2600" b="1" dirty="0"/>
              <a:t>齐春秋</a:t>
            </a:r>
            <a:r>
              <a:rPr lang="en-US" altLang="zh-CN" sz="2600" b="1" dirty="0"/>
              <a:t>》</a:t>
            </a:r>
            <a:r>
              <a:rPr lang="zh-CN" altLang="en-US" sz="2600" b="1" dirty="0"/>
              <a:t>而被免职，故避世隐居，寄情山水。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194"/>
          <p:cNvSpPr>
            <a:spLocks noChangeArrowheads="1"/>
          </p:cNvSpPr>
          <p:nvPr/>
        </p:nvSpPr>
        <p:spPr bwMode="auto">
          <a:xfrm>
            <a:off x="1663700" y="774703"/>
            <a:ext cx="868045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                  骈文</a:t>
            </a:r>
          </a:p>
          <a:p>
            <a:pPr>
              <a:lnSpc>
                <a:spcPct val="140000"/>
              </a:lnSpc>
            </a:pPr>
            <a:r>
              <a:rPr lang="zh-CN" altLang="en-US" sz="2600" b="1" dirty="0">
                <a:latin typeface="宋体" pitchFamily="2" charset="-122"/>
              </a:rPr>
              <a:t>    骈文盛行于南北朝时期的一种文体。因四字句、六字句相互交替，故称“四六文”。骈文的主要特点是以偶句为主，讲究对仗，构成字数相等的上下联，词性、词义配对。在声韵上韵律和谐；在修辞上，注重用典，目的是让文章问含蓄、典雅精炼。但它过于追求形式，逐渐走向形式主义，妨害了思想内容的表达。本文具有骈文的音韵美，却无骈文的繁复，全文清新优美，是古代描写山水的经典之作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69210" y="138426"/>
            <a:ext cx="2896866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文体链接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82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425" y="712791"/>
            <a:ext cx="41925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825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1760538"/>
            <a:ext cx="177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矩形 6147"/>
          <p:cNvSpPr/>
          <p:nvPr/>
        </p:nvSpPr>
        <p:spPr>
          <a:xfrm>
            <a:off x="1992312" y="2678112"/>
            <a:ext cx="8207375" cy="28898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sz="2600" b="1" noProof="1">
                <a:latin typeface="宋体" panose="02010600030101010101" pitchFamily="2" charset="-122"/>
              </a:rPr>
              <a:t>    </a:t>
            </a:r>
            <a:r>
              <a:rPr lang="zh-CN" altLang="en-US" sz="2600" b="1" noProof="1">
                <a:latin typeface="宋体" panose="02010600030101010101" pitchFamily="2" charset="-122"/>
                <a:sym typeface="+mn-ea"/>
              </a:rPr>
              <a:t>本文是吴均以骈文写给友人朱元思的一封信，具有骈文的音韵美，却无骈文的繁复，全文清新优美，是古代描写山水的经典之作。</a:t>
            </a:r>
            <a:endParaRPr lang="zh-CN" altLang="en-US" sz="2600" b="1" noProof="1">
              <a:latin typeface="宋体" panose="02010600030101010101" pitchFamily="2" charset="-122"/>
            </a:endParaRPr>
          </a:p>
          <a:p>
            <a:pPr>
              <a:lnSpc>
                <a:spcPct val="140000"/>
              </a:lnSpc>
              <a:defRPr/>
            </a:pPr>
            <a:r>
              <a:rPr lang="zh-CN" altLang="en-US" sz="2600" b="1" noProof="1">
                <a:latin typeface="宋体" panose="02010600030101010101" pitchFamily="2" charset="-122"/>
              </a:rPr>
              <a:t>    </a:t>
            </a:r>
            <a:r>
              <a:rPr lang="zh-CN" altLang="en-US" sz="26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</a:rPr>
              <a:t>“与”是“给”的意思；“书”</a:t>
            </a:r>
            <a:r>
              <a:rPr lang="en-US" altLang="zh-CN" sz="26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6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</a:rPr>
              <a:t>即书信，点明了本文的体裁。文题简洁、概括性强。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049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0" y="749303"/>
            <a:ext cx="43068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20492"/>
          <p:cNvSpPr>
            <a:spLocks noChangeArrowheads="1"/>
          </p:cNvSpPr>
          <p:nvPr/>
        </p:nvSpPr>
        <p:spPr bwMode="auto">
          <a:xfrm>
            <a:off x="4641850" y="1462088"/>
            <a:ext cx="18430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FF0066"/>
                </a:solidFill>
                <a:latin typeface="Times New Roman" pitchFamily="18" charset="0"/>
                <a:ea typeface="黑体" pitchFamily="49" charset="-122"/>
              </a:rPr>
              <a:t>原文精解析</a:t>
            </a:r>
          </a:p>
        </p:txBody>
      </p:sp>
      <p:sp>
        <p:nvSpPr>
          <p:cNvPr id="14339" name="矩形 14339"/>
          <p:cNvSpPr>
            <a:spLocks noChangeArrowheads="1"/>
          </p:cNvSpPr>
          <p:nvPr/>
        </p:nvSpPr>
        <p:spPr bwMode="auto">
          <a:xfrm>
            <a:off x="1739903" y="2106616"/>
            <a:ext cx="8748713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      </a:t>
            </a:r>
            <a:r>
              <a:rPr lang="en-US" altLang="zh-CN" sz="2600" b="1" dirty="0">
                <a:solidFill>
                  <a:srgbClr val="9C9CDF"/>
                </a:solidFill>
                <a:latin typeface="宋体" pitchFamily="2" charset="-122"/>
              </a:rPr>
              <a:t>01</a:t>
            </a: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风烟俱净，天山共色。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  </a:t>
            </a:r>
            <a:r>
              <a:rPr lang="zh-CN" altLang="en-US" sz="26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烟雾都消散尽净，天和山呈现出同样的颜色。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  <a:latin typeface="宋体" pitchFamily="2" charset="-122"/>
              </a:rPr>
              <a:t>     精析：</a:t>
            </a:r>
            <a:r>
              <a:rPr lang="zh-CN" altLang="en-US" sz="2600" b="1" dirty="0">
                <a:latin typeface="宋体" pitchFamily="2" charset="-122"/>
              </a:rPr>
              <a:t>从大处着笔，勾勒出这幅山水画卷的整体气象，使人觉得天光山色，宛然在目。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15361"/>
          <p:cNvSpPr>
            <a:spLocks noChangeArrowheads="1"/>
          </p:cNvSpPr>
          <p:nvPr/>
        </p:nvSpPr>
        <p:spPr bwMode="auto">
          <a:xfrm>
            <a:off x="1992313" y="1268416"/>
            <a:ext cx="8280400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C9CDF"/>
                </a:solidFill>
                <a:latin typeface="宋体" pitchFamily="2" charset="-122"/>
              </a:rPr>
              <a:t>       从流飘荡，任意东西。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</a:rPr>
              <a:t>         </a:t>
            </a:r>
            <a:r>
              <a:rPr lang="zh-CN" altLang="en-US" sz="2600" b="1" dirty="0">
                <a:solidFill>
                  <a:srgbClr val="92D050"/>
                </a:solidFill>
                <a:latin typeface="楷体" pitchFamily="49" charset="-122"/>
                <a:ea typeface="楷体" pitchFamily="49" charset="-122"/>
              </a:rPr>
              <a:t>翻译：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 （我乘船）随着江流漂荡，时而向东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时而向西。</a:t>
            </a:r>
          </a:p>
          <a:p>
            <a:pPr>
              <a:lnSpc>
                <a:spcPct val="200000"/>
              </a:lnSpc>
            </a:pPr>
            <a:r>
              <a:rPr lang="zh-CN" altLang="en-US" sz="2600" b="1" dirty="0">
                <a:solidFill>
                  <a:srgbClr val="92D050"/>
                </a:solidFill>
              </a:rPr>
              <a:t>       精析：</a:t>
            </a:r>
            <a:r>
              <a:rPr lang="zh-CN" altLang="en-US" sz="2600" b="1" dirty="0">
                <a:latin typeface="宋体" pitchFamily="2" charset="-122"/>
              </a:rPr>
              <a:t>写出了作者放舟江上，赏玩风景，陶醉于美好景色之中的那种自由洒脱的情怀。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78F00099-57FE-4261-939E-F6A8C5D70576}" vid="{1CE05C1C-4F70-4625-A3D3-8EECCDC5A487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Pages>0</Pages>
  <Words>2129</Words>
  <Characters>0</Characters>
  <Application>Microsoft Office PowerPoint</Application>
  <DocSecurity>0</DocSecurity>
  <PresentationFormat>宽屏</PresentationFormat>
  <Lines>0</Lines>
  <Paragraphs>121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主题2</vt:lpstr>
      <vt:lpstr>1_Office 主题</vt:lpstr>
      <vt:lpstr>Office Theme</vt:lpstr>
      <vt:lpstr>PowerPoint 演示文稿</vt:lpstr>
      <vt:lpstr>富春江图片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再一次领会本文</vt:lpstr>
      <vt:lpstr>划分节奏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2.山的特点（山之奇），作者从哪些方面写山，并运用哪些手法？</vt:lpstr>
      <vt:lpstr>为什么先写异水再写异山</vt:lpstr>
      <vt:lpstr>PowerPoint 演示文稿</vt:lpstr>
      <vt:lpstr>PowerPoint 演示文稿</vt:lpstr>
      <vt:lpstr>PowerPoint 演示文稿</vt:lpstr>
      <vt:lpstr>总结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2017-03-15T04:23:48Z</dcterms:created>
  <dcterms:modified xsi:type="dcterms:W3CDTF">2021-12-28T08:30:25Z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2052-10.1.0.6759</vt:lpwstr>
  </property>
</Properties>
</file>