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0" r:id="rId2"/>
  </p:sldMasterIdLst>
  <p:notesMasterIdLst>
    <p:notesMasterId r:id="rId16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A390F-6161-4E63-B5FA-5E97EE6C1187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C4D237-5D21-40C6-915F-5D9BFB6C3B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4642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126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36B1203-0BD2-4148-A40E-185C2A997572}" type="slidenum">
              <a:rPr lang="zh-CN" altLang="en-US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884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33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BA04C17-A26F-4ABB-8FE0-63CACE17E80C}" type="slidenum">
              <a:rPr lang="zh-CN" altLang="en-US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7871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536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54F0C30-E5E3-40A4-A5C7-3EB36E525492}" type="slidenum">
              <a:rPr lang="zh-CN" altLang="en-US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000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 smtClean="0"/>
          </a:p>
        </p:txBody>
      </p:sp>
      <p:sp>
        <p:nvSpPr>
          <p:cNvPr id="1741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83CFED3-7EA6-4D58-8AA4-5228DEB8B859}" type="slidenum">
              <a:rPr lang="zh-CN" altLang="en-US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5132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4D237-5D21-40C6-915F-5D9BFB6C3BA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0043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355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5FE6675-AB42-4C39-ADCF-2B78F7D6DD48}" type="slidenum">
              <a:rPr lang="zh-CN" altLang="en-US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432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3305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5355-57A3-4F25-8347-4575A6E3A4B0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43E0-8679-414E-93D6-E24E0E4CFE1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5355-57A3-4F25-8347-4575A6E3A4B0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43E0-8679-414E-93D6-E24E0E4CFE1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5355-57A3-4F25-8347-4575A6E3A4B0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43E0-8679-414E-93D6-E24E0E4CFE1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涂豆思  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3000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>
            <a:extLst>
              <a:ext uri="{FF2B5EF4-FFF2-40B4-BE49-F238E27FC236}">
                <a16:creationId xmlns="" xmlns:a16="http://schemas.microsoft.com/office/drawing/2014/main" id="{72FDCDF6-F04E-44C3-93C0-6910055493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9171" y="4767562"/>
            <a:ext cx="2056083" cy="273206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5DBCF4EE-3819-4FA5-9D45-75AF2EE20DB2}" type="datetimeFigureOut">
              <a:rPr lang="zh-CN" altLang="en-US"/>
              <a:pPr>
                <a:defRPr/>
              </a:pPr>
              <a:t>2021/12/27</a:t>
            </a:fld>
            <a:endParaRPr lang="zh-CN" altLang="en-US"/>
          </a:p>
        </p:txBody>
      </p:sp>
      <p:sp>
        <p:nvSpPr>
          <p:cNvPr id="3" name="页脚占位符 3">
            <a:extLst>
              <a:ext uri="{FF2B5EF4-FFF2-40B4-BE49-F238E27FC236}">
                <a16:creationId xmlns="" xmlns:a16="http://schemas.microsoft.com/office/drawing/2014/main" id="{7734DD32-BA9F-4ABA-B478-B2CC2DACB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436" y="4767562"/>
            <a:ext cx="3087135" cy="273206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>
            <a:extLst>
              <a:ext uri="{FF2B5EF4-FFF2-40B4-BE49-F238E27FC236}">
                <a16:creationId xmlns="" xmlns:a16="http://schemas.microsoft.com/office/drawing/2014/main" id="{276FB916-B3E9-4590-A407-A444CF3D4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8753" y="4767562"/>
            <a:ext cx="2056083" cy="273206"/>
          </a:xfrm>
          <a:prstGeom prst="rect">
            <a:avLst/>
          </a:prstGeom>
        </p:spPr>
        <p:txBody>
          <a:bodyPr vert="horz" wrap="square" lIns="86694" tIns="43347" rIns="86694" bIns="43347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D133ED23-53AE-4A2D-B3C8-9485C921EB0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>
            <a:extLst>
              <a:ext uri="{FF2B5EF4-FFF2-40B4-BE49-F238E27FC236}">
                <a16:creationId xmlns="" xmlns:a16="http://schemas.microsoft.com/office/drawing/2014/main" id="{72FDCDF6-F04E-44C3-93C0-6910055493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9171" y="4767562"/>
            <a:ext cx="2056083" cy="273206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5DBCF4EE-3819-4FA5-9D45-75AF2EE20DB2}" type="datetimeFigureOut">
              <a:rPr lang="zh-CN" altLang="en-US"/>
              <a:pPr>
                <a:defRPr/>
              </a:pPr>
              <a:t>2021/12/27</a:t>
            </a:fld>
            <a:endParaRPr lang="zh-CN" altLang="en-US"/>
          </a:p>
        </p:txBody>
      </p:sp>
      <p:sp>
        <p:nvSpPr>
          <p:cNvPr id="3" name="页脚占位符 3">
            <a:extLst>
              <a:ext uri="{FF2B5EF4-FFF2-40B4-BE49-F238E27FC236}">
                <a16:creationId xmlns="" xmlns:a16="http://schemas.microsoft.com/office/drawing/2014/main" id="{7734DD32-BA9F-4ABA-B478-B2CC2DACB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436" y="4767562"/>
            <a:ext cx="3087135" cy="273206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>
            <a:extLst>
              <a:ext uri="{FF2B5EF4-FFF2-40B4-BE49-F238E27FC236}">
                <a16:creationId xmlns="" xmlns:a16="http://schemas.microsoft.com/office/drawing/2014/main" id="{276FB916-B3E9-4590-A407-A444CF3D4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8753" y="4767562"/>
            <a:ext cx="2056083" cy="273206"/>
          </a:xfrm>
          <a:prstGeom prst="rect">
            <a:avLst/>
          </a:prstGeom>
        </p:spPr>
        <p:txBody>
          <a:bodyPr vert="horz" wrap="square" lIns="86694" tIns="43347" rIns="86694" bIns="43347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D133ED23-53AE-4A2D-B3C8-9485C921EB0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>
            <a:extLst>
              <a:ext uri="{FF2B5EF4-FFF2-40B4-BE49-F238E27FC236}">
                <a16:creationId xmlns="" xmlns:a16="http://schemas.microsoft.com/office/drawing/2014/main" id="{72FDCDF6-F04E-44C3-93C0-6910055493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9171" y="4767562"/>
            <a:ext cx="2056083" cy="273206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5DBCF4EE-3819-4FA5-9D45-75AF2EE20DB2}" type="datetimeFigureOut">
              <a:rPr lang="zh-CN" altLang="en-US"/>
              <a:pPr>
                <a:defRPr/>
              </a:pPr>
              <a:t>2021/12/27</a:t>
            </a:fld>
            <a:endParaRPr lang="zh-CN" altLang="en-US"/>
          </a:p>
        </p:txBody>
      </p:sp>
      <p:sp>
        <p:nvSpPr>
          <p:cNvPr id="3" name="页脚占位符 3">
            <a:extLst>
              <a:ext uri="{FF2B5EF4-FFF2-40B4-BE49-F238E27FC236}">
                <a16:creationId xmlns="" xmlns:a16="http://schemas.microsoft.com/office/drawing/2014/main" id="{7734DD32-BA9F-4ABA-B478-B2CC2DACB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436" y="4767562"/>
            <a:ext cx="3087135" cy="273206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>
            <a:extLst>
              <a:ext uri="{FF2B5EF4-FFF2-40B4-BE49-F238E27FC236}">
                <a16:creationId xmlns="" xmlns:a16="http://schemas.microsoft.com/office/drawing/2014/main" id="{276FB916-B3E9-4590-A407-A444CF3D4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8753" y="4767562"/>
            <a:ext cx="2056083" cy="273206"/>
          </a:xfrm>
          <a:prstGeom prst="rect">
            <a:avLst/>
          </a:prstGeom>
        </p:spPr>
        <p:txBody>
          <a:bodyPr vert="horz" wrap="square" lIns="86694" tIns="43347" rIns="86694" bIns="43347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D133ED23-53AE-4A2D-B3C8-9485C921EB0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>
            <a:extLst>
              <a:ext uri="{FF2B5EF4-FFF2-40B4-BE49-F238E27FC236}">
                <a16:creationId xmlns="" xmlns:a16="http://schemas.microsoft.com/office/drawing/2014/main" id="{72FDCDF6-F04E-44C3-93C0-6910055493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9171" y="4767562"/>
            <a:ext cx="2056083" cy="273206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5DBCF4EE-3819-4FA5-9D45-75AF2EE20DB2}" type="datetimeFigureOut">
              <a:rPr lang="zh-CN" altLang="en-US"/>
              <a:pPr>
                <a:defRPr/>
              </a:pPr>
              <a:t>2021/12/27</a:t>
            </a:fld>
            <a:endParaRPr lang="zh-CN" altLang="en-US"/>
          </a:p>
        </p:txBody>
      </p:sp>
      <p:sp>
        <p:nvSpPr>
          <p:cNvPr id="3" name="页脚占位符 3">
            <a:extLst>
              <a:ext uri="{FF2B5EF4-FFF2-40B4-BE49-F238E27FC236}">
                <a16:creationId xmlns="" xmlns:a16="http://schemas.microsoft.com/office/drawing/2014/main" id="{7734DD32-BA9F-4ABA-B478-B2CC2DACB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436" y="4767562"/>
            <a:ext cx="3087135" cy="273206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>
            <a:extLst>
              <a:ext uri="{FF2B5EF4-FFF2-40B4-BE49-F238E27FC236}">
                <a16:creationId xmlns="" xmlns:a16="http://schemas.microsoft.com/office/drawing/2014/main" id="{276FB916-B3E9-4590-A407-A444CF3D4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8753" y="4767562"/>
            <a:ext cx="2056083" cy="273206"/>
          </a:xfrm>
          <a:prstGeom prst="rect">
            <a:avLst/>
          </a:prstGeom>
        </p:spPr>
        <p:txBody>
          <a:bodyPr vert="horz" wrap="square" lIns="86694" tIns="43347" rIns="86694" bIns="43347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D133ED23-53AE-4A2D-B3C8-9485C921EB0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>
            <a:extLst>
              <a:ext uri="{FF2B5EF4-FFF2-40B4-BE49-F238E27FC236}">
                <a16:creationId xmlns="" xmlns:a16="http://schemas.microsoft.com/office/drawing/2014/main" id="{72FDCDF6-F04E-44C3-93C0-6910055493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9171" y="4767562"/>
            <a:ext cx="2056083" cy="273206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5DBCF4EE-3819-4FA5-9D45-75AF2EE20DB2}" type="datetimeFigureOut">
              <a:rPr lang="zh-CN" altLang="en-US"/>
              <a:pPr>
                <a:defRPr/>
              </a:pPr>
              <a:t>2021/12/27</a:t>
            </a:fld>
            <a:endParaRPr lang="zh-CN" altLang="en-US"/>
          </a:p>
        </p:txBody>
      </p:sp>
      <p:sp>
        <p:nvSpPr>
          <p:cNvPr id="3" name="页脚占位符 3">
            <a:extLst>
              <a:ext uri="{FF2B5EF4-FFF2-40B4-BE49-F238E27FC236}">
                <a16:creationId xmlns="" xmlns:a16="http://schemas.microsoft.com/office/drawing/2014/main" id="{7734DD32-BA9F-4ABA-B478-B2CC2DACB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436" y="4767562"/>
            <a:ext cx="3087135" cy="273206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>
            <a:extLst>
              <a:ext uri="{FF2B5EF4-FFF2-40B4-BE49-F238E27FC236}">
                <a16:creationId xmlns="" xmlns:a16="http://schemas.microsoft.com/office/drawing/2014/main" id="{276FB916-B3E9-4590-A407-A444CF3D4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8753" y="4767562"/>
            <a:ext cx="2056083" cy="273206"/>
          </a:xfrm>
          <a:prstGeom prst="rect">
            <a:avLst/>
          </a:prstGeom>
        </p:spPr>
        <p:txBody>
          <a:bodyPr vert="horz" wrap="square" lIns="86694" tIns="43347" rIns="86694" bIns="43347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D133ED23-53AE-4A2D-B3C8-9485C921EB0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>
            <a:extLst>
              <a:ext uri="{FF2B5EF4-FFF2-40B4-BE49-F238E27FC236}">
                <a16:creationId xmlns="" xmlns:a16="http://schemas.microsoft.com/office/drawing/2014/main" id="{72FDCDF6-F04E-44C3-93C0-6910055493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9171" y="4767562"/>
            <a:ext cx="2056083" cy="273206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5DBCF4EE-3819-4FA5-9D45-75AF2EE20DB2}" type="datetimeFigureOut">
              <a:rPr lang="zh-CN" altLang="en-US"/>
              <a:pPr>
                <a:defRPr/>
              </a:pPr>
              <a:t>2021/12/27</a:t>
            </a:fld>
            <a:endParaRPr lang="zh-CN" altLang="en-US"/>
          </a:p>
        </p:txBody>
      </p:sp>
      <p:sp>
        <p:nvSpPr>
          <p:cNvPr id="3" name="页脚占位符 3">
            <a:extLst>
              <a:ext uri="{FF2B5EF4-FFF2-40B4-BE49-F238E27FC236}">
                <a16:creationId xmlns="" xmlns:a16="http://schemas.microsoft.com/office/drawing/2014/main" id="{7734DD32-BA9F-4ABA-B478-B2CC2DACB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436" y="4767562"/>
            <a:ext cx="3087135" cy="273206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>
            <a:extLst>
              <a:ext uri="{FF2B5EF4-FFF2-40B4-BE49-F238E27FC236}">
                <a16:creationId xmlns="" xmlns:a16="http://schemas.microsoft.com/office/drawing/2014/main" id="{276FB916-B3E9-4590-A407-A444CF3D4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8753" y="4767562"/>
            <a:ext cx="2056083" cy="273206"/>
          </a:xfrm>
          <a:prstGeom prst="rect">
            <a:avLst/>
          </a:prstGeom>
        </p:spPr>
        <p:txBody>
          <a:bodyPr vert="horz" wrap="square" lIns="86694" tIns="43347" rIns="86694" bIns="43347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D133ED23-53AE-4A2D-B3C8-9485C921EB0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>
            <a:extLst>
              <a:ext uri="{FF2B5EF4-FFF2-40B4-BE49-F238E27FC236}">
                <a16:creationId xmlns="" xmlns:a16="http://schemas.microsoft.com/office/drawing/2014/main" id="{72FDCDF6-F04E-44C3-93C0-6910055493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9171" y="4767562"/>
            <a:ext cx="2056083" cy="273206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5DBCF4EE-3819-4FA5-9D45-75AF2EE20DB2}" type="datetimeFigureOut">
              <a:rPr lang="zh-CN" altLang="en-US"/>
              <a:pPr>
                <a:defRPr/>
              </a:pPr>
              <a:t>2021/12/27</a:t>
            </a:fld>
            <a:endParaRPr lang="zh-CN" altLang="en-US"/>
          </a:p>
        </p:txBody>
      </p:sp>
      <p:sp>
        <p:nvSpPr>
          <p:cNvPr id="3" name="页脚占位符 3">
            <a:extLst>
              <a:ext uri="{FF2B5EF4-FFF2-40B4-BE49-F238E27FC236}">
                <a16:creationId xmlns="" xmlns:a16="http://schemas.microsoft.com/office/drawing/2014/main" id="{7734DD32-BA9F-4ABA-B478-B2CC2DACB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436" y="4767562"/>
            <a:ext cx="3087135" cy="273206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>
            <a:extLst>
              <a:ext uri="{FF2B5EF4-FFF2-40B4-BE49-F238E27FC236}">
                <a16:creationId xmlns="" xmlns:a16="http://schemas.microsoft.com/office/drawing/2014/main" id="{276FB916-B3E9-4590-A407-A444CF3D4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8753" y="4767562"/>
            <a:ext cx="2056083" cy="273206"/>
          </a:xfrm>
          <a:prstGeom prst="rect">
            <a:avLst/>
          </a:prstGeom>
        </p:spPr>
        <p:txBody>
          <a:bodyPr vert="horz" wrap="square" lIns="86694" tIns="43347" rIns="86694" bIns="43347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D133ED23-53AE-4A2D-B3C8-9485C921EB0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5355-57A3-4F25-8347-4575A6E3A4B0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43E0-8679-414E-93D6-E24E0E4CFE1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>
            <a:extLst>
              <a:ext uri="{FF2B5EF4-FFF2-40B4-BE49-F238E27FC236}">
                <a16:creationId xmlns="" xmlns:a16="http://schemas.microsoft.com/office/drawing/2014/main" id="{72FDCDF6-F04E-44C3-93C0-6910055493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9171" y="4767562"/>
            <a:ext cx="2056083" cy="273206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5DBCF4EE-3819-4FA5-9D45-75AF2EE20DB2}" type="datetimeFigureOut">
              <a:rPr lang="zh-CN" altLang="en-US"/>
              <a:pPr>
                <a:defRPr/>
              </a:pPr>
              <a:t>2021/12/27</a:t>
            </a:fld>
            <a:endParaRPr lang="zh-CN" altLang="en-US"/>
          </a:p>
        </p:txBody>
      </p:sp>
      <p:sp>
        <p:nvSpPr>
          <p:cNvPr id="3" name="页脚占位符 3">
            <a:extLst>
              <a:ext uri="{FF2B5EF4-FFF2-40B4-BE49-F238E27FC236}">
                <a16:creationId xmlns="" xmlns:a16="http://schemas.microsoft.com/office/drawing/2014/main" id="{7734DD32-BA9F-4ABA-B478-B2CC2DACB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436" y="4767562"/>
            <a:ext cx="3087135" cy="273206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>
            <a:extLst>
              <a:ext uri="{FF2B5EF4-FFF2-40B4-BE49-F238E27FC236}">
                <a16:creationId xmlns="" xmlns:a16="http://schemas.microsoft.com/office/drawing/2014/main" id="{276FB916-B3E9-4590-A407-A444CF3D4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8753" y="4767562"/>
            <a:ext cx="2056083" cy="273206"/>
          </a:xfrm>
          <a:prstGeom prst="rect">
            <a:avLst/>
          </a:prstGeom>
        </p:spPr>
        <p:txBody>
          <a:bodyPr vert="horz" wrap="square" lIns="86694" tIns="43347" rIns="86694" bIns="43347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D133ED23-53AE-4A2D-B3C8-9485C921EB0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>
            <a:extLst>
              <a:ext uri="{FF2B5EF4-FFF2-40B4-BE49-F238E27FC236}">
                <a16:creationId xmlns="" xmlns:a16="http://schemas.microsoft.com/office/drawing/2014/main" id="{72FDCDF6-F04E-44C3-93C0-6910055493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9171" y="4767562"/>
            <a:ext cx="2056083" cy="273206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5DBCF4EE-3819-4FA5-9D45-75AF2EE20DB2}" type="datetimeFigureOut">
              <a:rPr lang="zh-CN" altLang="en-US"/>
              <a:pPr>
                <a:defRPr/>
              </a:pPr>
              <a:t>2021/12/27</a:t>
            </a:fld>
            <a:endParaRPr lang="zh-CN" altLang="en-US"/>
          </a:p>
        </p:txBody>
      </p:sp>
      <p:sp>
        <p:nvSpPr>
          <p:cNvPr id="3" name="页脚占位符 3">
            <a:extLst>
              <a:ext uri="{FF2B5EF4-FFF2-40B4-BE49-F238E27FC236}">
                <a16:creationId xmlns="" xmlns:a16="http://schemas.microsoft.com/office/drawing/2014/main" id="{7734DD32-BA9F-4ABA-B478-B2CC2DACB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436" y="4767562"/>
            <a:ext cx="3087135" cy="273206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>
            <a:extLst>
              <a:ext uri="{FF2B5EF4-FFF2-40B4-BE49-F238E27FC236}">
                <a16:creationId xmlns="" xmlns:a16="http://schemas.microsoft.com/office/drawing/2014/main" id="{276FB916-B3E9-4590-A407-A444CF3D4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8753" y="4767562"/>
            <a:ext cx="2056083" cy="273206"/>
          </a:xfrm>
          <a:prstGeom prst="rect">
            <a:avLst/>
          </a:prstGeom>
        </p:spPr>
        <p:txBody>
          <a:bodyPr vert="horz" wrap="square" lIns="86694" tIns="43347" rIns="86694" bIns="43347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D133ED23-53AE-4A2D-B3C8-9485C921EB0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4192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2493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0401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4633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6247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1153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8430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263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5355-57A3-4F25-8347-4575A6E3A4B0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43E0-8679-414E-93D6-E24E0E4CFE1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2523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4684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833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5355-57A3-4F25-8347-4575A6E3A4B0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43E0-8679-414E-93D6-E24E0E4CFE1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5355-57A3-4F25-8347-4575A6E3A4B0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43E0-8679-414E-93D6-E24E0E4CFE1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5355-57A3-4F25-8347-4575A6E3A4B0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43E0-8679-414E-93D6-E24E0E4CFE1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5355-57A3-4F25-8347-4575A6E3A4B0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43E0-8679-414E-93D6-E24E0E4CFE1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5355-57A3-4F25-8347-4575A6E3A4B0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43E0-8679-414E-93D6-E24E0E4CFE1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D5355-57A3-4F25-8347-4575A6E3A4B0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243E0-8679-414E-93D6-E24E0E4CFE1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D5355-57A3-4F25-8347-4575A6E3A4B0}" type="datetimeFigureOut">
              <a:rPr lang="zh-CN" altLang="en-US" smtClean="0"/>
              <a:t>2021/12/27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243E0-8679-414E-93D6-E24E0E4CFE1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398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4.xml"/><Relationship Id="rId7" Type="http://schemas.openxmlformats.org/officeDocument/2006/relationships/slide" Target="slide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" y="3930"/>
            <a:ext cx="9150021" cy="3868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标题 1">
            <a:extLst>
              <a:ext uri="{FF2B5EF4-FFF2-40B4-BE49-F238E27FC236}">
                <a16:creationId xmlns="" xmlns:a16="http://schemas.microsoft.com/office/drawing/2014/main" id="{1002F96C-AD86-4EDC-8990-F1A101009891}"/>
              </a:ext>
            </a:extLst>
          </p:cNvPr>
          <p:cNvSpPr txBox="1">
            <a:spLocks/>
          </p:cNvSpPr>
          <p:nvPr/>
        </p:nvSpPr>
        <p:spPr>
          <a:xfrm>
            <a:off x="107504" y="1484632"/>
            <a:ext cx="5069463" cy="435775"/>
          </a:xfrm>
          <a:prstGeom prst="rect">
            <a:avLst/>
          </a:prstGeom>
        </p:spPr>
        <p:txBody>
          <a:bodyPr lIns="86694" tIns="43347" rIns="86694" bIns="43347"/>
          <a:lstStyle>
            <a:lvl1pPr algn="ctr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3600" b="0" kern="120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CC7D3B"/>
                </a:solidFill>
                <a:latin typeface="Arial" panose="020B0604020202020204" pitchFamily="34" charset="0"/>
                <a:ea typeface="幼圆" panose="02010509060101010101" pitchFamily="49" charset="-122"/>
                <a:cs typeface="宋体" panose="02010600030101010101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CC7D3B"/>
                </a:solidFill>
                <a:latin typeface="Arial" panose="020B0604020202020204" pitchFamily="34" charset="0"/>
                <a:ea typeface="幼圆" panose="02010509060101010101" pitchFamily="49" charset="-122"/>
                <a:cs typeface="宋体" panose="02010600030101010101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CC7D3B"/>
                </a:solidFill>
                <a:latin typeface="Arial" panose="020B0604020202020204" pitchFamily="34" charset="0"/>
                <a:ea typeface="幼圆" panose="02010509060101010101" pitchFamily="49" charset="-122"/>
                <a:cs typeface="宋体" panose="02010600030101010101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CC7D3B"/>
                </a:solidFill>
                <a:latin typeface="Arial" panose="020B0604020202020204" pitchFamily="34" charset="0"/>
                <a:ea typeface="幼圆" panose="02010509060101010101" pitchFamily="49" charset="-122"/>
                <a:cs typeface="宋体" panose="02010600030101010101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  <a:cs typeface="宋体" panose="02010600030101010101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  <a:cs typeface="宋体" panose="02010600030101010101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  <a:cs typeface="宋体" panose="02010600030101010101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  <a:cs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6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学写传记</a:t>
            </a:r>
          </a:p>
        </p:txBody>
      </p:sp>
      <p:grpSp>
        <p:nvGrpSpPr>
          <p:cNvPr id="2" name="a242c966-fb5a-4754-9dea-4d62a107ed2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/>
          <p:cNvGrpSpPr>
            <a:grpSpLocks noChangeAspect="1"/>
          </p:cNvGrpSpPr>
          <p:nvPr>
            <p:custDataLst>
              <p:tags r:id="rId1"/>
            </p:custDataLst>
          </p:nvPr>
        </p:nvGrpSpPr>
        <p:grpSpPr bwMode="auto">
          <a:xfrm>
            <a:off x="5458193" y="1457238"/>
            <a:ext cx="3169696" cy="2611264"/>
            <a:chOff x="3289300" y="1033463"/>
            <a:chExt cx="5622926" cy="4641850"/>
          </a:xfrm>
        </p:grpSpPr>
        <p:sp>
          <p:nvSpPr>
            <p:cNvPr id="10249" name="ïsḷïḋê"/>
            <p:cNvSpPr>
              <a:spLocks noChangeArrowheads="1"/>
            </p:cNvSpPr>
            <p:nvPr/>
          </p:nvSpPr>
          <p:spPr bwMode="auto">
            <a:xfrm>
              <a:off x="6170613" y="1984375"/>
              <a:ext cx="2741613" cy="3630613"/>
            </a:xfrm>
            <a:prstGeom prst="rect">
              <a:avLst/>
            </a:prstGeom>
            <a:solidFill>
              <a:srgbClr val="B1AAB5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/>
            </a:p>
          </p:txBody>
        </p:sp>
        <p:sp>
          <p:nvSpPr>
            <p:cNvPr id="10250" name="îṣḻîďè"/>
            <p:cNvSpPr>
              <a:spLocks noChangeArrowheads="1"/>
            </p:cNvSpPr>
            <p:nvPr/>
          </p:nvSpPr>
          <p:spPr bwMode="auto">
            <a:xfrm>
              <a:off x="6170613" y="1984375"/>
              <a:ext cx="2741613" cy="3630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/>
            </a:p>
          </p:txBody>
        </p:sp>
        <p:sp>
          <p:nvSpPr>
            <p:cNvPr id="10251" name="íśļîḑe"/>
            <p:cNvSpPr>
              <a:spLocks noChangeArrowheads="1"/>
            </p:cNvSpPr>
            <p:nvPr/>
          </p:nvSpPr>
          <p:spPr bwMode="auto">
            <a:xfrm>
              <a:off x="6292850" y="2116138"/>
              <a:ext cx="2505075" cy="3367088"/>
            </a:xfrm>
            <a:prstGeom prst="rect">
              <a:avLst/>
            </a:prstGeom>
            <a:solidFill>
              <a:srgbClr val="F1F0F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/>
            </a:p>
          </p:txBody>
        </p:sp>
        <p:sp>
          <p:nvSpPr>
            <p:cNvPr id="10252" name="íṥlïḋe"/>
            <p:cNvSpPr>
              <a:spLocks noChangeArrowheads="1"/>
            </p:cNvSpPr>
            <p:nvPr/>
          </p:nvSpPr>
          <p:spPr bwMode="auto">
            <a:xfrm>
              <a:off x="6292850" y="2116138"/>
              <a:ext cx="2505075" cy="3367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/>
            </a:p>
          </p:txBody>
        </p:sp>
        <p:sp>
          <p:nvSpPr>
            <p:cNvPr id="10253" name="ïSļïḑé"/>
            <p:cNvSpPr>
              <a:spLocks/>
            </p:cNvSpPr>
            <p:nvPr/>
          </p:nvSpPr>
          <p:spPr bwMode="auto">
            <a:xfrm>
              <a:off x="6764338" y="3302000"/>
              <a:ext cx="1554163" cy="174625"/>
            </a:xfrm>
            <a:custGeom>
              <a:avLst/>
              <a:gdLst>
                <a:gd name="T0" fmla="*/ 2147483646 w 178"/>
                <a:gd name="T1" fmla="*/ 762351631 h 20"/>
                <a:gd name="T2" fmla="*/ 2147483646 w 178"/>
                <a:gd name="T3" fmla="*/ 1524694531 h 20"/>
                <a:gd name="T4" fmla="*/ 762351877 w 178"/>
                <a:gd name="T5" fmla="*/ 1524694531 h 20"/>
                <a:gd name="T6" fmla="*/ 0 w 178"/>
                <a:gd name="T7" fmla="*/ 762351631 h 20"/>
                <a:gd name="T8" fmla="*/ 762351877 w 178"/>
                <a:gd name="T9" fmla="*/ 0 h 20"/>
                <a:gd name="T10" fmla="*/ 2147483646 w 178"/>
                <a:gd name="T11" fmla="*/ 0 h 20"/>
                <a:gd name="T12" fmla="*/ 2147483646 w 178"/>
                <a:gd name="T13" fmla="*/ 762351631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8" h="20">
                  <a:moveTo>
                    <a:pt x="178" y="10"/>
                  </a:moveTo>
                  <a:cubicBezTo>
                    <a:pt x="178" y="16"/>
                    <a:pt x="174" y="20"/>
                    <a:pt x="168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74" y="0"/>
                    <a:pt x="178" y="5"/>
                    <a:pt x="178" y="10"/>
                  </a:cubicBezTo>
                </a:path>
              </a:pathLst>
            </a:custGeom>
            <a:solidFill>
              <a:srgbClr val="B1AAB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54" name="îṡľîḑé"/>
            <p:cNvSpPr>
              <a:spLocks/>
            </p:cNvSpPr>
            <p:nvPr/>
          </p:nvSpPr>
          <p:spPr bwMode="auto">
            <a:xfrm>
              <a:off x="6764338" y="3694113"/>
              <a:ext cx="1554163" cy="174625"/>
            </a:xfrm>
            <a:custGeom>
              <a:avLst/>
              <a:gdLst>
                <a:gd name="T0" fmla="*/ 2147483646 w 178"/>
                <a:gd name="T1" fmla="*/ 762351631 h 20"/>
                <a:gd name="T2" fmla="*/ 2147483646 w 178"/>
                <a:gd name="T3" fmla="*/ 1524694531 h 20"/>
                <a:gd name="T4" fmla="*/ 762351877 w 178"/>
                <a:gd name="T5" fmla="*/ 1524694531 h 20"/>
                <a:gd name="T6" fmla="*/ 0 w 178"/>
                <a:gd name="T7" fmla="*/ 762351631 h 20"/>
                <a:gd name="T8" fmla="*/ 762351877 w 178"/>
                <a:gd name="T9" fmla="*/ 0 h 20"/>
                <a:gd name="T10" fmla="*/ 2147483646 w 178"/>
                <a:gd name="T11" fmla="*/ 0 h 20"/>
                <a:gd name="T12" fmla="*/ 2147483646 w 178"/>
                <a:gd name="T13" fmla="*/ 762351631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8" h="20">
                  <a:moveTo>
                    <a:pt x="178" y="10"/>
                  </a:moveTo>
                  <a:cubicBezTo>
                    <a:pt x="178" y="16"/>
                    <a:pt x="174" y="20"/>
                    <a:pt x="168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74" y="0"/>
                    <a:pt x="178" y="5"/>
                    <a:pt x="178" y="10"/>
                  </a:cubicBezTo>
                </a:path>
              </a:pathLst>
            </a:custGeom>
            <a:solidFill>
              <a:srgbClr val="B1AAB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55" name="iṥ1ïďé"/>
            <p:cNvSpPr>
              <a:spLocks/>
            </p:cNvSpPr>
            <p:nvPr/>
          </p:nvSpPr>
          <p:spPr bwMode="auto">
            <a:xfrm>
              <a:off x="6764338" y="4087813"/>
              <a:ext cx="1554163" cy="174625"/>
            </a:xfrm>
            <a:custGeom>
              <a:avLst/>
              <a:gdLst>
                <a:gd name="T0" fmla="*/ 2147483646 w 178"/>
                <a:gd name="T1" fmla="*/ 762351631 h 20"/>
                <a:gd name="T2" fmla="*/ 2147483646 w 178"/>
                <a:gd name="T3" fmla="*/ 1524694531 h 20"/>
                <a:gd name="T4" fmla="*/ 762351877 w 178"/>
                <a:gd name="T5" fmla="*/ 1524694531 h 20"/>
                <a:gd name="T6" fmla="*/ 0 w 178"/>
                <a:gd name="T7" fmla="*/ 762351631 h 20"/>
                <a:gd name="T8" fmla="*/ 762351877 w 178"/>
                <a:gd name="T9" fmla="*/ 0 h 20"/>
                <a:gd name="T10" fmla="*/ 2147483646 w 178"/>
                <a:gd name="T11" fmla="*/ 0 h 20"/>
                <a:gd name="T12" fmla="*/ 2147483646 w 178"/>
                <a:gd name="T13" fmla="*/ 762351631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8" h="20">
                  <a:moveTo>
                    <a:pt x="178" y="10"/>
                  </a:moveTo>
                  <a:cubicBezTo>
                    <a:pt x="178" y="15"/>
                    <a:pt x="174" y="20"/>
                    <a:pt x="168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74" y="0"/>
                    <a:pt x="178" y="4"/>
                    <a:pt x="178" y="10"/>
                  </a:cubicBezTo>
                </a:path>
              </a:pathLst>
            </a:custGeom>
            <a:solidFill>
              <a:srgbClr val="B1AAB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56" name="ïṩḻïďè"/>
            <p:cNvSpPr>
              <a:spLocks/>
            </p:cNvSpPr>
            <p:nvPr/>
          </p:nvSpPr>
          <p:spPr bwMode="auto">
            <a:xfrm>
              <a:off x="7540625" y="2116138"/>
              <a:ext cx="1257300" cy="3367088"/>
            </a:xfrm>
            <a:custGeom>
              <a:avLst/>
              <a:gdLst>
                <a:gd name="T0" fmla="*/ 2147483646 w 144"/>
                <a:gd name="T1" fmla="*/ 0 h 386"/>
                <a:gd name="T2" fmla="*/ 0 w 144"/>
                <a:gd name="T3" fmla="*/ 0 h 386"/>
                <a:gd name="T4" fmla="*/ 0 w 144"/>
                <a:gd name="T5" fmla="*/ 2147483646 h 386"/>
                <a:gd name="T6" fmla="*/ 2147483646 w 144"/>
                <a:gd name="T7" fmla="*/ 2147483646 h 386"/>
                <a:gd name="T8" fmla="*/ 2147483646 w 144"/>
                <a:gd name="T9" fmla="*/ 2147483646 h 386"/>
                <a:gd name="T10" fmla="*/ 2147483646 w 144"/>
                <a:gd name="T11" fmla="*/ 2147483646 h 386"/>
                <a:gd name="T12" fmla="*/ 0 w 144"/>
                <a:gd name="T13" fmla="*/ 2147483646 h 386"/>
                <a:gd name="T14" fmla="*/ 0 w 144"/>
                <a:gd name="T15" fmla="*/ 2147483646 h 386"/>
                <a:gd name="T16" fmla="*/ 2147483646 w 144"/>
                <a:gd name="T17" fmla="*/ 2147483646 h 386"/>
                <a:gd name="T18" fmla="*/ 2147483646 w 144"/>
                <a:gd name="T19" fmla="*/ 2147483646 h 386"/>
                <a:gd name="T20" fmla="*/ 2147483646 w 144"/>
                <a:gd name="T21" fmla="*/ 2147483646 h 386"/>
                <a:gd name="T22" fmla="*/ 0 w 144"/>
                <a:gd name="T23" fmla="*/ 2147483646 h 386"/>
                <a:gd name="T24" fmla="*/ 0 w 144"/>
                <a:gd name="T25" fmla="*/ 2147483646 h 386"/>
                <a:gd name="T26" fmla="*/ 2147483646 w 144"/>
                <a:gd name="T27" fmla="*/ 2147483646 h 386"/>
                <a:gd name="T28" fmla="*/ 2147483646 w 144"/>
                <a:gd name="T29" fmla="*/ 2147483646 h 386"/>
                <a:gd name="T30" fmla="*/ 2147483646 w 144"/>
                <a:gd name="T31" fmla="*/ 2147483646 h 386"/>
                <a:gd name="T32" fmla="*/ 0 w 144"/>
                <a:gd name="T33" fmla="*/ 2147483646 h 386"/>
                <a:gd name="T34" fmla="*/ 0 w 144"/>
                <a:gd name="T35" fmla="*/ 2147483646 h 386"/>
                <a:gd name="T36" fmla="*/ 2147483646 w 144"/>
                <a:gd name="T37" fmla="*/ 2147483646 h 386"/>
                <a:gd name="T38" fmla="*/ 2147483646 w 144"/>
                <a:gd name="T39" fmla="*/ 0 h 38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44" h="386">
                  <a:moveTo>
                    <a:pt x="1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85" y="136"/>
                    <a:pt x="89" y="141"/>
                    <a:pt x="89" y="146"/>
                  </a:cubicBezTo>
                  <a:cubicBezTo>
                    <a:pt x="89" y="152"/>
                    <a:pt x="85" y="156"/>
                    <a:pt x="79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79" y="181"/>
                    <a:pt x="79" y="181"/>
                    <a:pt x="79" y="181"/>
                  </a:cubicBezTo>
                  <a:cubicBezTo>
                    <a:pt x="85" y="181"/>
                    <a:pt x="89" y="186"/>
                    <a:pt x="89" y="191"/>
                  </a:cubicBezTo>
                  <a:cubicBezTo>
                    <a:pt x="89" y="197"/>
                    <a:pt x="85" y="201"/>
                    <a:pt x="79" y="201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79" y="226"/>
                    <a:pt x="79" y="226"/>
                    <a:pt x="79" y="226"/>
                  </a:cubicBezTo>
                  <a:cubicBezTo>
                    <a:pt x="85" y="226"/>
                    <a:pt x="89" y="230"/>
                    <a:pt x="89" y="236"/>
                  </a:cubicBezTo>
                  <a:cubicBezTo>
                    <a:pt x="89" y="241"/>
                    <a:pt x="85" y="246"/>
                    <a:pt x="79" y="246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0" y="386"/>
                    <a:pt x="0" y="386"/>
                    <a:pt x="0" y="386"/>
                  </a:cubicBezTo>
                  <a:cubicBezTo>
                    <a:pt x="144" y="386"/>
                    <a:pt x="144" y="386"/>
                    <a:pt x="144" y="386"/>
                  </a:cubicBezTo>
                  <a:cubicBezTo>
                    <a:pt x="144" y="0"/>
                    <a:pt x="144" y="0"/>
                    <a:pt x="144" y="0"/>
                  </a:cubicBezTo>
                </a:path>
              </a:pathLst>
            </a:custGeom>
            <a:solidFill>
              <a:srgbClr val="E4E2E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57" name="ïş1iḓè"/>
            <p:cNvSpPr>
              <a:spLocks/>
            </p:cNvSpPr>
            <p:nvPr/>
          </p:nvSpPr>
          <p:spPr bwMode="auto">
            <a:xfrm>
              <a:off x="7540625" y="3302000"/>
              <a:ext cx="777875" cy="174625"/>
            </a:xfrm>
            <a:custGeom>
              <a:avLst/>
              <a:gdLst>
                <a:gd name="T0" fmla="*/ 2147483646 w 89"/>
                <a:gd name="T1" fmla="*/ 0 h 20"/>
                <a:gd name="T2" fmla="*/ 0 w 89"/>
                <a:gd name="T3" fmla="*/ 0 h 20"/>
                <a:gd name="T4" fmla="*/ 0 w 89"/>
                <a:gd name="T5" fmla="*/ 1524694531 h 20"/>
                <a:gd name="T6" fmla="*/ 2147483646 w 89"/>
                <a:gd name="T7" fmla="*/ 1524694531 h 20"/>
                <a:gd name="T8" fmla="*/ 2147483646 w 89"/>
                <a:gd name="T9" fmla="*/ 762351631 h 20"/>
                <a:gd name="T10" fmla="*/ 2147483646 w 89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9" h="20">
                  <a:moveTo>
                    <a:pt x="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5" y="20"/>
                    <a:pt x="89" y="16"/>
                    <a:pt x="89" y="10"/>
                  </a:cubicBezTo>
                  <a:cubicBezTo>
                    <a:pt x="89" y="5"/>
                    <a:pt x="85" y="0"/>
                    <a:pt x="79" y="0"/>
                  </a:cubicBezTo>
                </a:path>
              </a:pathLst>
            </a:custGeom>
            <a:solidFill>
              <a:srgbClr val="A7A0AC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58" name="îsḻîďe"/>
            <p:cNvSpPr>
              <a:spLocks/>
            </p:cNvSpPr>
            <p:nvPr/>
          </p:nvSpPr>
          <p:spPr bwMode="auto">
            <a:xfrm>
              <a:off x="7540625" y="3694113"/>
              <a:ext cx="777875" cy="174625"/>
            </a:xfrm>
            <a:custGeom>
              <a:avLst/>
              <a:gdLst>
                <a:gd name="T0" fmla="*/ 2147483646 w 89"/>
                <a:gd name="T1" fmla="*/ 0 h 20"/>
                <a:gd name="T2" fmla="*/ 0 w 89"/>
                <a:gd name="T3" fmla="*/ 0 h 20"/>
                <a:gd name="T4" fmla="*/ 0 w 89"/>
                <a:gd name="T5" fmla="*/ 1524694531 h 20"/>
                <a:gd name="T6" fmla="*/ 2147483646 w 89"/>
                <a:gd name="T7" fmla="*/ 1524694531 h 20"/>
                <a:gd name="T8" fmla="*/ 2147483646 w 89"/>
                <a:gd name="T9" fmla="*/ 762351631 h 20"/>
                <a:gd name="T10" fmla="*/ 2147483646 w 89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9" h="20">
                  <a:moveTo>
                    <a:pt x="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5" y="20"/>
                    <a:pt x="89" y="16"/>
                    <a:pt x="89" y="10"/>
                  </a:cubicBezTo>
                  <a:cubicBezTo>
                    <a:pt x="89" y="5"/>
                    <a:pt x="85" y="0"/>
                    <a:pt x="79" y="0"/>
                  </a:cubicBezTo>
                </a:path>
              </a:pathLst>
            </a:custGeom>
            <a:solidFill>
              <a:srgbClr val="A7A0AC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59" name="íš1íďé"/>
            <p:cNvSpPr>
              <a:spLocks/>
            </p:cNvSpPr>
            <p:nvPr/>
          </p:nvSpPr>
          <p:spPr bwMode="auto">
            <a:xfrm>
              <a:off x="7540625" y="4087813"/>
              <a:ext cx="777875" cy="174625"/>
            </a:xfrm>
            <a:custGeom>
              <a:avLst/>
              <a:gdLst>
                <a:gd name="T0" fmla="*/ 2147483646 w 89"/>
                <a:gd name="T1" fmla="*/ 0 h 20"/>
                <a:gd name="T2" fmla="*/ 0 w 89"/>
                <a:gd name="T3" fmla="*/ 0 h 20"/>
                <a:gd name="T4" fmla="*/ 0 w 89"/>
                <a:gd name="T5" fmla="*/ 1524694531 h 20"/>
                <a:gd name="T6" fmla="*/ 2147483646 w 89"/>
                <a:gd name="T7" fmla="*/ 1524694531 h 20"/>
                <a:gd name="T8" fmla="*/ 2147483646 w 89"/>
                <a:gd name="T9" fmla="*/ 762351631 h 20"/>
                <a:gd name="T10" fmla="*/ 2147483646 w 89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9" h="20">
                  <a:moveTo>
                    <a:pt x="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5" y="20"/>
                    <a:pt x="89" y="15"/>
                    <a:pt x="89" y="10"/>
                  </a:cubicBezTo>
                  <a:cubicBezTo>
                    <a:pt x="89" y="4"/>
                    <a:pt x="85" y="0"/>
                    <a:pt x="79" y="0"/>
                  </a:cubicBezTo>
                </a:path>
              </a:pathLst>
            </a:custGeom>
            <a:solidFill>
              <a:srgbClr val="A7A0AC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60" name="ïŝļïḓê"/>
            <p:cNvSpPr>
              <a:spLocks noChangeArrowheads="1"/>
            </p:cNvSpPr>
            <p:nvPr/>
          </p:nvSpPr>
          <p:spPr bwMode="auto">
            <a:xfrm>
              <a:off x="6851650" y="1984375"/>
              <a:ext cx="1379538" cy="349250"/>
            </a:xfrm>
            <a:prstGeom prst="rect">
              <a:avLst/>
            </a:prstGeom>
            <a:solidFill>
              <a:srgbClr val="B1AAB5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/>
            </a:p>
          </p:txBody>
        </p:sp>
        <p:sp>
          <p:nvSpPr>
            <p:cNvPr id="10261" name="ïṥļîḓé"/>
            <p:cNvSpPr>
              <a:spLocks/>
            </p:cNvSpPr>
            <p:nvPr/>
          </p:nvSpPr>
          <p:spPr bwMode="auto">
            <a:xfrm>
              <a:off x="7959725" y="4716463"/>
              <a:ext cx="550863" cy="522288"/>
            </a:xfrm>
            <a:custGeom>
              <a:avLst/>
              <a:gdLst>
                <a:gd name="T0" fmla="*/ 874495806 w 347"/>
                <a:gd name="T1" fmla="*/ 415826973 h 329"/>
                <a:gd name="T2" fmla="*/ 803931367 w 347"/>
                <a:gd name="T3" fmla="*/ 539313954 h 329"/>
                <a:gd name="T4" fmla="*/ 791329781 w 347"/>
                <a:gd name="T5" fmla="*/ 677923474 h 329"/>
                <a:gd name="T6" fmla="*/ 665321854 w 347"/>
                <a:gd name="T7" fmla="*/ 733366965 h 329"/>
                <a:gd name="T8" fmla="*/ 569555829 w 347"/>
                <a:gd name="T9" fmla="*/ 829132994 h 329"/>
                <a:gd name="T10" fmla="*/ 430947904 w 347"/>
                <a:gd name="T11" fmla="*/ 801410455 h 329"/>
                <a:gd name="T12" fmla="*/ 304939977 w 347"/>
                <a:gd name="T13" fmla="*/ 829132994 h 329"/>
                <a:gd name="T14" fmla="*/ 209173952 w 347"/>
                <a:gd name="T15" fmla="*/ 733366965 h 329"/>
                <a:gd name="T16" fmla="*/ 83166025 w 347"/>
                <a:gd name="T17" fmla="*/ 677923474 h 329"/>
                <a:gd name="T18" fmla="*/ 70564439 w 347"/>
                <a:gd name="T19" fmla="*/ 539313954 h 329"/>
                <a:gd name="T20" fmla="*/ 0 w 347"/>
                <a:gd name="T21" fmla="*/ 415826973 h 329"/>
                <a:gd name="T22" fmla="*/ 70564439 w 347"/>
                <a:gd name="T23" fmla="*/ 304939992 h 329"/>
                <a:gd name="T24" fmla="*/ 83166025 w 347"/>
                <a:gd name="T25" fmla="*/ 166330472 h 329"/>
                <a:gd name="T26" fmla="*/ 209173952 w 347"/>
                <a:gd name="T27" fmla="*/ 110886981 h 329"/>
                <a:gd name="T28" fmla="*/ 304939977 w 347"/>
                <a:gd name="T29" fmla="*/ 0 h 329"/>
                <a:gd name="T30" fmla="*/ 430947904 w 347"/>
                <a:gd name="T31" fmla="*/ 27722539 h 329"/>
                <a:gd name="T32" fmla="*/ 569555829 w 347"/>
                <a:gd name="T33" fmla="*/ 0 h 329"/>
                <a:gd name="T34" fmla="*/ 665321854 w 347"/>
                <a:gd name="T35" fmla="*/ 110886981 h 329"/>
                <a:gd name="T36" fmla="*/ 791329781 w 347"/>
                <a:gd name="T37" fmla="*/ 166330472 h 329"/>
                <a:gd name="T38" fmla="*/ 803931367 w 347"/>
                <a:gd name="T39" fmla="*/ 304939992 h 329"/>
                <a:gd name="T40" fmla="*/ 874495806 w 347"/>
                <a:gd name="T41" fmla="*/ 415826973 h 32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47" h="329">
                  <a:moveTo>
                    <a:pt x="347" y="165"/>
                  </a:moveTo>
                  <a:lnTo>
                    <a:pt x="319" y="214"/>
                  </a:lnTo>
                  <a:lnTo>
                    <a:pt x="314" y="269"/>
                  </a:lnTo>
                  <a:lnTo>
                    <a:pt x="264" y="291"/>
                  </a:lnTo>
                  <a:lnTo>
                    <a:pt x="226" y="329"/>
                  </a:lnTo>
                  <a:lnTo>
                    <a:pt x="171" y="318"/>
                  </a:lnTo>
                  <a:lnTo>
                    <a:pt x="121" y="329"/>
                  </a:lnTo>
                  <a:lnTo>
                    <a:pt x="83" y="291"/>
                  </a:lnTo>
                  <a:lnTo>
                    <a:pt x="33" y="269"/>
                  </a:lnTo>
                  <a:lnTo>
                    <a:pt x="28" y="214"/>
                  </a:lnTo>
                  <a:lnTo>
                    <a:pt x="0" y="165"/>
                  </a:lnTo>
                  <a:lnTo>
                    <a:pt x="28" y="121"/>
                  </a:lnTo>
                  <a:lnTo>
                    <a:pt x="33" y="66"/>
                  </a:lnTo>
                  <a:lnTo>
                    <a:pt x="83" y="44"/>
                  </a:lnTo>
                  <a:lnTo>
                    <a:pt x="121" y="0"/>
                  </a:lnTo>
                  <a:lnTo>
                    <a:pt x="171" y="11"/>
                  </a:lnTo>
                  <a:lnTo>
                    <a:pt x="226" y="0"/>
                  </a:lnTo>
                  <a:lnTo>
                    <a:pt x="264" y="44"/>
                  </a:lnTo>
                  <a:lnTo>
                    <a:pt x="314" y="66"/>
                  </a:lnTo>
                  <a:lnTo>
                    <a:pt x="319" y="121"/>
                  </a:lnTo>
                  <a:lnTo>
                    <a:pt x="347" y="165"/>
                  </a:lnTo>
                  <a:close/>
                </a:path>
              </a:pathLst>
            </a:custGeom>
            <a:solidFill>
              <a:srgbClr val="FFC33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62" name="íSliďé"/>
            <p:cNvSpPr>
              <a:spLocks/>
            </p:cNvSpPr>
            <p:nvPr/>
          </p:nvSpPr>
          <p:spPr bwMode="auto">
            <a:xfrm>
              <a:off x="3289300" y="1033463"/>
              <a:ext cx="2794000" cy="3054350"/>
            </a:xfrm>
            <a:custGeom>
              <a:avLst/>
              <a:gdLst>
                <a:gd name="T0" fmla="*/ 2147483646 w 320"/>
                <a:gd name="T1" fmla="*/ 2147483646 h 350"/>
                <a:gd name="T2" fmla="*/ 2147483646 w 320"/>
                <a:gd name="T3" fmla="*/ 2147483646 h 350"/>
                <a:gd name="T4" fmla="*/ 2147483646 w 320"/>
                <a:gd name="T5" fmla="*/ 2147483646 h 350"/>
                <a:gd name="T6" fmla="*/ 2147483646 w 320"/>
                <a:gd name="T7" fmla="*/ 2147483646 h 350"/>
                <a:gd name="T8" fmla="*/ 2147483646 w 320"/>
                <a:gd name="T9" fmla="*/ 2147483646 h 350"/>
                <a:gd name="T10" fmla="*/ 0 w 320"/>
                <a:gd name="T11" fmla="*/ 1675424422 h 350"/>
                <a:gd name="T12" fmla="*/ 2147483646 w 320"/>
                <a:gd name="T13" fmla="*/ 2147483646 h 350"/>
                <a:gd name="T14" fmla="*/ 838584175 w 320"/>
                <a:gd name="T15" fmla="*/ 2147483646 h 350"/>
                <a:gd name="T16" fmla="*/ 2147483646 w 320"/>
                <a:gd name="T17" fmla="*/ 2147483646 h 350"/>
                <a:gd name="T18" fmla="*/ 1677168350 w 320"/>
                <a:gd name="T19" fmla="*/ 2147483646 h 350"/>
                <a:gd name="T20" fmla="*/ 2147483646 w 320"/>
                <a:gd name="T21" fmla="*/ 2147483646 h 350"/>
                <a:gd name="T22" fmla="*/ 2147483646 w 320"/>
                <a:gd name="T23" fmla="*/ 2147483646 h 350"/>
                <a:gd name="T24" fmla="*/ 2147483646 w 320"/>
                <a:gd name="T25" fmla="*/ 2147483646 h 3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0" h="350">
                  <a:moveTo>
                    <a:pt x="279" y="350"/>
                  </a:moveTo>
                  <a:cubicBezTo>
                    <a:pt x="279" y="350"/>
                    <a:pt x="320" y="241"/>
                    <a:pt x="247" y="141"/>
                  </a:cubicBezTo>
                  <a:cubicBezTo>
                    <a:pt x="249" y="156"/>
                    <a:pt x="254" y="212"/>
                    <a:pt x="254" y="212"/>
                  </a:cubicBezTo>
                  <a:cubicBezTo>
                    <a:pt x="254" y="212"/>
                    <a:pt x="247" y="109"/>
                    <a:pt x="180" y="70"/>
                  </a:cubicBezTo>
                  <a:cubicBezTo>
                    <a:pt x="190" y="92"/>
                    <a:pt x="193" y="125"/>
                    <a:pt x="193" y="125"/>
                  </a:cubicBezTo>
                  <a:cubicBezTo>
                    <a:pt x="193" y="125"/>
                    <a:pt x="112" y="0"/>
                    <a:pt x="0" y="22"/>
                  </a:cubicBezTo>
                  <a:cubicBezTo>
                    <a:pt x="25" y="26"/>
                    <a:pt x="47" y="55"/>
                    <a:pt x="47" y="5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35" y="112"/>
                    <a:pt x="97" y="152"/>
                  </a:cubicBezTo>
                  <a:cubicBezTo>
                    <a:pt x="76" y="147"/>
                    <a:pt x="22" y="102"/>
                    <a:pt x="22" y="102"/>
                  </a:cubicBezTo>
                  <a:cubicBezTo>
                    <a:pt x="22" y="102"/>
                    <a:pt x="68" y="193"/>
                    <a:pt x="140" y="218"/>
                  </a:cubicBezTo>
                  <a:cubicBezTo>
                    <a:pt x="112" y="221"/>
                    <a:pt x="71" y="185"/>
                    <a:pt x="71" y="185"/>
                  </a:cubicBezTo>
                  <a:cubicBezTo>
                    <a:pt x="71" y="185"/>
                    <a:pt x="143" y="325"/>
                    <a:pt x="279" y="350"/>
                  </a:cubicBezTo>
                </a:path>
              </a:pathLst>
            </a:custGeom>
            <a:solidFill>
              <a:srgbClr val="FFC33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63" name="îṩļiďé"/>
            <p:cNvSpPr>
              <a:spLocks/>
            </p:cNvSpPr>
            <p:nvPr/>
          </p:nvSpPr>
          <p:spPr bwMode="auto">
            <a:xfrm>
              <a:off x="3908425" y="1784350"/>
              <a:ext cx="1920875" cy="2303463"/>
            </a:xfrm>
            <a:custGeom>
              <a:avLst/>
              <a:gdLst>
                <a:gd name="T0" fmla="*/ 0 w 220"/>
                <a:gd name="T1" fmla="*/ 2147483646 h 264"/>
                <a:gd name="T2" fmla="*/ 2147483646 w 220"/>
                <a:gd name="T3" fmla="*/ 2147483646 h 264"/>
                <a:gd name="T4" fmla="*/ 2147483646 w 220"/>
                <a:gd name="T5" fmla="*/ 2147483646 h 264"/>
                <a:gd name="T6" fmla="*/ 2147483646 w 220"/>
                <a:gd name="T7" fmla="*/ 2147483646 h 264"/>
                <a:gd name="T8" fmla="*/ 0 w 220"/>
                <a:gd name="T9" fmla="*/ 2147483646 h 264"/>
                <a:gd name="T10" fmla="*/ 1295988169 w 220"/>
                <a:gd name="T11" fmla="*/ 0 h 264"/>
                <a:gd name="T12" fmla="*/ 2147483646 w 220"/>
                <a:gd name="T13" fmla="*/ 2147483646 h 264"/>
                <a:gd name="T14" fmla="*/ 2147483646 w 220"/>
                <a:gd name="T15" fmla="*/ 2147483646 h 264"/>
                <a:gd name="T16" fmla="*/ 2147483646 w 220"/>
                <a:gd name="T17" fmla="*/ 2147483646 h 264"/>
                <a:gd name="T18" fmla="*/ 2147483646 w 220"/>
                <a:gd name="T19" fmla="*/ 2147483646 h 264"/>
                <a:gd name="T20" fmla="*/ 1295988169 w 220"/>
                <a:gd name="T21" fmla="*/ 0 h 264"/>
                <a:gd name="T22" fmla="*/ 1295988169 w 220"/>
                <a:gd name="T23" fmla="*/ 0 h 264"/>
                <a:gd name="T24" fmla="*/ 1295988169 w 220"/>
                <a:gd name="T25" fmla="*/ 0 h 264"/>
                <a:gd name="T26" fmla="*/ 1295988169 w 220"/>
                <a:gd name="T27" fmla="*/ 0 h 264"/>
                <a:gd name="T28" fmla="*/ 1295988169 w 220"/>
                <a:gd name="T29" fmla="*/ 0 h 2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20" h="264">
                  <a:moveTo>
                    <a:pt x="0" y="99"/>
                  </a:moveTo>
                  <a:cubicBezTo>
                    <a:pt x="0" y="99"/>
                    <a:pt x="70" y="235"/>
                    <a:pt x="202" y="263"/>
                  </a:cubicBezTo>
                  <a:cubicBezTo>
                    <a:pt x="190" y="240"/>
                    <a:pt x="178" y="217"/>
                    <a:pt x="165" y="197"/>
                  </a:cubicBezTo>
                  <a:cubicBezTo>
                    <a:pt x="163" y="200"/>
                    <a:pt x="157" y="202"/>
                    <a:pt x="149" y="202"/>
                  </a:cubicBezTo>
                  <a:cubicBezTo>
                    <a:pt x="119" y="202"/>
                    <a:pt x="52" y="171"/>
                    <a:pt x="0" y="99"/>
                  </a:cubicBezTo>
                  <a:moveTo>
                    <a:pt x="17" y="0"/>
                  </a:moveTo>
                  <a:cubicBezTo>
                    <a:pt x="99" y="39"/>
                    <a:pt x="168" y="172"/>
                    <a:pt x="209" y="264"/>
                  </a:cubicBezTo>
                  <a:cubicBezTo>
                    <a:pt x="211" y="258"/>
                    <a:pt x="219" y="232"/>
                    <a:pt x="220" y="195"/>
                  </a:cubicBezTo>
                  <a:cubicBezTo>
                    <a:pt x="219" y="198"/>
                    <a:pt x="215" y="232"/>
                    <a:pt x="207" y="232"/>
                  </a:cubicBezTo>
                  <a:cubicBezTo>
                    <a:pt x="205" y="232"/>
                    <a:pt x="203" y="231"/>
                    <a:pt x="201" y="227"/>
                  </a:cubicBezTo>
                  <a:cubicBezTo>
                    <a:pt x="190" y="206"/>
                    <a:pt x="105" y="23"/>
                    <a:pt x="17" y="0"/>
                  </a:cubicBezTo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rgbClr val="FF950B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64" name="îṩļïḑe"/>
            <p:cNvSpPr>
              <a:spLocks/>
            </p:cNvSpPr>
            <p:nvPr/>
          </p:nvSpPr>
          <p:spPr bwMode="auto">
            <a:xfrm>
              <a:off x="4057650" y="1784350"/>
              <a:ext cx="1990725" cy="3106738"/>
            </a:xfrm>
            <a:custGeom>
              <a:avLst/>
              <a:gdLst>
                <a:gd name="T0" fmla="*/ 2147483646 w 228"/>
                <a:gd name="T1" fmla="*/ 2147483646 h 356"/>
                <a:gd name="T2" fmla="*/ 0 w 228"/>
                <a:gd name="T3" fmla="*/ 0 h 356"/>
                <a:gd name="T4" fmla="*/ 2147483646 w 228"/>
                <a:gd name="T5" fmla="*/ 2147483646 h 35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8" h="356">
                  <a:moveTo>
                    <a:pt x="228" y="356"/>
                  </a:moveTo>
                  <a:cubicBezTo>
                    <a:pt x="228" y="356"/>
                    <a:pt x="128" y="61"/>
                    <a:pt x="0" y="0"/>
                  </a:cubicBezTo>
                  <a:cubicBezTo>
                    <a:pt x="17" y="18"/>
                    <a:pt x="145" y="153"/>
                    <a:pt x="228" y="356"/>
                  </a:cubicBezTo>
                </a:path>
              </a:pathLst>
            </a:custGeom>
            <a:solidFill>
              <a:srgbClr val="FFE7E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65" name="íŝļíďe"/>
            <p:cNvSpPr>
              <a:spLocks noChangeArrowheads="1"/>
            </p:cNvSpPr>
            <p:nvPr/>
          </p:nvSpPr>
          <p:spPr bwMode="auto">
            <a:xfrm>
              <a:off x="5454650" y="4410075"/>
              <a:ext cx="925513" cy="244475"/>
            </a:xfrm>
            <a:prstGeom prst="rect">
              <a:avLst/>
            </a:prstGeom>
            <a:solidFill>
              <a:srgbClr val="A3D5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/>
            </a:p>
          </p:txBody>
        </p:sp>
        <p:sp>
          <p:nvSpPr>
            <p:cNvPr id="10266" name="ïṧliḋè"/>
            <p:cNvSpPr>
              <a:spLocks noChangeArrowheads="1"/>
            </p:cNvSpPr>
            <p:nvPr/>
          </p:nvSpPr>
          <p:spPr bwMode="auto">
            <a:xfrm>
              <a:off x="5454650" y="4410075"/>
              <a:ext cx="9255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/>
            </a:p>
          </p:txBody>
        </p:sp>
        <p:sp>
          <p:nvSpPr>
            <p:cNvPr id="10267" name="îšliḋê"/>
            <p:cNvSpPr>
              <a:spLocks noChangeArrowheads="1"/>
            </p:cNvSpPr>
            <p:nvPr/>
          </p:nvSpPr>
          <p:spPr bwMode="auto">
            <a:xfrm>
              <a:off x="5060950" y="4532313"/>
              <a:ext cx="1711325" cy="1143000"/>
            </a:xfrm>
            <a:prstGeom prst="ellipse">
              <a:avLst/>
            </a:prstGeom>
            <a:solidFill>
              <a:srgbClr val="A3D5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/>
            </a:p>
          </p:txBody>
        </p:sp>
        <p:sp>
          <p:nvSpPr>
            <p:cNvPr id="10268" name="ï$ḻîḑè"/>
            <p:cNvSpPr>
              <a:spLocks/>
            </p:cNvSpPr>
            <p:nvPr/>
          </p:nvSpPr>
          <p:spPr bwMode="auto">
            <a:xfrm>
              <a:off x="5262563" y="4891088"/>
              <a:ext cx="1309688" cy="619125"/>
            </a:xfrm>
            <a:custGeom>
              <a:avLst/>
              <a:gdLst>
                <a:gd name="T0" fmla="*/ 533645472 w 150"/>
                <a:gd name="T1" fmla="*/ 0 h 71"/>
                <a:gd name="T2" fmla="*/ 0 w 150"/>
                <a:gd name="T3" fmla="*/ 1596828016 h 71"/>
                <a:gd name="T4" fmla="*/ 2147483646 w 150"/>
                <a:gd name="T5" fmla="*/ 2147483646 h 71"/>
                <a:gd name="T6" fmla="*/ 2147483646 w 150"/>
                <a:gd name="T7" fmla="*/ 1596828016 h 71"/>
                <a:gd name="T8" fmla="*/ 2147483646 w 150"/>
                <a:gd name="T9" fmla="*/ 0 h 71"/>
                <a:gd name="T10" fmla="*/ 533645472 w 150"/>
                <a:gd name="T11" fmla="*/ 0 h 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0" h="71">
                  <a:moveTo>
                    <a:pt x="7" y="0"/>
                  </a:moveTo>
                  <a:cubicBezTo>
                    <a:pt x="3" y="6"/>
                    <a:pt x="0" y="13"/>
                    <a:pt x="0" y="21"/>
                  </a:cubicBezTo>
                  <a:cubicBezTo>
                    <a:pt x="0" y="48"/>
                    <a:pt x="34" y="71"/>
                    <a:pt x="75" y="71"/>
                  </a:cubicBezTo>
                  <a:cubicBezTo>
                    <a:pt x="116" y="71"/>
                    <a:pt x="150" y="48"/>
                    <a:pt x="150" y="21"/>
                  </a:cubicBezTo>
                  <a:cubicBezTo>
                    <a:pt x="150" y="13"/>
                    <a:pt x="147" y="6"/>
                    <a:pt x="143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5554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69" name="ïšḷiḋe"/>
            <p:cNvSpPr>
              <a:spLocks/>
            </p:cNvSpPr>
            <p:nvPr/>
          </p:nvSpPr>
          <p:spPr bwMode="auto">
            <a:xfrm>
              <a:off x="5454650" y="4471988"/>
              <a:ext cx="925513" cy="147638"/>
            </a:xfrm>
            <a:custGeom>
              <a:avLst/>
              <a:gdLst>
                <a:gd name="T0" fmla="*/ 2147483646 w 106"/>
                <a:gd name="T1" fmla="*/ 0 h 17"/>
                <a:gd name="T2" fmla="*/ 0 w 106"/>
                <a:gd name="T3" fmla="*/ 226268262 h 17"/>
                <a:gd name="T4" fmla="*/ 2147483646 w 106"/>
                <a:gd name="T5" fmla="*/ 527953488 h 17"/>
                <a:gd name="T6" fmla="*/ 2147483646 w 106"/>
                <a:gd name="T7" fmla="*/ 527953488 h 17"/>
                <a:gd name="T8" fmla="*/ 2147483646 w 106"/>
                <a:gd name="T9" fmla="*/ 603379137 h 17"/>
                <a:gd name="T10" fmla="*/ 2147483646 w 106"/>
                <a:gd name="T11" fmla="*/ 754221750 h 17"/>
                <a:gd name="T12" fmla="*/ 2147483646 w 106"/>
                <a:gd name="T13" fmla="*/ 1282175238 h 17"/>
                <a:gd name="T14" fmla="*/ 2147483646 w 106"/>
                <a:gd name="T15" fmla="*/ 1282175238 h 17"/>
                <a:gd name="T16" fmla="*/ 2147483646 w 106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6" h="17">
                  <a:moveTo>
                    <a:pt x="106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60" y="7"/>
                    <a:pt x="67" y="7"/>
                    <a:pt x="74" y="8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rgbClr val="6B97DB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70" name="íSḻîḋe"/>
            <p:cNvSpPr>
              <a:spLocks/>
            </p:cNvSpPr>
            <p:nvPr/>
          </p:nvSpPr>
          <p:spPr bwMode="auto">
            <a:xfrm>
              <a:off x="5916613" y="4532313"/>
              <a:ext cx="463550" cy="87313"/>
            </a:xfrm>
            <a:custGeom>
              <a:avLst/>
              <a:gdLst>
                <a:gd name="T0" fmla="*/ 2147483646 w 53"/>
                <a:gd name="T1" fmla="*/ 762355997 h 10"/>
                <a:gd name="T2" fmla="*/ 2147483646 w 53"/>
                <a:gd name="T3" fmla="*/ 762355997 h 10"/>
                <a:gd name="T4" fmla="*/ 2147483646 w 53"/>
                <a:gd name="T5" fmla="*/ 762355997 h 10"/>
                <a:gd name="T6" fmla="*/ 2147483646 w 53"/>
                <a:gd name="T7" fmla="*/ 762355997 h 10"/>
                <a:gd name="T8" fmla="*/ 2147483646 w 53"/>
                <a:gd name="T9" fmla="*/ 762355997 h 10"/>
                <a:gd name="T10" fmla="*/ 0 w 53"/>
                <a:gd name="T11" fmla="*/ 0 h 10"/>
                <a:gd name="T12" fmla="*/ 0 w 53"/>
                <a:gd name="T13" fmla="*/ 0 h 10"/>
                <a:gd name="T14" fmla="*/ 1606428152 w 53"/>
                <a:gd name="T15" fmla="*/ 76232980 h 10"/>
                <a:gd name="T16" fmla="*/ 0 w 53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" h="10">
                  <a:moveTo>
                    <a:pt x="53" y="10"/>
                  </a:move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53" y="10"/>
                    <a:pt x="53" y="1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4" y="0"/>
                    <a:pt x="7" y="0"/>
                    <a:pt x="0" y="0"/>
                  </a:cubicBezTo>
                </a:path>
              </a:pathLst>
            </a:custGeom>
            <a:solidFill>
              <a:srgbClr val="6B97DB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71" name="iş1iḋe"/>
            <p:cNvSpPr>
              <a:spLocks/>
            </p:cNvSpPr>
            <p:nvPr/>
          </p:nvSpPr>
          <p:spPr bwMode="auto">
            <a:xfrm>
              <a:off x="5349875" y="4279900"/>
              <a:ext cx="1135063" cy="217488"/>
            </a:xfrm>
            <a:custGeom>
              <a:avLst/>
              <a:gdLst>
                <a:gd name="T0" fmla="*/ 2147483646 w 130"/>
                <a:gd name="T1" fmla="*/ 983863515 h 25"/>
                <a:gd name="T2" fmla="*/ 2147483646 w 130"/>
                <a:gd name="T3" fmla="*/ 1892041206 h 25"/>
                <a:gd name="T4" fmla="*/ 914817122 w 130"/>
                <a:gd name="T5" fmla="*/ 1892041206 h 25"/>
                <a:gd name="T6" fmla="*/ 0 w 130"/>
                <a:gd name="T7" fmla="*/ 983863515 h 25"/>
                <a:gd name="T8" fmla="*/ 914817122 w 130"/>
                <a:gd name="T9" fmla="*/ 0 h 25"/>
                <a:gd name="T10" fmla="*/ 2147483646 w 130"/>
                <a:gd name="T11" fmla="*/ 0 h 25"/>
                <a:gd name="T12" fmla="*/ 2147483646 w 130"/>
                <a:gd name="T13" fmla="*/ 983863515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0" h="25">
                  <a:moveTo>
                    <a:pt x="130" y="13"/>
                  </a:moveTo>
                  <a:cubicBezTo>
                    <a:pt x="130" y="19"/>
                    <a:pt x="124" y="25"/>
                    <a:pt x="118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5" y="25"/>
                    <a:pt x="0" y="19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4" y="0"/>
                    <a:pt x="130" y="6"/>
                    <a:pt x="130" y="13"/>
                  </a:cubicBezTo>
                  <a:close/>
                </a:path>
              </a:pathLst>
            </a:custGeom>
            <a:solidFill>
              <a:srgbClr val="A3D5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3" y="4371951"/>
            <a:ext cx="9143999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88237" y="285524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第二课时</a:t>
            </a:r>
            <a:endParaRPr lang="zh-CN" altLang="en-US" dirty="0"/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="" xmlns:a16="http://schemas.microsoft.com/office/drawing/2014/main" id="{355C34FD-3F48-4558-92D3-390087003F1E}"/>
              </a:ext>
            </a:extLst>
          </p:cNvPr>
          <p:cNvGraphicFramePr>
            <a:graphicFrameLocks noGrp="1"/>
          </p:cNvGraphicFramePr>
          <p:nvPr/>
        </p:nvGraphicFramePr>
        <p:xfrm>
          <a:off x="270937" y="232564"/>
          <a:ext cx="8739105" cy="454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549">
                  <a:extLst>
                    <a:ext uri="{9D8B030D-6E8A-4147-A177-3AD203B41FA5}">
                      <a16:colId xmlns="" xmlns:a16="http://schemas.microsoft.com/office/drawing/2014/main" val="1639872797"/>
                    </a:ext>
                  </a:extLst>
                </a:gridCol>
                <a:gridCol w="4375826">
                  <a:extLst>
                    <a:ext uri="{9D8B030D-6E8A-4147-A177-3AD203B41FA5}">
                      <a16:colId xmlns="" xmlns:a16="http://schemas.microsoft.com/office/drawing/2014/main" val="4164631238"/>
                    </a:ext>
                  </a:extLst>
                </a:gridCol>
                <a:gridCol w="3427730">
                  <a:extLst>
                    <a:ext uri="{9D8B030D-6E8A-4147-A177-3AD203B41FA5}">
                      <a16:colId xmlns="" xmlns:a16="http://schemas.microsoft.com/office/drawing/2014/main" val="2494170120"/>
                    </a:ext>
                  </a:extLst>
                </a:gridCol>
              </a:tblGrid>
              <a:tr h="346750">
                <a:tc>
                  <a:txBody>
                    <a:bodyPr/>
                    <a:lstStyle/>
                    <a:p>
                      <a:r>
                        <a:rPr lang="zh-CN" altLang="zh-CN" sz="1700" b="0" kern="1200" dirty="0">
                          <a:solidFill>
                            <a:srgbClr val="C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+mn-cs"/>
                        </a:rPr>
                        <a:t>要求</a:t>
                      </a:r>
                      <a:endParaRPr lang="zh-CN" altLang="en-US" sz="1700" b="0" dirty="0">
                        <a:solidFill>
                          <a:srgbClr val="C00000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86699" marR="86699" marT="32506" marB="32506"/>
                </a:tc>
                <a:tc>
                  <a:txBody>
                    <a:bodyPr/>
                    <a:lstStyle/>
                    <a:p>
                      <a:r>
                        <a:rPr lang="zh-CN" altLang="zh-CN" sz="1700" b="0" kern="1200" dirty="0">
                          <a:solidFill>
                            <a:srgbClr val="C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+mn-cs"/>
                        </a:rPr>
                        <a:t>具体体现</a:t>
                      </a:r>
                      <a:endParaRPr lang="zh-CN" altLang="en-US" sz="1700" b="0" dirty="0">
                        <a:solidFill>
                          <a:srgbClr val="C00000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86699" marR="86699" marT="32506" marB="32506"/>
                </a:tc>
                <a:tc>
                  <a:txBody>
                    <a:bodyPr/>
                    <a:lstStyle/>
                    <a:p>
                      <a:r>
                        <a:rPr lang="zh-CN" altLang="zh-CN" sz="1700" b="0" kern="1200" dirty="0">
                          <a:solidFill>
                            <a:srgbClr val="C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+mn-cs"/>
                        </a:rPr>
                        <a:t>课文示例</a:t>
                      </a:r>
                      <a:endParaRPr lang="zh-CN" altLang="en-US" sz="1700" b="0" dirty="0">
                        <a:solidFill>
                          <a:srgbClr val="C00000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86699" marR="86699" marT="32506" marB="32506"/>
                </a:tc>
                <a:extLst>
                  <a:ext uri="{0D108BD9-81ED-4DB2-BD59-A6C34878D82A}">
                    <a16:rowId xmlns="" xmlns:a16="http://schemas.microsoft.com/office/drawing/2014/main" val="2703655538"/>
                  </a:ext>
                </a:extLst>
              </a:tr>
              <a:tr h="2096945">
                <a:tc>
                  <a:txBody>
                    <a:bodyPr/>
                    <a:lstStyle/>
                    <a:p>
                      <a:r>
                        <a:rPr lang="zh-CN" altLang="zh-CN" sz="1700" b="0" kern="1200" dirty="0">
                          <a:solidFill>
                            <a:srgbClr val="C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+mn-cs"/>
                        </a:rPr>
                        <a:t>人物言行精当</a:t>
                      </a:r>
                      <a:endParaRPr lang="zh-CN" altLang="en-US" sz="1700" b="0" dirty="0">
                        <a:solidFill>
                          <a:srgbClr val="C00000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86699" marR="86699" marT="32506" marB="32506"/>
                </a:tc>
                <a:tc>
                  <a:txBody>
                    <a:bodyPr/>
                    <a:lstStyle/>
                    <a:p>
                      <a:endParaRPr lang="zh-CN" altLang="en-US" sz="1700" b="0">
                        <a:solidFill>
                          <a:srgbClr val="C00000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86699" marR="86699" marT="32506" marB="32506"/>
                </a:tc>
                <a:tc>
                  <a:txBody>
                    <a:bodyPr/>
                    <a:lstStyle/>
                    <a:p>
                      <a:endParaRPr lang="zh-CN" altLang="en-US" sz="1700" b="0" dirty="0">
                        <a:solidFill>
                          <a:srgbClr val="C00000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86699" marR="86699" marT="32506" marB="32506"/>
                </a:tc>
                <a:extLst>
                  <a:ext uri="{0D108BD9-81ED-4DB2-BD59-A6C34878D82A}">
                    <a16:rowId xmlns="" xmlns:a16="http://schemas.microsoft.com/office/drawing/2014/main" val="2871673135"/>
                  </a:ext>
                </a:extLst>
              </a:tr>
              <a:tr h="2096945">
                <a:tc>
                  <a:txBody>
                    <a:bodyPr/>
                    <a:lstStyle/>
                    <a:p>
                      <a:r>
                        <a:rPr lang="zh-CN" altLang="en-US" sz="1700" b="0" dirty="0">
                          <a:solidFill>
                            <a:srgbClr val="C00000"/>
                          </a:solidFill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生动条理</a:t>
                      </a:r>
                    </a:p>
                  </a:txBody>
                  <a:tcPr marL="86699" marR="86699" marT="32506" marB="32506"/>
                </a:tc>
                <a:tc>
                  <a:txBody>
                    <a:bodyPr/>
                    <a:lstStyle/>
                    <a:p>
                      <a:endParaRPr lang="zh-CN" altLang="en-US" sz="1700" b="0" dirty="0">
                        <a:solidFill>
                          <a:srgbClr val="C00000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86699" marR="86699" marT="32506" marB="32506"/>
                </a:tc>
                <a:tc>
                  <a:txBody>
                    <a:bodyPr/>
                    <a:lstStyle/>
                    <a:p>
                      <a:endParaRPr lang="zh-CN" altLang="en-US" sz="1700" b="0" dirty="0">
                        <a:solidFill>
                          <a:srgbClr val="C00000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86699" marR="86699" marT="32506" marB="32506"/>
                </a:tc>
                <a:extLst>
                  <a:ext uri="{0D108BD9-81ED-4DB2-BD59-A6C34878D82A}">
                    <a16:rowId xmlns="" xmlns:a16="http://schemas.microsoft.com/office/drawing/2014/main" val="3215652417"/>
                  </a:ext>
                </a:extLst>
              </a:tr>
            </a:tbl>
          </a:graphicData>
        </a:graphic>
      </p:graphicFrame>
      <p:sp>
        <p:nvSpPr>
          <p:cNvPr id="24596" name="矩形 2"/>
          <p:cNvSpPr>
            <a:spLocks noChangeArrowheads="1"/>
          </p:cNvSpPr>
          <p:nvPr/>
        </p:nvSpPr>
        <p:spPr bwMode="auto">
          <a:xfrm>
            <a:off x="1193614" y="528349"/>
            <a:ext cx="4396647" cy="1749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694" tIns="43347" rIns="86694" bIns="43347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黑体" pitchFamily="49" charset="-122"/>
                <a:ea typeface="黑体" pitchFamily="49" charset="-122"/>
              </a:rPr>
              <a:t>记述人物的言行要精当，要有能凸显性的细节描写。在记述事件时，要具体表现人物的典型语言和关键行动，让人物“自行”展现他们的思想感情、性格特点等。</a:t>
            </a:r>
          </a:p>
        </p:txBody>
      </p:sp>
      <p:sp>
        <p:nvSpPr>
          <p:cNvPr id="24597" name="矩形 3"/>
          <p:cNvSpPr>
            <a:spLocks noChangeArrowheads="1"/>
          </p:cNvSpPr>
          <p:nvPr/>
        </p:nvSpPr>
        <p:spPr bwMode="auto">
          <a:xfrm>
            <a:off x="5590261" y="870422"/>
            <a:ext cx="3163899" cy="133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694" tIns="43347" rIns="86694" bIns="43347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回忆我的母亲</a:t>
            </a:r>
            <a:r>
              <a:rPr lang="en-US" altLang="zh-CN" dirty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通过朴实无华的语言记述了母亲勤劳的一生。</a:t>
            </a:r>
          </a:p>
        </p:txBody>
      </p:sp>
      <p:sp>
        <p:nvSpPr>
          <p:cNvPr id="24598" name="矩形 5"/>
          <p:cNvSpPr>
            <a:spLocks noChangeArrowheads="1"/>
          </p:cNvSpPr>
          <p:nvPr/>
        </p:nvSpPr>
        <p:spPr bwMode="auto">
          <a:xfrm>
            <a:off x="1294460" y="2849112"/>
            <a:ext cx="4173879" cy="1472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694" tIns="43347" rIns="86694" bIns="43347">
            <a:spAutoFit/>
          </a:bodyPr>
          <a:lstStyle/>
          <a:p>
            <a:pPr eaLnBrk="1"/>
            <a:r>
              <a:rPr lang="zh-CN" altLang="en-US" dirty="0">
                <a:latin typeface="黑体" pitchFamily="49" charset="-122"/>
                <a:ea typeface="黑体" pitchFamily="49" charset="-122"/>
              </a:rPr>
              <a:t>人物小传虽不能偏向华丽的辞藻，烦琐的描写，多余的形容，曲折的情节，但它由不同于“生平简介”“履历表”，语言可以生动形象，用辞可以精当贴切；句子要流畅，层次分明，布局要合理。</a:t>
            </a:r>
          </a:p>
        </p:txBody>
      </p:sp>
      <p:sp>
        <p:nvSpPr>
          <p:cNvPr id="24599" name="矩形 6"/>
          <p:cNvSpPr>
            <a:spLocks noChangeArrowheads="1"/>
          </p:cNvSpPr>
          <p:nvPr/>
        </p:nvSpPr>
        <p:spPr bwMode="auto">
          <a:xfrm>
            <a:off x="5704652" y="2710612"/>
            <a:ext cx="3305386" cy="1749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694" tIns="43347" rIns="86694" bIns="43347">
            <a:spAutoFit/>
          </a:bodyPr>
          <a:lstStyle/>
          <a:p>
            <a:r>
              <a:rPr lang="en-US" altLang="zh-CN" dirty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美丽的颜色</a:t>
            </a:r>
            <a:r>
              <a:rPr lang="en-US" altLang="zh-CN" dirty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通过对居里夫人在棚屋工作的事件的简洁概括，对居里夫人的语言、动作神态的生动刻画，写出了居里夫人对镭的迷恋、对科学的热爱。</a:t>
            </a:r>
          </a:p>
        </p:txBody>
      </p:sp>
    </p:spTree>
  </p:cSld>
  <p:clrMapOvr>
    <a:masterClrMapping/>
  </p:clrMapOvr>
  <p:transition spd="slow" advTm="244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5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5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6" grpId="0"/>
      <p:bldP spid="24597" grpId="0"/>
      <p:bldP spid="24598" grpId="0"/>
      <p:bldP spid="245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1"/>
          <p:cNvSpPr>
            <a:spLocks noChangeArrowheads="1"/>
          </p:cNvSpPr>
          <p:nvPr/>
        </p:nvSpPr>
        <p:spPr bwMode="auto">
          <a:xfrm>
            <a:off x="924184" y="1284747"/>
            <a:ext cx="7304664" cy="2549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694" tIns="43347" rIns="86694" bIns="43347">
            <a:spAutoFit/>
          </a:bodyPr>
          <a:lstStyle/>
          <a:p>
            <a:pPr indent="681815">
              <a:lnSpc>
                <a:spcPct val="20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在毕业前夕，班级准备制作一本特殊的纪念册，除了靓照之外，每位同学还需要准备一篇“他人介绍”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为你朝夕相伴的同学写一篇小传。你在班级最好的朋友希望由你执笔，为他写这篇小传</a:t>
            </a:r>
            <a:r>
              <a:rPr lang="zh-CN" altLang="en-US" sz="2000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zh-CN" altLang="en-US" sz="20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" name="组合 21"/>
          <p:cNvGrpSpPr>
            <a:grpSpLocks/>
          </p:cNvGrpSpPr>
          <p:nvPr/>
        </p:nvGrpSpPr>
        <p:grpSpPr bwMode="auto">
          <a:xfrm>
            <a:off x="133965" y="215630"/>
            <a:ext cx="3824675" cy="563346"/>
            <a:chOff x="3190874" y="652529"/>
            <a:chExt cx="6841832" cy="910114"/>
          </a:xfrm>
        </p:grpSpPr>
        <p:pic>
          <p:nvPicPr>
            <p:cNvPr id="25604" name="Picture 4" descr="卡通边框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1019" y="652529"/>
              <a:ext cx="6100763" cy="910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5" name="Rectangle 2"/>
            <p:cNvSpPr txBox="1">
              <a:spLocks noChangeArrowheads="1"/>
            </p:cNvSpPr>
            <p:nvPr/>
          </p:nvSpPr>
          <p:spPr bwMode="auto">
            <a:xfrm>
              <a:off x="3190874" y="727850"/>
              <a:ext cx="6841832" cy="759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lnSpc>
                  <a:spcPct val="90000"/>
                </a:lnSpc>
              </a:pPr>
              <a:r>
                <a:rPr lang="zh-CN" altLang="en-US" sz="3000" b="1" dirty="0">
                  <a:solidFill>
                    <a:srgbClr val="000000"/>
                  </a:solidFill>
                  <a:latin typeface="Arial" pitchFamily="34" charset="0"/>
                  <a:ea typeface="华文新魏" pitchFamily="2" charset="-122"/>
                  <a:sym typeface="Arial" pitchFamily="34" charset="0"/>
                </a:rPr>
                <a:t>写作练习</a:t>
              </a:r>
            </a:p>
          </p:txBody>
        </p:sp>
      </p:grpSp>
    </p:spTree>
  </p:cSld>
  <p:clrMapOvr>
    <a:masterClrMapping/>
  </p:clrMapOvr>
  <p:transition spd="slow" advTm="244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1"/>
          <p:cNvSpPr>
            <a:spLocks noChangeArrowheads="1"/>
          </p:cNvSpPr>
          <p:nvPr/>
        </p:nvSpPr>
        <p:spPr bwMode="auto">
          <a:xfrm>
            <a:off x="323528" y="411511"/>
            <a:ext cx="8397428" cy="3780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694" tIns="43347" rIns="86694" bIns="43347">
            <a:spAutoFit/>
          </a:bodyPr>
          <a:lstStyle/>
          <a:p>
            <a:pPr indent="681815">
              <a:lnSpc>
                <a:spcPct val="150000"/>
              </a:lnSpc>
            </a:pPr>
            <a:r>
              <a:rPr lang="zh-CN" altLang="en-US" sz="2000" dirty="0">
                <a:solidFill>
                  <a:srgbClr val="C00000"/>
                </a:solidFill>
                <a:latin typeface="华文新魏" pitchFamily="2" charset="-122"/>
                <a:ea typeface="华文新魏" pitchFamily="2" charset="-122"/>
              </a:rPr>
              <a:t>提示：</a:t>
            </a:r>
          </a:p>
          <a:p>
            <a:pPr indent="681815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你的朋友选择你，是因为你懂他，能理解他的内心世界，希望你能写出他的兴趣、爱好、个性等方面的特点，写出他的独特之处。</a:t>
            </a:r>
          </a:p>
          <a:p>
            <a:pPr indent="681815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不要面面俱到，应选取有代表性的事件和言行，将他生活、学习中精彩、重要的瞬可记录下来，化作多年以后温暖的回忆。</a:t>
            </a:r>
          </a:p>
          <a:p>
            <a:pPr indent="681815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请根据上面小传特点量表对照检查写的小传是否符合要求。</a:t>
            </a:r>
          </a:p>
          <a:p>
            <a:pPr indent="681815">
              <a:lnSpc>
                <a:spcPct val="15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4.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写完后给你的朋友看一看或读给他听，听听他的意见，做些修改。利用网络，采用图文并茂的方式与同班同学分享交流。</a:t>
            </a:r>
          </a:p>
        </p:txBody>
      </p:sp>
    </p:spTree>
  </p:cSld>
  <p:clrMapOvr>
    <a:masterClrMapping/>
  </p:clrMapOvr>
  <p:transition spd="slow" advTm="244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3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1"/>
          <p:cNvGrpSpPr>
            <a:grpSpLocks/>
          </p:cNvGrpSpPr>
          <p:nvPr/>
        </p:nvGrpSpPr>
        <p:grpSpPr bwMode="auto">
          <a:xfrm>
            <a:off x="-207715" y="114025"/>
            <a:ext cx="4164848" cy="619794"/>
            <a:chOff x="3190874" y="652529"/>
            <a:chExt cx="6841832" cy="910114"/>
          </a:xfrm>
        </p:grpSpPr>
        <p:pic>
          <p:nvPicPr>
            <p:cNvPr id="12292" name="Picture 4" descr="卡通边框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1019" y="652529"/>
              <a:ext cx="6100763" cy="910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3" name="Rectangle 2"/>
            <p:cNvSpPr txBox="1">
              <a:spLocks noChangeArrowheads="1"/>
            </p:cNvSpPr>
            <p:nvPr/>
          </p:nvSpPr>
          <p:spPr bwMode="auto">
            <a:xfrm>
              <a:off x="3190874" y="727850"/>
              <a:ext cx="6841832" cy="759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lnSpc>
                  <a:spcPct val="90000"/>
                </a:lnSpc>
              </a:pPr>
              <a:r>
                <a:rPr lang="zh-CN" altLang="en-US" sz="3000" b="1" dirty="0">
                  <a:solidFill>
                    <a:srgbClr val="000000"/>
                  </a:solidFill>
                  <a:latin typeface="Arial" pitchFamily="34" charset="0"/>
                  <a:ea typeface="华文新魏" pitchFamily="2" charset="-122"/>
                  <a:sym typeface="Arial" pitchFamily="34" charset="0"/>
                </a:rPr>
                <a:t>学习目标</a:t>
              </a:r>
            </a:p>
          </p:txBody>
        </p:sp>
      </p:grpSp>
      <p:sp>
        <p:nvSpPr>
          <p:cNvPr id="12291" name="矩形 4"/>
          <p:cNvSpPr>
            <a:spLocks noChangeArrowheads="1"/>
          </p:cNvSpPr>
          <p:nvPr/>
        </p:nvSpPr>
        <p:spPr bwMode="auto">
          <a:xfrm>
            <a:off x="236318" y="1342324"/>
            <a:ext cx="8671371" cy="291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694" tIns="43347" rIns="86694" bIns="43347">
            <a:spAutoFit/>
          </a:bodyPr>
          <a:lstStyle/>
          <a:p>
            <a:pPr indent="681815">
              <a:lnSpc>
                <a:spcPct val="200000"/>
              </a:lnSpc>
            </a:pPr>
            <a:r>
              <a:rPr lang="en-US" altLang="zh-CN" sz="2300" dirty="0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300" dirty="0">
                <a:latin typeface="黑体" pitchFamily="49" charset="-122"/>
                <a:ea typeface="黑体" pitchFamily="49" charset="-122"/>
              </a:rPr>
              <a:t>选取</a:t>
            </a:r>
            <a:r>
              <a:rPr lang="zh-CN" altLang="en-US" sz="2300" dirty="0">
                <a:solidFill>
                  <a:srgbClr val="C00000"/>
                </a:solidFill>
                <a:latin typeface="华文新魏" pitchFamily="2" charset="-122"/>
                <a:ea typeface="华文新魏" pitchFamily="2" charset="-122"/>
              </a:rPr>
              <a:t>典型事例</a:t>
            </a:r>
            <a:r>
              <a:rPr lang="zh-CN" altLang="en-US" sz="2300" dirty="0">
                <a:latin typeface="黑体" pitchFamily="49" charset="-122"/>
                <a:ea typeface="黑体" pitchFamily="49" charset="-122"/>
              </a:rPr>
              <a:t>来表现人物的个性特点，展现人物风貌。</a:t>
            </a:r>
          </a:p>
          <a:p>
            <a:pPr indent="681815">
              <a:lnSpc>
                <a:spcPct val="200000"/>
              </a:lnSpc>
            </a:pPr>
            <a:r>
              <a:rPr lang="en-US" altLang="zh-CN" sz="2300" dirty="0"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300" dirty="0">
                <a:latin typeface="黑体" pitchFamily="49" charset="-122"/>
                <a:ea typeface="黑体" pitchFamily="49" charset="-122"/>
              </a:rPr>
              <a:t>注重</a:t>
            </a:r>
            <a:r>
              <a:rPr lang="zh-CN" altLang="en-US" sz="2300" dirty="0">
                <a:solidFill>
                  <a:srgbClr val="C00000"/>
                </a:solidFill>
                <a:latin typeface="华文新魏" pitchFamily="2" charset="-122"/>
                <a:ea typeface="华文新魏" pitchFamily="2" charset="-122"/>
              </a:rPr>
              <a:t>细节描写</a:t>
            </a:r>
            <a:r>
              <a:rPr lang="zh-CN" altLang="en-US" sz="2300" dirty="0">
                <a:latin typeface="黑体" pitchFamily="49" charset="-122"/>
                <a:ea typeface="黑体" pitchFamily="49" charset="-122"/>
              </a:rPr>
              <a:t>，正确运用生动、传神的笔法叙事写人。</a:t>
            </a:r>
          </a:p>
          <a:p>
            <a:pPr indent="681815">
              <a:lnSpc>
                <a:spcPct val="200000"/>
              </a:lnSpc>
            </a:pPr>
            <a:r>
              <a:rPr lang="en-US" altLang="zh-CN" sz="2300" dirty="0"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sz="2300" dirty="0">
                <a:latin typeface="黑体" pitchFamily="49" charset="-122"/>
                <a:ea typeface="黑体" pitchFamily="49" charset="-122"/>
              </a:rPr>
              <a:t>通过学写传记，可以让学生学会认识他人，能够客观评价他人，思考人生经历，提升人生境界。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148064" y="483518"/>
            <a:ext cx="18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">
            <a:extLst>
              <a:ext uri="{FF2B5EF4-FFF2-40B4-BE49-F238E27FC236}">
                <a16:creationId xmlns="" xmlns:a16="http://schemas.microsoft.com/office/drawing/2014/main" id="{4B3DE589-CC75-49D0-BDF2-D7970D5F61BF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584237" y="1145886"/>
            <a:ext cx="605084" cy="436904"/>
          </a:xfrm>
          <a:prstGeom prst="ellipse">
            <a:avLst/>
          </a:prstGeom>
          <a:solidFill>
            <a:srgbClr val="5692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1">
            <a:hlinkClick r:id="rId7" action="ppaction://hlinksldjump"/>
            <a:extLst>
              <a:ext uri="{FF2B5EF4-FFF2-40B4-BE49-F238E27FC236}">
                <a16:creationId xmlns="" xmlns:a16="http://schemas.microsoft.com/office/drawing/2014/main" id="{14253C45-6DB8-478F-A769-BDB4BE2658B9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127221" y="1148145"/>
            <a:ext cx="574981" cy="415454"/>
          </a:xfrm>
          <a:prstGeom prst="ellipse">
            <a:avLst/>
          </a:prstGeom>
          <a:solidFill>
            <a:srgbClr val="5692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1">
            <a:extLst>
              <a:ext uri="{FF2B5EF4-FFF2-40B4-BE49-F238E27FC236}">
                <a16:creationId xmlns="" xmlns:a16="http://schemas.microsoft.com/office/drawing/2014/main" id="{F03AEB9A-00D3-451A-B09A-85C9605AD16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816205" y="1150402"/>
            <a:ext cx="570465" cy="409809"/>
          </a:xfrm>
          <a:prstGeom prst="ellipse">
            <a:avLst/>
          </a:prstGeom>
          <a:solidFill>
            <a:srgbClr val="5692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1">
            <a:extLst>
              <a:ext uri="{FF2B5EF4-FFF2-40B4-BE49-F238E27FC236}">
                <a16:creationId xmlns="" xmlns:a16="http://schemas.microsoft.com/office/drawing/2014/main" id="{3D7AD562-520C-4ADE-9523-1809124D9B7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797748" y="1650528"/>
            <a:ext cx="1020516" cy="1245233"/>
          </a:xfrm>
          <a:prstGeom prst="rect">
            <a:avLst/>
          </a:prstGeom>
          <a:noFill/>
        </p:spPr>
        <p:txBody>
          <a:bodyPr vert="eaVert" lIns="86694" tIns="43347" rIns="86694" bIns="43347" anchor="ctr">
            <a:normAutofit fontScale="77500" lnSpcReduction="20000"/>
          </a:bodyPr>
          <a:lstStyle/>
          <a:p>
            <a:pPr eaLnBrk="1" hangingPunct="1">
              <a:defRPr/>
            </a:pPr>
            <a:r>
              <a:rPr lang="zh-CN" altLang="en-US" sz="5100" dirty="0">
                <a:solidFill>
                  <a:srgbClr val="569239"/>
                </a:solidFill>
                <a:cs typeface="+mn-ea"/>
                <a:sym typeface="+mn-lt"/>
              </a:rPr>
              <a:t>目 录</a:t>
            </a:r>
          </a:p>
        </p:txBody>
      </p:sp>
      <p:pic>
        <p:nvPicPr>
          <p:cNvPr id="14342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6020" y="2"/>
            <a:ext cx="9150021" cy="3867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矩形 2"/>
          <p:cNvSpPr>
            <a:spLocks noChangeArrowheads="1"/>
          </p:cNvSpPr>
          <p:nvPr/>
        </p:nvSpPr>
        <p:spPr bwMode="auto">
          <a:xfrm flipH="1">
            <a:off x="2862863" y="1582789"/>
            <a:ext cx="88806" cy="353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694" tIns="43347" rIns="86694" bIns="43347">
            <a:spAutoFit/>
          </a:bodyPr>
          <a:lstStyle/>
          <a:p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了解写传记的方法</a:t>
            </a:r>
          </a:p>
        </p:txBody>
      </p:sp>
      <p:sp>
        <p:nvSpPr>
          <p:cNvPr id="14344" name="矩形 4"/>
          <p:cNvSpPr>
            <a:spLocks noChangeArrowheads="1"/>
          </p:cNvSpPr>
          <p:nvPr/>
        </p:nvSpPr>
        <p:spPr bwMode="auto">
          <a:xfrm>
            <a:off x="4175387" y="1582789"/>
            <a:ext cx="418441" cy="353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694" tIns="43347" rIns="86694" bIns="43347">
            <a:spAutoFit/>
          </a:bodyPr>
          <a:lstStyle/>
          <a:p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学习小传特点量表</a:t>
            </a:r>
          </a:p>
        </p:txBody>
      </p:sp>
      <p:sp>
        <p:nvSpPr>
          <p:cNvPr id="14345" name="矩形 5"/>
          <p:cNvSpPr>
            <a:spLocks noChangeArrowheads="1"/>
          </p:cNvSpPr>
          <p:nvPr/>
        </p:nvSpPr>
        <p:spPr bwMode="auto">
          <a:xfrm flipH="1">
            <a:off x="5661002" y="1598597"/>
            <a:ext cx="63218" cy="1811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694" tIns="43347" rIns="86694" bIns="43347">
            <a:spAutoFit/>
          </a:bodyPr>
          <a:lstStyle/>
          <a:p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写作练习</a:t>
            </a: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>
            <a:extLst>
              <a:ext uri="{FF2B5EF4-FFF2-40B4-BE49-F238E27FC236}">
                <a16:creationId xmlns="" xmlns:a16="http://schemas.microsoft.com/office/drawing/2014/main" id="{E810DE47-8D01-4CFB-ADCD-BF89E8C7E0C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9171" y="274336"/>
            <a:ext cx="7885665" cy="99347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组合 21"/>
          <p:cNvGrpSpPr>
            <a:grpSpLocks/>
          </p:cNvGrpSpPr>
          <p:nvPr/>
        </p:nvGrpSpPr>
        <p:grpSpPr bwMode="auto">
          <a:xfrm>
            <a:off x="133965" y="215630"/>
            <a:ext cx="3824675" cy="563346"/>
            <a:chOff x="3190874" y="652529"/>
            <a:chExt cx="6841832" cy="910114"/>
          </a:xfrm>
        </p:grpSpPr>
        <p:pic>
          <p:nvPicPr>
            <p:cNvPr id="16389" name="Picture 4" descr="卡通边框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1019" y="652529"/>
              <a:ext cx="6100763" cy="910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0" name="Rectangle 2"/>
            <p:cNvSpPr txBox="1">
              <a:spLocks noChangeArrowheads="1"/>
            </p:cNvSpPr>
            <p:nvPr/>
          </p:nvSpPr>
          <p:spPr bwMode="auto">
            <a:xfrm>
              <a:off x="3190874" y="727850"/>
              <a:ext cx="6841832" cy="759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lnSpc>
                  <a:spcPct val="90000"/>
                </a:lnSpc>
              </a:pPr>
              <a:r>
                <a:rPr lang="zh-CN" altLang="en-US" sz="3000" b="1" dirty="0">
                  <a:solidFill>
                    <a:srgbClr val="000000"/>
                  </a:solidFill>
                  <a:latin typeface="Arial" pitchFamily="34" charset="0"/>
                  <a:ea typeface="华文新魏" pitchFamily="2" charset="-122"/>
                  <a:sym typeface="Arial" pitchFamily="34" charset="0"/>
                </a:rPr>
                <a:t>了解写传记的方法</a:t>
              </a:r>
            </a:p>
          </p:txBody>
        </p:sp>
      </p:grpSp>
      <p:sp>
        <p:nvSpPr>
          <p:cNvPr id="16388" name="矩形 2"/>
          <p:cNvSpPr>
            <a:spLocks noChangeArrowheads="1"/>
          </p:cNvSpPr>
          <p:nvPr/>
        </p:nvSpPr>
        <p:spPr bwMode="auto">
          <a:xfrm>
            <a:off x="612611" y="1035248"/>
            <a:ext cx="8192722" cy="2857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694" tIns="43347" rIns="86694" bIns="43347">
            <a:spAutoFit/>
          </a:bodyPr>
          <a:lstStyle/>
          <a:p>
            <a:pPr indent="681815">
              <a:lnSpc>
                <a:spcPct val="150000"/>
              </a:lnSpc>
            </a:pPr>
            <a:endParaRPr lang="zh-CN" altLang="en-US" sz="2000" dirty="0">
              <a:latin typeface="黑体" pitchFamily="49" charset="-122"/>
              <a:ea typeface="黑体" pitchFamily="49" charset="-122"/>
            </a:endParaRPr>
          </a:p>
          <a:p>
            <a:pPr indent="681815" algn="ctr">
              <a:lnSpc>
                <a:spcPct val="150000"/>
              </a:lnSpc>
            </a:pP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阿</a:t>
            </a:r>
            <a:r>
              <a:rPr lang="en-US" altLang="zh-CN" sz="2000" dirty="0">
                <a:latin typeface="黑体" pitchFamily="49" charset="-122"/>
                <a:ea typeface="黑体" pitchFamily="49" charset="-122"/>
              </a:rPr>
              <a:t>U</a:t>
            </a: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小传</a:t>
            </a:r>
          </a:p>
          <a:p>
            <a:pPr indent="681815">
              <a:lnSpc>
                <a:spcPct val="150000"/>
              </a:lnSpc>
            </a:pP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阿</a:t>
            </a:r>
            <a:r>
              <a:rPr lang="en-US" altLang="zh-CN" sz="2000" dirty="0">
                <a:latin typeface="黑体" pitchFamily="49" charset="-122"/>
                <a:ea typeface="黑体" pitchFamily="49" charset="-122"/>
              </a:rPr>
              <a:t>U</a:t>
            </a: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，江苏省大丰人，生于</a:t>
            </a:r>
            <a:r>
              <a:rPr lang="en-US" altLang="zh-CN" sz="2000" dirty="0">
                <a:latin typeface="黑体" pitchFamily="49" charset="-122"/>
                <a:ea typeface="黑体" pitchFamily="49" charset="-122"/>
              </a:rPr>
              <a:t>20</a:t>
            </a: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世纪</a:t>
            </a:r>
            <a:r>
              <a:rPr lang="en-US" altLang="zh-CN" sz="2000" dirty="0">
                <a:latin typeface="黑体" pitchFamily="49" charset="-122"/>
                <a:ea typeface="黑体" pitchFamily="49" charset="-122"/>
              </a:rPr>
              <a:t>90</a:t>
            </a: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年代末，今已十三岁也，身高四尺有余，脸不算很圆，下巴尖尖的，额头上因有几颗痣，故蓄刘海，发型为马尾辫，小小的嘴配上她那不算太大的眼睛，还是很不错的，现就读于大丰市第二中学。</a:t>
            </a: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1"/>
          <p:cNvSpPr>
            <a:spLocks noChangeArrowheads="1"/>
          </p:cNvSpPr>
          <p:nvPr/>
        </p:nvSpPr>
        <p:spPr bwMode="auto">
          <a:xfrm>
            <a:off x="748078" y="778978"/>
            <a:ext cx="7920284" cy="2857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694" tIns="43347" rIns="86694" bIns="43347">
            <a:spAutoFit/>
          </a:bodyPr>
          <a:lstStyle/>
          <a:p>
            <a:pPr indent="681815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阿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U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，个子高高的，成绩是我们班的领航人物，字写得一流，小学语文老师曾对阿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U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做过一次总评，曰：“她的成绩是我们班的第一名，字也写得最漂亮，而且她的父母忙于工作，没有时间管她，她的成绩还是名列前茅，你们都应该向她学习呀！”罗列完她身上最放光的闪光点后，也该谈谈她最大的缺点了，那就是太野蛮了。对，连我们以前的班长陈杨都说过：“她，什么都好，只可惜太野蛮了！”</a:t>
            </a:r>
          </a:p>
        </p:txBody>
      </p:sp>
    </p:spTree>
  </p:cSld>
  <p:clrMapOvr>
    <a:masterClrMapping/>
  </p:clrMapOvr>
  <p:transition spd="slow" advTm="244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"/>
          <p:cNvSpPr>
            <a:spLocks noChangeArrowheads="1"/>
          </p:cNvSpPr>
          <p:nvPr/>
        </p:nvSpPr>
        <p:spPr bwMode="auto">
          <a:xfrm>
            <a:off x="467544" y="843559"/>
            <a:ext cx="8208912" cy="3319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694" tIns="43347" rIns="86694" bIns="43347">
            <a:spAutoFit/>
          </a:bodyPr>
          <a:lstStyle/>
          <a:p>
            <a:pPr indent="681815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说她野蛮，我有几个例子，说出来让大家听听：</a:t>
            </a:r>
          </a:p>
          <a:p>
            <a:pPr indent="681815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在六年级的时候，老师让我们班男生成绩的</a:t>
            </a:r>
            <a:r>
              <a:rPr lang="en-US" altLang="zh-CN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NO.1—</a:t>
            </a: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智通城和她坐同桌。可怜的智通城，因为不小心碰了她一下或超了她规定的那条极不公平的“三八线”之后，往往是被她一顿“毒打”，太可悲了！</a:t>
            </a:r>
          </a:p>
          <a:p>
            <a:pPr indent="681815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还有一次，我不小心打了她一下，她就打我，我还手了，被班主任看到之后，说我欺负她，天哪！我太冤了吧，哪是我欺负她啊，一看到她那不怀妤意的冷笑，我就浑身发抖，明明就是她欺负我嘛！</a:t>
            </a:r>
          </a:p>
        </p:txBody>
      </p:sp>
    </p:spTree>
  </p:cSld>
  <p:clrMapOvr>
    <a:masterClrMapping/>
  </p:clrMapOvr>
  <p:transition spd="slow" advTm="244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1"/>
          <p:cNvSpPr>
            <a:spLocks noChangeArrowheads="1"/>
          </p:cNvSpPr>
          <p:nvPr/>
        </p:nvSpPr>
        <p:spPr bwMode="auto">
          <a:xfrm>
            <a:off x="1043608" y="984447"/>
            <a:ext cx="6941400" cy="2395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694" tIns="43347" rIns="86694" bIns="43347">
            <a:spAutoFit/>
          </a:bodyPr>
          <a:lstStyle/>
          <a:p>
            <a:pPr indent="681815">
              <a:lnSpc>
                <a:spcPct val="150000"/>
              </a:lnSpc>
            </a:pP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说到这里，你就一定知道她是谁了吧？如果可以用花来形容她，我用霸王花和食人花这两种花来形容她，食人花是因为她野蛮，霸王花是因为她比任何人都野蛮，没错，她就是吴姑。阿</a:t>
            </a:r>
            <a:r>
              <a:rPr lang="en-US" altLang="zh-CN" sz="2000" dirty="0">
                <a:latin typeface="黑体" pitchFamily="49" charset="-122"/>
                <a:ea typeface="黑体" pitchFamily="49" charset="-122"/>
              </a:rPr>
              <a:t>U</a:t>
            </a: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是取自她大名中的韵母。为防止大伙将阿</a:t>
            </a:r>
            <a:r>
              <a:rPr lang="en-US" altLang="zh-CN" sz="2000" dirty="0">
                <a:latin typeface="黑体" pitchFamily="49" charset="-122"/>
                <a:ea typeface="黑体" pitchFamily="49" charset="-122"/>
              </a:rPr>
              <a:t>U</a:t>
            </a: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与鲁迅先生的阿</a:t>
            </a:r>
            <a:r>
              <a:rPr lang="en-US" altLang="zh-CN" sz="2000" dirty="0">
                <a:latin typeface="黑体" pitchFamily="49" charset="-122"/>
                <a:ea typeface="黑体" pitchFamily="49" charset="-122"/>
              </a:rPr>
              <a:t>Q</a:t>
            </a: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联系起来，遂作解释以正视听。</a:t>
            </a:r>
          </a:p>
        </p:txBody>
      </p:sp>
    </p:spTree>
  </p:cSld>
  <p:clrMapOvr>
    <a:masterClrMapping/>
  </p:clrMapOvr>
  <p:transition spd="slow" advTm="244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1"/>
          <p:cNvSpPr>
            <a:spLocks noChangeArrowheads="1"/>
          </p:cNvSpPr>
          <p:nvPr/>
        </p:nvSpPr>
        <p:spPr bwMode="auto">
          <a:xfrm>
            <a:off x="880112" y="1137984"/>
            <a:ext cx="7236930" cy="1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694" tIns="43347" rIns="86694" bIns="43347">
            <a:spAutoFit/>
          </a:bodyPr>
          <a:lstStyle/>
          <a:p>
            <a:pPr indent="681815">
              <a:lnSpc>
                <a:spcPct val="200000"/>
              </a:lnSpc>
            </a:pPr>
            <a:r>
              <a:rPr lang="en-US" altLang="zh-CN" sz="2000" dirty="0"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这篇小传介绍了阿</a:t>
            </a:r>
            <a:r>
              <a:rPr lang="en-US" altLang="zh-CN" sz="2000" dirty="0">
                <a:latin typeface="黑体" pitchFamily="49" charset="-122"/>
                <a:ea typeface="黑体" pitchFamily="49" charset="-122"/>
              </a:rPr>
              <a:t>U</a:t>
            </a: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同学的哪些信息？这篇小传通过哪些具体事件表现了同桌怎样的个性特征？</a:t>
            </a:r>
          </a:p>
          <a:p>
            <a:pPr indent="681815">
              <a:lnSpc>
                <a:spcPct val="200000"/>
              </a:lnSpc>
            </a:pPr>
            <a:r>
              <a:rPr lang="en-US" altLang="zh-CN" sz="2000" dirty="0"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这篇小传中重点介绍了什么？是如何实现的？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CC385A3-AD4B-4238-A27F-4C3D85A86523}"/>
              </a:ext>
            </a:extLst>
          </p:cNvPr>
          <p:cNvSpPr/>
          <p:nvPr/>
        </p:nvSpPr>
        <p:spPr>
          <a:xfrm>
            <a:off x="582507" y="1137983"/>
            <a:ext cx="7978986" cy="2365152"/>
          </a:xfrm>
          <a:prstGeom prst="rect">
            <a:avLst/>
          </a:prstGeom>
          <a:noFill/>
          <a:ln w="25400" cap="flat" cmpd="sng" algn="ctr">
            <a:solidFill>
              <a:srgbClr val="39866C"/>
            </a:solidFill>
            <a:prstDash val="solid"/>
          </a:ln>
          <a:effectLst/>
        </p:spPr>
        <p:txBody>
          <a:bodyPr lIns="86694" tIns="43347" rIns="86694" bIns="43347" anchor="ctr"/>
          <a:lstStyle/>
          <a:p>
            <a:pPr algn="ctr" defTabSz="433471">
              <a:defRPr/>
            </a:pPr>
            <a:endParaRPr lang="zh-CN" altLang="en-US" kern="0" dirty="0">
              <a:solidFill>
                <a:srgbClr val="84B3A3"/>
              </a:solidFill>
              <a:latin typeface="Calibri"/>
            </a:endParaRPr>
          </a:p>
        </p:txBody>
      </p:sp>
    </p:spTree>
  </p:cSld>
  <p:clrMapOvr>
    <a:masterClrMapping/>
  </p:clrMapOvr>
  <p:transition spd="slow" advTm="244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1"/>
          <p:cNvGrpSpPr>
            <a:grpSpLocks/>
          </p:cNvGrpSpPr>
          <p:nvPr/>
        </p:nvGrpSpPr>
        <p:grpSpPr bwMode="auto">
          <a:xfrm>
            <a:off x="133965" y="215630"/>
            <a:ext cx="3824675" cy="563346"/>
            <a:chOff x="3190874" y="652529"/>
            <a:chExt cx="6841832" cy="910114"/>
          </a:xfrm>
        </p:grpSpPr>
        <p:pic>
          <p:nvPicPr>
            <p:cNvPr id="22553" name="Picture 4" descr="卡通边框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1019" y="652529"/>
              <a:ext cx="6100763" cy="910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54" name="Rectangle 2"/>
            <p:cNvSpPr txBox="1">
              <a:spLocks noChangeArrowheads="1"/>
            </p:cNvSpPr>
            <p:nvPr/>
          </p:nvSpPr>
          <p:spPr bwMode="auto">
            <a:xfrm>
              <a:off x="3190874" y="727850"/>
              <a:ext cx="6841832" cy="759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lnSpc>
                  <a:spcPct val="90000"/>
                </a:lnSpc>
              </a:pPr>
              <a:r>
                <a:rPr lang="zh-CN" altLang="en-US" sz="3000" b="1" dirty="0">
                  <a:solidFill>
                    <a:srgbClr val="000000"/>
                  </a:solidFill>
                  <a:latin typeface="Arial" pitchFamily="34" charset="0"/>
                  <a:ea typeface="华文新魏" pitchFamily="2" charset="-122"/>
                  <a:sym typeface="Arial" pitchFamily="34" charset="0"/>
                </a:rPr>
                <a:t>学习小传特点量表</a:t>
              </a:r>
            </a:p>
          </p:txBody>
        </p:sp>
      </p:grpSp>
      <p:graphicFrame>
        <p:nvGraphicFramePr>
          <p:cNvPr id="6" name="表格 5">
            <a:extLst>
              <a:ext uri="{FF2B5EF4-FFF2-40B4-BE49-F238E27FC236}">
                <a16:creationId xmlns="" xmlns:a16="http://schemas.microsoft.com/office/drawing/2014/main" id="{FF007833-1DB7-4D94-B631-8FA56BA1DA07}"/>
              </a:ext>
            </a:extLst>
          </p:cNvPr>
          <p:cNvGraphicFramePr>
            <a:graphicFrameLocks noGrp="1"/>
          </p:cNvGraphicFramePr>
          <p:nvPr/>
        </p:nvGraphicFramePr>
        <p:xfrm>
          <a:off x="612614" y="933644"/>
          <a:ext cx="8328189" cy="37887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2679">
                  <a:extLst>
                    <a:ext uri="{9D8B030D-6E8A-4147-A177-3AD203B41FA5}">
                      <a16:colId xmlns="" xmlns:a16="http://schemas.microsoft.com/office/drawing/2014/main" val="2808663679"/>
                    </a:ext>
                  </a:extLst>
                </a:gridCol>
                <a:gridCol w="4393637">
                  <a:extLst>
                    <a:ext uri="{9D8B030D-6E8A-4147-A177-3AD203B41FA5}">
                      <a16:colId xmlns="" xmlns:a16="http://schemas.microsoft.com/office/drawing/2014/main" val="1949244505"/>
                    </a:ext>
                  </a:extLst>
                </a:gridCol>
                <a:gridCol w="3071873">
                  <a:extLst>
                    <a:ext uri="{9D8B030D-6E8A-4147-A177-3AD203B41FA5}">
                      <a16:colId xmlns="" xmlns:a16="http://schemas.microsoft.com/office/drawing/2014/main" val="935792339"/>
                    </a:ext>
                  </a:extLst>
                </a:gridCol>
              </a:tblGrid>
              <a:tr h="548717">
                <a:tc>
                  <a:txBody>
                    <a:bodyPr/>
                    <a:lstStyle/>
                    <a:p>
                      <a:r>
                        <a:rPr lang="zh-CN" altLang="zh-CN" sz="1700" b="0" kern="1200" dirty="0">
                          <a:solidFill>
                            <a:srgbClr val="C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+mn-cs"/>
                        </a:rPr>
                        <a:t>要求</a:t>
                      </a:r>
                      <a:endParaRPr lang="zh-CN" altLang="en-US" sz="1700" b="0" dirty="0">
                        <a:solidFill>
                          <a:srgbClr val="C00000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86685" marR="86685" marT="32508" marB="32508"/>
                </a:tc>
                <a:tc>
                  <a:txBody>
                    <a:bodyPr/>
                    <a:lstStyle/>
                    <a:p>
                      <a:r>
                        <a:rPr lang="zh-CN" altLang="zh-CN" sz="1700" b="0" kern="1200" dirty="0">
                          <a:solidFill>
                            <a:srgbClr val="C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+mn-cs"/>
                        </a:rPr>
                        <a:t>具体体现</a:t>
                      </a:r>
                      <a:endParaRPr lang="zh-CN" altLang="en-US" sz="1700" b="0" dirty="0">
                        <a:solidFill>
                          <a:srgbClr val="C00000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86685" marR="86685" marT="32508" marB="32508"/>
                </a:tc>
                <a:tc>
                  <a:txBody>
                    <a:bodyPr/>
                    <a:lstStyle/>
                    <a:p>
                      <a:r>
                        <a:rPr lang="zh-CN" altLang="zh-CN" sz="1700" b="0" kern="1200" dirty="0">
                          <a:solidFill>
                            <a:srgbClr val="C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+mn-cs"/>
                        </a:rPr>
                        <a:t>课文示例</a:t>
                      </a:r>
                      <a:endParaRPr lang="zh-CN" altLang="en-US" sz="1700" b="0" dirty="0">
                        <a:solidFill>
                          <a:srgbClr val="C00000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86685" marR="86685" marT="32508" marB="32508"/>
                </a:tc>
                <a:extLst>
                  <a:ext uri="{0D108BD9-81ED-4DB2-BD59-A6C34878D82A}">
                    <a16:rowId xmlns="" xmlns:a16="http://schemas.microsoft.com/office/drawing/2014/main" val="3383679820"/>
                  </a:ext>
                </a:extLst>
              </a:tr>
              <a:tr h="1620021">
                <a:tc>
                  <a:txBody>
                    <a:bodyPr/>
                    <a:lstStyle/>
                    <a:p>
                      <a:r>
                        <a:rPr lang="zh-CN" altLang="zh-CN" sz="1700" b="0" kern="1200" dirty="0">
                          <a:solidFill>
                            <a:srgbClr val="C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+mn-cs"/>
                        </a:rPr>
                        <a:t>内容真实</a:t>
                      </a:r>
                      <a:endParaRPr lang="zh-CN" altLang="en-US" sz="1700" b="0" dirty="0">
                        <a:solidFill>
                          <a:srgbClr val="C00000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86685" marR="86685" marT="32508" marB="32508"/>
                </a:tc>
                <a:tc>
                  <a:txBody>
                    <a:bodyPr/>
                    <a:lstStyle/>
                    <a:p>
                      <a:endParaRPr lang="zh-CN" altLang="en-US" sz="1700" b="0" dirty="0">
                        <a:solidFill>
                          <a:srgbClr val="C00000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86685" marR="86685" marT="32508" marB="32508"/>
                </a:tc>
                <a:tc>
                  <a:txBody>
                    <a:bodyPr/>
                    <a:lstStyle/>
                    <a:p>
                      <a:endParaRPr lang="zh-CN" altLang="en-US" sz="1700" b="0">
                        <a:solidFill>
                          <a:srgbClr val="C00000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86685" marR="86685" marT="32508" marB="32508"/>
                </a:tc>
                <a:extLst>
                  <a:ext uri="{0D108BD9-81ED-4DB2-BD59-A6C34878D82A}">
                    <a16:rowId xmlns="" xmlns:a16="http://schemas.microsoft.com/office/drawing/2014/main" val="836945802"/>
                  </a:ext>
                </a:extLst>
              </a:tr>
              <a:tr h="1620021">
                <a:tc>
                  <a:txBody>
                    <a:bodyPr/>
                    <a:lstStyle/>
                    <a:p>
                      <a:r>
                        <a:rPr lang="zh-CN" altLang="zh-CN" sz="1700" b="0" kern="1200" dirty="0">
                          <a:solidFill>
                            <a:srgbClr val="C00000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  <a:cs typeface="+mn-cs"/>
                        </a:rPr>
                        <a:t>时间典型</a:t>
                      </a:r>
                      <a:endParaRPr lang="zh-CN" altLang="en-US" sz="1700" b="0" dirty="0">
                        <a:solidFill>
                          <a:srgbClr val="C00000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86685" marR="86685" marT="32508" marB="32508"/>
                </a:tc>
                <a:tc>
                  <a:txBody>
                    <a:bodyPr/>
                    <a:lstStyle/>
                    <a:p>
                      <a:endParaRPr lang="zh-CN" altLang="en-US" sz="1700" b="0">
                        <a:solidFill>
                          <a:srgbClr val="C00000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86685" marR="86685" marT="32508" marB="32508"/>
                </a:tc>
                <a:tc>
                  <a:txBody>
                    <a:bodyPr/>
                    <a:lstStyle/>
                    <a:p>
                      <a:endParaRPr lang="zh-CN" altLang="en-US" sz="1700" b="0" dirty="0">
                        <a:solidFill>
                          <a:srgbClr val="C00000"/>
                        </a:solidFill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marL="86685" marR="86685" marT="32508" marB="32508"/>
                </a:tc>
                <a:extLst>
                  <a:ext uri="{0D108BD9-81ED-4DB2-BD59-A6C34878D82A}">
                    <a16:rowId xmlns="" xmlns:a16="http://schemas.microsoft.com/office/drawing/2014/main" val="3699589914"/>
                  </a:ext>
                </a:extLst>
              </a:tr>
            </a:tbl>
          </a:graphicData>
        </a:graphic>
      </p:graphicFrame>
      <p:sp>
        <p:nvSpPr>
          <p:cNvPr id="22549" name="矩形 6"/>
          <p:cNvSpPr>
            <a:spLocks noChangeArrowheads="1"/>
          </p:cNvSpPr>
          <p:nvPr/>
        </p:nvSpPr>
        <p:spPr bwMode="auto">
          <a:xfrm>
            <a:off x="1443475" y="1448445"/>
            <a:ext cx="4357510" cy="1749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694" tIns="43347" rIns="86694" bIns="43347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黑体" pitchFamily="49" charset="-122"/>
                <a:ea typeface="黑体" pitchFamily="49" charset="-122"/>
              </a:rPr>
              <a:t>传记要求真实，凡是文中涉及的时间、地点、人物、事件等都必须是准确的，有时还要引用一些可靠的资料，保证叙述的真实可信。</a:t>
            </a:r>
          </a:p>
        </p:txBody>
      </p:sp>
      <p:sp>
        <p:nvSpPr>
          <p:cNvPr id="22550" name="矩形 7"/>
          <p:cNvSpPr>
            <a:spLocks noChangeArrowheads="1"/>
          </p:cNvSpPr>
          <p:nvPr/>
        </p:nvSpPr>
        <p:spPr bwMode="auto">
          <a:xfrm>
            <a:off x="5800985" y="1396512"/>
            <a:ext cx="3091497" cy="1749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694" tIns="43347" rIns="86694" bIns="43347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美丽的颜色</a:t>
            </a:r>
            <a:r>
              <a:rPr lang="en-US" altLang="zh-CN" dirty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中通过引用居里夫人鲜活的语言、日记等真实可信地呈现出了居里夫人的生活。</a:t>
            </a:r>
          </a:p>
        </p:txBody>
      </p:sp>
      <p:sp>
        <p:nvSpPr>
          <p:cNvPr id="22551" name="矩形 8"/>
          <p:cNvSpPr>
            <a:spLocks noChangeArrowheads="1"/>
          </p:cNvSpPr>
          <p:nvPr/>
        </p:nvSpPr>
        <p:spPr bwMode="auto">
          <a:xfrm>
            <a:off x="1443475" y="3065104"/>
            <a:ext cx="3669641" cy="133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694" tIns="43347" rIns="86694" bIns="43347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黑体" pitchFamily="49" charset="-122"/>
                <a:ea typeface="黑体" pitchFamily="49" charset="-122"/>
              </a:rPr>
              <a:t>笔墨要集中在传主的主要经历上，通过叙述一些典型事件，表现人物的个性特征。</a:t>
            </a:r>
          </a:p>
        </p:txBody>
      </p:sp>
      <p:sp>
        <p:nvSpPr>
          <p:cNvPr id="22552" name="矩形 9"/>
          <p:cNvSpPr>
            <a:spLocks noChangeArrowheads="1"/>
          </p:cNvSpPr>
          <p:nvPr/>
        </p:nvSpPr>
        <p:spPr bwMode="auto">
          <a:xfrm>
            <a:off x="5800986" y="3044783"/>
            <a:ext cx="3282809" cy="133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694" tIns="43347" rIns="86694" bIns="43347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latin typeface="黑体" pitchFamily="49" charset="-122"/>
                <a:ea typeface="黑体" pitchFamily="49" charset="-122"/>
              </a:rPr>
              <a:t>《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藤野先生</a:t>
            </a:r>
            <a:r>
              <a:rPr lang="en-US" altLang="zh-CN" dirty="0">
                <a:latin typeface="黑体" pitchFamily="49" charset="-122"/>
                <a:ea typeface="黑体" pitchFamily="49" charset="-122"/>
              </a:rPr>
              <a:t>》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中作者通过选取藤野先生的几件典型事例，更好地表现出他的思想品格。</a:t>
            </a:r>
          </a:p>
        </p:txBody>
      </p:sp>
    </p:spTree>
  </p:cSld>
  <p:clrMapOvr>
    <a:masterClrMapping/>
  </p:clrMapOvr>
  <p:transition spd="slow" advTm="244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9" grpId="0"/>
      <p:bldP spid="22550" grpId="0"/>
      <p:bldP spid="22551" grpId="0"/>
      <p:bldP spid="2255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a242c966-fb5a-4754-9dea-4d62a107ed2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095549"/>
  <p:tag name="MH_LIBRARY" val="CONTENTS"/>
  <p:tag name="MH_TYPE" val="NUMBER"/>
  <p:tag name="ID" val="626773"/>
  <p:tag name="MH_ORD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095549"/>
  <p:tag name="MH_LIBRARY" val="CONTENTS"/>
  <p:tag name="MH_TYPE" val="NUMBER"/>
  <p:tag name="ID" val="626773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095549"/>
  <p:tag name="MH_LIBRARY" val="CONTENTS"/>
  <p:tag name="MH_TYPE" val="NUMBER"/>
  <p:tag name="ID" val="626773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095549"/>
  <p:tag name="MH_LIBRARY" val="CONTENTS"/>
  <p:tag name="MH_TYPE" val="OTHERS"/>
  <p:tag name="ID" val="626773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1151</Words>
  <Application>Microsoft Office PowerPoint</Application>
  <PresentationFormat>全屏显示(16:9)</PresentationFormat>
  <Paragraphs>68</Paragraphs>
  <Slides>13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Meiryo</vt:lpstr>
      <vt:lpstr>黑体</vt:lpstr>
      <vt:lpstr>华文新魏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</cp:revision>
  <dcterms:created xsi:type="dcterms:W3CDTF">2019-08-16T07:11:32Z</dcterms:created>
  <dcterms:modified xsi:type="dcterms:W3CDTF">2021-12-27T00:43:55Z</dcterms:modified>
</cp:coreProperties>
</file>