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4048" r:id="rId2"/>
  </p:sldMasterIdLst>
  <p:notesMasterIdLst>
    <p:notesMasterId r:id="rId23"/>
  </p:notesMasterIdLst>
  <p:handoutMasterIdLst>
    <p:handoutMasterId r:id="rId24"/>
  </p:handoutMasterIdLst>
  <p:sldIdLst>
    <p:sldId id="256" r:id="rId3"/>
    <p:sldId id="440" r:id="rId4"/>
    <p:sldId id="427" r:id="rId5"/>
    <p:sldId id="282" r:id="rId6"/>
    <p:sldId id="410" r:id="rId7"/>
    <p:sldId id="407" r:id="rId8"/>
    <p:sldId id="293" r:id="rId9"/>
    <p:sldId id="428" r:id="rId10"/>
    <p:sldId id="429" r:id="rId11"/>
    <p:sldId id="431" r:id="rId12"/>
    <p:sldId id="436" r:id="rId13"/>
    <p:sldId id="432" r:id="rId14"/>
    <p:sldId id="433" r:id="rId15"/>
    <p:sldId id="434" r:id="rId16"/>
    <p:sldId id="435" r:id="rId17"/>
    <p:sldId id="287" r:id="rId18"/>
    <p:sldId id="308" r:id="rId19"/>
    <p:sldId id="413" r:id="rId20"/>
    <p:sldId id="289" r:id="rId21"/>
    <p:sldId id="441" r:id="rId2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CCFFFF"/>
    <a:srgbClr val="66FFFF"/>
    <a:srgbClr val="000000"/>
    <a:srgbClr val="6600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3642" y="-7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FE4D0AB-C91C-40FD-A8C4-5DC782C02220}" type="datetimeFigureOut">
              <a:rPr lang="zh-CN" altLang="en-US"/>
              <a:pPr>
                <a:defRPr/>
              </a:pPr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483E41C-1AAB-4E6C-95DE-EA76A65AC7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704588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7465274-3589-4247-89AD-62975BF077E9}" type="datetimeFigureOut">
              <a:rPr lang="zh-CN" altLang="en-US"/>
              <a:pPr>
                <a:defRPr/>
              </a:pPr>
              <a:t>2021/12/26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8CDFB6B-4986-4EB5-9A65-12BAFCBA8D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248650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5300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55301" name="页眉占位符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3276148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6324" name="页脚占位符 1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  <p:sp>
        <p:nvSpPr>
          <p:cNvPr id="56325" name="页眉占位符 2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120835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688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4563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38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573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317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662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596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317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029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543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64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3790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663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973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39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045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19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33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45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312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2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9327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2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93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424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73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530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10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94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668002" y="106366"/>
            <a:ext cx="1418167" cy="954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  <p:sldLayoutId id="2147484042" r:id="rId14"/>
    <p:sldLayoutId id="2147484043" r:id="rId15"/>
    <p:sldLayoutId id="2147484044" r:id="rId16"/>
    <p:sldLayoutId id="2147484045" r:id="rId17"/>
    <p:sldLayoutId id="2147484046" r:id="rId18"/>
    <p:sldLayoutId id="2147484047" r:id="rId1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1231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jzhan.com/mp3/8s/89533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 txBox="1">
            <a:spLocks/>
          </p:cNvSpPr>
          <p:nvPr/>
        </p:nvSpPr>
        <p:spPr bwMode="auto">
          <a:xfrm>
            <a:off x="4204272" y="4954038"/>
            <a:ext cx="51054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4000" b="1" baseline="30000" dirty="0">
                <a:latin typeface="黑体" pitchFamily="49" charset="-122"/>
                <a:ea typeface="黑体" pitchFamily="49" charset="-122"/>
              </a:rPr>
              <a:t>*</a:t>
            </a:r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4000" b="1" dirty="0">
                <a:latin typeface="黑体" pitchFamily="49" charset="-122"/>
                <a:ea typeface="黑体" pitchFamily="49" charset="-122"/>
              </a:rPr>
              <a:t>美丽的颜色</a:t>
            </a:r>
          </a:p>
        </p:txBody>
      </p:sp>
      <p:sp>
        <p:nvSpPr>
          <p:cNvPr id="33795" name="副标题 2"/>
          <p:cNvSpPr txBox="1">
            <a:spLocks/>
          </p:cNvSpPr>
          <p:nvPr/>
        </p:nvSpPr>
        <p:spPr bwMode="auto">
          <a:xfrm>
            <a:off x="4871022" y="6052585"/>
            <a:ext cx="37528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部编本人教版</a:t>
            </a: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八年级上册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585275" y="5952572"/>
            <a:ext cx="4391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>
            <a:spLocks noChangeArrowheads="1"/>
          </p:cNvSpPr>
          <p:nvPr/>
        </p:nvSpPr>
        <p:spPr bwMode="auto">
          <a:xfrm>
            <a:off x="1622425" y="71441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b="1"/>
              <a:t>巩固新知：品读词句，体会“艰苦”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03388" y="565153"/>
            <a:ext cx="8494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） </a:t>
            </a:r>
            <a:r>
              <a:rPr lang="zh-CN" altLang="en-US" sz="2400" b="1">
                <a:solidFill>
                  <a:srgbClr val="FF0000"/>
                </a:solidFill>
              </a:rPr>
              <a:t>探索镭的</a:t>
            </a:r>
            <a:r>
              <a:rPr lang="zh-CN" altLang="zh-CN" sz="2400" b="1">
                <a:solidFill>
                  <a:srgbClr val="FF0000"/>
                </a:solidFill>
              </a:rPr>
              <a:t>“</a:t>
            </a:r>
            <a:r>
              <a:rPr lang="zh-CN" altLang="zh-CN" sz="2400" b="1">
                <a:solidFill>
                  <a:srgbClr val="0000FF"/>
                </a:solidFill>
              </a:rPr>
              <a:t>艰苦</a:t>
            </a:r>
            <a:r>
              <a:rPr lang="zh-CN" altLang="zh-CN" sz="2400" b="1">
                <a:solidFill>
                  <a:srgbClr val="FF0000"/>
                </a:solidFill>
              </a:rPr>
              <a:t>”体现在哪里呢？请同学阅读</a:t>
            </a:r>
            <a:r>
              <a:rPr lang="zh-CN" altLang="en-US" sz="2400" b="1">
                <a:solidFill>
                  <a:srgbClr val="FF0000"/>
                </a:solidFill>
              </a:rPr>
              <a:t>全</a:t>
            </a:r>
            <a:r>
              <a:rPr lang="zh-CN" altLang="zh-CN" sz="2400" b="1">
                <a:solidFill>
                  <a:srgbClr val="FF0000"/>
                </a:solidFill>
              </a:rPr>
              <a:t>文，圈点勾画，进行批注。</a:t>
            </a:r>
          </a:p>
          <a:p>
            <a:r>
              <a:rPr lang="en-US" altLang="zh-CN" sz="2400" b="1"/>
              <a:t>       </a:t>
            </a:r>
            <a:r>
              <a:rPr lang="zh-CN" altLang="zh-CN" sz="2400" b="1"/>
              <a:t>工作条件的差</a:t>
            </a:r>
            <a:endParaRPr lang="en-US" altLang="zh-CN" sz="2400" b="1"/>
          </a:p>
          <a:p>
            <a:r>
              <a:rPr lang="zh-CN" altLang="en-US" sz="2400" b="1"/>
              <a:t>       设施简陋</a:t>
            </a:r>
            <a:endParaRPr lang="en-US" altLang="zh-CN" sz="2400" b="1"/>
          </a:p>
          <a:p>
            <a:r>
              <a:rPr lang="en-US" altLang="zh-CN" sz="2400" b="1"/>
              <a:t>       </a:t>
            </a:r>
            <a:r>
              <a:rPr lang="zh-CN" altLang="zh-CN" sz="2400" b="1"/>
              <a:t>工作负荷的大</a:t>
            </a:r>
            <a:endParaRPr lang="en-US" altLang="zh-CN" sz="2400" b="1"/>
          </a:p>
          <a:p>
            <a:r>
              <a:rPr lang="en-US" altLang="zh-CN" sz="2400" b="1"/>
              <a:t>       </a:t>
            </a:r>
            <a:r>
              <a:rPr lang="zh-CN" altLang="zh-CN" sz="2400" b="1"/>
              <a:t>镭的</a:t>
            </a:r>
            <a:r>
              <a:rPr lang="zh-CN" altLang="en-US" sz="2400" b="1"/>
              <a:t>提取难度大</a:t>
            </a:r>
            <a:endParaRPr lang="zh-CN" altLang="zh-CN" sz="2400" b="1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622428" y="3860800"/>
            <a:ext cx="90455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2</a:t>
            </a:r>
            <a:r>
              <a:rPr lang="zh-CN" altLang="en-US" sz="2400" b="1">
                <a:solidFill>
                  <a:srgbClr val="FF0000"/>
                </a:solidFill>
              </a:rPr>
              <a:t>）描写这些艰苦的用意何在？</a:t>
            </a:r>
            <a:endParaRPr lang="en-US" altLang="zh-CN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这些描写写出居里夫妇在恶劣的环境中还能取得巨大的成就，更能说明他们的敬业和吃苦精神精神，从侧面衬托出居里夫妇对工作的热忱和坚毅执著的品质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698625" y="192088"/>
            <a:ext cx="879475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 b="1"/>
              <a:t>（</a:t>
            </a:r>
            <a:r>
              <a:rPr lang="en-US" altLang="zh-CN" sz="2400" b="1"/>
              <a:t>3</a:t>
            </a:r>
            <a:r>
              <a:rPr lang="zh-CN" altLang="zh-CN" sz="2400" b="1"/>
              <a:t>）</a:t>
            </a:r>
            <a:r>
              <a:rPr lang="zh-CN" altLang="zh-CN" sz="2400" b="1">
                <a:solidFill>
                  <a:srgbClr val="FF0000"/>
                </a:solidFill>
              </a:rPr>
              <a:t>这样的“苦”的岁月，在居里夫人看来，却是怎么样的？</a:t>
            </a:r>
            <a:r>
              <a:rPr lang="zh-CN" altLang="en-US" sz="2400" b="1"/>
              <a:t>（</a:t>
            </a:r>
            <a:r>
              <a:rPr lang="zh-CN" altLang="en-US" sz="2400" b="1">
                <a:solidFill>
                  <a:srgbClr val="0000FF"/>
                </a:solidFill>
              </a:rPr>
              <a:t>用原文回答</a:t>
            </a:r>
            <a:r>
              <a:rPr lang="zh-CN" altLang="en-US" sz="2400" b="1"/>
              <a:t>）</a:t>
            </a:r>
            <a:endParaRPr lang="en-US" altLang="zh-CN" sz="2400" b="1"/>
          </a:p>
          <a:p>
            <a:pPr eaLnBrk="1" hangingPunct="1">
              <a:lnSpc>
                <a:spcPct val="130000"/>
              </a:lnSpc>
            </a:pPr>
            <a:r>
              <a:rPr lang="en-US" altLang="zh-CN" sz="2400" b="1"/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“然而我们生活中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最美好而且最快乐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的几年，还是在这个简陋的旧棚屋中度过的。”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“虽然我们的工作条件给我们许多困难，但是我们仍然觉得很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快乐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。”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“这个时期是我丈夫和我的共同生活中的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英勇时期。”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1524003" y="12700"/>
            <a:ext cx="3903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检测新学</a:t>
            </a:r>
            <a:r>
              <a:rPr lang="zh-CN" altLang="zh-CN" b="1"/>
              <a:t>：品读词句，体会“快乐”</a:t>
            </a:r>
            <a:endParaRPr lang="zh-CN" altLang="en-US" b="1"/>
          </a:p>
        </p:txBody>
      </p:sp>
      <p:sp>
        <p:nvSpPr>
          <p:cNvPr id="4" name="矩形 3"/>
          <p:cNvSpPr/>
          <p:nvPr/>
        </p:nvSpPr>
        <p:spPr>
          <a:xfrm>
            <a:off x="1524003" y="706441"/>
            <a:ext cx="9066213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）</a:t>
            </a:r>
            <a:r>
              <a:rPr lang="zh-CN" altLang="zh-CN" sz="2400" b="1" dirty="0">
                <a:solidFill>
                  <a:srgbClr val="FF0000"/>
                </a:solidFill>
              </a:rPr>
              <a:t>你从哪些地方读出了“美好”与“快乐”？</a:t>
            </a:r>
          </a:p>
          <a:p>
            <a:pPr>
              <a:defRPr/>
            </a:pPr>
            <a:r>
              <a:rPr lang="zh-CN" altLang="zh-CN" sz="2000" b="1" dirty="0">
                <a:solidFill>
                  <a:srgbClr val="0000FF"/>
                </a:solidFill>
              </a:rPr>
              <a:t>“</a:t>
            </a:r>
            <a:r>
              <a:rPr lang="zh-CN" altLang="zh-CN" sz="2000" b="1" dirty="0">
                <a:solidFill>
                  <a:srgbClr val="FF00FF"/>
                </a:solidFill>
              </a:rPr>
              <a:t>我们</a:t>
            </a:r>
            <a:r>
              <a:rPr lang="zh-CN" altLang="zh-CN" sz="2000" b="1" dirty="0">
                <a:solidFill>
                  <a:srgbClr val="0000FF"/>
                </a:solidFill>
              </a:rPr>
              <a:t>在一种独特的专心景况中过日子，</a:t>
            </a:r>
            <a:r>
              <a:rPr lang="zh-CN" altLang="zh-CN" sz="2000" b="1" dirty="0">
                <a:solidFill>
                  <a:srgbClr val="FF00FF"/>
                </a:solidFill>
              </a:rPr>
              <a:t>像是在梦里一样</a:t>
            </a:r>
            <a:r>
              <a:rPr lang="zh-CN" altLang="zh-CN" sz="2000" b="1" dirty="0">
                <a:solidFill>
                  <a:srgbClr val="0000FF"/>
                </a:solidFill>
              </a:rPr>
              <a:t>。”</a:t>
            </a:r>
            <a:endParaRPr lang="en-US" altLang="zh-CN" sz="2000" b="1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zh-CN" altLang="zh-CN" sz="2000" b="1" dirty="0">
                <a:solidFill>
                  <a:srgbClr val="FF00FF"/>
                </a:solidFill>
              </a:rPr>
              <a:t>说明他们</a:t>
            </a:r>
            <a:r>
              <a:rPr lang="zh-CN" altLang="en-US" sz="2000" b="1" dirty="0">
                <a:solidFill>
                  <a:srgbClr val="FF00FF"/>
                </a:solidFill>
              </a:rPr>
              <a:t>内心的</a:t>
            </a:r>
            <a:r>
              <a:rPr lang="zh-CN" altLang="zh-CN" sz="2000" b="1" dirty="0">
                <a:solidFill>
                  <a:srgbClr val="FF00FF"/>
                </a:solidFill>
              </a:rPr>
              <a:t>愉悦。</a:t>
            </a:r>
            <a:endParaRPr lang="en-US" altLang="zh-CN" sz="2000" b="1" dirty="0">
              <a:solidFill>
                <a:srgbClr val="FF00FF"/>
              </a:solidFill>
            </a:endParaRPr>
          </a:p>
          <a:p>
            <a:pPr indent="457200">
              <a:defRPr/>
            </a:pPr>
            <a:r>
              <a:rPr lang="zh-CN" altLang="en-US" sz="1400" b="1" dirty="0"/>
              <a:t>感谢这种意外的发现，在这个时期里，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完全被那展开在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面前的新领域吸引住了。虽然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的工作条件带给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许多困难，但是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仍然觉得很快乐。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的时光就在实验室里度过。在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十分可怜的棚屋里笼罩着极大的宁静；有时候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来回踱着，一面密切注意着某种实验的进行，一面谈着目前和将来的工作。觉得冷的时候，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在炉旁喝一杯热茶，就又舒服了。</a:t>
            </a:r>
            <a:r>
              <a:rPr lang="zh-CN" altLang="en-US" sz="1400" b="1" dirty="0">
                <a:solidFill>
                  <a:srgbClr val="0000FF"/>
                </a:solidFill>
              </a:rPr>
              <a:t>我们</a:t>
            </a:r>
            <a:r>
              <a:rPr lang="zh-CN" altLang="en-US" sz="1400" b="1" dirty="0"/>
              <a:t>在一种独特的专心景况中过日子，像是在梦里一样。</a:t>
            </a:r>
            <a:endParaRPr lang="en-US" altLang="zh-CN" sz="1400" b="1" dirty="0"/>
          </a:p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）“我们”说明什么？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altLang="zh-CN" sz="2400" b="1" dirty="0">
                <a:solidFill>
                  <a:srgbClr val="0000FF"/>
                </a:solidFill>
              </a:rPr>
              <a:t>Δ</a:t>
            </a:r>
            <a:r>
              <a:rPr lang="zh-CN" altLang="zh-CN" sz="2400" b="1" dirty="0">
                <a:solidFill>
                  <a:srgbClr val="0000FF"/>
                </a:solidFill>
              </a:rPr>
              <a:t>说明他们</a:t>
            </a:r>
            <a:r>
              <a:rPr lang="zh-CN" altLang="en-US" sz="2400" b="1" dirty="0">
                <a:solidFill>
                  <a:srgbClr val="0000FF"/>
                </a:solidFill>
              </a:rPr>
              <a:t>相濡以沫、</a:t>
            </a:r>
            <a:r>
              <a:rPr lang="zh-CN" altLang="zh-CN" sz="2400" b="1" dirty="0">
                <a:solidFill>
                  <a:srgbClr val="0000FF"/>
                </a:solidFill>
              </a:rPr>
              <a:t>互相扶持做事</a:t>
            </a:r>
            <a:r>
              <a:rPr lang="zh-CN" altLang="en-US" sz="2400" b="1" dirty="0">
                <a:solidFill>
                  <a:srgbClr val="0000FF"/>
                </a:solidFill>
              </a:rPr>
              <a:t>，这是</a:t>
            </a:r>
            <a:r>
              <a:rPr lang="zh-CN" altLang="zh-CN" sz="2400" b="1" dirty="0">
                <a:solidFill>
                  <a:srgbClr val="0000FF"/>
                </a:solidFill>
              </a:rPr>
              <a:t>美好而快乐的事情。</a:t>
            </a:r>
          </a:p>
          <a:p>
            <a:pPr>
              <a:defRPr/>
            </a:pPr>
            <a:r>
              <a:rPr lang="en-US" altLang="zh-CN" sz="2400" b="1" dirty="0">
                <a:solidFill>
                  <a:srgbClr val="0000FF"/>
                </a:solidFill>
              </a:rPr>
              <a:t>Δ</a:t>
            </a:r>
            <a:r>
              <a:rPr lang="zh-CN" altLang="en-US" sz="2400" b="1" dirty="0">
                <a:solidFill>
                  <a:srgbClr val="0000FF"/>
                </a:solidFill>
              </a:rPr>
              <a:t>说明他们</a:t>
            </a:r>
            <a:r>
              <a:rPr lang="zh-CN" altLang="zh-CN" sz="2400" b="1" dirty="0">
                <a:solidFill>
                  <a:srgbClr val="0000FF"/>
                </a:solidFill>
              </a:rPr>
              <a:t>有共同的目标和追求</a:t>
            </a:r>
            <a:r>
              <a:rPr lang="zh-CN" altLang="en-US" sz="2400" b="1" dirty="0">
                <a:solidFill>
                  <a:srgbClr val="0000FF"/>
                </a:solidFill>
              </a:rPr>
              <a:t>，共同</a:t>
            </a:r>
            <a:r>
              <a:rPr lang="zh-CN" altLang="zh-CN" sz="2400" b="1" dirty="0">
                <a:solidFill>
                  <a:srgbClr val="0000FF"/>
                </a:solidFill>
              </a:rPr>
              <a:t>探索</a:t>
            </a:r>
            <a:r>
              <a:rPr lang="zh-CN" altLang="en-US" sz="2400" b="1" dirty="0">
                <a:solidFill>
                  <a:srgbClr val="0000FF"/>
                </a:solidFill>
              </a:rPr>
              <a:t>科学</a:t>
            </a:r>
            <a:r>
              <a:rPr lang="zh-CN" altLang="zh-CN" sz="2400" b="1" dirty="0">
                <a:solidFill>
                  <a:srgbClr val="0000FF"/>
                </a:solidFill>
              </a:rPr>
              <a:t>新领域</a:t>
            </a:r>
            <a:r>
              <a:rPr lang="zh-CN" altLang="en-US" sz="2400" b="1" dirty="0">
                <a:solidFill>
                  <a:srgbClr val="0000FF"/>
                </a:solidFill>
              </a:rPr>
              <a:t>，这是</a:t>
            </a:r>
            <a:r>
              <a:rPr lang="zh-CN" altLang="zh-CN" sz="2400" b="1" dirty="0">
                <a:solidFill>
                  <a:srgbClr val="0000FF"/>
                </a:solidFill>
              </a:rPr>
              <a:t>美好而快乐的事情。</a:t>
            </a:r>
          </a:p>
          <a:p>
            <a:pPr>
              <a:defRPr/>
            </a:pPr>
            <a:r>
              <a:rPr lang="en-US" altLang="zh-CN" sz="2400" b="1" dirty="0">
                <a:solidFill>
                  <a:srgbClr val="0000FF"/>
                </a:solidFill>
              </a:rPr>
              <a:t>Δ</a:t>
            </a:r>
            <a:r>
              <a:rPr lang="zh-CN" altLang="en-US" sz="2400" b="1" dirty="0">
                <a:solidFill>
                  <a:srgbClr val="0000FF"/>
                </a:solidFill>
              </a:rPr>
              <a:t>说明他们能在彼此默契下获取</a:t>
            </a:r>
            <a:r>
              <a:rPr lang="zh-CN" altLang="zh-CN" sz="2400" b="1" dirty="0">
                <a:solidFill>
                  <a:srgbClr val="0000FF"/>
                </a:solidFill>
              </a:rPr>
              <a:t>宁静的环境</a:t>
            </a:r>
            <a:r>
              <a:rPr lang="zh-CN" altLang="en-US" sz="2400" b="1" dirty="0">
                <a:solidFill>
                  <a:srgbClr val="0000FF"/>
                </a:solidFill>
              </a:rPr>
              <a:t>，以便于</a:t>
            </a:r>
            <a:r>
              <a:rPr lang="zh-CN" altLang="zh-CN" sz="2400" b="1" dirty="0">
                <a:solidFill>
                  <a:srgbClr val="0000FF"/>
                </a:solidFill>
              </a:rPr>
              <a:t>专心工作，这比任何豪华的居室都要宝贵。</a:t>
            </a:r>
          </a:p>
          <a:p>
            <a:pPr indent="457200">
              <a:defRPr/>
            </a:pPr>
            <a:endParaRPr lang="zh-CN" altLang="zh-CN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41491" y="966788"/>
            <a:ext cx="86947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000" b="1">
                <a:solidFill>
                  <a:srgbClr val="FF0000"/>
                </a:solidFill>
              </a:rPr>
              <a:t>（</a:t>
            </a:r>
            <a:r>
              <a:rPr lang="en-US" altLang="zh-CN" sz="2000" b="1">
                <a:solidFill>
                  <a:srgbClr val="FF0000"/>
                </a:solidFill>
              </a:rPr>
              <a:t>3</a:t>
            </a:r>
            <a:r>
              <a:rPr lang="zh-CN" altLang="zh-CN" sz="2000" b="1">
                <a:solidFill>
                  <a:srgbClr val="FF0000"/>
                </a:solidFill>
              </a:rPr>
              <a:t>）</a:t>
            </a:r>
            <a:r>
              <a:rPr lang="zh-CN" altLang="en-US" sz="2000" b="1">
                <a:solidFill>
                  <a:srgbClr val="FF0000"/>
                </a:solidFill>
              </a:rPr>
              <a:t>结合以上分析，</a:t>
            </a:r>
            <a:r>
              <a:rPr lang="zh-CN" altLang="zh-CN" sz="2000" b="1">
                <a:solidFill>
                  <a:srgbClr val="FF0000"/>
                </a:solidFill>
              </a:rPr>
              <a:t>理解为什么居里夫妇的快乐是“微妙”的吗？</a:t>
            </a:r>
          </a:p>
          <a:p>
            <a:r>
              <a:rPr lang="en-US" altLang="zh-CN" sz="2000" b="1"/>
              <a:t>Δ</a:t>
            </a:r>
            <a:r>
              <a:rPr lang="zh-CN" altLang="zh-CN" sz="2000" b="1"/>
              <a:t>因为他们</a:t>
            </a:r>
            <a:r>
              <a:rPr lang="zh-CN" altLang="en-US" sz="2000" b="1"/>
              <a:t>是</a:t>
            </a:r>
            <a:r>
              <a:rPr lang="zh-CN" altLang="en-US" sz="2000" b="1">
                <a:solidFill>
                  <a:srgbClr val="0000FF"/>
                </a:solidFill>
              </a:rPr>
              <a:t>有信心、坚忍不拔的人</a:t>
            </a:r>
            <a:endParaRPr lang="en-US" altLang="zh-CN" sz="2000" b="1">
              <a:solidFill>
                <a:srgbClr val="0000FF"/>
              </a:solidFill>
            </a:endParaRPr>
          </a:p>
          <a:p>
            <a:r>
              <a:rPr lang="en-US" altLang="zh-CN" sz="2000" b="1"/>
              <a:t>Δ</a:t>
            </a:r>
            <a:r>
              <a:rPr lang="zh-CN" altLang="zh-CN" sz="2000" b="1"/>
              <a:t>因为他们</a:t>
            </a:r>
            <a:r>
              <a:rPr lang="zh-CN" altLang="en-US" sz="2000" b="1"/>
              <a:t>是</a:t>
            </a:r>
            <a:r>
              <a:rPr lang="zh-CN" altLang="en-US" sz="2000" b="1">
                <a:solidFill>
                  <a:srgbClr val="0000FF"/>
                </a:solidFill>
              </a:rPr>
              <a:t>执着勤奋的为一个目标努力的人</a:t>
            </a:r>
            <a:endParaRPr lang="en-US" altLang="zh-CN" sz="2000" b="1">
              <a:solidFill>
                <a:srgbClr val="0000FF"/>
              </a:solidFill>
            </a:endParaRPr>
          </a:p>
          <a:p>
            <a:r>
              <a:rPr lang="en-US" altLang="zh-CN" sz="2000" b="1"/>
              <a:t>Δ</a:t>
            </a:r>
            <a:r>
              <a:rPr lang="zh-CN" altLang="zh-CN" sz="2000" b="1"/>
              <a:t>因为他们</a:t>
            </a:r>
            <a:r>
              <a:rPr lang="zh-CN" altLang="en-US" sz="2000" b="1"/>
              <a:t>是</a:t>
            </a:r>
            <a:r>
              <a:rPr lang="zh-CN" altLang="en-US" sz="2000" b="1">
                <a:solidFill>
                  <a:srgbClr val="0000FF"/>
                </a:solidFill>
              </a:rPr>
              <a:t>对科学研究专心致志的人</a:t>
            </a:r>
            <a:endParaRPr lang="en-US" altLang="zh-CN" sz="2000" b="1">
              <a:solidFill>
                <a:srgbClr val="0000FF"/>
              </a:solidFill>
            </a:endParaRPr>
          </a:p>
          <a:p>
            <a:r>
              <a:rPr lang="en-US" altLang="zh-CN" sz="2000" b="1"/>
              <a:t>Δ</a:t>
            </a:r>
            <a:r>
              <a:rPr lang="zh-CN" altLang="zh-CN" sz="2000" b="1"/>
              <a:t>因为他们</a:t>
            </a:r>
            <a:r>
              <a:rPr lang="zh-CN" altLang="en-US" sz="2000" b="1"/>
              <a:t>是</a:t>
            </a:r>
            <a:r>
              <a:rPr lang="zh-CN" altLang="en-US" sz="2000" b="1">
                <a:solidFill>
                  <a:srgbClr val="0000FF"/>
                </a:solidFill>
              </a:rPr>
              <a:t>甘于奉献、为科学献身的人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005266" y="3675063"/>
            <a:ext cx="4833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</a:rPr>
              <a:t>这个种</a:t>
            </a:r>
            <a:r>
              <a:rPr lang="zh-CN" altLang="en-US" b="1">
                <a:solidFill>
                  <a:srgbClr val="FF0000"/>
                </a:solidFill>
              </a:rPr>
              <a:t>高贵的人格</a:t>
            </a:r>
            <a:r>
              <a:rPr lang="zh-CN" altLang="en-US" b="1">
                <a:solidFill>
                  <a:srgbClr val="FF00FF"/>
                </a:solidFill>
              </a:rPr>
              <a:t>同样也呈现“美丽的颜色”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H="1" flipV="1">
            <a:off x="5605466" y="2922588"/>
            <a:ext cx="966787" cy="6651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70078" y="4135441"/>
            <a:ext cx="8435975" cy="1939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/>
              <a:t>小结：本文以</a:t>
            </a:r>
            <a:r>
              <a:rPr lang="en-US" altLang="zh-CN" sz="2400" b="1"/>
              <a:t>《</a:t>
            </a:r>
            <a:r>
              <a:rPr lang="zh-CN" altLang="en-US" sz="2400" b="1"/>
              <a:t>美丽的颜色</a:t>
            </a:r>
            <a:r>
              <a:rPr lang="en-US" altLang="zh-CN" sz="2400" b="1"/>
              <a:t>》</a:t>
            </a:r>
            <a:r>
              <a:rPr lang="zh-CN" altLang="en-US" sz="2400" b="1"/>
              <a:t>为题有什么用意？</a:t>
            </a:r>
            <a:endParaRPr lang="en-US" altLang="zh-CN" sz="2400" b="1"/>
          </a:p>
          <a:p>
            <a:r>
              <a:rPr lang="zh-CN" altLang="en-US" sz="2400" b="1">
                <a:solidFill>
                  <a:srgbClr val="FF0000"/>
                </a:solidFill>
              </a:rPr>
              <a:t>答：题目就是文章内容的概括，“美丽的颜色”一语双关，揭示文章主题，既写出了镭的颜色美；也赞扬了居里夫妇对科学执着的追求与为科学献身的精神美；同时也体现了他们人格的高贵！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>
            <a:spLocks noChangeArrowheads="1"/>
          </p:cNvSpPr>
          <p:nvPr/>
        </p:nvSpPr>
        <p:spPr bwMode="auto">
          <a:xfrm>
            <a:off x="1582741" y="65091"/>
            <a:ext cx="4600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检测新学</a:t>
            </a:r>
            <a:r>
              <a:rPr lang="zh-CN" altLang="zh-CN" b="1"/>
              <a:t>：比较体会，读懂美丽“这一篇”</a:t>
            </a:r>
            <a:endParaRPr lang="zh-CN" altLang="en-US" b="1"/>
          </a:p>
        </p:txBody>
      </p:sp>
      <p:sp>
        <p:nvSpPr>
          <p:cNvPr id="3" name="矩形 2"/>
          <p:cNvSpPr/>
          <p:nvPr/>
        </p:nvSpPr>
        <p:spPr>
          <a:xfrm>
            <a:off x="1778003" y="712788"/>
            <a:ext cx="8437563" cy="3294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）</a:t>
            </a:r>
            <a:r>
              <a:rPr lang="zh-CN" altLang="zh-CN" sz="2400" b="1" dirty="0">
                <a:solidFill>
                  <a:srgbClr val="FF0000"/>
                </a:solidFill>
              </a:rPr>
              <a:t>在这</a:t>
            </a:r>
            <a:r>
              <a:rPr lang="zh-CN" altLang="en-US" sz="2400" b="1" dirty="0">
                <a:solidFill>
                  <a:srgbClr val="FF0000"/>
                </a:solidFill>
              </a:rPr>
              <a:t>篇文章</a:t>
            </a:r>
            <a:r>
              <a:rPr lang="zh-CN" altLang="zh-CN" sz="2400" b="1" dirty="0">
                <a:solidFill>
                  <a:srgbClr val="FF0000"/>
                </a:solidFill>
              </a:rPr>
              <a:t>里，写传记的人好像有点偷懒，文章中大段大段地“抄袭”了居里夫人的生前笔记中的话，这些段落可否删去？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zh-CN" altLang="en-US" sz="2400" b="1" dirty="0">
                <a:solidFill>
                  <a:srgbClr val="0000FF"/>
                </a:solidFill>
              </a:rPr>
              <a:t>不能，这些是真实的写照。居里夫人的话也证明作者所说的话是真实的。</a:t>
            </a:r>
            <a:endParaRPr lang="en-US" altLang="zh-CN" sz="2400" b="1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）为了保证文章的真实性，把课文</a:t>
            </a:r>
            <a:r>
              <a:rPr lang="en-US" altLang="zh-CN" sz="2400" b="1" dirty="0">
                <a:solidFill>
                  <a:srgbClr val="FF0000"/>
                </a:solidFill>
              </a:rPr>
              <a:t>20-26</a:t>
            </a:r>
            <a:r>
              <a:rPr lang="zh-CN" altLang="en-US" sz="2400" b="1" dirty="0">
                <a:solidFill>
                  <a:srgbClr val="FF0000"/>
                </a:solidFill>
              </a:rPr>
              <a:t>自然段，改成居里夫人的笔记原文，大家看好不好？为什么？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indent="457200">
              <a:defRPr/>
            </a:pPr>
            <a:r>
              <a:rPr lang="zh-CN" altLang="en-US" sz="2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玛丽后来写道：“那天晚上，我们又去实验室了，打开门，看到了镭在发光，我们终于找到了。”</a:t>
            </a:r>
            <a:endParaRPr lang="zh-CN" altLang="zh-CN" sz="2000" b="1" u="sng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4325" y="2690813"/>
            <a:ext cx="882650" cy="3683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tx1"/>
                </a:solidFill>
              </a:rPr>
              <a:t>真实性</a:t>
            </a:r>
          </a:p>
        </p:txBody>
      </p:sp>
      <p:sp>
        <p:nvSpPr>
          <p:cNvPr id="5" name="矩形 4"/>
          <p:cNvSpPr/>
          <p:nvPr/>
        </p:nvSpPr>
        <p:spPr>
          <a:xfrm>
            <a:off x="5438757" y="4736799"/>
            <a:ext cx="45720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chemeClr val="tx1"/>
                </a:solidFill>
              </a:rPr>
              <a:t>生动性</a:t>
            </a:r>
            <a:r>
              <a:rPr lang="zh-CN" altLang="en-US" b="1" dirty="0">
                <a:solidFill>
                  <a:schemeClr val="tx1"/>
                </a:solidFill>
              </a:rPr>
              <a:t>：</a:t>
            </a:r>
            <a:r>
              <a:rPr lang="zh-CN" altLang="zh-CN" b="1" dirty="0">
                <a:solidFill>
                  <a:schemeClr val="tx1"/>
                </a:solidFill>
              </a:rPr>
              <a:t>具体感受居里夫妇的幸福与快乐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631953" y="5499103"/>
            <a:ext cx="8626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/>
              <a:t>小结：</a:t>
            </a:r>
            <a:r>
              <a:rPr lang="zh-CN" altLang="zh-CN" sz="2400" b="1"/>
              <a:t>本文是一篇传记。</a:t>
            </a:r>
            <a:r>
              <a:rPr lang="zh-CN" altLang="zh-CN" sz="2400" b="1">
                <a:solidFill>
                  <a:srgbClr val="0000FF"/>
                </a:solidFill>
              </a:rPr>
              <a:t>真实又生动</a:t>
            </a:r>
            <a:r>
              <a:rPr lang="zh-CN" altLang="zh-CN" sz="2400" b="1"/>
              <a:t>就是传记的美丽和魅力！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25628" y="385763"/>
            <a:ext cx="8461375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/>
              <a:t>巩固新知：再次朗读，升华美丽人格</a:t>
            </a:r>
          </a:p>
          <a:p>
            <a:r>
              <a:rPr lang="zh-CN" altLang="en-US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en-US" b="1">
                <a:solidFill>
                  <a:srgbClr val="FF0000"/>
                </a:solidFill>
              </a:rPr>
              <a:t>）朗读</a:t>
            </a:r>
            <a:r>
              <a:rPr lang="en-US" altLang="zh-CN" b="1">
                <a:solidFill>
                  <a:srgbClr val="FF0000"/>
                </a:solidFill>
              </a:rPr>
              <a:t>23-26</a:t>
            </a:r>
            <a:r>
              <a:rPr lang="zh-CN" altLang="en-US" b="1">
                <a:solidFill>
                  <a:srgbClr val="FF0000"/>
                </a:solidFill>
              </a:rPr>
              <a:t>自然段，</a:t>
            </a:r>
            <a:r>
              <a:rPr lang="zh-CN" altLang="zh-CN" b="1">
                <a:solidFill>
                  <a:srgbClr val="FF0000"/>
                </a:solidFill>
              </a:rPr>
              <a:t> 体会其中的幸福快乐</a:t>
            </a:r>
            <a:endParaRPr lang="en-US" altLang="zh-CN" b="1">
              <a:solidFill>
                <a:srgbClr val="FF0000"/>
              </a:solidFill>
            </a:endParaRPr>
          </a:p>
          <a:p>
            <a:endParaRPr lang="en-US" altLang="zh-CN" b="1">
              <a:solidFill>
                <a:srgbClr val="FF0000"/>
              </a:solidFill>
            </a:endParaRPr>
          </a:p>
          <a:p>
            <a:r>
              <a:rPr lang="zh-CN" altLang="en-US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2</a:t>
            </a:r>
            <a:r>
              <a:rPr lang="zh-CN" altLang="en-US" b="1">
                <a:solidFill>
                  <a:srgbClr val="FF0000"/>
                </a:solidFill>
              </a:rPr>
              <a:t>）“永远记得”，因为镭不仅有“美丽的颜色”，它还自动发光</a:t>
            </a:r>
            <a:r>
              <a:rPr lang="en-US" altLang="zh-CN" b="1">
                <a:solidFill>
                  <a:srgbClr val="FF0000"/>
                </a:solidFill>
              </a:rPr>
              <a:t>!</a:t>
            </a:r>
            <a:r>
              <a:rPr lang="zh-CN" altLang="en-US" b="1">
                <a:solidFill>
                  <a:srgbClr val="FF0000"/>
                </a:solidFill>
              </a:rPr>
              <a:t>自动发光的仅仅是镭吗？</a:t>
            </a:r>
          </a:p>
          <a:p>
            <a:r>
              <a:rPr lang="zh-CN" altLang="en-US" b="1">
                <a:solidFill>
                  <a:srgbClr val="0000FF"/>
                </a:solidFill>
              </a:rPr>
              <a:t>还有居里夫妇的光辉的、高贵的人格</a:t>
            </a:r>
            <a:endParaRPr lang="en-US" altLang="zh-CN" b="1"/>
          </a:p>
          <a:p>
            <a:endParaRPr lang="zh-CN" altLang="en-US"/>
          </a:p>
          <a:p>
            <a:r>
              <a:rPr lang="zh-CN" altLang="en-US" sz="2400" b="1"/>
              <a:t>事实上，镭射线在无声地侵蚀着居里夫人的肌体，美丽健康的容貌在悄悄地隐退，逐渐变得眼花耳鸣，全身无力。</a:t>
            </a:r>
            <a:endParaRPr lang="en-US" altLang="zh-CN" sz="2400" b="1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zh-CN" altLang="en-US" b="1">
                <a:solidFill>
                  <a:srgbClr val="0000FF"/>
                </a:solidFill>
              </a:rPr>
              <a:t>她的美丽就是镭绽放的美丽，</a:t>
            </a:r>
            <a:endParaRPr lang="en-US" altLang="zh-CN" b="1">
              <a:solidFill>
                <a:srgbClr val="0000FF"/>
              </a:solidFill>
            </a:endParaRPr>
          </a:p>
          <a:p>
            <a:r>
              <a:rPr lang="zh-CN" altLang="en-US" b="1">
                <a:solidFill>
                  <a:srgbClr val="0000FF"/>
                </a:solidFill>
              </a:rPr>
              <a:t>更是人格精神的美丽，这种美将是永恒的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6" y="3182941"/>
            <a:ext cx="2027237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76788" y="4316413"/>
            <a:ext cx="28940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/>
              <a:t>她还美吗？</a:t>
            </a:r>
          </a:p>
        </p:txBody>
      </p:sp>
      <p:pic>
        <p:nvPicPr>
          <p:cNvPr id="48133" name="图片 4" descr="2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8" y="474666"/>
            <a:ext cx="5715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组合 27"/>
          <p:cNvGrpSpPr>
            <a:grpSpLocks/>
          </p:cNvGrpSpPr>
          <p:nvPr/>
        </p:nvGrpSpPr>
        <p:grpSpPr bwMode="auto">
          <a:xfrm>
            <a:off x="1725613" y="196850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619"/>
              <a:ext cx="564803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2"/>
              <a:ext cx="564803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构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梳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501"/>
              <a:ext cx="564803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</a:t>
              </a:r>
            </a:p>
          </p:txBody>
        </p:sp>
      </p:grpSp>
      <p:sp>
        <p:nvSpPr>
          <p:cNvPr id="49155" name="TextBox 7"/>
          <p:cNvSpPr txBox="1">
            <a:spLocks noChangeArrowheads="1"/>
          </p:cNvSpPr>
          <p:nvPr/>
        </p:nvSpPr>
        <p:spPr bwMode="auto">
          <a:xfrm>
            <a:off x="2308625" y="1860550"/>
            <a:ext cx="615553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美丽的颜色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2900366" y="1792288"/>
            <a:ext cx="206375" cy="3270250"/>
          </a:xfrm>
          <a:prstGeom prst="leftBrace">
            <a:avLst>
              <a:gd name="adj1" fmla="val 47324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b="1" dirty="0"/>
          </a:p>
        </p:txBody>
      </p:sp>
      <p:sp>
        <p:nvSpPr>
          <p:cNvPr id="12" name="右大括号 11"/>
          <p:cNvSpPr/>
          <p:nvPr/>
        </p:nvSpPr>
        <p:spPr>
          <a:xfrm>
            <a:off x="8289925" y="1792288"/>
            <a:ext cx="254000" cy="327025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626198" y="2065338"/>
            <a:ext cx="104644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以苦为乐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伟大发现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106738" y="1611316"/>
            <a:ext cx="42656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总起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两次快乐时期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114675" y="2741616"/>
            <a:ext cx="2813050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居里夫妇研究镭的条件与经历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088063" y="2570166"/>
            <a:ext cx="17573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条件简陋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088063" y="3525841"/>
            <a:ext cx="1757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辛勤工作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065466" y="4446591"/>
            <a:ext cx="5572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居里夫妇发现镭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美丽、喜悦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左大括号 31"/>
          <p:cNvSpPr/>
          <p:nvPr/>
        </p:nvSpPr>
        <p:spPr>
          <a:xfrm>
            <a:off x="5818191" y="2706688"/>
            <a:ext cx="219075" cy="14097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24" grpId="0"/>
      <p:bldP spid="25" grpId="0"/>
      <p:bldP spid="27" grpId="0"/>
      <p:bldP spid="30" grpId="0"/>
      <p:bldP spid="31" grpId="0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组合 27"/>
          <p:cNvGrpSpPr>
            <a:grpSpLocks/>
          </p:cNvGrpSpPr>
          <p:nvPr/>
        </p:nvGrpSpPr>
        <p:grpSpPr bwMode="auto">
          <a:xfrm>
            <a:off x="1725613" y="196850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619"/>
              <a:ext cx="564803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2"/>
              <a:ext cx="564803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旨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归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501"/>
              <a:ext cx="564803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纳</a:t>
              </a:r>
            </a:p>
          </p:txBody>
        </p:sp>
      </p:grpSp>
      <p:sp>
        <p:nvSpPr>
          <p:cNvPr id="34819" name="矩形 6"/>
          <p:cNvSpPr>
            <a:spLocks noChangeArrowheads="1"/>
          </p:cNvSpPr>
          <p:nvPr/>
        </p:nvSpPr>
        <p:spPr bwMode="auto">
          <a:xfrm>
            <a:off x="2020888" y="1909766"/>
            <a:ext cx="80772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本文通过记叙居里夫妇在简陋条件下研究提取镭的过程，并最终发现提取了镭，表现了科学家坚持不懈、以苦为乐的科学探索精神，同时赞扬了居里夫妇乐观的情怀和严谨治学的态度。</a:t>
            </a:r>
            <a:endParaRPr lang="zh-CN" altLang="en-US" sz="28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 txBox="1">
            <a:spLocks noChangeArrowheads="1"/>
          </p:cNvSpPr>
          <p:nvPr/>
        </p:nvSpPr>
        <p:spPr bwMode="auto">
          <a:xfrm>
            <a:off x="3484566" y="0"/>
            <a:ext cx="46370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居里夫人的名言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860550" y="762000"/>
            <a:ext cx="8496300" cy="424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41275" cmpd="dbl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黑体" pitchFamily="49" charset="-122"/>
              <a:buChar char="※"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弱者坐待时机；强者制造时机。 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黑体" pitchFamily="49" charset="-122"/>
              <a:buChar char="※"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我们应该不虚度一生，应该能够说：</a:t>
            </a:r>
            <a:r>
              <a:rPr lang="zh-CN" altLang="en-US" sz="2400" b="1" dirty="0">
                <a:solidFill>
                  <a:srgbClr val="0000FF"/>
                </a:solidFill>
                <a:latin typeface="Arial" charset="0"/>
                <a:ea typeface="黑体" pitchFamily="49" charset="-122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我已经做了我能做的事。</a:t>
            </a:r>
            <a:r>
              <a:rPr lang="zh-CN" altLang="en-US" sz="2400" b="1" dirty="0">
                <a:solidFill>
                  <a:srgbClr val="0000FF"/>
                </a:solidFill>
                <a:latin typeface="Arial" charset="0"/>
                <a:ea typeface="黑体" pitchFamily="49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en-US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黑体" pitchFamily="49" charset="-122"/>
              <a:buChar char="※"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在成名的道路上，流的不是汗水而是鲜血，他们的名字不是用笔而是用生命写成的。</a:t>
            </a:r>
            <a:endParaRPr lang="en-US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黑体" pitchFamily="49" charset="-122"/>
              <a:buChar char="※"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我们每天都愉快地过着生活，不要等到日子过去了才找出它们的可爱之点，也不要把所有特别合意的希望都放在未来。</a:t>
            </a:r>
            <a:endParaRPr lang="en-US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黑体" pitchFamily="49" charset="-122"/>
              <a:buChar char="※"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我要把人生变成科学的梦，然后再把梦变成现实。</a:t>
            </a:r>
            <a:endParaRPr lang="en-US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27"/>
          <p:cNvGrpSpPr>
            <a:grpSpLocks/>
          </p:cNvGrpSpPr>
          <p:nvPr/>
        </p:nvGrpSpPr>
        <p:grpSpPr bwMode="auto">
          <a:xfrm>
            <a:off x="1725613" y="196850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619"/>
              <a:ext cx="564803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2"/>
              <a:ext cx="564803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后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501"/>
              <a:ext cx="564803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业</a:t>
              </a:r>
            </a:p>
          </p:txBody>
        </p:sp>
      </p:grp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895475" y="1709738"/>
            <a:ext cx="8180388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solidFill>
                  <a:srgbClr val="0E0C1E"/>
                </a:solidFill>
                <a:latin typeface="黑体" pitchFamily="49" charset="-122"/>
                <a:ea typeface="黑体" pitchFamily="49" charset="-122"/>
              </a:rPr>
              <a:t>1 </a:t>
            </a:r>
            <a:r>
              <a:rPr lang="zh-CN" altLang="en-US" sz="2800" b="1">
                <a:solidFill>
                  <a:srgbClr val="0E0C1E"/>
                </a:solidFill>
                <a:latin typeface="黑体" pitchFamily="49" charset="-122"/>
                <a:ea typeface="黑体" pitchFamily="49" charset="-122"/>
              </a:rPr>
              <a:t>课外阅读居里夫人的事迹，积累居里夫人的名言</a:t>
            </a:r>
            <a:endParaRPr lang="en-US" altLang="zh-CN" sz="2800" b="1">
              <a:solidFill>
                <a:srgbClr val="0E0C1E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solidFill>
                  <a:srgbClr val="0E0C1E"/>
                </a:solidFill>
                <a:latin typeface="黑体" pitchFamily="49" charset="-122"/>
                <a:ea typeface="黑体" pitchFamily="49" charset="-122"/>
              </a:rPr>
              <a:t>2 </a:t>
            </a:r>
            <a:r>
              <a:rPr lang="zh-CN" altLang="en-US" sz="2800" b="1">
                <a:solidFill>
                  <a:srgbClr val="0E0C1E"/>
                </a:solidFill>
                <a:latin typeface="黑体" pitchFamily="49" charset="-122"/>
                <a:ea typeface="黑体" pitchFamily="49" charset="-122"/>
              </a:rPr>
              <a:t>做课时练上的作业。</a:t>
            </a:r>
            <a:endParaRPr lang="en-US" altLang="zh-CN" sz="2800" b="1">
              <a:solidFill>
                <a:srgbClr val="0E0C1E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3" y="392113"/>
            <a:ext cx="412591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1647828" y="392116"/>
            <a:ext cx="7046913" cy="637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/>
              <a:t>玛丽</a:t>
            </a:r>
            <a:r>
              <a:rPr lang="en-US" altLang="zh-CN" sz="1600"/>
              <a:t>·</a:t>
            </a:r>
            <a:r>
              <a:rPr lang="zh-CN" altLang="en-US" sz="1600"/>
              <a:t>居里（</a:t>
            </a:r>
            <a:r>
              <a:rPr lang="en-US" altLang="zh-CN" sz="1600"/>
              <a:t>Marie Curie</a:t>
            </a:r>
            <a:r>
              <a:rPr lang="zh-CN" altLang="en-US" sz="1600"/>
              <a:t>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en-US" altLang="zh-CN" sz="1600"/>
              <a:t>1867</a:t>
            </a:r>
            <a:r>
              <a:rPr lang="zh-CN" altLang="en-US" sz="1600"/>
              <a:t>年</a:t>
            </a:r>
            <a:r>
              <a:rPr lang="en-US" altLang="zh-CN" sz="1600"/>
              <a:t>11</a:t>
            </a:r>
            <a:r>
              <a:rPr lang="zh-CN" altLang="en-US" sz="1600"/>
              <a:t>月</a:t>
            </a:r>
            <a:r>
              <a:rPr lang="en-US" altLang="zh-CN" sz="1600"/>
              <a:t>7</a:t>
            </a:r>
            <a:r>
              <a:rPr lang="zh-CN" altLang="en-US" sz="1600"/>
              <a:t>日</a:t>
            </a:r>
            <a:r>
              <a:rPr lang="en-US" altLang="zh-CN" sz="1600"/>
              <a:t>—1934</a:t>
            </a:r>
            <a:r>
              <a:rPr lang="zh-CN" altLang="en-US" sz="1600"/>
              <a:t>年</a:t>
            </a:r>
            <a:r>
              <a:rPr lang="en-US" altLang="zh-CN" sz="1600"/>
              <a:t>7</a:t>
            </a:r>
            <a:r>
              <a:rPr lang="zh-CN" altLang="en-US" sz="1600"/>
              <a:t>月</a:t>
            </a:r>
            <a:r>
              <a:rPr lang="en-US" altLang="zh-CN" sz="1600"/>
              <a:t>4</a:t>
            </a:r>
            <a:r>
              <a:rPr lang="zh-CN" altLang="en-US" sz="1600"/>
              <a:t>日），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出生于华沙，世称“居里夫人”，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全名玛丽亚</a:t>
            </a:r>
            <a:r>
              <a:rPr lang="en-US" altLang="zh-CN" sz="1600"/>
              <a:t>·</a:t>
            </a:r>
            <a:r>
              <a:rPr lang="zh-CN" altLang="en-US" sz="1600"/>
              <a:t>斯克沃多夫斯卡</a:t>
            </a:r>
            <a:r>
              <a:rPr lang="en-US" altLang="zh-CN" sz="1600"/>
              <a:t>·</a:t>
            </a:r>
            <a:r>
              <a:rPr lang="zh-CN" altLang="en-US" sz="1600"/>
              <a:t>居里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（</a:t>
            </a:r>
            <a:r>
              <a:rPr lang="en-US" altLang="zh-CN" sz="1600"/>
              <a:t>Maria Skłodowska Curie</a:t>
            </a:r>
            <a:r>
              <a:rPr lang="zh-CN" altLang="en-US" sz="1600"/>
              <a:t>），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法国著名波兰裔科学家、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物理学家、化学家。</a:t>
            </a:r>
          </a:p>
          <a:p>
            <a:pPr>
              <a:lnSpc>
                <a:spcPct val="150000"/>
              </a:lnSpc>
            </a:pPr>
            <a:r>
              <a:rPr lang="en-US" altLang="zh-CN" sz="1600"/>
              <a:t>1903</a:t>
            </a:r>
            <a:r>
              <a:rPr lang="zh-CN" altLang="en-US" sz="1600"/>
              <a:t>年，居里夫妇和贝克勒尔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由于对放射性的研究而共同获得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诺贝尔物理学奖 </a:t>
            </a:r>
            <a:r>
              <a:rPr lang="en-US" altLang="zh-CN" sz="1600"/>
              <a:t>[1]  </a:t>
            </a:r>
            <a:r>
              <a:rPr lang="zh-CN" altLang="en-US" sz="1600"/>
              <a:t>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en-US" altLang="zh-CN" sz="1600"/>
              <a:t>1911</a:t>
            </a:r>
            <a:r>
              <a:rPr lang="zh-CN" altLang="en-US" sz="1600"/>
              <a:t>年，因发现元素钋和镭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再次获得诺贝尔化学奖</a:t>
            </a:r>
            <a:r>
              <a:rPr lang="en-US" altLang="zh-CN" sz="1600"/>
              <a:t>[2]  </a:t>
            </a:r>
            <a:r>
              <a:rPr lang="zh-CN" altLang="en-US" sz="1600"/>
              <a:t>，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因而成为世界上第一个两获诺贝尔奖的人。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居里夫人的成就包括开创了放射性理论、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发明分离放射性同位素技术、发现两种新元素钋和镭。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在她的指导下，人们第一次将放射性同位素用于治疗癌症。</a:t>
            </a:r>
            <a:endParaRPr lang="en-US" altLang="zh-CN" sz="1600"/>
          </a:p>
          <a:p>
            <a:pPr>
              <a:lnSpc>
                <a:spcPct val="150000"/>
              </a:lnSpc>
            </a:pPr>
            <a:r>
              <a:rPr lang="zh-CN" altLang="en-US" sz="1600"/>
              <a:t>由于长期接触放射性物质，居里夫人于</a:t>
            </a:r>
            <a:r>
              <a:rPr lang="en-US" altLang="zh-CN" sz="1600"/>
              <a:t>1934</a:t>
            </a:r>
            <a:r>
              <a:rPr lang="zh-CN" altLang="en-US" sz="1600"/>
              <a:t>年</a:t>
            </a:r>
            <a:r>
              <a:rPr lang="en-US" altLang="zh-CN" sz="1600"/>
              <a:t>7</a:t>
            </a:r>
            <a:r>
              <a:rPr lang="zh-CN" altLang="en-US" sz="1600"/>
              <a:t>月</a:t>
            </a:r>
            <a:r>
              <a:rPr lang="en-US" altLang="zh-CN" sz="1600"/>
              <a:t>3</a:t>
            </a:r>
            <a:r>
              <a:rPr lang="zh-CN" altLang="en-US" sz="1600"/>
              <a:t>日因恶性白血病逝世。</a:t>
            </a:r>
            <a:r>
              <a:rPr lang="en-US" altLang="zh-CN" sz="1600"/>
              <a:t>[3]</a:t>
            </a:r>
            <a:endParaRPr lang="zh-CN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2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27"/>
          <p:cNvGrpSpPr>
            <a:grpSpLocks/>
          </p:cNvGrpSpPr>
          <p:nvPr/>
        </p:nvGrpSpPr>
        <p:grpSpPr bwMode="auto">
          <a:xfrm>
            <a:off x="1858963" y="196850"/>
            <a:ext cx="2570162" cy="914400"/>
            <a:chOff x="2747226" y="536189"/>
            <a:chExt cx="2458107" cy="604628"/>
          </a:xfrm>
        </p:grpSpPr>
        <p:sp>
          <p:nvSpPr>
            <p:cNvPr id="42" name="矩形: 圆角 28"/>
            <p:cNvSpPr/>
            <p:nvPr/>
          </p:nvSpPr>
          <p:spPr bwMode="auto">
            <a:xfrm rot="20527566">
              <a:off x="2747226" y="608619"/>
              <a:ext cx="564803" cy="4723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</a:t>
              </a:r>
            </a:p>
          </p:txBody>
        </p:sp>
        <p:sp>
          <p:nvSpPr>
            <p:cNvPr id="45" name="矩形: 圆角 29"/>
            <p:cNvSpPr/>
            <p:nvPr/>
          </p:nvSpPr>
          <p:spPr bwMode="auto">
            <a:xfrm rot="294411">
              <a:off x="3381870" y="632762"/>
              <a:ext cx="564803" cy="47131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</a:t>
              </a:r>
            </a:p>
          </p:txBody>
        </p:sp>
        <p:sp>
          <p:nvSpPr>
            <p:cNvPr id="46" name="矩形: 圆角 30"/>
            <p:cNvSpPr/>
            <p:nvPr/>
          </p:nvSpPr>
          <p:spPr bwMode="auto">
            <a:xfrm rot="1137149">
              <a:off x="4007405" y="536189"/>
              <a:ext cx="566321" cy="47131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</p:txBody>
        </p:sp>
        <p:sp>
          <p:nvSpPr>
            <p:cNvPr id="47" name="矩形: 圆角 31"/>
            <p:cNvSpPr/>
            <p:nvPr/>
          </p:nvSpPr>
          <p:spPr bwMode="auto">
            <a:xfrm rot="20889647">
              <a:off x="4640530" y="669501"/>
              <a:ext cx="564803" cy="47131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习</a:t>
              </a:r>
            </a:p>
          </p:txBody>
        </p:sp>
      </p:grpSp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4945066" y="655641"/>
            <a:ext cx="183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字词注音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155828" y="1506541"/>
            <a:ext cx="8042275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en-US" sz="2800" b="1" dirty="0">
                <a:latin typeface="+mn-ea"/>
                <a:ea typeface="+mn-ea"/>
              </a:rPr>
              <a:t>简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陋</a:t>
            </a:r>
            <a:r>
              <a:rPr lang="zh-CN" altLang="en-US" sz="2800" b="1" dirty="0">
                <a:latin typeface="+mn-ea"/>
                <a:ea typeface="+mn-ea"/>
              </a:rPr>
              <a:t>（    ）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燥</a:t>
            </a:r>
            <a:r>
              <a:rPr lang="zh-CN" altLang="en-US" sz="2800" b="1" dirty="0">
                <a:latin typeface="+mn-ea"/>
                <a:ea typeface="+mn-ea"/>
              </a:rPr>
              <a:t>热（    ）   冻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僵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en-US" sz="2800" b="1" dirty="0">
                <a:latin typeface="+mn-ea"/>
                <a:ea typeface="+mn-ea"/>
              </a:rPr>
              <a:t>残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酷</a:t>
            </a:r>
            <a:r>
              <a:rPr lang="zh-CN" altLang="en-US" sz="2800" b="1" dirty="0">
                <a:latin typeface="+mn-ea"/>
                <a:ea typeface="+mn-ea"/>
              </a:rPr>
              <a:t>（    ）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沸腾</a:t>
            </a:r>
            <a:r>
              <a:rPr lang="zh-CN" altLang="en-US" sz="2800" b="1" dirty="0">
                <a:latin typeface="+mn-ea"/>
                <a:ea typeface="+mn-ea"/>
              </a:rPr>
              <a:t>（         ）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镭</a:t>
            </a:r>
            <a:r>
              <a:rPr lang="zh-CN" altLang="en-US" sz="2800" b="1" dirty="0">
                <a:latin typeface="+mn-ea"/>
                <a:ea typeface="+mn-ea"/>
              </a:rPr>
              <a:t>（    ）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钋</a:t>
            </a:r>
            <a:r>
              <a:rPr lang="zh-CN" altLang="en-US" sz="2800" b="1" dirty="0">
                <a:latin typeface="+mn-ea"/>
                <a:ea typeface="+mn-ea"/>
              </a:rPr>
              <a:t>（     ）    沉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淀</a:t>
            </a:r>
            <a:r>
              <a:rPr lang="zh-CN" altLang="en-US" sz="2800" b="1" dirty="0">
                <a:latin typeface="+mn-ea"/>
                <a:ea typeface="+mn-ea"/>
              </a:rPr>
              <a:t>（     ）   热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忱</a:t>
            </a:r>
            <a:r>
              <a:rPr lang="zh-CN" altLang="en-US" sz="2800" b="1" dirty="0">
                <a:latin typeface="+mn-ea"/>
                <a:ea typeface="+mn-ea"/>
              </a:rPr>
              <a:t>（    ）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latin typeface="+mn-ea"/>
                <a:ea typeface="+mn-ea"/>
              </a:rPr>
              <a:t>幼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稚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  <a:r>
              <a:rPr lang="en-US" altLang="zh-CN" sz="2800" b="1" dirty="0">
                <a:latin typeface="+mn-ea"/>
                <a:ea typeface="+mn-ea"/>
              </a:rPr>
              <a:t>  </a:t>
            </a:r>
            <a:r>
              <a:rPr lang="zh-CN" altLang="en-US" sz="2800" b="1" dirty="0">
                <a:latin typeface="+mn-ea"/>
                <a:ea typeface="+mn-ea"/>
              </a:rPr>
              <a:t>轮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廓</a:t>
            </a:r>
            <a:r>
              <a:rPr lang="zh-CN" altLang="en-US" sz="2800" b="1" dirty="0">
                <a:latin typeface="+mn-ea"/>
                <a:ea typeface="+mn-ea"/>
              </a:rPr>
              <a:t>（     ）   闪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耀</a:t>
            </a:r>
            <a:r>
              <a:rPr lang="zh-CN" altLang="en-US" sz="2800" b="1" dirty="0">
                <a:latin typeface="+mn-ea"/>
                <a:ea typeface="+mn-ea"/>
              </a:rPr>
              <a:t>（    ） 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谨慎</a:t>
            </a:r>
            <a:r>
              <a:rPr lang="zh-CN" altLang="en-US" sz="2800" b="1" dirty="0">
                <a:latin typeface="+mn-ea"/>
                <a:ea typeface="+mn-ea"/>
              </a:rPr>
              <a:t>（         ）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骤</a:t>
            </a:r>
            <a:r>
              <a:rPr lang="zh-CN" altLang="en-US" sz="2800" b="1" dirty="0">
                <a:latin typeface="+mn-ea"/>
                <a:ea typeface="+mn-ea"/>
              </a:rPr>
              <a:t>雨猝至（     ）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筋</a:t>
            </a:r>
            <a:r>
              <a:rPr lang="zh-CN" altLang="en-US" sz="2800" b="1" dirty="0">
                <a:latin typeface="+mn-ea"/>
                <a:ea typeface="+mn-ea"/>
              </a:rPr>
              <a:t>疲力尽（     ）</a:t>
            </a:r>
            <a:endParaRPr lang="en-US" altLang="zh-CN" sz="2800" b="1" dirty="0">
              <a:latin typeface="+mn-ea"/>
              <a:ea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82953" y="1611316"/>
            <a:ext cx="728663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lòu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00778" y="1620841"/>
            <a:ext cx="7286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zào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74113" y="1619253"/>
            <a:ext cx="10906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jiān</a:t>
            </a: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ɡ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92490" y="2238378"/>
            <a:ext cx="547688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kù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39159" y="2877711"/>
            <a:ext cx="7286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léi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76965" y="2235521"/>
            <a:ext cx="16335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fèi</a:t>
            </a:r>
            <a:r>
              <a:rPr lang="en-US" altLang="zh-CN" sz="2800" b="1" dirty="0">
                <a:solidFill>
                  <a:srgbClr val="FF00FF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tén</a:t>
            </a: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ɡ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64600" y="2872108"/>
            <a:ext cx="9096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diàn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17422" y="2873696"/>
            <a:ext cx="547687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pō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24213" y="3446454"/>
            <a:ext cx="9096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chén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91265" y="3508206"/>
            <a:ext cx="728663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zhì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55088" y="3533886"/>
            <a:ext cx="728662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kuò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14700" y="4132243"/>
            <a:ext cx="7286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yào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6964" y="4117994"/>
            <a:ext cx="1633538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jǐn</a:t>
            </a:r>
            <a:r>
              <a:rPr lang="en-US" altLang="zh-CN" sz="2800" b="1" dirty="0">
                <a:solidFill>
                  <a:srgbClr val="FF00FF"/>
                </a:solidFill>
                <a:latin typeface="+mn-ea"/>
                <a:ea typeface="+mn-ea"/>
              </a:rPr>
              <a:t> </a:t>
            </a: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shèn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43362" y="4772023"/>
            <a:ext cx="10906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  <a:ea typeface="+mn-ea"/>
              </a:rPr>
              <a:t>zhòu</a:t>
            </a:r>
            <a:r>
              <a:rPr lang="en-US" altLang="zh-CN" sz="2800" b="1" dirty="0">
                <a:solidFill>
                  <a:srgbClr val="FF00FF"/>
                </a:solidFill>
                <a:latin typeface="+mn-ea"/>
                <a:ea typeface="+mn-ea"/>
              </a:rPr>
              <a:t> 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16813" y="4776984"/>
            <a:ext cx="728662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altLang="zh-CN" sz="2800" b="1" dirty="0" err="1">
                <a:solidFill>
                  <a:srgbClr val="FF00FF"/>
                </a:solidFill>
                <a:latin typeface="+mn-ea"/>
              </a:rPr>
              <a:t>jīn</a:t>
            </a:r>
            <a:endParaRPr lang="zh-CN" altLang="en-US" sz="2800" b="1" dirty="0">
              <a:solidFill>
                <a:srgbClr val="FF00FF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45475" y="816746"/>
            <a:ext cx="2150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FFFFFF"/>
                </a:solidFill>
              </a:rPr>
              <a:t>https://www.ypppt.com/</a:t>
            </a:r>
            <a:endParaRPr lang="zh-CN" altLang="en-US" sz="1200" b="1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19" grpId="0"/>
      <p:bldP spid="20" grpId="0"/>
      <p:bldP spid="21" grpId="0"/>
      <p:bldP spid="22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1900241" y="7540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◆多音字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51228" y="2292353"/>
            <a:ext cx="23415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dù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281491" y="2271716"/>
            <a:ext cx="10001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度过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451228" y="3348041"/>
            <a:ext cx="26257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duó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4457703" y="3346453"/>
            <a:ext cx="1190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忖度</a:t>
            </a:r>
          </a:p>
        </p:txBody>
      </p:sp>
      <p:grpSp>
        <p:nvGrpSpPr>
          <p:cNvPr id="36871" name="组合 1"/>
          <p:cNvGrpSpPr>
            <a:grpSpLocks/>
          </p:cNvGrpSpPr>
          <p:nvPr/>
        </p:nvGrpSpPr>
        <p:grpSpPr bwMode="auto">
          <a:xfrm>
            <a:off x="1900238" y="1987553"/>
            <a:ext cx="1262062" cy="2290763"/>
            <a:chOff x="1933847" y="814320"/>
            <a:chExt cx="1262746" cy="1716223"/>
          </a:xfrm>
        </p:grpSpPr>
        <p:pic>
          <p:nvPicPr>
            <p:cNvPr id="36881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82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度</a:t>
              </a:r>
            </a:p>
          </p:txBody>
        </p:sp>
      </p:grpSp>
      <p:sp>
        <p:nvSpPr>
          <p:cNvPr id="53" name="左大括号 52"/>
          <p:cNvSpPr/>
          <p:nvPr/>
        </p:nvSpPr>
        <p:spPr>
          <a:xfrm>
            <a:off x="3138488" y="2468566"/>
            <a:ext cx="298450" cy="155098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7448550" y="2273303"/>
            <a:ext cx="27051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chā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8453441" y="2260603"/>
            <a:ext cx="1171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差别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48553" y="3328991"/>
            <a:ext cx="26257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chāi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8626478" y="3325816"/>
            <a:ext cx="10763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出差</a:t>
            </a:r>
          </a:p>
        </p:txBody>
      </p:sp>
      <p:grpSp>
        <p:nvGrpSpPr>
          <p:cNvPr id="36877" name="组合 1"/>
          <p:cNvGrpSpPr>
            <a:grpSpLocks/>
          </p:cNvGrpSpPr>
          <p:nvPr/>
        </p:nvGrpSpPr>
        <p:grpSpPr bwMode="auto">
          <a:xfrm>
            <a:off x="5897563" y="1968503"/>
            <a:ext cx="1262062" cy="2290763"/>
            <a:chOff x="1933847" y="814320"/>
            <a:chExt cx="1262746" cy="1716223"/>
          </a:xfrm>
        </p:grpSpPr>
        <p:pic>
          <p:nvPicPr>
            <p:cNvPr id="36879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80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差</a:t>
              </a:r>
            </a:p>
          </p:txBody>
        </p:sp>
      </p:grpSp>
      <p:sp>
        <p:nvSpPr>
          <p:cNvPr id="61" name="左大括号 60"/>
          <p:cNvSpPr/>
          <p:nvPr/>
        </p:nvSpPr>
        <p:spPr>
          <a:xfrm>
            <a:off x="7135813" y="2449516"/>
            <a:ext cx="298450" cy="155098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1228" y="1473203"/>
            <a:ext cx="2841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chuān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968878" y="1460503"/>
            <a:ext cx="1000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创伤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51228" y="2528891"/>
            <a:ext cx="2841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chuàn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99041" y="2538416"/>
            <a:ext cx="1190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创造</a:t>
            </a:r>
          </a:p>
        </p:txBody>
      </p:sp>
      <p:grpSp>
        <p:nvGrpSpPr>
          <p:cNvPr id="37894" name="组合 1"/>
          <p:cNvGrpSpPr>
            <a:grpSpLocks/>
          </p:cNvGrpSpPr>
          <p:nvPr/>
        </p:nvGrpSpPr>
        <p:grpSpPr bwMode="auto">
          <a:xfrm>
            <a:off x="1900238" y="1168403"/>
            <a:ext cx="1262062" cy="2290763"/>
            <a:chOff x="1933847" y="814320"/>
            <a:chExt cx="1262746" cy="1716223"/>
          </a:xfrm>
        </p:grpSpPr>
        <p:pic>
          <p:nvPicPr>
            <p:cNvPr id="37920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21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创</a:t>
              </a:r>
            </a:p>
          </p:txBody>
        </p:sp>
      </p:grpSp>
      <p:sp>
        <p:nvSpPr>
          <p:cNvPr id="9" name="左大括号 8"/>
          <p:cNvSpPr/>
          <p:nvPr/>
        </p:nvSpPr>
        <p:spPr>
          <a:xfrm>
            <a:off x="3138488" y="1649416"/>
            <a:ext cx="298450" cy="155098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748588" y="1454153"/>
            <a:ext cx="24431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yān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775703" y="1452566"/>
            <a:ext cx="1171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咽喉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48588" y="2509841"/>
            <a:ext cx="24431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yàn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736016" y="2506666"/>
            <a:ext cx="10763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吞咽</a:t>
            </a:r>
          </a:p>
        </p:txBody>
      </p:sp>
      <p:grpSp>
        <p:nvGrpSpPr>
          <p:cNvPr id="37900" name="组合 1"/>
          <p:cNvGrpSpPr>
            <a:grpSpLocks/>
          </p:cNvGrpSpPr>
          <p:nvPr/>
        </p:nvGrpSpPr>
        <p:grpSpPr bwMode="auto">
          <a:xfrm>
            <a:off x="6197603" y="1149353"/>
            <a:ext cx="1262063" cy="2290763"/>
            <a:chOff x="1933847" y="814320"/>
            <a:chExt cx="1262746" cy="1716223"/>
          </a:xfrm>
        </p:grpSpPr>
        <p:pic>
          <p:nvPicPr>
            <p:cNvPr id="37918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9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咽</a:t>
              </a:r>
            </a:p>
          </p:txBody>
        </p:sp>
      </p:grpSp>
      <p:sp>
        <p:nvSpPr>
          <p:cNvPr id="17" name="左大括号 16"/>
          <p:cNvSpPr/>
          <p:nvPr/>
        </p:nvSpPr>
        <p:spPr>
          <a:xfrm>
            <a:off x="7435850" y="1630366"/>
            <a:ext cx="298450" cy="155098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451228" y="4011616"/>
            <a:ext cx="2341563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jiàn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95841" y="3989391"/>
            <a:ext cx="1000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降落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51228" y="5067303"/>
            <a:ext cx="26257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xián</a:t>
            </a:r>
            <a:r>
              <a:rPr lang="en-US" altLang="zh-CN" sz="2800" b="1" dirty="0" err="1">
                <a:latin typeface="+mn-ea"/>
              </a:rPr>
              <a:t>ɡ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822828" y="5072066"/>
            <a:ext cx="1190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投降</a:t>
            </a:r>
          </a:p>
        </p:txBody>
      </p:sp>
      <p:grpSp>
        <p:nvGrpSpPr>
          <p:cNvPr id="37906" name="组合 1"/>
          <p:cNvGrpSpPr>
            <a:grpSpLocks/>
          </p:cNvGrpSpPr>
          <p:nvPr/>
        </p:nvGrpSpPr>
        <p:grpSpPr bwMode="auto">
          <a:xfrm>
            <a:off x="1900238" y="3706816"/>
            <a:ext cx="1262062" cy="2289175"/>
            <a:chOff x="1933847" y="814320"/>
            <a:chExt cx="1262746" cy="1716223"/>
          </a:xfrm>
        </p:grpSpPr>
        <p:pic>
          <p:nvPicPr>
            <p:cNvPr id="37916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7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降</a:t>
              </a:r>
            </a:p>
          </p:txBody>
        </p:sp>
      </p:grpSp>
      <p:sp>
        <p:nvSpPr>
          <p:cNvPr id="25" name="左大括号 24"/>
          <p:cNvSpPr/>
          <p:nvPr/>
        </p:nvSpPr>
        <p:spPr>
          <a:xfrm>
            <a:off x="3138488" y="4186241"/>
            <a:ext cx="298450" cy="1552575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748588" y="3992566"/>
            <a:ext cx="244316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jī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578853" y="3989391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奇数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748588" y="5048253"/>
            <a:ext cx="24431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 dirty="0" err="1">
                <a:latin typeface="+mn-ea"/>
                <a:ea typeface="+mn-ea"/>
              </a:rPr>
              <a:t>qí</a:t>
            </a:r>
            <a:r>
              <a:rPr lang="zh-CN" altLang="en-US" sz="2800" b="1" dirty="0">
                <a:latin typeface="+mn-ea"/>
                <a:ea typeface="+mn-ea"/>
              </a:rPr>
              <a:t>（     ）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8583616" y="5043491"/>
            <a:ext cx="1076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奇怪</a:t>
            </a:r>
          </a:p>
        </p:txBody>
      </p:sp>
      <p:grpSp>
        <p:nvGrpSpPr>
          <p:cNvPr id="37912" name="组合 1"/>
          <p:cNvGrpSpPr>
            <a:grpSpLocks/>
          </p:cNvGrpSpPr>
          <p:nvPr/>
        </p:nvGrpSpPr>
        <p:grpSpPr bwMode="auto">
          <a:xfrm>
            <a:off x="6197603" y="3687766"/>
            <a:ext cx="1262063" cy="2289175"/>
            <a:chOff x="1933847" y="814320"/>
            <a:chExt cx="1262746" cy="1716223"/>
          </a:xfrm>
        </p:grpSpPr>
        <p:pic>
          <p:nvPicPr>
            <p:cNvPr id="37914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5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奇</a:t>
              </a:r>
            </a:p>
          </p:txBody>
        </p:sp>
      </p:grpSp>
      <p:sp>
        <p:nvSpPr>
          <p:cNvPr id="33" name="左大括号 32"/>
          <p:cNvSpPr/>
          <p:nvPr/>
        </p:nvSpPr>
        <p:spPr>
          <a:xfrm>
            <a:off x="7435850" y="4167191"/>
            <a:ext cx="298450" cy="1552575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/>
      <p:bldP spid="11" grpId="0"/>
      <p:bldP spid="12" grpId="0"/>
      <p:bldP spid="13" grpId="0"/>
      <p:bldP spid="18" grpId="0"/>
      <p:bldP spid="19" grpId="0"/>
      <p:bldP spid="20" grpId="0"/>
      <p:bldP spid="21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1668466" y="446091"/>
            <a:ext cx="22447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◆词语集注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81203" y="1384303"/>
            <a:ext cx="1266825" cy="28924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简陋</a:t>
            </a:r>
            <a:r>
              <a:rPr lang="zh-CN" altLang="en-US" sz="2800" b="1" dirty="0">
                <a:latin typeface="+mn-ea"/>
                <a:ea typeface="+mn-ea"/>
              </a:rPr>
              <a:t>：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残酷</a:t>
            </a:r>
            <a:r>
              <a:rPr lang="zh-CN" altLang="en-US" sz="2800" b="1" dirty="0">
                <a:latin typeface="+mn-ea"/>
                <a:ea typeface="+mn-ea"/>
              </a:rPr>
              <a:t>：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沸腾：</a:t>
            </a:r>
            <a:endParaRPr lang="en-US" altLang="zh-CN" sz="2800" b="1" dirty="0"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沉淀：</a:t>
            </a:r>
            <a:endParaRPr lang="en-US" altLang="zh-CN" sz="2800" b="1" dirty="0">
              <a:latin typeface="+mn-ea"/>
              <a:ea typeface="+mn-e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67053" y="1389063"/>
            <a:ext cx="7235825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房屋、设备等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简单粗陋，不完备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狠毒凶恶、侧重指凶狠冷酷，可以形容心肠、性情，还可以形容生活、环境等的恶劣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液体达到一定温度急剧转化为气体的现象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溶液中难溶解的物质沉到溶液底层。沉到溶液底层的难溶解的物质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747841" y="303216"/>
            <a:ext cx="2084387" cy="40798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1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热忱：</a:t>
            </a:r>
            <a:endParaRPr lang="en-US" altLang="zh-CN" sz="2400" b="1" dirty="0">
              <a:latin typeface="+mn-ea"/>
              <a:ea typeface="+mn-ea"/>
            </a:endParaRPr>
          </a:p>
          <a:p>
            <a:pPr algn="r"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幼稚：</a:t>
            </a:r>
            <a:endParaRPr lang="en-US" altLang="zh-CN" sz="2400" b="1" dirty="0">
              <a:latin typeface="+mn-ea"/>
              <a:ea typeface="+mn-ea"/>
            </a:endParaRPr>
          </a:p>
          <a:p>
            <a:pPr algn="r"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轮廓：</a:t>
            </a:r>
            <a:endParaRPr lang="en-US" altLang="zh-CN" sz="2400" b="1" dirty="0">
              <a:latin typeface="+mn-ea"/>
              <a:ea typeface="+mn-ea"/>
            </a:endParaRPr>
          </a:p>
          <a:p>
            <a:pPr algn="r"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谨慎：</a:t>
            </a:r>
            <a:endParaRPr lang="en-US" altLang="zh-CN" sz="2400" b="1" dirty="0">
              <a:latin typeface="+mn-ea"/>
              <a:ea typeface="+mn-ea"/>
            </a:endParaRPr>
          </a:p>
          <a:p>
            <a:pPr algn="r" eaLnBrk="1" hangingPunct="1">
              <a:lnSpc>
                <a:spcPct val="130000"/>
              </a:lnSpc>
              <a:defRPr/>
            </a:pPr>
            <a:endParaRPr lang="en-US" altLang="zh-CN" sz="2400" b="1" dirty="0">
              <a:latin typeface="+mn-ea"/>
              <a:ea typeface="+mn-ea"/>
            </a:endParaRPr>
          </a:p>
          <a:p>
            <a:pPr algn="r"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筋疲力尽：</a:t>
            </a:r>
            <a:endParaRPr lang="en-US" altLang="zh-CN" sz="2400" b="1" dirty="0"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</a:rPr>
              <a:t>    领域：</a:t>
            </a:r>
            <a:endParaRPr lang="en-US" altLang="zh-CN" sz="2400" b="1" dirty="0">
              <a:latin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</a:rPr>
              <a:t>     提取：</a:t>
            </a:r>
            <a:endParaRPr lang="en-US" altLang="zh-CN" sz="2400" b="1" dirty="0">
              <a:latin typeface="+mn-ea"/>
              <a:ea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54428" y="292100"/>
            <a:ext cx="6729413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感情热烈诚挚。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年纪小。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构成图形或物体的外缘的线条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对外界事物或自己的言行密切注意，以免发生不利或不幸的事情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形容非常疲乏，一点力气也没有了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28978" y="4165600"/>
            <a:ext cx="74390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学术思想或社会活动的范围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通过溶剂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如乙醇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处理、蒸馏、脱水、经受压力或离心力作用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或通过其他化学或机械工艺过程从物质中制取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如组成成分或汁液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）。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1524000" y="0"/>
            <a:ext cx="320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b="1"/>
              <a:t>自学新知：带着问题自读课文</a:t>
            </a:r>
            <a:endParaRPr lang="zh-CN" altLang="zh-CN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04978" y="493713"/>
            <a:ext cx="8856663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1 </a:t>
            </a:r>
            <a:r>
              <a:rPr lang="zh-CN" altLang="zh-CN" sz="2800" b="1">
                <a:solidFill>
                  <a:srgbClr val="FF0000"/>
                </a:solidFill>
              </a:rPr>
              <a:t>体会美丽情感</a:t>
            </a:r>
          </a:p>
          <a:p>
            <a:r>
              <a:rPr lang="zh-CN" altLang="zh-CN" sz="2400" b="1"/>
              <a:t>（</a:t>
            </a:r>
            <a:r>
              <a:rPr lang="en-US" altLang="zh-CN" sz="2400" b="1"/>
              <a:t>1</a:t>
            </a:r>
            <a:r>
              <a:rPr lang="zh-CN" altLang="zh-CN" sz="2400" b="1"/>
              <a:t>） </a:t>
            </a:r>
            <a:r>
              <a:rPr lang="zh-CN" altLang="en-US" sz="2400" b="1"/>
              <a:t>自由朗读</a:t>
            </a:r>
            <a:r>
              <a:rPr lang="en-US" altLang="zh-CN" sz="2400" b="1"/>
              <a:t>17-26</a:t>
            </a:r>
            <a:r>
              <a:rPr lang="zh-CN" altLang="en-US" sz="2400" b="1"/>
              <a:t>段，标出文章出现的</a:t>
            </a:r>
            <a:r>
              <a:rPr lang="zh-CN" altLang="zh-CN" sz="2400" b="1"/>
              <a:t>“</a:t>
            </a:r>
            <a:r>
              <a:rPr lang="zh-CN" altLang="zh-CN" sz="2400" b="1">
                <a:solidFill>
                  <a:srgbClr val="FF0000"/>
                </a:solidFill>
              </a:rPr>
              <a:t>美丽的颜色</a:t>
            </a:r>
            <a:r>
              <a:rPr lang="zh-CN" altLang="zh-CN" sz="2400" b="1"/>
              <a:t>”</a:t>
            </a:r>
            <a:r>
              <a:rPr lang="zh-CN" altLang="en-US" sz="2400" b="1"/>
              <a:t>。</a:t>
            </a:r>
            <a:endParaRPr lang="en-US" altLang="zh-CN" sz="2400" b="1"/>
          </a:p>
          <a:p>
            <a:r>
              <a:rPr lang="en-US" altLang="zh-CN" sz="2000" b="1">
                <a:solidFill>
                  <a:srgbClr val="0000FF"/>
                </a:solidFill>
              </a:rPr>
              <a:t>Δ</a:t>
            </a:r>
            <a:r>
              <a:rPr lang="zh-CN" altLang="zh-CN" sz="2000" b="1">
                <a:solidFill>
                  <a:srgbClr val="0000FF"/>
                </a:solidFill>
              </a:rPr>
              <a:t>玛丽有一天像期盼别人已经答应给的玩具的小孩一样，怀着热切的好奇地说：“我真想知道‘它’会是什么样子，它的相貌如何。比埃尔，在你的想象中，它是什么形状</a:t>
            </a:r>
            <a:r>
              <a:rPr lang="en-US" altLang="zh-CN" sz="2000" b="1">
                <a:solidFill>
                  <a:srgbClr val="0000FF"/>
                </a:solidFill>
              </a:rPr>
              <a:t>?</a:t>
            </a:r>
            <a:r>
              <a:rPr lang="zh-CN" altLang="zh-CN" sz="2000" b="1">
                <a:solidFill>
                  <a:srgbClr val="0000FF"/>
                </a:solidFill>
              </a:rPr>
              <a:t>”</a:t>
            </a:r>
          </a:p>
          <a:p>
            <a:r>
              <a:rPr lang="zh-CN" altLang="zh-CN" sz="2000" b="1">
                <a:solidFill>
                  <a:srgbClr val="0000FF"/>
                </a:solidFill>
              </a:rPr>
              <a:t>这个物理学家和颜悦色地回答：“我不知道……你可以想到，我希望它有很</a:t>
            </a:r>
            <a:r>
              <a:rPr lang="zh-CN" altLang="zh-CN" sz="2000" b="1">
                <a:solidFill>
                  <a:srgbClr val="FF0000"/>
                </a:solidFill>
              </a:rPr>
              <a:t>美丽的颜色</a:t>
            </a:r>
            <a:r>
              <a:rPr lang="zh-CN" altLang="zh-CN" sz="2000" b="1">
                <a:solidFill>
                  <a:srgbClr val="0000FF"/>
                </a:solidFill>
              </a:rPr>
              <a:t>。”</a:t>
            </a:r>
          </a:p>
          <a:p>
            <a:r>
              <a:rPr lang="en-US" altLang="zh-CN" sz="2000" b="1">
                <a:solidFill>
                  <a:srgbClr val="0000FF"/>
                </a:solidFill>
              </a:rPr>
              <a:t>Δ</a:t>
            </a:r>
            <a:r>
              <a:rPr lang="zh-CN" altLang="zh-CN" sz="2000" b="1">
                <a:solidFill>
                  <a:srgbClr val="0000FF"/>
                </a:solidFill>
              </a:rPr>
              <a:t>玛丽说：“不要点灯</a:t>
            </a:r>
            <a:r>
              <a:rPr lang="en-US" altLang="zh-CN" sz="2000" b="1">
                <a:solidFill>
                  <a:srgbClr val="0000FF"/>
                </a:solidFill>
              </a:rPr>
              <a:t>!</a:t>
            </a:r>
            <a:r>
              <a:rPr lang="zh-CN" altLang="zh-CN" sz="2000" b="1">
                <a:solidFill>
                  <a:srgbClr val="0000FF"/>
                </a:solidFill>
              </a:rPr>
              <a:t>”接着轻轻地笑了笑，再说：“你记得你对我说‘我希望镭有</a:t>
            </a:r>
            <a:r>
              <a:rPr lang="zh-CN" altLang="zh-CN" sz="2000" b="1">
                <a:solidFill>
                  <a:srgbClr val="FF0000"/>
                </a:solidFill>
              </a:rPr>
              <a:t>美丽的颜色</a:t>
            </a:r>
            <a:r>
              <a:rPr lang="zh-CN" altLang="zh-CN" sz="2000" b="1">
                <a:solidFill>
                  <a:srgbClr val="0000FF"/>
                </a:solidFill>
              </a:rPr>
              <a:t>’的那一天吗</a:t>
            </a:r>
            <a:r>
              <a:rPr lang="en-US" altLang="zh-CN" sz="2000" b="1">
                <a:solidFill>
                  <a:srgbClr val="0000FF"/>
                </a:solidFill>
              </a:rPr>
              <a:t>?</a:t>
            </a:r>
            <a:r>
              <a:rPr lang="zh-CN" altLang="zh-CN" sz="2000" b="1">
                <a:solidFill>
                  <a:srgbClr val="0000FF"/>
                </a:solidFill>
              </a:rPr>
              <a:t>”</a:t>
            </a:r>
          </a:p>
          <a:p>
            <a:r>
              <a:rPr lang="en-US" altLang="zh-CN" sz="2000" b="1">
                <a:solidFill>
                  <a:srgbClr val="0000FF"/>
                </a:solidFill>
              </a:rPr>
              <a:t>Δ </a:t>
            </a:r>
            <a:r>
              <a:rPr lang="zh-CN" altLang="zh-CN" sz="2000" b="1">
                <a:solidFill>
                  <a:srgbClr val="0000FF"/>
                </a:solidFill>
              </a:rPr>
              <a:t>镭</a:t>
            </a:r>
            <a:r>
              <a:rPr lang="zh-CN" altLang="zh-CN" sz="2000" b="1">
                <a:solidFill>
                  <a:srgbClr val="FF00FF"/>
                </a:solidFill>
              </a:rPr>
              <a:t>不只有</a:t>
            </a:r>
            <a:r>
              <a:rPr lang="zh-CN" altLang="zh-CN" sz="2000" b="1">
                <a:solidFill>
                  <a:srgbClr val="0000FF"/>
                </a:solidFill>
              </a:rPr>
              <a:t>“</a:t>
            </a:r>
            <a:r>
              <a:rPr lang="zh-CN" altLang="zh-CN" sz="2000" b="1">
                <a:solidFill>
                  <a:srgbClr val="FF0000"/>
                </a:solidFill>
              </a:rPr>
              <a:t>美丽的颜色</a:t>
            </a:r>
            <a:r>
              <a:rPr lang="zh-CN" altLang="zh-CN" sz="2000" b="1">
                <a:solidFill>
                  <a:srgbClr val="0000FF"/>
                </a:solidFill>
              </a:rPr>
              <a:t>”，</a:t>
            </a:r>
            <a:r>
              <a:rPr lang="zh-CN" altLang="zh-CN" sz="2000" b="1"/>
              <a:t>它</a:t>
            </a:r>
            <a:r>
              <a:rPr lang="zh-CN" altLang="zh-CN" sz="2000" b="1">
                <a:solidFill>
                  <a:srgbClr val="FF00FF"/>
                </a:solidFill>
              </a:rPr>
              <a:t>还</a:t>
            </a:r>
            <a:r>
              <a:rPr lang="zh-CN" altLang="zh-CN" sz="2000" b="1">
                <a:solidFill>
                  <a:srgbClr val="0000FF"/>
                </a:solidFill>
              </a:rPr>
              <a:t>自动发光</a:t>
            </a:r>
            <a:r>
              <a:rPr lang="en-US" altLang="zh-CN" sz="2000" b="1">
                <a:solidFill>
                  <a:srgbClr val="FF00FF"/>
                </a:solidFill>
              </a:rPr>
              <a:t>!</a:t>
            </a:r>
            <a:endParaRPr lang="zh-CN" altLang="zh-CN" sz="2000" b="1">
              <a:solidFill>
                <a:srgbClr val="FF00FF"/>
              </a:solidFill>
            </a:endParaRPr>
          </a:p>
          <a:p>
            <a:r>
              <a:rPr lang="zh-CN" altLang="zh-CN" sz="2400" b="1"/>
              <a:t>（</a:t>
            </a:r>
            <a:r>
              <a:rPr lang="en-US" altLang="zh-CN" sz="2400" b="1"/>
              <a:t>2</a:t>
            </a:r>
            <a:r>
              <a:rPr lang="zh-CN" altLang="zh-CN" sz="2400" b="1"/>
              <a:t>）朗读</a:t>
            </a:r>
            <a:r>
              <a:rPr lang="zh-CN" altLang="en-US" sz="2400" b="1"/>
              <a:t>并体会三句话应该读出怎样的情感？</a:t>
            </a:r>
            <a:endParaRPr lang="en-US" altLang="zh-CN" sz="2400" b="1"/>
          </a:p>
          <a:p>
            <a:r>
              <a:rPr lang="zh-CN" altLang="zh-CN" sz="2400" b="1">
                <a:solidFill>
                  <a:srgbClr val="FF00FF"/>
                </a:solidFill>
              </a:rPr>
              <a:t>温馨的期待</a:t>
            </a:r>
            <a:endParaRPr lang="en-US" altLang="zh-CN" sz="2400" b="1">
              <a:solidFill>
                <a:srgbClr val="FF00FF"/>
              </a:solidFill>
            </a:endParaRPr>
          </a:p>
          <a:p>
            <a:r>
              <a:rPr lang="zh-CN" altLang="zh-CN" sz="2400" b="1">
                <a:solidFill>
                  <a:srgbClr val="FF00FF"/>
                </a:solidFill>
              </a:rPr>
              <a:t>神秘的确信</a:t>
            </a:r>
            <a:endParaRPr lang="en-US" altLang="zh-CN" sz="2400" b="1">
              <a:solidFill>
                <a:srgbClr val="FF00FF"/>
              </a:solidFill>
            </a:endParaRPr>
          </a:p>
          <a:p>
            <a:r>
              <a:rPr lang="zh-CN" altLang="zh-CN" sz="2400" b="1">
                <a:solidFill>
                  <a:srgbClr val="FF00FF"/>
                </a:solidFill>
              </a:rPr>
              <a:t>情不自禁的惊喜</a:t>
            </a:r>
            <a:endParaRPr lang="en-US" altLang="zh-CN" sz="2400" b="1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241925" y="5367341"/>
            <a:ext cx="546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</a:rPr>
              <a:t>镭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cxnSp>
        <p:nvCxnSpPr>
          <p:cNvPr id="5" name="直接箭头连接符 4"/>
          <p:cNvCxnSpPr>
            <a:endCxn id="2" idx="0"/>
          </p:cNvCxnSpPr>
          <p:nvPr/>
        </p:nvCxnSpPr>
        <p:spPr>
          <a:xfrm>
            <a:off x="5343525" y="4802188"/>
            <a:ext cx="171450" cy="565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>
            <a:spLocks noChangeArrowheads="1"/>
          </p:cNvSpPr>
          <p:nvPr/>
        </p:nvSpPr>
        <p:spPr bwMode="auto">
          <a:xfrm>
            <a:off x="1524000" y="-25400"/>
            <a:ext cx="4135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检测新学</a:t>
            </a:r>
            <a:r>
              <a:rPr lang="zh-CN" altLang="zh-CN" b="1"/>
              <a:t>：学会概括叙事性文章的内容</a:t>
            </a:r>
            <a:endParaRPr lang="zh-CN" altLang="zh-CN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98853" y="3917950"/>
            <a:ext cx="6924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FF"/>
                </a:solidFill>
              </a:rPr>
              <a:t>这个</a:t>
            </a:r>
            <a:r>
              <a:rPr lang="zh-CN" altLang="en-US" b="1">
                <a:solidFill>
                  <a:srgbClr val="FF0000"/>
                </a:solidFill>
              </a:rPr>
              <a:t>执着追求与科学献身的过程与精神</a:t>
            </a:r>
            <a:r>
              <a:rPr lang="zh-CN" altLang="en-US" b="1">
                <a:solidFill>
                  <a:srgbClr val="FF00FF"/>
                </a:solidFill>
              </a:rPr>
              <a:t>同样也呈现“美丽的颜色”</a:t>
            </a:r>
          </a:p>
        </p:txBody>
      </p:sp>
      <p:sp>
        <p:nvSpPr>
          <p:cNvPr id="41988" name="矩形 3"/>
          <p:cNvSpPr>
            <a:spLocks noChangeArrowheads="1"/>
          </p:cNvSpPr>
          <p:nvPr/>
        </p:nvSpPr>
        <p:spPr bwMode="auto">
          <a:xfrm>
            <a:off x="2959100" y="392113"/>
            <a:ext cx="4572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概括方法：</a:t>
            </a:r>
            <a:endParaRPr lang="en-US" altLang="zh-CN" sz="2000" b="1">
              <a:solidFill>
                <a:srgbClr val="0000FF"/>
              </a:solidFill>
            </a:endParaRPr>
          </a:p>
          <a:p>
            <a:r>
              <a:rPr lang="en-US" altLang="zh-CN" sz="2000" b="1">
                <a:solidFill>
                  <a:srgbClr val="0000FF"/>
                </a:solidFill>
              </a:rPr>
              <a:t>1</a:t>
            </a:r>
            <a:r>
              <a:rPr lang="zh-CN" altLang="en-US" sz="2000" b="1">
                <a:solidFill>
                  <a:srgbClr val="0000FF"/>
                </a:solidFill>
              </a:rPr>
              <a:t>、需要把握关键事件</a:t>
            </a:r>
            <a:endParaRPr lang="en-US" altLang="zh-CN" sz="2000" b="1">
              <a:solidFill>
                <a:srgbClr val="0000FF"/>
              </a:solidFill>
            </a:endParaRPr>
          </a:p>
          <a:p>
            <a:r>
              <a:rPr lang="en-US" altLang="zh-CN" sz="2000" b="1">
                <a:solidFill>
                  <a:srgbClr val="0000FF"/>
                </a:solidFill>
              </a:rPr>
              <a:t>2</a:t>
            </a:r>
            <a:r>
              <a:rPr lang="zh-CN" altLang="en-US" sz="2000" b="1">
                <a:solidFill>
                  <a:srgbClr val="0000FF"/>
                </a:solidFill>
              </a:rPr>
              <a:t>、需要把握能体现中心的关键词语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38328" y="1982791"/>
            <a:ext cx="77581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概括</a:t>
            </a:r>
            <a:r>
              <a:rPr lang="en-US" altLang="zh-CN" sz="2800" b="1"/>
              <a:t>1-15</a:t>
            </a:r>
            <a:r>
              <a:rPr lang="zh-CN" altLang="en-US" sz="2800" b="1"/>
              <a:t>自然段的主要内容</a:t>
            </a:r>
            <a:endParaRPr lang="en-US" altLang="zh-CN" sz="2800" b="1"/>
          </a:p>
          <a:p>
            <a:r>
              <a:rPr lang="zh-CN" altLang="en-US" sz="2800" b="1">
                <a:solidFill>
                  <a:srgbClr val="FF0000"/>
                </a:solidFill>
              </a:rPr>
              <a:t>答：居里夫妇探索镭艰苦而且微妙的快乐的过程</a:t>
            </a:r>
          </a:p>
        </p:txBody>
      </p:sp>
      <p:cxnSp>
        <p:nvCxnSpPr>
          <p:cNvPr id="7" name="直接箭头连接符 6"/>
          <p:cNvCxnSpPr>
            <a:stCxn id="3" idx="0"/>
          </p:cNvCxnSpPr>
          <p:nvPr/>
        </p:nvCxnSpPr>
        <p:spPr>
          <a:xfrm flipH="1" flipV="1">
            <a:off x="4949828" y="3255966"/>
            <a:ext cx="2011363" cy="6619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2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</TotalTime>
  <Words>1850</Words>
  <Application>Microsoft Office PowerPoint</Application>
  <PresentationFormat>宽屏</PresentationFormat>
  <Paragraphs>215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2016-01-14T05:53:56Z</dcterms:created>
  <dcterms:modified xsi:type="dcterms:W3CDTF">2021-12-26T11:50:28Z</dcterms:modified>
</cp:coreProperties>
</file>