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7" r:id="rId2"/>
  </p:sldMasterIdLst>
  <p:notesMasterIdLst>
    <p:notesMasterId r:id="rId29"/>
  </p:notesMasterIdLst>
  <p:handoutMasterIdLst>
    <p:handoutMasterId r:id="rId30"/>
  </p:handoutMasterIdLst>
  <p:sldIdLst>
    <p:sldId id="337" r:id="rId3"/>
    <p:sldId id="449" r:id="rId4"/>
    <p:sldId id="484" r:id="rId5"/>
    <p:sldId id="461" r:id="rId6"/>
    <p:sldId id="451" r:id="rId7"/>
    <p:sldId id="342" r:id="rId8"/>
    <p:sldId id="452" r:id="rId9"/>
    <p:sldId id="463" r:id="rId10"/>
    <p:sldId id="488" r:id="rId11"/>
    <p:sldId id="486" r:id="rId12"/>
    <p:sldId id="487" r:id="rId13"/>
    <p:sldId id="476" r:id="rId14"/>
    <p:sldId id="485" r:id="rId15"/>
    <p:sldId id="477" r:id="rId16"/>
    <p:sldId id="479" r:id="rId17"/>
    <p:sldId id="490" r:id="rId18"/>
    <p:sldId id="491" r:id="rId19"/>
    <p:sldId id="489" r:id="rId20"/>
    <p:sldId id="467" r:id="rId21"/>
    <p:sldId id="492" r:id="rId22"/>
    <p:sldId id="475" r:id="rId23"/>
    <p:sldId id="464" r:id="rId24"/>
    <p:sldId id="493" r:id="rId25"/>
    <p:sldId id="381" r:id="rId26"/>
    <p:sldId id="483" r:id="rId27"/>
    <p:sldId id="494" r:id="rId28"/>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3429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685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0287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91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ky123.Org"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00FF"/>
    <a:srgbClr val="000000"/>
    <a:srgbClr val="F9DAB4"/>
    <a:srgbClr val="E6FBFE"/>
    <a:srgbClr val="57D2E3"/>
    <a:srgbClr val="21B1C5"/>
    <a:srgbClr val="B2F3FC"/>
    <a:srgbClr val="4BCFE1"/>
    <a:srgbClr val="5BAD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96314" autoAdjust="0"/>
  </p:normalViewPr>
  <p:slideViewPr>
    <p:cSldViewPr snapToGrid="0">
      <p:cViewPr varScale="1">
        <p:scale>
          <a:sx n="143" d="100"/>
          <a:sy n="143" d="100"/>
        </p:scale>
        <p:origin x="678" y="120"/>
      </p:cViewPr>
      <p:guideLst>
        <p:guide orient="horz" pos="1620"/>
        <p:guide pos="2910"/>
      </p:guideLst>
    </p:cSldViewPr>
  </p:slideViewPr>
  <p:notesTextViewPr>
    <p:cViewPr>
      <p:scale>
        <a:sx n="1" d="1"/>
        <a:sy n="1" d="1"/>
      </p:scale>
      <p:origin x="0" y="0"/>
    </p:cViewPr>
  </p:notesTextViewPr>
  <p:sorterViewPr>
    <p:cViewPr>
      <p:scale>
        <a:sx n="168" d="100"/>
        <a:sy n="168"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a:defRPr/>
            </a:pPr>
            <a:fld id="{B5B81775-33F6-41FD-9F4C-EA21F971C63C}" type="slidenum">
              <a:rPr lang="zh-CN" altLang="en-US"/>
              <a:t>‹#›</a:t>
            </a:fld>
            <a:endParaRPr lang="zh-CN" altLang="en-US"/>
          </a:p>
        </p:txBody>
      </p:sp>
    </p:spTree>
    <p:extLst>
      <p:ext uri="{BB962C8B-B14F-4D97-AF65-F5344CB8AC3E}">
        <p14:creationId xmlns:p14="http://schemas.microsoft.com/office/powerpoint/2010/main" val="2904075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a:defRPr/>
            </a:pPr>
            <a:fld id="{386F92A0-F24D-4651-B304-CE37C099A87F}" type="slidenum">
              <a:rPr lang="zh-CN" altLang="en-US"/>
              <a:t>‹#›</a:t>
            </a:fld>
            <a:endParaRPr lang="zh-CN" altLang="en-US"/>
          </a:p>
        </p:txBody>
      </p:sp>
    </p:spTree>
    <p:extLst>
      <p:ext uri="{BB962C8B-B14F-4D97-AF65-F5344CB8AC3E}">
        <p14:creationId xmlns:p14="http://schemas.microsoft.com/office/powerpoint/2010/main" val="13013171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Char char="•"/>
            </a:pPr>
            <a:fld id="{A491013D-D745-4231-B4F6-E92A24A0F05C}" type="slidenum">
              <a:rPr altLang="en-US" smtClean="0">
                <a:solidFill>
                  <a:srgbClr val="000000"/>
                </a:solidFill>
              </a:rPr>
              <a:t>1</a:t>
            </a:fld>
            <a:endParaRPr lang="zh-CN" altLang="en-US">
              <a:solidFill>
                <a:srgbClr val="000000"/>
              </a:solidFill>
            </a:endParaRPr>
          </a:p>
        </p:txBody>
      </p:sp>
    </p:spTree>
    <p:extLst>
      <p:ext uri="{BB962C8B-B14F-4D97-AF65-F5344CB8AC3E}">
        <p14:creationId xmlns:p14="http://schemas.microsoft.com/office/powerpoint/2010/main" val="518618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386F92A0-F24D-4651-B304-CE37C099A87F}" type="slidenum">
              <a:rPr lang="zh-CN" altLang="en-US" smtClean="0"/>
              <a:t>13</a:t>
            </a:fld>
            <a:endParaRPr lang="zh-CN" altLang="en-US"/>
          </a:p>
        </p:txBody>
      </p:sp>
    </p:spTree>
    <p:extLst>
      <p:ext uri="{BB962C8B-B14F-4D97-AF65-F5344CB8AC3E}">
        <p14:creationId xmlns:p14="http://schemas.microsoft.com/office/powerpoint/2010/main" val="3950002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68237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44"/>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5056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716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7280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8721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4641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8809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3792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0258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04362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7389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5387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0"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0" y="1999034"/>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82F288E0-7875-42C4-84C8-98DBBD3BF4D2}" type="datetimeFigureOut">
              <a:rPr lang="zh-CN" altLang="en-US" smtClean="0"/>
              <a:t>2021/12/26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2021/12/26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449782043"/>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36.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4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14"/>
          <p:cNvSpPr>
            <a:spLocks noChangeArrowheads="1"/>
          </p:cNvSpPr>
          <p:nvPr/>
        </p:nvSpPr>
        <p:spPr bwMode="auto">
          <a:xfrm>
            <a:off x="4897" y="630226"/>
            <a:ext cx="9144000" cy="4513274"/>
          </a:xfrm>
          <a:prstGeom prst="rect">
            <a:avLst/>
          </a:prstGeom>
          <a:noFill/>
          <a:ln>
            <a:noFill/>
          </a:ln>
          <a:effectLst>
            <a:reflection blurRad="6350" stA="50000" endA="300" endPos="55000" dir="5400000" sy="-100000" algn="bl" rotWithShape="0"/>
          </a:effec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dirty="0">
              <a:solidFill>
                <a:prstClr val="black"/>
              </a:solidFill>
            </a:endParaRPr>
          </a:p>
        </p:txBody>
      </p:sp>
      <p:grpSp>
        <p:nvGrpSpPr>
          <p:cNvPr id="7174" name="组合 8"/>
          <p:cNvGrpSpPr/>
          <p:nvPr/>
        </p:nvGrpSpPr>
        <p:grpSpPr bwMode="auto">
          <a:xfrm>
            <a:off x="830629" y="1421441"/>
            <a:ext cx="3240881" cy="1163013"/>
            <a:chOff x="1178398" y="2105678"/>
            <a:chExt cx="3548062" cy="1552664"/>
          </a:xfrm>
        </p:grpSpPr>
        <p:sp>
          <p:nvSpPr>
            <p:cNvPr id="7176" name="矩形 16"/>
            <p:cNvSpPr>
              <a:spLocks noChangeArrowheads="1"/>
            </p:cNvSpPr>
            <p:nvPr/>
          </p:nvSpPr>
          <p:spPr bwMode="auto">
            <a:xfrm>
              <a:off x="1703699" y="2105678"/>
              <a:ext cx="2497460" cy="58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第二单元 </a:t>
              </a:r>
              <a:r>
                <a:rPr lang="en-US" altLang="zh-CN" sz="1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第七课</a:t>
              </a:r>
              <a:endParaRPr lang="en-US" altLang="zh-CN" sz="1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7" name="TextBox 2"/>
            <p:cNvSpPr txBox="1">
              <a:spLocks noChangeArrowheads="1"/>
            </p:cNvSpPr>
            <p:nvPr/>
          </p:nvSpPr>
          <p:spPr bwMode="auto">
            <a:xfrm>
              <a:off x="1178398" y="2795467"/>
              <a:ext cx="3548062" cy="86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3600" b="1" dirty="0">
                  <a:solidFill>
                    <a:srgbClr val="262626"/>
                  </a:solidFill>
                  <a:latin typeface="微软雅黑" panose="020B0503020204020204" pitchFamily="34" charset="-122"/>
                  <a:ea typeface="微软雅黑" panose="020B0503020204020204" pitchFamily="34" charset="-122"/>
                </a:rPr>
                <a:t>列夫</a:t>
              </a:r>
              <a:r>
                <a:rPr lang="en-US" altLang="zh-CN" sz="3600" b="1" dirty="0">
                  <a:solidFill>
                    <a:srgbClr val="262626"/>
                  </a:solidFill>
                  <a:latin typeface="微软雅黑" panose="020B0503020204020204" pitchFamily="34" charset="-122"/>
                  <a:ea typeface="微软雅黑" panose="020B0503020204020204" pitchFamily="34" charset="-122"/>
                </a:rPr>
                <a:t>.</a:t>
              </a:r>
              <a:r>
                <a:rPr lang="zh-CN" altLang="en-US" sz="3600" b="1" dirty="0">
                  <a:solidFill>
                    <a:srgbClr val="262626"/>
                  </a:solidFill>
                  <a:latin typeface="微软雅黑" panose="020B0503020204020204" pitchFamily="34" charset="-122"/>
                  <a:ea typeface="微软雅黑" panose="020B0503020204020204" pitchFamily="34" charset="-122"/>
                </a:rPr>
                <a:t>托尔斯泰</a:t>
              </a:r>
            </a:p>
          </p:txBody>
        </p:sp>
      </p:grpSp>
      <p:pic>
        <p:nvPicPr>
          <p:cNvPr id="2" name="图片 1"/>
          <p:cNvPicPr>
            <a:picLocks noChangeAspect="1"/>
          </p:cNvPicPr>
          <p:nvPr/>
        </p:nvPicPr>
        <p:blipFill>
          <a:blip r:embed="rId3" cstate="email">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4319028" y="884702"/>
            <a:ext cx="4558532" cy="3039021"/>
          </a:xfrm>
          <a:prstGeom prst="rect">
            <a:avLst/>
          </a:prstGeom>
        </p:spPr>
      </p:pic>
      <p:sp>
        <p:nvSpPr>
          <p:cNvPr id="8" name="矩形 7"/>
          <p:cNvSpPr/>
          <p:nvPr/>
        </p:nvSpPr>
        <p:spPr>
          <a:xfrm>
            <a:off x="4897" y="4394937"/>
            <a:ext cx="9139103"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59" name="图片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4653" y="3830398"/>
            <a:ext cx="1739002" cy="1263494"/>
          </a:xfrm>
          <a:prstGeom prst="rect">
            <a:avLst/>
          </a:prstGeom>
        </p:spPr>
      </p:pic>
      <p:sp>
        <p:nvSpPr>
          <p:cNvPr id="31" name="Rectangle 2" descr="Large confetti"/>
          <p:cNvSpPr txBox="1">
            <a:spLocks noChangeArrowheads="1"/>
          </p:cNvSpPr>
          <p:nvPr/>
        </p:nvSpPr>
        <p:spPr>
          <a:xfrm>
            <a:off x="4676469" y="1870345"/>
            <a:ext cx="1478526" cy="628650"/>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r>
              <a:rPr lang="zh-CN" altLang="en-US" sz="2400" b="1" kern="0" dirty="0">
                <a:solidFill>
                  <a:srgbClr val="FF0000"/>
                </a:solidFill>
                <a:latin typeface="微软雅黑" panose="020B0503020204020204" pitchFamily="34" charset="-122"/>
                <a:ea typeface="微软雅黑" panose="020B0503020204020204" pitchFamily="34" charset="-122"/>
              </a:rPr>
              <a:t>眉毛</a:t>
            </a:r>
          </a:p>
        </p:txBody>
      </p:sp>
      <p:sp>
        <p:nvSpPr>
          <p:cNvPr id="32" name="Rectangle 3"/>
          <p:cNvSpPr txBox="1">
            <a:spLocks noChangeArrowheads="1"/>
          </p:cNvSpPr>
          <p:nvPr/>
        </p:nvSpPr>
        <p:spPr>
          <a:xfrm>
            <a:off x="3210233" y="2571750"/>
            <a:ext cx="4823567" cy="1547891"/>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zh-CN" altLang="en-US" sz="2400" dirty="0">
                <a:solidFill>
                  <a:srgbClr val="333333"/>
                </a:solidFill>
                <a:latin typeface="微软雅黑" panose="020B0503020204020204" pitchFamily="34" charset="-122"/>
                <a:ea typeface="微软雅黑" panose="020B0503020204020204" pitchFamily="34" charset="-122"/>
              </a:rPr>
              <a:t>“宽约一指的眉毛</a:t>
            </a:r>
            <a:r>
              <a:rPr lang="zh-CN" altLang="en-US" sz="2400" u="sng" dirty="0">
                <a:solidFill>
                  <a:srgbClr val="FF0000"/>
                </a:solidFill>
                <a:latin typeface="微软雅黑" panose="020B0503020204020204" pitchFamily="34" charset="-122"/>
                <a:ea typeface="微软雅黑" panose="020B0503020204020204" pitchFamily="34" charset="-122"/>
              </a:rPr>
              <a:t>像纠缠不清的树根</a:t>
            </a:r>
            <a:r>
              <a:rPr lang="zh-CN" altLang="en-US" sz="2400" dirty="0">
                <a:solidFill>
                  <a:srgbClr val="333333"/>
                </a:solidFill>
                <a:latin typeface="微软雅黑" panose="020B0503020204020204" pitchFamily="34" charset="-122"/>
                <a:ea typeface="微软雅黑" panose="020B0503020204020204" pitchFamily="34" charset="-122"/>
              </a:rPr>
              <a:t>，朝上倒竖。” </a:t>
            </a:r>
            <a:endParaRPr lang="zh-CN" altLang="en-US" sz="2400" kern="0" dirty="0">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0201" y="1653858"/>
            <a:ext cx="2100031" cy="22804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59" name="图片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4653" y="3830398"/>
            <a:ext cx="1739002" cy="1263494"/>
          </a:xfrm>
          <a:prstGeom prst="rect">
            <a:avLst/>
          </a:prstGeom>
        </p:spPr>
      </p:pic>
      <p:sp>
        <p:nvSpPr>
          <p:cNvPr id="31" name="Rectangle 2" descr="Large confetti"/>
          <p:cNvSpPr txBox="1">
            <a:spLocks noChangeArrowheads="1"/>
          </p:cNvSpPr>
          <p:nvPr/>
        </p:nvSpPr>
        <p:spPr>
          <a:xfrm>
            <a:off x="4572000" y="1795224"/>
            <a:ext cx="1135626" cy="628650"/>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r>
              <a:rPr lang="zh-CN" altLang="en-US" sz="2400" b="1" kern="0" dirty="0">
                <a:solidFill>
                  <a:srgbClr val="FF0000"/>
                </a:solidFill>
                <a:latin typeface="微软雅黑" panose="020B0503020204020204" pitchFamily="34" charset="-122"/>
                <a:ea typeface="微软雅黑" panose="020B0503020204020204" pitchFamily="34" charset="-122"/>
              </a:rPr>
              <a:t>鼻   子</a:t>
            </a:r>
          </a:p>
        </p:txBody>
      </p:sp>
      <p:sp>
        <p:nvSpPr>
          <p:cNvPr id="32" name="Rectangle 3"/>
          <p:cNvSpPr txBox="1">
            <a:spLocks noChangeArrowheads="1"/>
          </p:cNvSpPr>
          <p:nvPr/>
        </p:nvSpPr>
        <p:spPr>
          <a:xfrm>
            <a:off x="3407108" y="2405831"/>
            <a:ext cx="4565855" cy="1738074"/>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zh-CN" altLang="en-US" kern="0" dirty="0">
                <a:latin typeface="微软雅黑" panose="020B0503020204020204" pitchFamily="34" charset="-122"/>
                <a:ea typeface="微软雅黑" panose="020B0503020204020204" pitchFamily="34" charset="-122"/>
              </a:rPr>
              <a:t>“我们见到的是一只宽宽的、两孔朝天的</a:t>
            </a:r>
            <a:r>
              <a:rPr lang="zh-CN" altLang="en-US" u="sng" kern="0" dirty="0">
                <a:solidFill>
                  <a:srgbClr val="FF0000"/>
                </a:solidFill>
                <a:latin typeface="微软雅黑" panose="020B0503020204020204" pitchFamily="34" charset="-122"/>
                <a:ea typeface="微软雅黑" panose="020B0503020204020204" pitchFamily="34" charset="-122"/>
              </a:rPr>
              <a:t>狮子鼻</a:t>
            </a:r>
            <a:r>
              <a:rPr lang="zh-CN" altLang="en-US" kern="0" dirty="0">
                <a:latin typeface="微软雅黑" panose="020B0503020204020204" pitchFamily="34" charset="-122"/>
                <a:ea typeface="微软雅黑" panose="020B0503020204020204" pitchFamily="34" charset="-122"/>
              </a:rPr>
              <a:t>，</a:t>
            </a:r>
            <a:r>
              <a:rPr lang="zh-CN" altLang="en-US" u="sng" kern="0" dirty="0">
                <a:solidFill>
                  <a:srgbClr val="FF0000"/>
                </a:solidFill>
                <a:latin typeface="微软雅黑" panose="020B0503020204020204" pitchFamily="34" charset="-122"/>
                <a:ea typeface="微软雅黑" panose="020B0503020204020204" pitchFamily="34" charset="-122"/>
              </a:rPr>
              <a:t>仿佛被人一拳头打塌了的样子</a:t>
            </a:r>
            <a:r>
              <a:rPr lang="zh-CN" altLang="en-US" kern="0" dirty="0">
                <a:latin typeface="微软雅黑" panose="020B0503020204020204" pitchFamily="34" charset="-122"/>
                <a:ea typeface="微软雅黑" panose="020B0503020204020204" pitchFamily="34" charset="-122"/>
              </a:rPr>
              <a:t>”。</a:t>
            </a:r>
          </a:p>
        </p:txBody>
      </p:sp>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0201" y="1653858"/>
            <a:ext cx="2100031" cy="22804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59" name="图片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4653" y="3830398"/>
            <a:ext cx="1739002" cy="1263494"/>
          </a:xfrm>
          <a:prstGeom prst="rect">
            <a:avLst/>
          </a:prstGeom>
        </p:spPr>
      </p:pic>
      <p:sp>
        <p:nvSpPr>
          <p:cNvPr id="51" name="Rectangle 2" descr="Large confetti"/>
          <p:cNvSpPr txBox="1">
            <a:spLocks noChangeArrowheads="1"/>
          </p:cNvSpPr>
          <p:nvPr/>
        </p:nvSpPr>
        <p:spPr>
          <a:xfrm>
            <a:off x="4840966" y="1480899"/>
            <a:ext cx="1452908" cy="628650"/>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r>
              <a:rPr lang="zh-CN" altLang="en-US" sz="2100" b="1" kern="0" dirty="0">
                <a:solidFill>
                  <a:srgbClr val="FF0000"/>
                </a:solidFill>
                <a:latin typeface="微软雅黑" panose="020B0503020204020204" pitchFamily="34" charset="-122"/>
                <a:ea typeface="微软雅黑" panose="020B0503020204020204" pitchFamily="34" charset="-122"/>
              </a:rPr>
              <a:t>胡   子</a:t>
            </a:r>
          </a:p>
        </p:txBody>
      </p:sp>
      <p:sp>
        <p:nvSpPr>
          <p:cNvPr id="60" name="Rectangle 3"/>
          <p:cNvSpPr txBox="1">
            <a:spLocks noChangeArrowheads="1"/>
          </p:cNvSpPr>
          <p:nvPr/>
        </p:nvSpPr>
        <p:spPr>
          <a:xfrm>
            <a:off x="3093281" y="2052267"/>
            <a:ext cx="4757738" cy="2257557"/>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buNone/>
            </a:pPr>
            <a:r>
              <a:rPr lang="zh-CN" altLang="en-US" sz="2400" kern="0" dirty="0">
                <a:latin typeface="微软雅黑" panose="020B0503020204020204" pitchFamily="34" charset="-122"/>
                <a:ea typeface="微软雅黑" panose="020B0503020204020204" pitchFamily="34" charset="-122"/>
              </a:rPr>
              <a:t>  “长髯覆盖了两颊，遮住了嘴唇，遮住了</a:t>
            </a:r>
            <a:r>
              <a:rPr lang="zh-CN" altLang="en-US" sz="2400" u="sng" kern="0" dirty="0">
                <a:solidFill>
                  <a:srgbClr val="FF0000"/>
                </a:solidFill>
                <a:latin typeface="微软雅黑" panose="020B0503020204020204" pitchFamily="34" charset="-122"/>
                <a:ea typeface="微软雅黑" panose="020B0503020204020204" pitchFamily="34" charset="-122"/>
              </a:rPr>
              <a:t>皱似树皮</a:t>
            </a:r>
            <a:r>
              <a:rPr lang="zh-CN" altLang="en-US" sz="2400" kern="0" dirty="0">
                <a:latin typeface="微软雅黑" panose="020B0503020204020204" pitchFamily="34" charset="-122"/>
                <a:ea typeface="微软雅黑" panose="020B0503020204020204" pitchFamily="34" charset="-122"/>
              </a:rPr>
              <a:t>的黝黑脸膛。一根根迎风飘动，颇有长者风度”</a:t>
            </a:r>
          </a:p>
          <a:p>
            <a:endParaRPr lang="zh-CN" altLang="en-US" sz="2400" kern="0" dirty="0">
              <a:latin typeface="微软雅黑" panose="020B0503020204020204" pitchFamily="34" charset="-122"/>
              <a:ea typeface="微软雅黑" panose="020B0503020204020204" pitchFamily="34" charset="-122"/>
            </a:endParaRPr>
          </a:p>
          <a:p>
            <a:pPr marL="0" indent="0">
              <a:buNone/>
            </a:pPr>
            <a:r>
              <a:rPr lang="zh-CN" altLang="en-US" sz="2400" kern="0" dirty="0">
                <a:latin typeface="微软雅黑" panose="020B0503020204020204" pitchFamily="34" charset="-122"/>
                <a:ea typeface="微软雅黑" panose="020B0503020204020204" pitchFamily="34" charset="-122"/>
              </a:rPr>
              <a:t>   “</a:t>
            </a:r>
            <a:r>
              <a:rPr lang="en-US" altLang="zh-CN" sz="2400" kern="0" dirty="0">
                <a:latin typeface="微软雅黑" panose="020B0503020204020204" pitchFamily="34" charset="-122"/>
                <a:ea typeface="微软雅黑" panose="020B0503020204020204" pitchFamily="34" charset="-122"/>
              </a:rPr>
              <a:t>……</a:t>
            </a:r>
            <a:r>
              <a:rPr lang="zh-CN" altLang="en-US" sz="2400" kern="0" dirty="0">
                <a:latin typeface="微软雅黑" panose="020B0503020204020204" pitchFamily="34" charset="-122"/>
                <a:ea typeface="微软雅黑" panose="020B0503020204020204" pitchFamily="34" charset="-122"/>
              </a:rPr>
              <a:t>他那</a:t>
            </a:r>
            <a:r>
              <a:rPr lang="zh-CN" altLang="en-US" sz="2400" u="sng" kern="0" dirty="0">
                <a:solidFill>
                  <a:srgbClr val="FF0000"/>
                </a:solidFill>
                <a:latin typeface="微软雅黑" panose="020B0503020204020204" pitchFamily="34" charset="-122"/>
                <a:ea typeface="微软雅黑" panose="020B0503020204020204" pitchFamily="34" charset="-122"/>
              </a:rPr>
              <a:t>天父般的犹如卷起的滔滔白浪</a:t>
            </a:r>
            <a:r>
              <a:rPr lang="zh-CN" altLang="en-US" sz="2400" kern="0" dirty="0">
                <a:latin typeface="微软雅黑" panose="020B0503020204020204" pitchFamily="34" charset="-122"/>
                <a:ea typeface="微软雅黑" panose="020B0503020204020204" pitchFamily="34" charset="-122"/>
              </a:rPr>
              <a:t>的大胡子”</a:t>
            </a:r>
          </a:p>
        </p:txBody>
      </p:sp>
      <p:pic>
        <p:nvPicPr>
          <p:cNvPr id="61" name="图片 6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3251" y="1707250"/>
            <a:ext cx="2100031" cy="22804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716575" y="819911"/>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9" name="Text Box 2"/>
          <p:cNvSpPr txBox="1">
            <a:spLocks noChangeArrowheads="1"/>
          </p:cNvSpPr>
          <p:nvPr/>
        </p:nvSpPr>
        <p:spPr bwMode="auto">
          <a:xfrm>
            <a:off x="1214899" y="1271148"/>
            <a:ext cx="6714203" cy="71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       课文前半部分对于托尔斯泰的肖像描写</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突出了哪两个方面的特点</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它们分别对塑造人物形象有何作用</a:t>
            </a:r>
            <a:r>
              <a:rPr lang="en-US" altLang="zh-CN" sz="2100" dirty="0">
                <a:latin typeface="微软雅黑" panose="020B0503020204020204" pitchFamily="34" charset="-122"/>
                <a:ea typeface="微软雅黑" panose="020B0503020204020204" pitchFamily="34" charset="-122"/>
              </a:rPr>
              <a:t>?</a:t>
            </a:r>
          </a:p>
        </p:txBody>
      </p:sp>
      <p:sp>
        <p:nvSpPr>
          <p:cNvPr id="30" name="Text Box 3"/>
          <p:cNvSpPr txBox="1">
            <a:spLocks noChangeArrowheads="1"/>
          </p:cNvSpPr>
          <p:nvPr/>
        </p:nvSpPr>
        <p:spPr bwMode="auto">
          <a:xfrm>
            <a:off x="1434608" y="2255697"/>
            <a:ext cx="1771650" cy="2331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spcBef>
                <a:spcPct val="50000"/>
              </a:spcBef>
            </a:pPr>
            <a:r>
              <a:rPr lang="zh-CN" altLang="en-US" sz="2100" dirty="0">
                <a:solidFill>
                  <a:srgbClr val="000066"/>
                </a:solidFill>
                <a:latin typeface="微软雅黑" panose="020B0503020204020204" pitchFamily="34" charset="-122"/>
                <a:ea typeface="微软雅黑" panose="020B0503020204020204" pitchFamily="34" charset="-122"/>
              </a:rPr>
              <a:t>平庸丑陋</a:t>
            </a:r>
            <a:endParaRPr lang="en-US" altLang="zh-CN" sz="2100" dirty="0">
              <a:solidFill>
                <a:srgbClr val="000066"/>
              </a:solidFill>
              <a:latin typeface="微软雅黑" panose="020B0503020204020204" pitchFamily="34" charset="-122"/>
              <a:ea typeface="微软雅黑" panose="020B0503020204020204" pitchFamily="34" charset="-122"/>
            </a:endParaRPr>
          </a:p>
          <a:p>
            <a:pPr>
              <a:spcBef>
                <a:spcPct val="50000"/>
              </a:spcBef>
            </a:pPr>
            <a:r>
              <a:rPr lang="zh-CN" altLang="en-US" sz="2100" dirty="0">
                <a:solidFill>
                  <a:srgbClr val="000066"/>
                </a:solidFill>
                <a:latin typeface="微软雅黑" panose="020B0503020204020204" pitchFamily="34" charset="-122"/>
                <a:ea typeface="微软雅黑" panose="020B0503020204020204" pitchFamily="34" charset="-122"/>
              </a:rPr>
              <a:t> </a:t>
            </a:r>
          </a:p>
          <a:p>
            <a:pPr>
              <a:spcBef>
                <a:spcPct val="50000"/>
              </a:spcBef>
            </a:pPr>
            <a:endParaRPr lang="zh-CN" altLang="en-US" sz="2100" dirty="0">
              <a:solidFill>
                <a:srgbClr val="000066"/>
              </a:solidFill>
              <a:latin typeface="微软雅黑" panose="020B0503020204020204" pitchFamily="34" charset="-122"/>
              <a:ea typeface="微软雅黑" panose="020B0503020204020204" pitchFamily="34" charset="-122"/>
            </a:endParaRPr>
          </a:p>
          <a:p>
            <a:pPr>
              <a:spcBef>
                <a:spcPct val="50000"/>
              </a:spcBef>
            </a:pPr>
            <a:endParaRPr lang="en-US" altLang="zh-CN" sz="2100" dirty="0">
              <a:solidFill>
                <a:srgbClr val="000066"/>
              </a:solidFill>
              <a:latin typeface="微软雅黑" panose="020B0503020204020204" pitchFamily="34" charset="-122"/>
              <a:ea typeface="微软雅黑" panose="020B0503020204020204" pitchFamily="34" charset="-122"/>
            </a:endParaRPr>
          </a:p>
          <a:p>
            <a:pPr>
              <a:spcBef>
                <a:spcPct val="50000"/>
              </a:spcBef>
            </a:pPr>
            <a:r>
              <a:rPr lang="zh-CN" altLang="en-US" sz="2100" dirty="0">
                <a:solidFill>
                  <a:srgbClr val="000066"/>
                </a:solidFill>
                <a:latin typeface="微软雅黑" panose="020B0503020204020204" pitchFamily="34" charset="-122"/>
                <a:ea typeface="微软雅黑" panose="020B0503020204020204" pitchFamily="34" charset="-122"/>
              </a:rPr>
              <a:t>大众化</a:t>
            </a:r>
          </a:p>
        </p:txBody>
      </p:sp>
      <p:sp>
        <p:nvSpPr>
          <p:cNvPr id="31" name="AutoShape 4"/>
          <p:cNvSpPr>
            <a:spLocks noChangeArrowheads="1"/>
          </p:cNvSpPr>
          <p:nvPr/>
        </p:nvSpPr>
        <p:spPr bwMode="auto">
          <a:xfrm>
            <a:off x="2980557" y="2876115"/>
            <a:ext cx="1028700" cy="114300"/>
          </a:xfrm>
          <a:prstGeom prst="rightArrow">
            <a:avLst>
              <a:gd name="adj1" fmla="val 50000"/>
              <a:gd name="adj2" fmla="val 225000"/>
            </a:avLst>
          </a:prstGeom>
          <a:solidFill>
            <a:schemeClr val="accent1"/>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sz="2100">
              <a:latin typeface="微软雅黑" panose="020B0503020204020204" pitchFamily="34" charset="-122"/>
              <a:ea typeface="微软雅黑" panose="020B0503020204020204" pitchFamily="34" charset="-122"/>
            </a:endParaRPr>
          </a:p>
        </p:txBody>
      </p:sp>
      <p:sp>
        <p:nvSpPr>
          <p:cNvPr id="32" name="AutoShape 5"/>
          <p:cNvSpPr>
            <a:spLocks noChangeArrowheads="1"/>
          </p:cNvSpPr>
          <p:nvPr/>
        </p:nvSpPr>
        <p:spPr bwMode="auto">
          <a:xfrm>
            <a:off x="2859287" y="4209290"/>
            <a:ext cx="1085850" cy="114300"/>
          </a:xfrm>
          <a:prstGeom prst="rightArrow">
            <a:avLst>
              <a:gd name="adj1" fmla="val 50000"/>
              <a:gd name="adj2" fmla="val 237500"/>
            </a:avLst>
          </a:prstGeom>
          <a:solidFill>
            <a:schemeClr val="accent1"/>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sz="2100">
              <a:latin typeface="微软雅黑" panose="020B0503020204020204" pitchFamily="34" charset="-122"/>
              <a:ea typeface="微软雅黑" panose="020B0503020204020204" pitchFamily="34" charset="-122"/>
            </a:endParaRPr>
          </a:p>
        </p:txBody>
      </p:sp>
      <p:sp>
        <p:nvSpPr>
          <p:cNvPr id="33" name="Text Box 6"/>
          <p:cNvSpPr txBox="1">
            <a:spLocks noChangeArrowheads="1"/>
          </p:cNvSpPr>
          <p:nvPr/>
        </p:nvSpPr>
        <p:spPr bwMode="auto">
          <a:xfrm>
            <a:off x="4425132" y="2367455"/>
            <a:ext cx="178266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spcBef>
                <a:spcPct val="50000"/>
              </a:spcBef>
            </a:pPr>
            <a:r>
              <a:rPr lang="zh-CN" altLang="en-US" sz="2100" dirty="0">
                <a:solidFill>
                  <a:srgbClr val="000000"/>
                </a:solidFill>
                <a:latin typeface="微软雅黑" panose="020B0503020204020204" pitchFamily="34" charset="-122"/>
                <a:ea typeface="微软雅黑" panose="020B0503020204020204" pitchFamily="34" charset="-122"/>
              </a:rPr>
              <a:t>灵魂的高贵</a:t>
            </a:r>
            <a:r>
              <a:rPr lang="en-US" altLang="zh-CN" sz="2100" dirty="0">
                <a:solidFill>
                  <a:srgbClr val="000000"/>
                </a:solidFill>
                <a:latin typeface="微软雅黑" panose="020B0503020204020204" pitchFamily="34" charset="-122"/>
                <a:ea typeface="微软雅黑" panose="020B0503020204020204" pitchFamily="34" charset="-122"/>
              </a:rPr>
              <a:t>,</a:t>
            </a:r>
          </a:p>
          <a:p>
            <a:pPr>
              <a:spcBef>
                <a:spcPct val="50000"/>
              </a:spcBef>
            </a:pPr>
            <a:r>
              <a:rPr lang="zh-CN" altLang="en-US" sz="2100" dirty="0">
                <a:solidFill>
                  <a:srgbClr val="000000"/>
                </a:solidFill>
                <a:latin typeface="微软雅黑" panose="020B0503020204020204" pitchFamily="34" charset="-122"/>
                <a:ea typeface="微软雅黑" panose="020B0503020204020204" pitchFamily="34" charset="-122"/>
              </a:rPr>
              <a:t>眼睛的精美</a:t>
            </a:r>
          </a:p>
        </p:txBody>
      </p:sp>
      <p:sp>
        <p:nvSpPr>
          <p:cNvPr id="34" name="Text Box 7"/>
          <p:cNvSpPr txBox="1">
            <a:spLocks noChangeArrowheads="1"/>
          </p:cNvSpPr>
          <p:nvPr/>
        </p:nvSpPr>
        <p:spPr bwMode="auto">
          <a:xfrm>
            <a:off x="4037881" y="3851500"/>
            <a:ext cx="3186113" cy="71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spcBef>
                <a:spcPct val="50000"/>
              </a:spcBef>
            </a:pPr>
            <a:r>
              <a:rPr lang="zh-CN" altLang="en-US" sz="2100" dirty="0">
                <a:solidFill>
                  <a:srgbClr val="000000"/>
                </a:solidFill>
                <a:latin typeface="微软雅黑" panose="020B0503020204020204" pitchFamily="34" charset="-122"/>
                <a:ea typeface="微软雅黑" panose="020B0503020204020204" pitchFamily="34" charset="-122"/>
              </a:rPr>
              <a:t>是人民大众的普通一员</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与俄国人民同呼吸共命运</a:t>
            </a:r>
          </a:p>
        </p:txBody>
      </p:sp>
      <p:sp>
        <p:nvSpPr>
          <p:cNvPr id="35" name="Text Box 8"/>
          <p:cNvSpPr txBox="1">
            <a:spLocks noChangeArrowheads="1"/>
          </p:cNvSpPr>
          <p:nvPr/>
        </p:nvSpPr>
        <p:spPr bwMode="auto">
          <a:xfrm>
            <a:off x="3034136" y="2443918"/>
            <a:ext cx="1200150"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spcBef>
                <a:spcPct val="50000"/>
              </a:spcBef>
            </a:pPr>
            <a:r>
              <a:rPr lang="zh-CN" altLang="en-US" sz="2100">
                <a:solidFill>
                  <a:srgbClr val="FF0000"/>
                </a:solidFill>
                <a:latin typeface="微软雅黑" panose="020B0503020204020204" pitchFamily="34" charset="-122"/>
                <a:ea typeface="微软雅黑" panose="020B0503020204020204" pitchFamily="34" charset="-122"/>
              </a:rPr>
              <a:t>反衬</a:t>
            </a:r>
          </a:p>
        </p:txBody>
      </p:sp>
      <p:sp>
        <p:nvSpPr>
          <p:cNvPr id="36" name="Text Box 9"/>
          <p:cNvSpPr txBox="1">
            <a:spLocks noChangeArrowheads="1"/>
          </p:cNvSpPr>
          <p:nvPr/>
        </p:nvSpPr>
        <p:spPr bwMode="auto">
          <a:xfrm>
            <a:off x="2948411" y="3784567"/>
            <a:ext cx="685800"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spcBef>
                <a:spcPct val="50000"/>
              </a:spcBef>
            </a:pPr>
            <a:r>
              <a:rPr lang="zh-CN" altLang="en-US" sz="2100" dirty="0">
                <a:solidFill>
                  <a:srgbClr val="FF0000"/>
                </a:solidFill>
                <a:latin typeface="微软雅黑" panose="020B0503020204020204" pitchFamily="34" charset="-122"/>
                <a:ea typeface="微软雅黑" panose="020B0503020204020204" pitchFamily="34" charset="-122"/>
              </a:rPr>
              <a:t>说明</a:t>
            </a:r>
          </a:p>
        </p:txBody>
      </p:sp>
      <p:sp>
        <p:nvSpPr>
          <p:cNvPr id="37" name="Text Box 11"/>
          <p:cNvSpPr txBox="1">
            <a:spLocks noChangeArrowheads="1"/>
          </p:cNvSpPr>
          <p:nvPr/>
        </p:nvSpPr>
        <p:spPr bwMode="auto">
          <a:xfrm flipH="1">
            <a:off x="1633020" y="2836332"/>
            <a:ext cx="461665" cy="1146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lIns="68580" tIns="34290" rIns="68580" bIns="34290">
            <a:spAutoFit/>
          </a:bodyPr>
          <a:lstStyle/>
          <a:p>
            <a:pPr>
              <a:spcBef>
                <a:spcPct val="50000"/>
              </a:spcBef>
            </a:pPr>
            <a:r>
              <a:rPr kumimoji="1" lang="zh-CN" altLang="en-US" sz="2100" b="1" dirty="0">
                <a:solidFill>
                  <a:srgbClr val="FF0000"/>
                </a:solidFill>
                <a:latin typeface="微软雅黑" panose="020B0503020204020204" pitchFamily="34" charset="-122"/>
                <a:ea typeface="微软雅黑" panose="020B0503020204020204" pitchFamily="34" charset="-122"/>
              </a:rPr>
              <a:t>欲扬先抑</a:t>
            </a:r>
          </a:p>
        </p:txBody>
      </p:sp>
      <p:pic>
        <p:nvPicPr>
          <p:cNvPr id="38" name="图片 3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7972" y="3382340"/>
            <a:ext cx="2355683" cy="1711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0-#ppt_w/2"/>
                                          </p:val>
                                        </p:tav>
                                        <p:tav tm="100000">
                                          <p:val>
                                            <p:strVal val="#ppt_x"/>
                                          </p:val>
                                        </p:tav>
                                      </p:tavLst>
                                    </p:anim>
                                    <p:anim calcmode="lin" valueType="num">
                                      <p:cBhvr additive="base">
                                        <p:cTn id="1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linds(horizont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dissolve">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0-#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utoUpdateAnimBg="0"/>
      <p:bldP spid="33" grpId="0" autoUpdateAnimBg="0"/>
      <p:bldP spid="34" grpId="0" autoUpdateAnimBg="0"/>
      <p:bldP spid="35" grpId="0" autoUpdateAnimBg="0"/>
      <p:bldP spid="36" grpId="0" autoUpdateAnimBg="0"/>
      <p:bldP spid="3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33680" y="1058672"/>
            <a:ext cx="7040165"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kumimoji="1" sz="2000" b="1">
                <a:solidFill>
                  <a:schemeClr val="tx1"/>
                </a:solidFill>
                <a:latin typeface="Times New Roman" panose="02020603050405020304" pitchFamily="18" charset="0"/>
                <a:ea typeface="华文新魏" panose="02010800040101010101" pitchFamily="2" charset="-122"/>
              </a:defRPr>
            </a:lvl1pPr>
            <a:lvl2pPr marL="742950" indent="-285750" eaLnBrk="0" hangingPunct="0">
              <a:defRPr kumimoji="1" sz="2000" b="1">
                <a:solidFill>
                  <a:schemeClr val="tx1"/>
                </a:solidFill>
                <a:latin typeface="Times New Roman" panose="02020603050405020304" pitchFamily="18" charset="0"/>
                <a:ea typeface="华文新魏" panose="02010800040101010101" pitchFamily="2" charset="-122"/>
              </a:defRPr>
            </a:lvl2pPr>
            <a:lvl3pPr marL="1143000" indent="-228600" eaLnBrk="0" hangingPunct="0">
              <a:defRPr kumimoji="1" sz="2000" b="1">
                <a:solidFill>
                  <a:schemeClr val="tx1"/>
                </a:solidFill>
                <a:latin typeface="Times New Roman" panose="02020603050405020304" pitchFamily="18" charset="0"/>
                <a:ea typeface="华文新魏" panose="02010800040101010101" pitchFamily="2" charset="-122"/>
              </a:defRPr>
            </a:lvl3pPr>
            <a:lvl4pPr marL="1600200" indent="-228600" eaLnBrk="0" hangingPunct="0">
              <a:defRPr kumimoji="1" sz="2000" b="1">
                <a:solidFill>
                  <a:schemeClr val="tx1"/>
                </a:solidFill>
                <a:latin typeface="Times New Roman" panose="02020603050405020304" pitchFamily="18" charset="0"/>
                <a:ea typeface="华文新魏" panose="02010800040101010101" pitchFamily="2" charset="-122"/>
              </a:defRPr>
            </a:lvl4pPr>
            <a:lvl5pPr marL="2057400" indent="-228600" eaLnBrk="0" hangingPunct="0">
              <a:defRPr kumimoji="1" sz="2000" b="1">
                <a:solidFill>
                  <a:schemeClr val="tx1"/>
                </a:solidFill>
                <a:latin typeface="Times New Roman" panose="02020603050405020304" pitchFamily="18" charset="0"/>
                <a:ea typeface="华文新魏" panose="02010800040101010101" pitchFamily="2" charset="-122"/>
              </a:defRPr>
            </a:lvl5pPr>
            <a:lvl6pPr marL="25146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6pPr>
            <a:lvl7pPr marL="29718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7pPr>
            <a:lvl8pPr marL="34290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8pPr>
            <a:lvl9pPr marL="38862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9pPr>
          </a:lstStyle>
          <a:p>
            <a:pPr eaLnBrk="1" hangingPunct="1">
              <a:lnSpc>
                <a:spcPct val="150000"/>
              </a:lnSpc>
            </a:pPr>
            <a:r>
              <a:rPr lang="zh-CN" altLang="en-US" sz="2100" b="0" dirty="0">
                <a:solidFill>
                  <a:srgbClr val="FF0000"/>
                </a:solidFill>
                <a:latin typeface="微软雅黑" panose="020B0503020204020204" pitchFamily="34" charset="-122"/>
                <a:ea typeface="微软雅黑" panose="020B0503020204020204" pitchFamily="34" charset="-122"/>
              </a:rPr>
              <a:t>读第二部分（</a:t>
            </a:r>
            <a:r>
              <a:rPr lang="en-US" altLang="zh-CN" sz="2100" b="0" dirty="0">
                <a:solidFill>
                  <a:srgbClr val="FF0000"/>
                </a:solidFill>
                <a:latin typeface="微软雅黑" panose="020B0503020204020204" pitchFamily="34" charset="-122"/>
                <a:ea typeface="微软雅黑" panose="020B0503020204020204" pitchFamily="34" charset="-122"/>
              </a:rPr>
              <a:t>6~9</a:t>
            </a:r>
            <a:r>
              <a:rPr lang="zh-CN" altLang="en-US" sz="2100" b="0" dirty="0">
                <a:solidFill>
                  <a:srgbClr val="FF0000"/>
                </a:solidFill>
                <a:latin typeface="微软雅黑" panose="020B0503020204020204" pitchFamily="34" charset="-122"/>
                <a:ea typeface="微软雅黑" panose="020B0503020204020204" pitchFamily="34" charset="-122"/>
              </a:rPr>
              <a:t>）为什么重点写他的眼睛</a:t>
            </a:r>
            <a:r>
              <a:rPr lang="en-US" altLang="zh-CN" sz="2100" b="0" dirty="0">
                <a:solidFill>
                  <a:srgbClr val="FF0000"/>
                </a:solidFill>
                <a:latin typeface="微软雅黑" panose="020B0503020204020204" pitchFamily="34" charset="-122"/>
                <a:ea typeface="微软雅黑" panose="020B0503020204020204" pitchFamily="34" charset="-122"/>
              </a:rPr>
              <a:t>?</a:t>
            </a:r>
            <a:r>
              <a:rPr lang="zh-CN" altLang="en-US" sz="2100" b="0" dirty="0">
                <a:solidFill>
                  <a:srgbClr val="FF0000"/>
                </a:solidFill>
                <a:latin typeface="微软雅黑" panose="020B0503020204020204" pitchFamily="34" charset="-122"/>
                <a:ea typeface="微软雅黑" panose="020B0503020204020204" pitchFamily="34" charset="-122"/>
              </a:rPr>
              <a:t>找出相关语句理解其含义。</a:t>
            </a:r>
          </a:p>
        </p:txBody>
      </p:sp>
      <p:sp>
        <p:nvSpPr>
          <p:cNvPr id="3" name="Rectangle 3"/>
          <p:cNvSpPr>
            <a:spLocks noChangeArrowheads="1"/>
          </p:cNvSpPr>
          <p:nvPr/>
        </p:nvSpPr>
        <p:spPr bwMode="auto">
          <a:xfrm>
            <a:off x="3229483" y="2105064"/>
            <a:ext cx="5044362" cy="2562240"/>
          </a:xfrm>
          <a:prstGeom prst="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lvl1pPr eaLnBrk="0" hangingPunct="0">
              <a:defRPr kumimoji="1" sz="2000" b="1">
                <a:solidFill>
                  <a:schemeClr val="tx1"/>
                </a:solidFill>
                <a:latin typeface="Times New Roman" panose="02020603050405020304" pitchFamily="18" charset="0"/>
                <a:ea typeface="华文新魏" panose="02010800040101010101" pitchFamily="2" charset="-122"/>
              </a:defRPr>
            </a:lvl1pPr>
            <a:lvl2pPr marL="742950" indent="-285750" eaLnBrk="0" hangingPunct="0">
              <a:defRPr kumimoji="1" sz="2000" b="1">
                <a:solidFill>
                  <a:schemeClr val="tx1"/>
                </a:solidFill>
                <a:latin typeface="Times New Roman" panose="02020603050405020304" pitchFamily="18" charset="0"/>
                <a:ea typeface="华文新魏" panose="02010800040101010101" pitchFamily="2" charset="-122"/>
              </a:defRPr>
            </a:lvl2pPr>
            <a:lvl3pPr marL="1143000" indent="-228600" eaLnBrk="0" hangingPunct="0">
              <a:defRPr kumimoji="1" sz="2000" b="1">
                <a:solidFill>
                  <a:schemeClr val="tx1"/>
                </a:solidFill>
                <a:latin typeface="Times New Roman" panose="02020603050405020304" pitchFamily="18" charset="0"/>
                <a:ea typeface="华文新魏" panose="02010800040101010101" pitchFamily="2" charset="-122"/>
              </a:defRPr>
            </a:lvl3pPr>
            <a:lvl4pPr marL="1600200" indent="-228600" eaLnBrk="0" hangingPunct="0">
              <a:defRPr kumimoji="1" sz="2000" b="1">
                <a:solidFill>
                  <a:schemeClr val="tx1"/>
                </a:solidFill>
                <a:latin typeface="Times New Roman" panose="02020603050405020304" pitchFamily="18" charset="0"/>
                <a:ea typeface="华文新魏" panose="02010800040101010101" pitchFamily="2" charset="-122"/>
              </a:defRPr>
            </a:lvl4pPr>
            <a:lvl5pPr marL="2057400" indent="-228600" eaLnBrk="0" hangingPunct="0">
              <a:defRPr kumimoji="1" sz="2000" b="1">
                <a:solidFill>
                  <a:schemeClr val="tx1"/>
                </a:solidFill>
                <a:latin typeface="Times New Roman" panose="02020603050405020304" pitchFamily="18" charset="0"/>
                <a:ea typeface="华文新魏" panose="02010800040101010101" pitchFamily="2" charset="-122"/>
              </a:defRPr>
            </a:lvl5pPr>
            <a:lvl6pPr marL="25146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6pPr>
            <a:lvl7pPr marL="29718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7pPr>
            <a:lvl8pPr marL="34290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8pPr>
            <a:lvl9pPr marL="38862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9pPr>
          </a:lstStyle>
          <a:p>
            <a:pPr eaLnBrk="1" hangingPunct="1">
              <a:lnSpc>
                <a:spcPct val="150000"/>
              </a:lnSpc>
            </a:pPr>
            <a:r>
              <a:rPr lang="zh-CN" altLang="en-US" sz="1800" b="0" dirty="0">
                <a:latin typeface="微软雅黑" panose="020B0503020204020204" pitchFamily="34" charset="-122"/>
                <a:ea typeface="微软雅黑" panose="020B0503020204020204" pitchFamily="34" charset="-122"/>
              </a:rPr>
              <a:t>①托尔斯泰这对眼睛里有一百只眼珠。</a:t>
            </a:r>
            <a:r>
              <a:rPr lang="en-US" altLang="zh-CN" sz="1800" b="0" dirty="0">
                <a:latin typeface="微软雅黑" panose="020B0503020204020204" pitchFamily="34" charset="-122"/>
                <a:ea typeface="微软雅黑" panose="020B0503020204020204" pitchFamily="34" charset="-122"/>
              </a:rPr>
              <a:t>②……</a:t>
            </a:r>
            <a:r>
              <a:rPr lang="zh-CN" altLang="en-US" sz="1800" b="0" dirty="0">
                <a:latin typeface="微软雅黑" panose="020B0503020204020204" pitchFamily="34" charset="-122"/>
                <a:ea typeface="微软雅黑" panose="020B0503020204020204" pitchFamily="34" charset="-122"/>
              </a:rPr>
              <a:t>这对珠宝有魔力</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有磁性</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可以把人世间的物质吸进去</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然后向我们这个时代放射出精确无误的频波。</a:t>
            </a:r>
            <a:r>
              <a:rPr lang="en-US" altLang="zh-CN" sz="1800" b="0" dirty="0">
                <a:latin typeface="微软雅黑" panose="020B0503020204020204" pitchFamily="34" charset="-122"/>
                <a:ea typeface="微软雅黑" panose="020B0503020204020204" pitchFamily="34" charset="-122"/>
              </a:rPr>
              <a:t>③</a:t>
            </a:r>
            <a:r>
              <a:rPr lang="zh-CN" altLang="en-US" sz="1800" b="0" dirty="0">
                <a:latin typeface="微软雅黑" panose="020B0503020204020204" pitchFamily="34" charset="-122"/>
                <a:ea typeface="微软雅黑" panose="020B0503020204020204" pitchFamily="34" charset="-122"/>
              </a:rPr>
              <a:t>当这一副寒光四射的匕首转而对准它们的主人时是十分可怕的</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因为锋刃无情</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直戳要害</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正好刺中了他的心窝。</a:t>
            </a:r>
            <a:endParaRPr lang="en-US" altLang="zh-CN" sz="1800" b="0" dirty="0">
              <a:latin typeface="微软雅黑" panose="020B0503020204020204" pitchFamily="34" charset="-122"/>
              <a:ea typeface="微软雅黑" panose="020B0503020204020204" pitchFamily="34" charset="-122"/>
            </a:endParaRPr>
          </a:p>
        </p:txBody>
      </p:sp>
      <p:sp>
        <p:nvSpPr>
          <p:cNvPr id="6" name="Rectangle 2"/>
          <p:cNvSpPr txBox="1">
            <a:spLocks noChangeArrowheads="1"/>
          </p:cNvSpPr>
          <p:nvPr/>
        </p:nvSpPr>
        <p:spPr>
          <a:xfrm>
            <a:off x="663179" y="855088"/>
            <a:ext cx="114100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分段学习</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nvGrpSpPr>
          <p:cNvPr id="7" name="组合 12"/>
          <p:cNvGrpSpPr/>
          <p:nvPr/>
        </p:nvGrpSpPr>
        <p:grpSpPr bwMode="auto">
          <a:xfrm>
            <a:off x="238126" y="794365"/>
            <a:ext cx="425053" cy="425054"/>
            <a:chOff x="8200353" y="2009191"/>
            <a:chExt cx="566687" cy="566688"/>
          </a:xfrm>
        </p:grpSpPr>
        <p:sp>
          <p:nvSpPr>
            <p:cNvPr id="8"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9"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2"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3"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4"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5"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6"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7"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8"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9"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0"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1"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2"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3"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4"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5"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6"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1" name="图片 3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3680" y="2103749"/>
            <a:ext cx="1878806" cy="2514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611303" y="789385"/>
            <a:ext cx="90794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分段学习</a:t>
            </a:r>
          </a:p>
        </p:txBody>
      </p:sp>
      <p:grpSp>
        <p:nvGrpSpPr>
          <p:cNvPr id="12295" name="组合 6"/>
          <p:cNvGrpSpPr/>
          <p:nvPr/>
        </p:nvGrpSpPr>
        <p:grpSpPr bwMode="auto">
          <a:xfrm>
            <a:off x="198157"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3464" y="3219221"/>
            <a:ext cx="2580191" cy="1874671"/>
          </a:xfrm>
          <a:prstGeom prst="rect">
            <a:avLst/>
          </a:prstGeom>
        </p:spPr>
      </p:pic>
      <p:sp>
        <p:nvSpPr>
          <p:cNvPr id="14" name="Rectangle 2"/>
          <p:cNvSpPr txBox="1">
            <a:spLocks noChangeArrowheads="1"/>
          </p:cNvSpPr>
          <p:nvPr/>
        </p:nvSpPr>
        <p:spPr>
          <a:xfrm>
            <a:off x="1519244" y="1257208"/>
            <a:ext cx="5829300" cy="1314542"/>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zh-CN" altLang="en-US" sz="2000" kern="0" dirty="0">
                <a:latin typeface="微软雅黑" panose="020B0503020204020204" pitchFamily="34" charset="-122"/>
                <a:ea typeface="微软雅黑" panose="020B0503020204020204" pitchFamily="34" charset="-122"/>
              </a:rPr>
              <a:t>理解下列语句的含义</a:t>
            </a:r>
            <a:r>
              <a:rPr lang="en-US" altLang="zh-CN" sz="2000" kern="0" dirty="0">
                <a:latin typeface="微软雅黑" panose="020B0503020204020204" pitchFamily="34" charset="-122"/>
                <a:ea typeface="微软雅黑" panose="020B0503020204020204" pitchFamily="34" charset="-122"/>
              </a:rPr>
              <a:t>,</a:t>
            </a:r>
            <a:r>
              <a:rPr lang="zh-CN" altLang="en-US" sz="2000" kern="0" dirty="0">
                <a:latin typeface="微软雅黑" panose="020B0503020204020204" pitchFamily="34" charset="-122"/>
                <a:ea typeface="微软雅黑" panose="020B0503020204020204" pitchFamily="34" charset="-122"/>
              </a:rPr>
              <a:t>说说作者为什么要着力描写托尔斯泰的眼睛</a:t>
            </a:r>
            <a:r>
              <a:rPr lang="en-US" altLang="zh-CN" sz="2000" kern="0" dirty="0">
                <a:latin typeface="微软雅黑" panose="020B0503020204020204" pitchFamily="34" charset="-122"/>
                <a:ea typeface="微软雅黑" panose="020B0503020204020204" pitchFamily="34" charset="-122"/>
              </a:rPr>
              <a:t>?</a:t>
            </a:r>
          </a:p>
          <a:p>
            <a:pPr>
              <a:lnSpc>
                <a:spcPct val="150000"/>
              </a:lnSpc>
              <a:spcBef>
                <a:spcPts val="0"/>
              </a:spcBef>
              <a:buNone/>
            </a:pPr>
            <a:r>
              <a:rPr lang="en-US" altLang="zh-CN" sz="2000" kern="0" dirty="0">
                <a:solidFill>
                  <a:srgbClr val="FF0000"/>
                </a:solidFill>
                <a:latin typeface="微软雅黑" panose="020B0503020204020204" pitchFamily="34" charset="-122"/>
                <a:ea typeface="微软雅黑" panose="020B0503020204020204" pitchFamily="34" charset="-122"/>
              </a:rPr>
              <a:t>1.</a:t>
            </a:r>
            <a:r>
              <a:rPr lang="zh-CN" altLang="en-US" sz="2000" kern="0" dirty="0">
                <a:solidFill>
                  <a:srgbClr val="FF0000"/>
                </a:solidFill>
                <a:latin typeface="微软雅黑" panose="020B0503020204020204" pitchFamily="34" charset="-122"/>
                <a:ea typeface="微软雅黑" panose="020B0503020204020204" pitchFamily="34" charset="-122"/>
              </a:rPr>
              <a:t>托尔斯泰这对眼睛里有一百只眼珠。</a:t>
            </a:r>
          </a:p>
        </p:txBody>
      </p:sp>
      <p:sp>
        <p:nvSpPr>
          <p:cNvPr id="15" name="Text Box 3"/>
          <p:cNvSpPr txBox="1">
            <a:spLocks noChangeArrowheads="1"/>
          </p:cNvSpPr>
          <p:nvPr/>
        </p:nvSpPr>
        <p:spPr bwMode="auto">
          <a:xfrm>
            <a:off x="1469827" y="2887705"/>
            <a:ext cx="6204347" cy="13998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spAutoFit/>
          </a:bodyPr>
          <a:lstStyle/>
          <a:p>
            <a:pPr>
              <a:lnSpc>
                <a:spcPct val="150000"/>
              </a:lnSpc>
            </a:pPr>
            <a:r>
              <a:rPr lang="zh-CN" altLang="en-US" sz="2000" dirty="0">
                <a:solidFill>
                  <a:srgbClr val="000000"/>
                </a:solidFill>
                <a:latin typeface="微软雅黑" panose="020B0503020204020204" pitchFamily="34" charset="-122"/>
                <a:ea typeface="微软雅黑" panose="020B0503020204020204" pitchFamily="34" charset="-122"/>
              </a:rPr>
              <a:t>分析：运用</a:t>
            </a:r>
            <a:r>
              <a:rPr lang="zh-CN" altLang="en-US" sz="2000" dirty="0">
                <a:solidFill>
                  <a:srgbClr val="FF0000"/>
                </a:solidFill>
                <a:latin typeface="微软雅黑" panose="020B0503020204020204" pitchFamily="34" charset="-122"/>
                <a:ea typeface="微软雅黑" panose="020B0503020204020204" pitchFamily="34" charset="-122"/>
              </a:rPr>
              <a:t>夸张</a:t>
            </a:r>
            <a:r>
              <a:rPr lang="zh-CN" altLang="en-US" sz="2000" dirty="0">
                <a:solidFill>
                  <a:srgbClr val="000000"/>
                </a:solidFill>
                <a:latin typeface="微软雅黑" panose="020B0503020204020204" pitchFamily="34" charset="-122"/>
                <a:ea typeface="微软雅黑" panose="020B0503020204020204" pitchFamily="34" charset="-122"/>
              </a:rPr>
              <a:t>的手法，很好地道出了托尔斯泰那种能把万事万物尽收眼底的全方位的观察力。他的</a:t>
            </a:r>
            <a:r>
              <a:rPr lang="zh-CN" altLang="en-US" sz="2000" dirty="0">
                <a:solidFill>
                  <a:srgbClr val="FF0000"/>
                </a:solidFill>
                <a:latin typeface="微软雅黑" panose="020B0503020204020204" pitchFamily="34" charset="-122"/>
                <a:ea typeface="微软雅黑" panose="020B0503020204020204" pitchFamily="34" charset="-122"/>
              </a:rPr>
              <a:t>作品反映了社会生活的方方面面。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611303" y="789385"/>
            <a:ext cx="90794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分段学习</a:t>
            </a:r>
          </a:p>
        </p:txBody>
      </p:sp>
      <p:grpSp>
        <p:nvGrpSpPr>
          <p:cNvPr id="12295" name="组合 6"/>
          <p:cNvGrpSpPr/>
          <p:nvPr/>
        </p:nvGrpSpPr>
        <p:grpSpPr bwMode="auto">
          <a:xfrm>
            <a:off x="198157"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3464" y="3219221"/>
            <a:ext cx="2580191" cy="1874671"/>
          </a:xfrm>
          <a:prstGeom prst="rect">
            <a:avLst/>
          </a:prstGeom>
        </p:spPr>
      </p:pic>
      <p:sp>
        <p:nvSpPr>
          <p:cNvPr id="14" name="Rectangle 2"/>
          <p:cNvSpPr txBox="1">
            <a:spLocks noChangeArrowheads="1"/>
          </p:cNvSpPr>
          <p:nvPr/>
        </p:nvSpPr>
        <p:spPr>
          <a:xfrm>
            <a:off x="1519244" y="1185084"/>
            <a:ext cx="6334315" cy="1314542"/>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en-US" altLang="zh-CN" sz="2000" kern="0" dirty="0">
                <a:latin typeface="微软雅黑" panose="020B0503020204020204" pitchFamily="34" charset="-122"/>
                <a:ea typeface="微软雅黑" panose="020B0503020204020204" pitchFamily="34" charset="-122"/>
              </a:rPr>
              <a:t>2</a:t>
            </a:r>
            <a:r>
              <a:rPr lang="zh-CN" altLang="en-US" sz="2000" kern="0" dirty="0">
                <a:latin typeface="微软雅黑" panose="020B0503020204020204" pitchFamily="34" charset="-122"/>
                <a:ea typeface="微软雅黑" panose="020B0503020204020204" pitchFamily="34" charset="-122"/>
              </a:rPr>
              <a:t>、这对珠宝有魔力，有磁性，可以把人世间的物质吸进去，然后向我们这个时代放射出精确无误的频波。</a:t>
            </a:r>
          </a:p>
          <a:p>
            <a:pPr>
              <a:lnSpc>
                <a:spcPct val="150000"/>
              </a:lnSpc>
              <a:spcBef>
                <a:spcPts val="0"/>
              </a:spcBef>
              <a:buNone/>
            </a:pPr>
            <a:endParaRPr lang="zh-CN" altLang="en-US" sz="2000" kern="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Text Box 3"/>
          <p:cNvSpPr txBox="1">
            <a:spLocks noChangeArrowheads="1"/>
          </p:cNvSpPr>
          <p:nvPr/>
        </p:nvSpPr>
        <p:spPr bwMode="auto">
          <a:xfrm>
            <a:off x="1469826" y="2739491"/>
            <a:ext cx="6472180" cy="15234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分析：运用</a:t>
            </a:r>
            <a:r>
              <a:rPr lang="zh-CN" altLang="en-US" sz="2100" dirty="0">
                <a:solidFill>
                  <a:srgbClr val="FF0000"/>
                </a:solidFill>
                <a:latin typeface="微软雅黑" panose="020B0503020204020204" pitchFamily="34" charset="-122"/>
                <a:ea typeface="微软雅黑" panose="020B0503020204020204" pitchFamily="34" charset="-122"/>
              </a:rPr>
              <a:t>比喻</a:t>
            </a:r>
            <a:r>
              <a:rPr lang="zh-CN" altLang="en-US" sz="2100" dirty="0">
                <a:latin typeface="微软雅黑" panose="020B0503020204020204" pitchFamily="34" charset="-122"/>
                <a:ea typeface="微软雅黑" panose="020B0503020204020204" pitchFamily="34" charset="-122"/>
              </a:rPr>
              <a:t>的手法，突出托尔斯泰的文学创作，既来自于</a:t>
            </a:r>
            <a:r>
              <a:rPr lang="zh-CN" altLang="en-US" sz="2100" dirty="0">
                <a:solidFill>
                  <a:srgbClr val="FF0000"/>
                </a:solidFill>
                <a:latin typeface="微软雅黑" panose="020B0503020204020204" pitchFamily="34" charset="-122"/>
                <a:ea typeface="微软雅黑" panose="020B0503020204020204" pitchFamily="34" charset="-122"/>
              </a:rPr>
              <a:t>对社会生活人间百态的观察、研究</a:t>
            </a:r>
            <a:r>
              <a:rPr lang="zh-CN" altLang="en-US" sz="2100" dirty="0">
                <a:latin typeface="微软雅黑" panose="020B0503020204020204" pitchFamily="34" charset="-122"/>
                <a:ea typeface="微软雅黑" panose="020B0503020204020204" pitchFamily="34" charset="-122"/>
              </a:rPr>
              <a:t>，同时又通过他的作品</a:t>
            </a:r>
            <a:r>
              <a:rPr lang="zh-CN" altLang="en-US" sz="2100" dirty="0">
                <a:solidFill>
                  <a:srgbClr val="FF0000"/>
                </a:solidFill>
                <a:latin typeface="微软雅黑" panose="020B0503020204020204" pitchFamily="34" charset="-122"/>
                <a:ea typeface="微软雅黑" panose="020B0503020204020204" pitchFamily="34" charset="-122"/>
              </a:rPr>
              <a:t>准确地表达出社会生活的方方面面</a:t>
            </a:r>
            <a:r>
              <a:rPr lang="zh-CN" altLang="en-US" sz="2100" dirty="0">
                <a:latin typeface="微软雅黑" panose="020B0503020204020204" pitchFamily="34" charset="-122"/>
                <a:ea typeface="微软雅黑" panose="020B0503020204020204"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611303" y="789385"/>
            <a:ext cx="90794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分段学习</a:t>
            </a:r>
          </a:p>
        </p:txBody>
      </p:sp>
      <p:grpSp>
        <p:nvGrpSpPr>
          <p:cNvPr id="12295" name="组合 6"/>
          <p:cNvGrpSpPr/>
          <p:nvPr/>
        </p:nvGrpSpPr>
        <p:grpSpPr bwMode="auto">
          <a:xfrm>
            <a:off x="198157"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3464" y="3219221"/>
            <a:ext cx="2580191" cy="1874671"/>
          </a:xfrm>
          <a:prstGeom prst="rect">
            <a:avLst/>
          </a:prstGeom>
        </p:spPr>
      </p:pic>
      <p:sp>
        <p:nvSpPr>
          <p:cNvPr id="14" name="Rectangle 2"/>
          <p:cNvSpPr txBox="1">
            <a:spLocks noChangeArrowheads="1"/>
          </p:cNvSpPr>
          <p:nvPr/>
        </p:nvSpPr>
        <p:spPr>
          <a:xfrm>
            <a:off x="1519244" y="1185084"/>
            <a:ext cx="6090923" cy="1314542"/>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en-US" altLang="zh-CN" sz="2000" kern="0" dirty="0">
                <a:latin typeface="微软雅黑" panose="020B0503020204020204" pitchFamily="34" charset="-122"/>
                <a:ea typeface="微软雅黑" panose="020B0503020204020204" pitchFamily="34" charset="-122"/>
              </a:rPr>
              <a:t>3</a:t>
            </a:r>
            <a:r>
              <a:rPr lang="zh-CN" altLang="en-US" sz="2000" kern="0" dirty="0">
                <a:latin typeface="微软雅黑" panose="020B0503020204020204" pitchFamily="34" charset="-122"/>
                <a:ea typeface="微软雅黑" panose="020B0503020204020204" pitchFamily="34" charset="-122"/>
              </a:rPr>
              <a:t>、当这一副寒光四射的匕首转而对它们的主人时是十分可怕的，因为锋刃无情，直戳要害，正好刺中了他的心窝。</a:t>
            </a:r>
          </a:p>
          <a:p>
            <a:pPr marL="0" indent="0">
              <a:lnSpc>
                <a:spcPct val="150000"/>
              </a:lnSpc>
              <a:spcBef>
                <a:spcPts val="0"/>
              </a:spcBef>
              <a:buNone/>
            </a:pPr>
            <a:endParaRPr lang="zh-CN" altLang="en-US" sz="2000" kern="0" dirty="0">
              <a:latin typeface="微软雅黑" panose="020B0503020204020204" pitchFamily="34" charset="-122"/>
              <a:ea typeface="微软雅黑" panose="020B0503020204020204" pitchFamily="34" charset="-122"/>
            </a:endParaRPr>
          </a:p>
          <a:p>
            <a:pPr>
              <a:lnSpc>
                <a:spcPct val="150000"/>
              </a:lnSpc>
              <a:spcBef>
                <a:spcPts val="0"/>
              </a:spcBef>
              <a:buNone/>
            </a:pPr>
            <a:endParaRPr lang="zh-CN" altLang="en-US" sz="2000" kern="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Text Box 3"/>
          <p:cNvSpPr txBox="1">
            <a:spLocks noChangeArrowheads="1"/>
          </p:cNvSpPr>
          <p:nvPr/>
        </p:nvSpPr>
        <p:spPr bwMode="auto">
          <a:xfrm>
            <a:off x="1469826" y="2739491"/>
            <a:ext cx="6472180" cy="15234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8580" tIns="34290" rIns="68580" bIns="34290">
            <a:spAutoFit/>
          </a:bodyPr>
          <a:lstStyle/>
          <a:p>
            <a:pPr>
              <a:lnSpc>
                <a:spcPct val="150000"/>
              </a:lnSpc>
            </a:pPr>
            <a:r>
              <a:rPr lang="zh-CN" altLang="en-US" sz="2100" dirty="0">
                <a:latin typeface="微软雅黑" panose="020B0503020204020204" pitchFamily="34" charset="-122"/>
                <a:ea typeface="微软雅黑" panose="020B0503020204020204" pitchFamily="34" charset="-122"/>
              </a:rPr>
              <a:t>分析：这里运用</a:t>
            </a:r>
            <a:r>
              <a:rPr lang="zh-CN" altLang="en-US" sz="2100" dirty="0">
                <a:solidFill>
                  <a:srgbClr val="FF0000"/>
                </a:solidFill>
                <a:latin typeface="微软雅黑" panose="020B0503020204020204" pitchFamily="34" charset="-122"/>
                <a:ea typeface="微软雅黑" panose="020B0503020204020204" pitchFamily="34" charset="-122"/>
              </a:rPr>
              <a:t>比喻</a:t>
            </a:r>
            <a:r>
              <a:rPr lang="zh-CN" altLang="en-US" sz="2100" dirty="0">
                <a:latin typeface="微软雅黑" panose="020B0503020204020204" pitchFamily="34" charset="-122"/>
                <a:ea typeface="微软雅黑" panose="020B0503020204020204" pitchFamily="34" charset="-122"/>
              </a:rPr>
              <a:t>，写出了托尔斯泰作为现实主义作家，</a:t>
            </a:r>
            <a:r>
              <a:rPr lang="zh-CN" altLang="en-US" sz="2100" dirty="0">
                <a:solidFill>
                  <a:srgbClr val="FF0000"/>
                </a:solidFill>
                <a:latin typeface="微软雅黑" panose="020B0503020204020204" pitchFamily="34" charset="-122"/>
                <a:ea typeface="微软雅黑" panose="020B0503020204020204" pitchFamily="34" charset="-122"/>
              </a:rPr>
              <a:t>对现实的批判是极其深刻而准确的</a:t>
            </a:r>
            <a:r>
              <a:rPr lang="zh-CN" altLang="en-US" sz="2100" dirty="0">
                <a:latin typeface="微软雅黑" panose="020B0503020204020204" pitchFamily="34" charset="-122"/>
                <a:ea typeface="微软雅黑" panose="020B0503020204020204" pitchFamily="34" charset="-122"/>
              </a:rPr>
              <a:t>。</a:t>
            </a:r>
          </a:p>
          <a:p>
            <a:pPr>
              <a:lnSpc>
                <a:spcPct val="150000"/>
              </a:lnSpc>
            </a:pPr>
            <a:endParaRPr lang="zh-CN" altLang="en-US"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63179" y="855088"/>
            <a:ext cx="114100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合作探究</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nvGrpSpPr>
          <p:cNvPr id="7" name="组合 12"/>
          <p:cNvGrpSpPr/>
          <p:nvPr/>
        </p:nvGrpSpPr>
        <p:grpSpPr bwMode="auto">
          <a:xfrm>
            <a:off x="238126" y="794365"/>
            <a:ext cx="425053" cy="425054"/>
            <a:chOff x="8200353" y="2009191"/>
            <a:chExt cx="566687" cy="566688"/>
          </a:xfrm>
        </p:grpSpPr>
        <p:sp>
          <p:nvSpPr>
            <p:cNvPr id="8"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9"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2"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3"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4"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5"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6"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7"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8"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9"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0"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1"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2"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3"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4"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5"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6"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1" name="图片 3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3680" y="1812584"/>
            <a:ext cx="1878806" cy="2514600"/>
          </a:xfrm>
          <a:prstGeom prst="rect">
            <a:avLst/>
          </a:prstGeom>
        </p:spPr>
      </p:pic>
      <p:sp>
        <p:nvSpPr>
          <p:cNvPr id="30" name="Text Box 3"/>
          <p:cNvSpPr txBox="1">
            <a:spLocks noChangeArrowheads="1"/>
          </p:cNvSpPr>
          <p:nvPr/>
        </p:nvSpPr>
        <p:spPr bwMode="auto">
          <a:xfrm>
            <a:off x="4611483" y="1579809"/>
            <a:ext cx="148502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kumimoji="1" lang="zh-CN" altLang="en-US" sz="2100" dirty="0">
                <a:latin typeface="微软雅黑" panose="020B0503020204020204" pitchFamily="34" charset="-122"/>
                <a:ea typeface="微软雅黑" panose="020B0503020204020204" pitchFamily="34" charset="-122"/>
              </a:rPr>
              <a:t>犀利的目光</a:t>
            </a:r>
          </a:p>
        </p:txBody>
      </p:sp>
      <p:sp>
        <p:nvSpPr>
          <p:cNvPr id="32" name="Text Box 4"/>
          <p:cNvSpPr txBox="1">
            <a:spLocks noChangeArrowheads="1"/>
          </p:cNvSpPr>
          <p:nvPr/>
        </p:nvSpPr>
        <p:spPr bwMode="auto">
          <a:xfrm>
            <a:off x="4611483" y="2344190"/>
            <a:ext cx="28315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kumimoji="1" lang="zh-CN" altLang="en-US" sz="2100" dirty="0">
                <a:latin typeface="微软雅黑" panose="020B0503020204020204" pitchFamily="34" charset="-122"/>
                <a:ea typeface="微软雅黑" panose="020B0503020204020204" pitchFamily="34" charset="-122"/>
              </a:rPr>
              <a:t>眼睛蕴藏着丰富的情感</a:t>
            </a:r>
          </a:p>
        </p:txBody>
      </p:sp>
      <p:sp>
        <p:nvSpPr>
          <p:cNvPr id="33" name="Text Box 5"/>
          <p:cNvSpPr txBox="1">
            <a:spLocks noChangeArrowheads="1"/>
          </p:cNvSpPr>
          <p:nvPr/>
        </p:nvSpPr>
        <p:spPr bwMode="auto">
          <a:xfrm>
            <a:off x="4668633" y="3046659"/>
            <a:ext cx="148502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kumimoji="1" lang="zh-CN" altLang="en-US" sz="2100" dirty="0">
                <a:latin typeface="微软雅黑" panose="020B0503020204020204" pitchFamily="34" charset="-122"/>
                <a:ea typeface="微软雅黑" panose="020B0503020204020204" pitchFamily="34" charset="-122"/>
              </a:rPr>
              <a:t>眼睛的威力</a:t>
            </a:r>
          </a:p>
        </p:txBody>
      </p:sp>
      <p:sp>
        <p:nvSpPr>
          <p:cNvPr id="34" name="Text Box 6"/>
          <p:cNvSpPr txBox="1">
            <a:spLocks noChangeArrowheads="1"/>
          </p:cNvSpPr>
          <p:nvPr/>
        </p:nvSpPr>
        <p:spPr bwMode="auto">
          <a:xfrm>
            <a:off x="4668632" y="3749128"/>
            <a:ext cx="3314700" cy="71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kumimoji="1" lang="zh-CN" altLang="en-US" sz="2100" dirty="0">
                <a:latin typeface="微软雅黑" panose="020B0503020204020204" pitchFamily="34" charset="-122"/>
                <a:ea typeface="微软雅黑" panose="020B0503020204020204" pitchFamily="34" charset="-122"/>
              </a:rPr>
              <a:t>赞美犀利的眼光，揭示他人生的不幸</a:t>
            </a:r>
          </a:p>
        </p:txBody>
      </p:sp>
      <p:sp>
        <p:nvSpPr>
          <p:cNvPr id="36" name="AutoShape 8"/>
          <p:cNvSpPr/>
          <p:nvPr/>
        </p:nvSpPr>
        <p:spPr bwMode="auto">
          <a:xfrm>
            <a:off x="3925682" y="1675059"/>
            <a:ext cx="457200" cy="2789649"/>
          </a:xfrm>
          <a:prstGeom prst="leftBrace">
            <a:avLst>
              <a:gd name="adj1" fmla="val 53125"/>
              <a:gd name="adj2" fmla="val 50000"/>
            </a:avLst>
          </a:prstGeom>
          <a:noFill/>
          <a:ln w="57150">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endParaRPr kumimoji="1" lang="zh-CN" altLang="en-US" sz="2100">
              <a:solidFill>
                <a:srgbClr val="FFFF00"/>
              </a:solidFill>
              <a:latin typeface="微软雅黑" panose="020B0503020204020204" pitchFamily="34" charset="-122"/>
              <a:ea typeface="微软雅黑" panose="020B0503020204020204" pitchFamily="34" charset="-122"/>
            </a:endParaRPr>
          </a:p>
        </p:txBody>
      </p:sp>
      <p:sp>
        <p:nvSpPr>
          <p:cNvPr id="37" name="Text Box 9"/>
          <p:cNvSpPr txBox="1">
            <a:spLocks noChangeArrowheads="1"/>
          </p:cNvSpPr>
          <p:nvPr/>
        </p:nvSpPr>
        <p:spPr bwMode="auto">
          <a:xfrm>
            <a:off x="3398236" y="2000100"/>
            <a:ext cx="461665" cy="2264569"/>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68580" tIns="34290" rIns="68580" bIns="34290">
            <a:spAutoFit/>
          </a:bodyPr>
          <a:lstStyle/>
          <a:p>
            <a:r>
              <a:rPr kumimoji="1" lang="en-US" altLang="zh-CN" sz="2100" dirty="0">
                <a:latin typeface="微软雅黑" panose="020B0503020204020204" pitchFamily="34" charset="-122"/>
                <a:ea typeface="微软雅黑" panose="020B0503020204020204" pitchFamily="34" charset="-122"/>
              </a:rPr>
              <a:t>  </a:t>
            </a:r>
            <a:r>
              <a:rPr kumimoji="1" lang="zh-CN" altLang="en-US" sz="2100" dirty="0">
                <a:latin typeface="微软雅黑" panose="020B0503020204020204" pitchFamily="34" charset="-122"/>
                <a:ea typeface="微软雅黑" panose="020B0503020204020204" pitchFamily="34" charset="-122"/>
              </a:rPr>
              <a:t>非同寻常的眼睛</a:t>
            </a:r>
          </a:p>
        </p:txBody>
      </p:sp>
      <p:pic>
        <p:nvPicPr>
          <p:cNvPr id="38" name="图片 3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39055" y="3274142"/>
            <a:ext cx="2504600" cy="18197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3288060" y="1948965"/>
            <a:ext cx="4543334" cy="214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dirty="0">
                <a:latin typeface="微软雅黑" panose="020B0503020204020204" pitchFamily="34" charset="-122"/>
                <a:ea typeface="微软雅黑" panose="020B0503020204020204" pitchFamily="34" charset="-122"/>
              </a:rPr>
              <a:t>结尾：一方面说托尔斯泰“</a:t>
            </a:r>
            <a:r>
              <a:rPr lang="zh-CN" altLang="en-US" dirty="0">
                <a:solidFill>
                  <a:srgbClr val="FF0000"/>
                </a:solidFill>
                <a:latin typeface="微软雅黑" panose="020B0503020204020204" pitchFamily="34" charset="-122"/>
                <a:ea typeface="微软雅黑" panose="020B0503020204020204" pitchFamily="34" charset="-122"/>
              </a:rPr>
              <a:t>可以任意支配整个世界及其知识财富”</a:t>
            </a:r>
            <a:r>
              <a:rPr lang="zh-CN" altLang="en-US" dirty="0">
                <a:latin typeface="微软雅黑" panose="020B0503020204020204" pitchFamily="34" charset="-122"/>
                <a:ea typeface="微软雅黑" panose="020B0503020204020204" pitchFamily="34" charset="-122"/>
              </a:rPr>
              <a:t>，可见他是幸福的；但另一方面又说他得不到</a:t>
            </a:r>
            <a:r>
              <a:rPr lang="zh-CN" altLang="en-US" dirty="0">
                <a:solidFill>
                  <a:srgbClr val="FF0000"/>
                </a:solidFill>
                <a:latin typeface="微软雅黑" panose="020B0503020204020204" pitchFamily="34" charset="-122"/>
                <a:ea typeface="微软雅黑" panose="020B0503020204020204" pitchFamily="34" charset="-122"/>
              </a:rPr>
              <a:t>“属于自己的那一份幸福”</a:t>
            </a:r>
            <a:r>
              <a:rPr lang="zh-CN" altLang="en-US" dirty="0">
                <a:latin typeface="微软雅黑" panose="020B0503020204020204" pitchFamily="34" charset="-122"/>
                <a:ea typeface="微软雅黑" panose="020B0503020204020204" pitchFamily="34" charset="-122"/>
              </a:rPr>
              <a:t>，这是否矛盾</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你怎样理解作者所说的“幸福”的含义</a:t>
            </a:r>
            <a:r>
              <a:rPr lang="en-US" altLang="zh-CN"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5" name="Rectangle 2"/>
          <p:cNvSpPr txBox="1">
            <a:spLocks noChangeArrowheads="1"/>
          </p:cNvSpPr>
          <p:nvPr/>
        </p:nvSpPr>
        <p:spPr>
          <a:xfrm>
            <a:off x="691845" y="763216"/>
            <a:ext cx="1269622"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合作探究</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3" name="图片 3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0878" y="1506690"/>
            <a:ext cx="2205603" cy="2468197"/>
          </a:xfrm>
          <a:prstGeom prst="rect">
            <a:avLst/>
          </a:prstGeom>
        </p:spPr>
      </p:pic>
      <p:pic>
        <p:nvPicPr>
          <p:cNvPr id="32" name="图片 3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6601" y="3599312"/>
            <a:ext cx="2057054" cy="1494579"/>
          </a:xfrm>
          <a:prstGeom prst="rect">
            <a:avLst/>
          </a:prstGeom>
        </p:spPr>
      </p:pic>
      <p:sp>
        <p:nvSpPr>
          <p:cNvPr id="29" name="文本框 28"/>
          <p:cNvSpPr txBox="1"/>
          <p:nvPr/>
        </p:nvSpPr>
        <p:spPr>
          <a:xfrm>
            <a:off x="4129132" y="1221381"/>
            <a:ext cx="2861189" cy="623248"/>
          </a:xfrm>
          <a:prstGeom prst="rect">
            <a:avLst/>
          </a:prstGeom>
          <a:noFill/>
          <a:ln w="12700">
            <a:noFill/>
            <a:miter/>
          </a:ln>
        </p:spPr>
        <p:txBody>
          <a:bodyPr wrap="square" lIns="68580" tIns="34290" rIns="68580" bIns="34290">
            <a:spAutoFit/>
          </a:bodyPr>
          <a:lstStyle/>
          <a:p>
            <a:pPr>
              <a:spcBef>
                <a:spcPct val="50000"/>
              </a:spcBef>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幸与不幸？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611303"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导入新课：</a:t>
            </a:r>
          </a:p>
        </p:txBody>
      </p:sp>
      <p:grpSp>
        <p:nvGrpSpPr>
          <p:cNvPr id="12295" name="组合 6"/>
          <p:cNvGrpSpPr/>
          <p:nvPr/>
        </p:nvGrpSpPr>
        <p:grpSpPr bwMode="auto">
          <a:xfrm>
            <a:off x="198157"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7" name="矩形 16"/>
          <p:cNvSpPr/>
          <p:nvPr/>
        </p:nvSpPr>
        <p:spPr>
          <a:xfrm>
            <a:off x="3421135" y="2039017"/>
            <a:ext cx="5110138" cy="2423741"/>
          </a:xfrm>
          <a:prstGeom prst="rect">
            <a:avLst/>
          </a:prstGeom>
          <a:noFill/>
        </p:spPr>
        <p:txBody>
          <a:bodyPr wrap="square" lIns="68580" tIns="34290" rIns="68580" bIns="34290">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b="1" dirty="0">
                <a:latin typeface="微软雅黑" panose="020B0503020204020204" pitchFamily="34" charset="-122"/>
                <a:ea typeface="微软雅黑" panose="020B0503020204020204" pitchFamily="34" charset="-122"/>
              </a:rPr>
              <a:t>他是最清醒的现实主义的天才艺术家。（</a:t>
            </a:r>
            <a:r>
              <a:rPr lang="zh-CN" altLang="en-US" b="1" dirty="0">
                <a:solidFill>
                  <a:srgbClr val="0000FF"/>
                </a:solidFill>
                <a:latin typeface="微软雅黑" panose="020B0503020204020204" pitchFamily="34" charset="-122"/>
                <a:ea typeface="微软雅黑" panose="020B0503020204020204" pitchFamily="34" charset="-122"/>
              </a:rPr>
              <a:t>列宁</a:t>
            </a:r>
            <a:r>
              <a:rPr lang="zh-CN" altLang="en-US" b="1" dirty="0">
                <a:latin typeface="微软雅黑" panose="020B0503020204020204" pitchFamily="34" charset="-122"/>
                <a:ea typeface="微软雅黑" panose="020B0503020204020204" pitchFamily="34" charset="-122"/>
              </a:rPr>
              <a:t>）</a:t>
            </a:r>
          </a:p>
          <a:p>
            <a:pPr>
              <a:lnSpc>
                <a:spcPct val="150000"/>
              </a:lnSpc>
            </a:pPr>
            <a:r>
              <a:rPr lang="zh-CN" altLang="en-US" b="1" dirty="0">
                <a:latin typeface="微软雅黑" panose="020B0503020204020204" pitchFamily="34" charset="-122"/>
                <a:ea typeface="微软雅黑" panose="020B0503020204020204" pitchFamily="34" charset="-122"/>
              </a:rPr>
              <a:t>他是十九世纪俄国的巨人。（</a:t>
            </a:r>
            <a:r>
              <a:rPr lang="zh-CN" altLang="en-US" b="1" dirty="0">
                <a:solidFill>
                  <a:srgbClr val="0000FF"/>
                </a:solidFill>
                <a:latin typeface="微软雅黑" panose="020B0503020204020204" pitchFamily="34" charset="-122"/>
                <a:ea typeface="微软雅黑" panose="020B0503020204020204" pitchFamily="34" charset="-122"/>
              </a:rPr>
              <a:t>鲁迅</a:t>
            </a:r>
            <a:r>
              <a:rPr lang="zh-CN" altLang="en-US" b="1" dirty="0">
                <a:latin typeface="微软雅黑" panose="020B0503020204020204" pitchFamily="34" charset="-122"/>
                <a:ea typeface="微软雅黑" panose="020B0503020204020204" pitchFamily="34" charset="-122"/>
              </a:rPr>
              <a:t>）</a:t>
            </a:r>
          </a:p>
          <a:p>
            <a:pPr>
              <a:lnSpc>
                <a:spcPct val="150000"/>
              </a:lnSpc>
            </a:pPr>
            <a:r>
              <a:rPr lang="zh-CN" altLang="en-US" b="1" dirty="0">
                <a:latin typeface="微软雅黑" panose="020B0503020204020204" pitchFamily="34" charset="-122"/>
                <a:ea typeface="微软雅黑" panose="020B0503020204020204" pitchFamily="34" charset="-122"/>
              </a:rPr>
              <a:t>他是空前绝后的艺术大师。（</a:t>
            </a:r>
            <a:r>
              <a:rPr lang="zh-CN" altLang="en-US" b="1" dirty="0">
                <a:solidFill>
                  <a:srgbClr val="0000FF"/>
                </a:solidFill>
                <a:latin typeface="微软雅黑" panose="020B0503020204020204" pitchFamily="34" charset="-122"/>
                <a:ea typeface="微软雅黑" panose="020B0503020204020204" pitchFamily="34" charset="-122"/>
              </a:rPr>
              <a:t>陀思妥耶夫斯基</a:t>
            </a:r>
            <a:r>
              <a:rPr lang="zh-CN" altLang="en-US" b="1" dirty="0">
                <a:latin typeface="微软雅黑" panose="020B0503020204020204" pitchFamily="34" charset="-122"/>
                <a:ea typeface="微软雅黑" panose="020B0503020204020204" pitchFamily="34" charset="-122"/>
              </a:rPr>
              <a:t>）</a:t>
            </a:r>
          </a:p>
          <a:p>
            <a:pPr>
              <a:lnSpc>
                <a:spcPct val="150000"/>
              </a:lnSpc>
            </a:pPr>
            <a:r>
              <a:rPr lang="zh-CN" altLang="en-US" b="1" dirty="0">
                <a:latin typeface="微软雅黑" panose="020B0503020204020204" pitchFamily="34" charset="-122"/>
                <a:ea typeface="微软雅黑" panose="020B0503020204020204" pitchFamily="34" charset="-122"/>
              </a:rPr>
              <a:t>他观察着世态的变化，但讲述的却是人间的真理                       </a:t>
            </a:r>
          </a:p>
          <a:p>
            <a:pPr>
              <a:lnSpc>
                <a:spcPct val="150000"/>
              </a:lnSpc>
            </a:pPr>
            <a:r>
              <a:rPr lang="zh-CN" altLang="en-US" b="1" dirty="0">
                <a:latin typeface="微软雅黑" panose="020B0503020204020204" pitchFamily="34" charset="-122"/>
                <a:ea typeface="微软雅黑" panose="020B0503020204020204" pitchFamily="34" charset="-122"/>
              </a:rPr>
              <a:t>                                                  （</a:t>
            </a:r>
            <a:r>
              <a:rPr lang="zh-CN" altLang="en-US" b="1" dirty="0">
                <a:solidFill>
                  <a:srgbClr val="0000FF"/>
                </a:solidFill>
                <a:latin typeface="微软雅黑" panose="020B0503020204020204" pitchFamily="34" charset="-122"/>
                <a:ea typeface="微软雅黑" panose="020B0503020204020204" pitchFamily="34" charset="-122"/>
              </a:rPr>
              <a:t>马克</a:t>
            </a:r>
            <a:r>
              <a:rPr lang="en-US" altLang="zh-CN" b="1" dirty="0">
                <a:solidFill>
                  <a:srgbClr val="0000FF"/>
                </a:solidFill>
                <a:latin typeface="微软雅黑" panose="020B0503020204020204" pitchFamily="34" charset="-122"/>
                <a:ea typeface="微软雅黑" panose="020B0503020204020204" pitchFamily="34" charset="-122"/>
              </a:rPr>
              <a:t>·</a:t>
            </a:r>
            <a:r>
              <a:rPr lang="zh-CN" altLang="en-US" b="1" dirty="0">
                <a:solidFill>
                  <a:srgbClr val="0000FF"/>
                </a:solidFill>
                <a:latin typeface="微软雅黑" panose="020B0503020204020204" pitchFamily="34" charset="-122"/>
                <a:ea typeface="微软雅黑" panose="020B0503020204020204" pitchFamily="34" charset="-122"/>
              </a:rPr>
              <a:t>吐温</a:t>
            </a:r>
            <a:r>
              <a:rPr lang="zh-CN" altLang="en-US" b="1" dirty="0">
                <a:latin typeface="微软雅黑" panose="020B0503020204020204" pitchFamily="34" charset="-122"/>
                <a:ea typeface="微软雅黑" panose="020B0503020204020204" pitchFamily="34" charset="-122"/>
              </a:rPr>
              <a:t>）</a:t>
            </a:r>
          </a:p>
          <a:p>
            <a:endParaRPr lang="en-US" altLang="zh-CN" dirty="0">
              <a:solidFill>
                <a:srgbClr val="0000FF"/>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4945" y="1344654"/>
            <a:ext cx="2614787" cy="3118104"/>
          </a:xfrm>
          <a:prstGeom prst="rect">
            <a:avLst/>
          </a:prstGeom>
        </p:spPr>
      </p:pic>
      <p:sp>
        <p:nvSpPr>
          <p:cNvPr id="20" name="矩形 4"/>
          <p:cNvSpPr>
            <a:spLocks noChangeArrowheads="1"/>
          </p:cNvSpPr>
          <p:nvPr/>
        </p:nvSpPr>
        <p:spPr bwMode="auto">
          <a:xfrm>
            <a:off x="4259559" y="1451113"/>
            <a:ext cx="2314576"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700" b="1" dirty="0">
                <a:solidFill>
                  <a:srgbClr val="000000"/>
                </a:solidFill>
                <a:latin typeface="微软雅黑" panose="020B0503020204020204" pitchFamily="34" charset="-122"/>
                <a:ea typeface="微软雅黑" panose="020B0503020204020204" pitchFamily="34" charset="-122"/>
              </a:rPr>
              <a:t>列夫</a:t>
            </a:r>
            <a:r>
              <a:rPr lang="en-US" altLang="zh-CN" sz="2700" b="1" dirty="0">
                <a:solidFill>
                  <a:srgbClr val="000000"/>
                </a:solidFill>
                <a:latin typeface="微软雅黑" panose="020B0503020204020204" pitchFamily="34" charset="-122"/>
                <a:ea typeface="微软雅黑" panose="020B0503020204020204" pitchFamily="34" charset="-122"/>
              </a:rPr>
              <a:t>.</a:t>
            </a:r>
            <a:r>
              <a:rPr lang="zh-CN" altLang="en-US" sz="2700" b="1" dirty="0">
                <a:solidFill>
                  <a:srgbClr val="000000"/>
                </a:solidFill>
                <a:latin typeface="微软雅黑" panose="020B0503020204020204" pitchFamily="34" charset="-122"/>
                <a:ea typeface="微软雅黑" panose="020B0503020204020204" pitchFamily="34" charset="-122"/>
              </a:rPr>
              <a:t>托尔斯泰</a:t>
            </a:r>
          </a:p>
        </p:txBody>
      </p:sp>
      <p:sp>
        <p:nvSpPr>
          <p:cNvPr id="2" name="文本框 1"/>
          <p:cNvSpPr txBox="1"/>
          <p:nvPr/>
        </p:nvSpPr>
        <p:spPr>
          <a:xfrm>
            <a:off x="4098114" y="380444"/>
            <a:ext cx="1435007"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934264" y="1833317"/>
            <a:ext cx="7275473"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dirty="0">
                <a:latin typeface="微软雅黑" panose="020B0503020204020204" pitchFamily="34" charset="-122"/>
                <a:ea typeface="微软雅黑" panose="020B0503020204020204" pitchFamily="34" charset="-122"/>
              </a:rPr>
              <a:t>分析：因为能够看清楚真相的人“可以任意支配着整个世界及其知识财富”，</a:t>
            </a:r>
            <a:r>
              <a:rPr lang="zh-CN" altLang="en-US" dirty="0">
                <a:solidFill>
                  <a:srgbClr val="FF0000"/>
                </a:solidFill>
                <a:latin typeface="微软雅黑" panose="020B0503020204020204" pitchFamily="34" charset="-122"/>
                <a:ea typeface="微软雅黑" panose="020B0503020204020204" pitchFamily="34" charset="-122"/>
              </a:rPr>
              <a:t>这样的人可以成为整个世界及其知识财富的主宰和主人</a:t>
            </a:r>
            <a:r>
              <a:rPr lang="zh-CN" altLang="en-US" dirty="0">
                <a:latin typeface="微软雅黑" panose="020B0503020204020204" pitchFamily="34" charset="-122"/>
                <a:ea typeface="微软雅黑" panose="020B0503020204020204" pitchFamily="34" charset="-122"/>
              </a:rPr>
              <a:t>。但他又是痛苦的，他看透了虚伪、丑恶和苦难，也</a:t>
            </a:r>
            <a:r>
              <a:rPr lang="zh-CN" altLang="en-US" dirty="0">
                <a:solidFill>
                  <a:srgbClr val="FF0000"/>
                </a:solidFill>
                <a:latin typeface="微软雅黑" panose="020B0503020204020204" pitchFamily="34" charset="-122"/>
                <a:ea typeface="微软雅黑" panose="020B0503020204020204" pitchFamily="34" charset="-122"/>
              </a:rPr>
              <a:t>看清了人间种种罪恶的原因，并尽其自己的毕生努力去改变它，但是总是事与愿违，这才是最大的痛苦。</a:t>
            </a:r>
            <a:r>
              <a:rPr lang="zh-CN" altLang="en-US" dirty="0">
                <a:latin typeface="微软雅黑" panose="020B0503020204020204" pitchFamily="34" charset="-122"/>
                <a:ea typeface="微软雅黑" panose="020B0503020204020204" pitchFamily="34" charset="-122"/>
              </a:rPr>
              <a:t>晚年的托尔斯泰厌弃贵族生活，决然放弃财产，以至与家人产生矛盾，最后毅然离家出走，而客死于途中。</a:t>
            </a:r>
          </a:p>
        </p:txBody>
      </p:sp>
      <p:sp>
        <p:nvSpPr>
          <p:cNvPr id="5" name="Rectangle 2"/>
          <p:cNvSpPr txBox="1">
            <a:spLocks noChangeArrowheads="1"/>
          </p:cNvSpPr>
          <p:nvPr/>
        </p:nvSpPr>
        <p:spPr>
          <a:xfrm>
            <a:off x="691845" y="763216"/>
            <a:ext cx="1269622"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合作探究</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86601" y="3599312"/>
            <a:ext cx="2057054" cy="1494579"/>
          </a:xfrm>
          <a:prstGeom prst="rect">
            <a:avLst/>
          </a:prstGeom>
        </p:spPr>
      </p:pic>
      <p:sp>
        <p:nvSpPr>
          <p:cNvPr id="29" name="文本框 28"/>
          <p:cNvSpPr txBox="1"/>
          <p:nvPr/>
        </p:nvSpPr>
        <p:spPr>
          <a:xfrm>
            <a:off x="3255706" y="1066523"/>
            <a:ext cx="2861189" cy="623248"/>
          </a:xfrm>
          <a:prstGeom prst="rect">
            <a:avLst/>
          </a:prstGeom>
          <a:noFill/>
          <a:ln w="12700">
            <a:noFill/>
            <a:miter/>
          </a:ln>
        </p:spPr>
        <p:txBody>
          <a:bodyPr wrap="square" lIns="68580" tIns="34290" rIns="68580" bIns="34290">
            <a:spAutoFit/>
          </a:bodyPr>
          <a:lstStyle/>
          <a:p>
            <a:pPr>
              <a:spcBef>
                <a:spcPct val="50000"/>
              </a:spcBef>
              <a:defRPr/>
            </a:pPr>
            <a:r>
              <a:rPr lang="zh-CN" altLang="en-US" sz="3600" dirty="0">
                <a:solidFill>
                  <a:srgbClr val="FF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幸与不幸？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919162"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写法探究：</a:t>
            </a:r>
          </a:p>
        </p:txBody>
      </p:sp>
      <p:grpSp>
        <p:nvGrpSpPr>
          <p:cNvPr id="12295" name="组合 6"/>
          <p:cNvGrpSpPr/>
          <p:nvPr/>
        </p:nvGrpSpPr>
        <p:grpSpPr bwMode="auto">
          <a:xfrm>
            <a:off x="506016"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45" name="图片 4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71954" y="3516016"/>
            <a:ext cx="2171700" cy="1577876"/>
          </a:xfrm>
          <a:prstGeom prst="rect">
            <a:avLst/>
          </a:prstGeom>
        </p:spPr>
      </p:pic>
      <p:sp>
        <p:nvSpPr>
          <p:cNvPr id="18" name="Oval 3"/>
          <p:cNvSpPr>
            <a:spLocks noChangeArrowheads="1"/>
          </p:cNvSpPr>
          <p:nvPr/>
        </p:nvSpPr>
        <p:spPr bwMode="auto">
          <a:xfrm>
            <a:off x="1409451" y="3306364"/>
            <a:ext cx="1754540" cy="705941"/>
          </a:xfrm>
          <a:prstGeom prst="ellipse">
            <a:avLst/>
          </a:prstGeom>
          <a:solidFill>
            <a:srgbClr val="CC99FF"/>
          </a:solidFill>
          <a:ln w="9525">
            <a:solidFill>
              <a:srgbClr val="CC99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r>
              <a:rPr lang="zh-CN" altLang="en-US" sz="2400" dirty="0">
                <a:latin typeface="微软雅黑" panose="020B0503020204020204" pitchFamily="34" charset="-122"/>
                <a:ea typeface="微软雅黑" panose="020B0503020204020204" pitchFamily="34" charset="-122"/>
              </a:rPr>
              <a:t>比喻、夸张</a:t>
            </a:r>
          </a:p>
        </p:txBody>
      </p:sp>
      <p:sp>
        <p:nvSpPr>
          <p:cNvPr id="19" name="Text Box 5"/>
          <p:cNvSpPr txBox="1">
            <a:spLocks noChangeArrowheads="1"/>
          </p:cNvSpPr>
          <p:nvPr/>
        </p:nvSpPr>
        <p:spPr bwMode="auto">
          <a:xfrm>
            <a:off x="3520832" y="3163044"/>
            <a:ext cx="3451123" cy="99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spcBef>
                <a:spcPct val="50000"/>
              </a:spcBef>
            </a:pPr>
            <a:r>
              <a:rPr lang="zh-CN" altLang="en-US" sz="2400" dirty="0">
                <a:solidFill>
                  <a:srgbClr val="CC0000"/>
                </a:solidFill>
                <a:latin typeface="微软雅黑" panose="020B0503020204020204" pitchFamily="34" charset="-122"/>
                <a:ea typeface="微软雅黑" panose="020B0503020204020204" pitchFamily="34" charset="-122"/>
              </a:rPr>
              <a:t>  形象鲜明，特征突出</a:t>
            </a:r>
            <a:endParaRPr lang="en-US" altLang="zh-CN" sz="2400" dirty="0">
              <a:solidFill>
                <a:srgbClr val="CC0000"/>
              </a:solidFill>
              <a:latin typeface="微软雅黑" panose="020B0503020204020204" pitchFamily="34" charset="-122"/>
              <a:ea typeface="微软雅黑" panose="020B0503020204020204" pitchFamily="34" charset="-122"/>
            </a:endParaRPr>
          </a:p>
          <a:p>
            <a:pPr>
              <a:spcBef>
                <a:spcPct val="50000"/>
              </a:spcBef>
            </a:pPr>
            <a:r>
              <a:rPr lang="en-US" altLang="zh-CN" sz="2400" dirty="0">
                <a:solidFill>
                  <a:srgbClr val="CC0000"/>
                </a:solidFill>
                <a:latin typeface="微软雅黑" panose="020B0503020204020204" pitchFamily="34" charset="-122"/>
                <a:ea typeface="微软雅黑" panose="020B0503020204020204" pitchFamily="34" charset="-122"/>
              </a:rPr>
              <a:t>  </a:t>
            </a:r>
            <a:r>
              <a:rPr lang="zh-CN" altLang="en-US" sz="2400" dirty="0">
                <a:solidFill>
                  <a:srgbClr val="CC0000"/>
                </a:solidFill>
                <a:latin typeface="微软雅黑" panose="020B0503020204020204" pitchFamily="34" charset="-122"/>
                <a:ea typeface="微软雅黑" panose="020B0503020204020204" pitchFamily="34" charset="-122"/>
              </a:rPr>
              <a:t>喻意深刻，韵味无穷</a:t>
            </a:r>
          </a:p>
        </p:txBody>
      </p:sp>
      <p:sp>
        <p:nvSpPr>
          <p:cNvPr id="21" name="Rectangle 3"/>
          <p:cNvSpPr>
            <a:spLocks noChangeArrowheads="1"/>
          </p:cNvSpPr>
          <p:nvPr/>
        </p:nvSpPr>
        <p:spPr bwMode="auto">
          <a:xfrm>
            <a:off x="1229557" y="1248430"/>
            <a:ext cx="6372257" cy="1731243"/>
          </a:xfrm>
          <a:prstGeom prst="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lvl1pPr eaLnBrk="0" hangingPunct="0">
              <a:defRPr kumimoji="1" sz="2000" b="1">
                <a:solidFill>
                  <a:schemeClr val="tx1"/>
                </a:solidFill>
                <a:latin typeface="Times New Roman" panose="02020603050405020304" pitchFamily="18" charset="0"/>
                <a:ea typeface="华文新魏" panose="02010800040101010101" pitchFamily="2" charset="-122"/>
              </a:defRPr>
            </a:lvl1pPr>
            <a:lvl2pPr marL="742950" indent="-285750" eaLnBrk="0" hangingPunct="0">
              <a:defRPr kumimoji="1" sz="2000" b="1">
                <a:solidFill>
                  <a:schemeClr val="tx1"/>
                </a:solidFill>
                <a:latin typeface="Times New Roman" panose="02020603050405020304" pitchFamily="18" charset="0"/>
                <a:ea typeface="华文新魏" panose="02010800040101010101" pitchFamily="2" charset="-122"/>
              </a:defRPr>
            </a:lvl2pPr>
            <a:lvl3pPr marL="1143000" indent="-228600" eaLnBrk="0" hangingPunct="0">
              <a:defRPr kumimoji="1" sz="2000" b="1">
                <a:solidFill>
                  <a:schemeClr val="tx1"/>
                </a:solidFill>
                <a:latin typeface="Times New Roman" panose="02020603050405020304" pitchFamily="18" charset="0"/>
                <a:ea typeface="华文新魏" panose="02010800040101010101" pitchFamily="2" charset="-122"/>
              </a:defRPr>
            </a:lvl3pPr>
            <a:lvl4pPr marL="1600200" indent="-228600" eaLnBrk="0" hangingPunct="0">
              <a:defRPr kumimoji="1" sz="2000" b="1">
                <a:solidFill>
                  <a:schemeClr val="tx1"/>
                </a:solidFill>
                <a:latin typeface="Times New Roman" panose="02020603050405020304" pitchFamily="18" charset="0"/>
                <a:ea typeface="华文新魏" panose="02010800040101010101" pitchFamily="2" charset="-122"/>
              </a:defRPr>
            </a:lvl4pPr>
            <a:lvl5pPr marL="2057400" indent="-228600" eaLnBrk="0" hangingPunct="0">
              <a:defRPr kumimoji="1" sz="2000" b="1">
                <a:solidFill>
                  <a:schemeClr val="tx1"/>
                </a:solidFill>
                <a:latin typeface="Times New Roman" panose="02020603050405020304" pitchFamily="18" charset="0"/>
                <a:ea typeface="华文新魏" panose="02010800040101010101" pitchFamily="2" charset="-122"/>
              </a:defRPr>
            </a:lvl5pPr>
            <a:lvl6pPr marL="25146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6pPr>
            <a:lvl7pPr marL="29718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7pPr>
            <a:lvl8pPr marL="34290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8pPr>
            <a:lvl9pPr marL="38862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9pPr>
          </a:lstStyle>
          <a:p>
            <a:pPr eaLnBrk="1" hangingPunct="1">
              <a:lnSpc>
                <a:spcPct val="150000"/>
              </a:lnSpc>
            </a:pPr>
            <a:r>
              <a:rPr lang="zh-CN" altLang="en-US" sz="1800" b="0" dirty="0">
                <a:latin typeface="微软雅黑" panose="020B0503020204020204" pitchFamily="34" charset="-122"/>
                <a:ea typeface="微软雅黑" panose="020B0503020204020204" pitchFamily="34" charset="-122"/>
              </a:rPr>
              <a:t>    “要极简省的画出一个人的特点，最好是画他的眼睛。我认为这话是极对的，倘若画了全部的头发，即使画得逼真，也毫无意思。”</a:t>
            </a:r>
          </a:p>
          <a:p>
            <a:pPr eaLnBrk="1" hangingPunct="1">
              <a:lnSpc>
                <a:spcPct val="150000"/>
              </a:lnSpc>
            </a:pPr>
            <a:r>
              <a:rPr lang="zh-CN" altLang="en-US" sz="1800" b="0" dirty="0">
                <a:latin typeface="微软雅黑" panose="020B0503020204020204" pitchFamily="34" charset="-122"/>
                <a:ea typeface="微软雅黑" panose="020B0503020204020204" pitchFamily="34" charset="-122"/>
              </a:rPr>
              <a:t>                                          </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鲁迅</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我怎么做起小说来</a:t>
            </a:r>
            <a:r>
              <a:rPr lang="en-US" altLang="zh-CN" sz="1800" b="0" dirty="0">
                <a:latin typeface="微软雅黑" panose="020B0503020204020204" pitchFamily="34" charset="-122"/>
                <a:ea typeface="微软雅黑" panose="020B0503020204020204"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1223513" y="1838545"/>
            <a:ext cx="6696974"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2100" dirty="0">
                <a:latin typeface="微软雅黑" panose="020B0503020204020204" pitchFamily="34" charset="-122"/>
                <a:ea typeface="微软雅黑" panose="020B0503020204020204" pitchFamily="34" charset="-122"/>
              </a:rPr>
              <a:t>仿照本文写一段描写人物肖像的文字</a:t>
            </a:r>
            <a:r>
              <a:rPr lang="en-US" altLang="zh-CN" sz="2100" dirty="0">
                <a:latin typeface="微软雅黑" panose="020B0503020204020204" pitchFamily="34" charset="-122"/>
                <a:ea typeface="微软雅黑" panose="020B0503020204020204" pitchFamily="34" charset="-122"/>
              </a:rPr>
              <a:t>,300~500</a:t>
            </a:r>
            <a:r>
              <a:rPr lang="zh-CN" altLang="en-US" sz="2100" dirty="0">
                <a:latin typeface="微软雅黑" panose="020B0503020204020204" pitchFamily="34" charset="-122"/>
                <a:ea typeface="微软雅黑" panose="020B0503020204020204" pitchFamily="34" charset="-122"/>
              </a:rPr>
              <a:t>字。</a:t>
            </a:r>
          </a:p>
          <a:p>
            <a:pPr>
              <a:lnSpc>
                <a:spcPct val="150000"/>
              </a:lnSpc>
            </a:pPr>
            <a:r>
              <a:rPr lang="zh-CN" altLang="en-US" sz="2100" dirty="0">
                <a:solidFill>
                  <a:srgbClr val="FF0000"/>
                </a:solidFill>
                <a:latin typeface="微软雅黑" panose="020B0503020204020204" pitchFamily="34" charset="-122"/>
                <a:ea typeface="微软雅黑" panose="020B0503020204020204" pitchFamily="34" charset="-122"/>
              </a:rPr>
              <a:t>要求</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要运用多种表达方式和表现手法</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恰当地运用</a:t>
            </a:r>
            <a:r>
              <a:rPr lang="zh-CN" altLang="en-US" sz="2100" dirty="0">
                <a:solidFill>
                  <a:srgbClr val="FF0000"/>
                </a:solidFill>
                <a:latin typeface="微软雅黑" panose="020B0503020204020204" pitchFamily="34" charset="-122"/>
                <a:ea typeface="微软雅黑" panose="020B0503020204020204" pitchFamily="34" charset="-122"/>
              </a:rPr>
              <a:t>比喻、夸张</a:t>
            </a:r>
            <a:r>
              <a:rPr lang="zh-CN" altLang="en-US" sz="2100" dirty="0">
                <a:latin typeface="微软雅黑" panose="020B0503020204020204" pitchFamily="34" charset="-122"/>
                <a:ea typeface="微软雅黑" panose="020B0503020204020204" pitchFamily="34" charset="-122"/>
              </a:rPr>
              <a:t>的修辞手法</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准确地使用丰富的词语。</a:t>
            </a:r>
          </a:p>
        </p:txBody>
      </p:sp>
      <p:sp>
        <p:nvSpPr>
          <p:cNvPr id="5"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小练笔</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0" name="图片 2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3464" y="3219221"/>
            <a:ext cx="2580191" cy="187467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91845" y="763216"/>
            <a:ext cx="1269622"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板书设计</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86601" y="3599312"/>
            <a:ext cx="2057054" cy="1494579"/>
          </a:xfrm>
          <a:prstGeom prst="rect">
            <a:avLst/>
          </a:prstGeom>
        </p:spPr>
      </p:pic>
      <p:sp>
        <p:nvSpPr>
          <p:cNvPr id="29" name="文本框 28"/>
          <p:cNvSpPr txBox="1"/>
          <p:nvPr/>
        </p:nvSpPr>
        <p:spPr>
          <a:xfrm>
            <a:off x="3323918" y="1343825"/>
            <a:ext cx="2496165" cy="438581"/>
          </a:xfrm>
          <a:prstGeom prst="rect">
            <a:avLst/>
          </a:prstGeom>
          <a:noFill/>
          <a:ln w="12700">
            <a:noFill/>
            <a:miter/>
          </a:ln>
        </p:spPr>
        <p:txBody>
          <a:bodyPr wrap="square" lIns="68580" tIns="34290" rIns="68580" bIns="34290">
            <a:spAutoFit/>
          </a:bodyPr>
          <a:lstStyle/>
          <a:p>
            <a:pPr>
              <a:spcBef>
                <a:spcPct val="50000"/>
              </a:spcBef>
              <a:defRPr/>
            </a:pPr>
            <a:r>
              <a:rPr lang="zh-CN" altLang="en-US" sz="2400" dirty="0">
                <a:solidFill>
                  <a:srgbClr val="FF0000"/>
                </a:solidFill>
                <a:latin typeface="微软雅黑" panose="020B0503020204020204" pitchFamily="34" charset="-122"/>
                <a:ea typeface="微软雅黑" panose="020B0503020204020204" pitchFamily="34" charset="-122"/>
              </a:rPr>
              <a:t>列夫</a:t>
            </a:r>
            <a:r>
              <a:rPr lang="en-US" altLang="zh-CN" sz="2400" dirty="0">
                <a:solidFill>
                  <a:srgbClr val="FF0000"/>
                </a:solidFill>
                <a:latin typeface="微软雅黑" panose="020B0503020204020204" pitchFamily="34" charset="-122"/>
                <a:ea typeface="微软雅黑" panose="020B0503020204020204" pitchFamily="34" charset="-122"/>
              </a:rPr>
              <a:t>.</a:t>
            </a:r>
            <a:r>
              <a:rPr lang="zh-CN" altLang="en-US" sz="2400" dirty="0">
                <a:solidFill>
                  <a:srgbClr val="FF0000"/>
                </a:solidFill>
                <a:latin typeface="微软雅黑" panose="020B0503020204020204" pitchFamily="34" charset="-122"/>
                <a:ea typeface="微软雅黑" panose="020B0503020204020204" pitchFamily="34" charset="-122"/>
              </a:rPr>
              <a:t>托尔斯泰</a:t>
            </a: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4400" y="1890798"/>
            <a:ext cx="6330746" cy="184791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3959" y="943992"/>
            <a:ext cx="1852613" cy="372665"/>
          </a:xfrm>
          <a:prstGeom prst="rect">
            <a:avLst/>
          </a:prstGeom>
        </p:spPr>
        <p:txBody>
          <a:bodyPr lIns="68580" tIns="34290" rIns="68580" bIns="34290"/>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defRPr/>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课堂小结</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bwMode="auto">
          <a:xfrm>
            <a:off x="258906" y="883269"/>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grpSp>
      <p:sp>
        <p:nvSpPr>
          <p:cNvPr id="4" name="Text Box 3"/>
          <p:cNvSpPr txBox="1">
            <a:spLocks noChangeArrowheads="1"/>
          </p:cNvSpPr>
          <p:nvPr/>
        </p:nvSpPr>
        <p:spPr bwMode="auto">
          <a:xfrm>
            <a:off x="2724690" y="1828171"/>
            <a:ext cx="554466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50000"/>
              </a:lnSpc>
            </a:pPr>
            <a:r>
              <a:rPr lang="zh-CN" altLang="en-US" dirty="0">
                <a:solidFill>
                  <a:prstClr val="black"/>
                </a:solidFill>
                <a:latin typeface="微软雅黑" panose="020B0503020204020204" pitchFamily="34" charset="-122"/>
                <a:ea typeface="微软雅黑" panose="020B0503020204020204" pitchFamily="34" charset="-122"/>
              </a:rPr>
              <a:t>本文作者运用大量的</a:t>
            </a:r>
            <a:r>
              <a:rPr lang="zh-CN" altLang="en-US" dirty="0">
                <a:solidFill>
                  <a:srgbClr val="FF0000"/>
                </a:solidFill>
                <a:latin typeface="微软雅黑" panose="020B0503020204020204" pitchFamily="34" charset="-122"/>
                <a:ea typeface="微软雅黑" panose="020B0503020204020204" pitchFamily="34" charset="-122"/>
              </a:rPr>
              <a:t>比喻和夸张</a:t>
            </a:r>
            <a:r>
              <a:rPr lang="zh-CN" altLang="en-US" dirty="0">
                <a:solidFill>
                  <a:prstClr val="black"/>
                </a:solidFill>
                <a:latin typeface="微软雅黑" panose="020B0503020204020204" pitchFamily="34" charset="-122"/>
                <a:ea typeface="微软雅黑" panose="020B0503020204020204" pitchFamily="34" charset="-122"/>
              </a:rPr>
              <a:t>手法力透纸背又妙趣横生地描绘了托尔斯泰的肖像，既展示了他独特的外貌特征，又揭示了他深邃的精神世界，还表达了作者对他的无限</a:t>
            </a:r>
            <a:r>
              <a:rPr lang="zh-CN" altLang="en-US" dirty="0">
                <a:solidFill>
                  <a:srgbClr val="FF0000"/>
                </a:solidFill>
                <a:latin typeface="微软雅黑" panose="020B0503020204020204" pitchFamily="34" charset="-122"/>
                <a:ea typeface="微软雅黑" panose="020B0503020204020204" pitchFamily="34" charset="-122"/>
              </a:rPr>
              <a:t>崇敬和赞美</a:t>
            </a:r>
            <a:r>
              <a:rPr lang="zh-CN" altLang="en-US" dirty="0">
                <a:solidFill>
                  <a:prstClr val="black"/>
                </a:solidFill>
                <a:latin typeface="微软雅黑" panose="020B0503020204020204" pitchFamily="34" charset="-122"/>
                <a:ea typeface="微软雅黑" panose="020B0503020204020204" pitchFamily="34" charset="-122"/>
              </a:rPr>
              <a:t>之情。</a:t>
            </a:r>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5" name="矩形 4"/>
          <p:cNvSpPr>
            <a:spLocks noChangeArrowheads="1"/>
          </p:cNvSpPr>
          <p:nvPr/>
        </p:nvSpPr>
        <p:spPr bwMode="auto">
          <a:xfrm>
            <a:off x="2724690" y="1689652"/>
            <a:ext cx="5544667" cy="2365513"/>
          </a:xfrm>
          <a:prstGeom prst="rect">
            <a:avLst/>
          </a:prstGeom>
          <a:noFill/>
          <a:ln w="9525" algn="ctr">
            <a:solidFill>
              <a:schemeClr val="tx1"/>
            </a:solidFill>
            <a:prstDash val="lgDash"/>
            <a:round/>
          </a:ln>
          <a:extLst>
            <a:ext uri="{909E8E84-426E-40DD-AFC4-6F175D3DCCD1}">
              <a14:hiddenFill xmlns:a14="http://schemas.microsoft.com/office/drawing/2010/main">
                <a:solidFill>
                  <a:srgbClr val="FFFFFF"/>
                </a:solidFill>
              </a14:hiddenFill>
            </a:ext>
          </a:extLst>
        </p:spPr>
        <p:txBody>
          <a:bodyPr lIns="68580" tIns="34290" rIns="68580" bIns="34290"/>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 typeface="Arial" panose="020B0604020202020204" pitchFamily="34" charset="0"/>
              <a:buNone/>
            </a:pPr>
            <a:endParaRPr lang="zh-CN" altLang="en-US"/>
          </a:p>
        </p:txBody>
      </p:sp>
      <p:pic>
        <p:nvPicPr>
          <p:cNvPr id="6" name="Picture 2" descr="http://bpic.588ku.com/element_origin_min_pic/08/04/20/16570706e2478c2.jpg"/>
          <p:cNvPicPr>
            <a:picLocks noChangeAspect="1" noChangeArrowheads="1"/>
          </p:cNvPicPr>
          <p:nvPr/>
        </p:nvPicPr>
        <p:blipFill>
          <a:blip r:embed="rId2" cstate="email">
            <a:clrChange>
              <a:clrFrom>
                <a:srgbClr val="F6F6F6"/>
              </a:clrFrom>
              <a:clrTo>
                <a:srgbClr val="F6F6F6">
                  <a:alpha val="0"/>
                </a:srgbClr>
              </a:clrTo>
            </a:clrChange>
            <a:duotone>
              <a:prstClr val="black"/>
              <a:srgbClr val="548235">
                <a:tint val="45000"/>
                <a:satMod val="400000"/>
              </a:srgbClr>
            </a:duotone>
            <a:extLst>
              <a:ext uri="{28A0092B-C50C-407E-A947-70E740481C1C}">
                <a14:useLocalDpi xmlns:a14="http://schemas.microsoft.com/office/drawing/2010/main"/>
              </a:ext>
            </a:extLst>
          </a:blip>
          <a:srcRect/>
          <a:stretch>
            <a:fillRect/>
          </a:stretch>
        </p:blipFill>
        <p:spPr bwMode="auto">
          <a:xfrm>
            <a:off x="1031561" y="2186819"/>
            <a:ext cx="1505011" cy="1655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853403" y="1486922"/>
            <a:ext cx="7099665" cy="1315745"/>
          </a:xfrm>
          <a:prstGeom prst="rect">
            <a:avLst/>
          </a:prstGeom>
          <a:noFill/>
          <a:ln w="9525">
            <a:solidFill>
              <a:schemeClr val="accent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lvl1pPr eaLnBrk="0" hangingPunct="0">
              <a:defRPr kumimoji="1" sz="2000" b="1">
                <a:solidFill>
                  <a:schemeClr val="tx1"/>
                </a:solidFill>
                <a:latin typeface="Times New Roman" panose="02020603050405020304" pitchFamily="18" charset="0"/>
                <a:ea typeface="华文新魏" panose="02010800040101010101" pitchFamily="2" charset="-122"/>
              </a:defRPr>
            </a:lvl1pPr>
            <a:lvl2pPr marL="742950" indent="-285750" eaLnBrk="0" hangingPunct="0">
              <a:defRPr kumimoji="1" sz="2000" b="1">
                <a:solidFill>
                  <a:schemeClr val="tx1"/>
                </a:solidFill>
                <a:latin typeface="Times New Roman" panose="02020603050405020304" pitchFamily="18" charset="0"/>
                <a:ea typeface="华文新魏" panose="02010800040101010101" pitchFamily="2" charset="-122"/>
              </a:defRPr>
            </a:lvl2pPr>
            <a:lvl3pPr marL="1143000" indent="-228600" eaLnBrk="0" hangingPunct="0">
              <a:defRPr kumimoji="1" sz="2000" b="1">
                <a:solidFill>
                  <a:schemeClr val="tx1"/>
                </a:solidFill>
                <a:latin typeface="Times New Roman" panose="02020603050405020304" pitchFamily="18" charset="0"/>
                <a:ea typeface="华文新魏" panose="02010800040101010101" pitchFamily="2" charset="-122"/>
              </a:defRPr>
            </a:lvl3pPr>
            <a:lvl4pPr marL="1600200" indent="-228600" eaLnBrk="0" hangingPunct="0">
              <a:defRPr kumimoji="1" sz="2000" b="1">
                <a:solidFill>
                  <a:schemeClr val="tx1"/>
                </a:solidFill>
                <a:latin typeface="Times New Roman" panose="02020603050405020304" pitchFamily="18" charset="0"/>
                <a:ea typeface="华文新魏" panose="02010800040101010101" pitchFamily="2" charset="-122"/>
              </a:defRPr>
            </a:lvl4pPr>
            <a:lvl5pPr marL="2057400" indent="-228600" eaLnBrk="0" hangingPunct="0">
              <a:defRPr kumimoji="1" sz="2000" b="1">
                <a:solidFill>
                  <a:schemeClr val="tx1"/>
                </a:solidFill>
                <a:latin typeface="Times New Roman" panose="02020603050405020304" pitchFamily="18" charset="0"/>
                <a:ea typeface="华文新魏" panose="02010800040101010101" pitchFamily="2" charset="-122"/>
              </a:defRPr>
            </a:lvl5pPr>
            <a:lvl6pPr marL="25146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6pPr>
            <a:lvl7pPr marL="29718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7pPr>
            <a:lvl8pPr marL="34290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8pPr>
            <a:lvl9pPr marL="3886200" indent="-228600" eaLnBrk="0" fontAlgn="base" hangingPunct="0">
              <a:spcBef>
                <a:spcPct val="0"/>
              </a:spcBef>
              <a:spcAft>
                <a:spcPct val="0"/>
              </a:spcAft>
              <a:defRPr kumimoji="1" sz="2000" b="1">
                <a:solidFill>
                  <a:schemeClr val="tx1"/>
                </a:solidFill>
                <a:latin typeface="Times New Roman" panose="02020603050405020304" pitchFamily="18" charset="0"/>
                <a:ea typeface="华文新魏" panose="02010800040101010101" pitchFamily="2" charset="-122"/>
              </a:defRPr>
            </a:lvl9pPr>
          </a:lstStyle>
          <a:p>
            <a:pPr eaLnBrk="1" hangingPunct="1">
              <a:lnSpc>
                <a:spcPct val="150000"/>
              </a:lnSpc>
            </a:pP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重读大师</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一书中王祥夫著文说：“读托尔斯泰的小说，总似乎让人能听到一种深深的叹息，感受到作家在无情地鞭挞着人类的灵魂，而同时，也能让你感到他对人的深深的爱，一切都基于深深的爱。”</a:t>
            </a:r>
          </a:p>
        </p:txBody>
      </p:sp>
      <p:sp>
        <p:nvSpPr>
          <p:cNvPr id="6" name="Rectangle 2"/>
          <p:cNvSpPr txBox="1">
            <a:spLocks noChangeArrowheads="1"/>
          </p:cNvSpPr>
          <p:nvPr/>
        </p:nvSpPr>
        <p:spPr>
          <a:xfrm>
            <a:off x="663179" y="855088"/>
            <a:ext cx="114100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mn-cs"/>
              </a:rPr>
              <a:t>推荐阅读</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nvGrpSpPr>
          <p:cNvPr id="7" name="组合 12"/>
          <p:cNvGrpSpPr/>
          <p:nvPr/>
        </p:nvGrpSpPr>
        <p:grpSpPr bwMode="auto">
          <a:xfrm>
            <a:off x="238126" y="794365"/>
            <a:ext cx="425053" cy="425054"/>
            <a:chOff x="8200353" y="2009191"/>
            <a:chExt cx="566687" cy="566688"/>
          </a:xfrm>
        </p:grpSpPr>
        <p:sp>
          <p:nvSpPr>
            <p:cNvPr id="8"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9"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2"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3"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4"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5"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6"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7"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8"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19"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0"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1"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2"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3"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4"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5"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latin typeface="Calibri" panose="020F0502020204030204" pitchFamily="34" charset="0"/>
              </a:endParaRPr>
            </a:p>
          </p:txBody>
        </p:sp>
        <p:sp>
          <p:nvSpPr>
            <p:cNvPr id="26"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88493" y="3891314"/>
            <a:ext cx="1655161" cy="1202578"/>
          </a:xfrm>
          <a:prstGeom prst="rect">
            <a:avLst/>
          </a:prstGeom>
        </p:spPr>
      </p:pic>
      <p:pic>
        <p:nvPicPr>
          <p:cNvPr id="30" name="图片 2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26687" y="2897855"/>
            <a:ext cx="1422797" cy="186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15637" y="2872852"/>
            <a:ext cx="1995488" cy="184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5947" y="2897854"/>
            <a:ext cx="1612106" cy="1815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321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矩形 5"/>
          <p:cNvSpPr>
            <a:spLocks noChangeArrowheads="1"/>
          </p:cNvSpPr>
          <p:nvPr/>
        </p:nvSpPr>
        <p:spPr bwMode="auto">
          <a:xfrm>
            <a:off x="611303"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导入新课：</a:t>
            </a:r>
          </a:p>
        </p:txBody>
      </p:sp>
      <p:grpSp>
        <p:nvGrpSpPr>
          <p:cNvPr id="12295" name="组合 6"/>
          <p:cNvGrpSpPr/>
          <p:nvPr/>
        </p:nvGrpSpPr>
        <p:grpSpPr bwMode="auto">
          <a:xfrm>
            <a:off x="198157" y="694135"/>
            <a:ext cx="340519" cy="396478"/>
            <a:chOff x="10644187" y="5637213"/>
            <a:chExt cx="1068388" cy="1068388"/>
          </a:xfrm>
        </p:grpSpPr>
        <p:sp>
          <p:nvSpPr>
            <p:cNvPr id="12321"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2322"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3"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4"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5"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6"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27"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5" name="文本框 14"/>
          <p:cNvSpPr txBox="1">
            <a:spLocks noChangeArrowheads="1"/>
          </p:cNvSpPr>
          <p:nvPr/>
        </p:nvSpPr>
        <p:spPr bwMode="auto">
          <a:xfrm>
            <a:off x="1576492" y="1235711"/>
            <a:ext cx="631626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100" dirty="0">
                <a:solidFill>
                  <a:srgbClr val="0000FF"/>
                </a:solidFill>
                <a:latin typeface="微软雅黑" panose="020B0503020204020204" pitchFamily="34" charset="-122"/>
                <a:ea typeface="微软雅黑" panose="020B0503020204020204" pitchFamily="34" charset="-122"/>
              </a:rPr>
              <a:t>列夫</a:t>
            </a:r>
            <a:r>
              <a:rPr lang="en-US" altLang="zh-CN" sz="2100" dirty="0">
                <a:solidFill>
                  <a:srgbClr val="0000FF"/>
                </a:solidFill>
                <a:latin typeface="微软雅黑" panose="020B0503020204020204" pitchFamily="34" charset="-122"/>
                <a:ea typeface="微软雅黑" panose="020B0503020204020204" pitchFamily="34" charset="-122"/>
              </a:rPr>
              <a:t>.</a:t>
            </a:r>
            <a:r>
              <a:rPr lang="zh-CN" altLang="zh-CN" sz="2100" dirty="0">
                <a:solidFill>
                  <a:srgbClr val="0000FF"/>
                </a:solidFill>
                <a:latin typeface="微软雅黑" panose="020B0503020204020204" pitchFamily="34" charset="-122"/>
                <a:ea typeface="微软雅黑" panose="020B0503020204020204" pitchFamily="34" charset="-122"/>
              </a:rPr>
              <a:t>托尔斯泰</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因其</a:t>
            </a:r>
            <a:r>
              <a:rPr lang="zh-CN" altLang="en-US" dirty="0">
                <a:latin typeface="微软雅黑" panose="020B0503020204020204" pitchFamily="34" charset="-122"/>
                <a:ea typeface="微软雅黑" panose="020B0503020204020204" pitchFamily="34" charset="-122"/>
              </a:rPr>
              <a:t>作品</a:t>
            </a:r>
            <a:r>
              <a:rPr lang="zh-CN" altLang="zh-CN" dirty="0">
                <a:latin typeface="微软雅黑" panose="020B0503020204020204" pitchFamily="34" charset="-122"/>
                <a:ea typeface="微软雅黑" panose="020B0503020204020204" pitchFamily="34" charset="-122"/>
              </a:rPr>
              <a:t>真实深刻地再现了俄国社会生活而被列宁誉为</a:t>
            </a:r>
            <a:r>
              <a:rPr lang="en-US" altLang="zh-CN" dirty="0">
                <a:latin typeface="微软雅黑" panose="020B0503020204020204" pitchFamily="34" charset="-122"/>
                <a:ea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rPr>
              <a:t>俄国革命的镜子</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rPr>
              <a:t>《战争与和平》《安娜</a:t>
            </a:r>
            <a:r>
              <a:rPr lang="en-US" altLang="zh-CN" dirty="0">
                <a:solidFill>
                  <a:srgbClr val="FF0000"/>
                </a:solidFill>
                <a:latin typeface="微软雅黑" panose="020B0503020204020204" pitchFamily="34" charset="-122"/>
                <a:ea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rPr>
              <a:t>卡列尼娜》《复活》</a:t>
            </a:r>
            <a:r>
              <a:rPr lang="zh-CN" altLang="zh-CN" dirty="0">
                <a:latin typeface="微软雅黑" panose="020B0503020204020204" pitchFamily="34" charset="-122"/>
                <a:ea typeface="微软雅黑" panose="020B0503020204020204" pitchFamily="34" charset="-122"/>
              </a:rPr>
              <a:t>则是代表他艺术高峰的三部长篇小说。</a:t>
            </a:r>
          </a:p>
        </p:txBody>
      </p:sp>
      <p:pic>
        <p:nvPicPr>
          <p:cNvPr id="16" name="图片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87542" y="2742997"/>
            <a:ext cx="1422797" cy="186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76492" y="2717995"/>
            <a:ext cx="1995488" cy="184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26802" y="2742997"/>
            <a:ext cx="1612106" cy="1815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16" presetClass="entr" presetSubtype="2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arn(inVertical)">
                                      <p:cBhvr>
                                        <p:cTn id="10" dur="500"/>
                                        <p:tgtEl>
                                          <p:spTgt spid="18"/>
                                        </p:tgtEl>
                                      </p:cBhvr>
                                    </p:animEffect>
                                  </p:childTnLst>
                                </p:cTn>
                              </p:par>
                              <p:par>
                                <p:cTn id="11" presetID="16" presetClass="entr" presetSubtype="21"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arn(inVertical)">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7"/>
          <p:cNvSpPr txBox="1">
            <a:spLocks noChangeArrowheads="1"/>
          </p:cNvSpPr>
          <p:nvPr/>
        </p:nvSpPr>
        <p:spPr bwMode="auto">
          <a:xfrm>
            <a:off x="3247880" y="1914500"/>
            <a:ext cx="5061346"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1500" dirty="0">
                <a:solidFill>
                  <a:srgbClr val="000000"/>
                </a:solidFill>
                <a:latin typeface="微软雅黑" panose="020B0503020204020204" pitchFamily="34" charset="-122"/>
                <a:ea typeface="微软雅黑" panose="020B0503020204020204" pitchFamily="34" charset="-122"/>
              </a:rPr>
              <a:t>(1881—1942),</a:t>
            </a:r>
            <a:r>
              <a:rPr lang="zh-CN" altLang="en-US" sz="1500" dirty="0">
                <a:solidFill>
                  <a:srgbClr val="000000"/>
                </a:solidFill>
                <a:latin typeface="微软雅黑" panose="020B0503020204020204" pitchFamily="34" charset="-122"/>
                <a:ea typeface="微软雅黑" panose="020B0503020204020204" pitchFamily="34" charset="-122"/>
              </a:rPr>
              <a:t>奥地利作家。擅长写小说、人物传记</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也写诗歌、戏剧、散文等。作品有</a:t>
            </a:r>
            <a:r>
              <a:rPr lang="en-US" altLang="zh-CN" sz="1500" b="1" dirty="0">
                <a:solidFill>
                  <a:srgbClr val="FF0000"/>
                </a:solidFill>
                <a:latin typeface="微软雅黑" panose="020B0503020204020204" pitchFamily="34" charset="-122"/>
                <a:ea typeface="微软雅黑" panose="020B0503020204020204" pitchFamily="34" charset="-122"/>
              </a:rPr>
              <a:t>《</a:t>
            </a:r>
            <a:r>
              <a:rPr lang="zh-CN" altLang="en-US" sz="1500" b="1" dirty="0">
                <a:solidFill>
                  <a:srgbClr val="FF0000"/>
                </a:solidFill>
                <a:latin typeface="微软雅黑" panose="020B0503020204020204" pitchFamily="34" charset="-122"/>
                <a:ea typeface="微软雅黑" panose="020B0503020204020204" pitchFamily="34" charset="-122"/>
              </a:rPr>
              <a:t>月光小巷</a:t>
            </a:r>
            <a:r>
              <a:rPr lang="en-US" altLang="zh-CN" sz="1500" b="1" dirty="0">
                <a:solidFill>
                  <a:srgbClr val="FF0000"/>
                </a:solidFill>
                <a:latin typeface="微软雅黑" panose="020B0503020204020204" pitchFamily="34" charset="-122"/>
                <a:ea typeface="微软雅黑" panose="020B0503020204020204" pitchFamily="34" charset="-122"/>
              </a:rPr>
              <a:t>》《</a:t>
            </a:r>
            <a:r>
              <a:rPr lang="zh-CN" altLang="en-US" sz="1500" b="1" dirty="0">
                <a:solidFill>
                  <a:srgbClr val="FF0000"/>
                </a:solidFill>
                <a:latin typeface="微软雅黑" panose="020B0503020204020204" pitchFamily="34" charset="-122"/>
                <a:ea typeface="微软雅黑" panose="020B0503020204020204" pitchFamily="34" charset="-122"/>
              </a:rPr>
              <a:t>看不见的珍藏</a:t>
            </a:r>
            <a:r>
              <a:rPr lang="en-US" altLang="zh-CN" sz="1500" b="1" dirty="0">
                <a:solidFill>
                  <a:srgbClr val="FF0000"/>
                </a:solidFill>
                <a:latin typeface="微软雅黑" panose="020B0503020204020204" pitchFamily="34" charset="-122"/>
                <a:ea typeface="微软雅黑" panose="020B0503020204020204" pitchFamily="34" charset="-122"/>
              </a:rPr>
              <a:t>》《</a:t>
            </a:r>
            <a:r>
              <a:rPr lang="zh-CN" altLang="en-US" sz="1500" b="1" dirty="0">
                <a:solidFill>
                  <a:srgbClr val="FF0000"/>
                </a:solidFill>
                <a:latin typeface="微软雅黑" panose="020B0503020204020204" pitchFamily="34" charset="-122"/>
                <a:ea typeface="微软雅黑" panose="020B0503020204020204" pitchFamily="34" charset="-122"/>
              </a:rPr>
              <a:t>一个陌生女人的来信</a:t>
            </a:r>
            <a:r>
              <a:rPr lang="en-US" altLang="zh-CN" sz="1500" b="1" dirty="0">
                <a:solidFill>
                  <a:srgbClr val="FF0000"/>
                </a:solidFill>
                <a:latin typeface="微软雅黑" panose="020B0503020204020204" pitchFamily="34" charset="-122"/>
                <a:ea typeface="微软雅黑" panose="020B0503020204020204" pitchFamily="34" charset="-122"/>
              </a:rPr>
              <a:t>》《</a:t>
            </a:r>
            <a:r>
              <a:rPr lang="zh-CN" altLang="en-US" sz="1500" b="1" dirty="0">
                <a:solidFill>
                  <a:srgbClr val="FF0000"/>
                </a:solidFill>
                <a:latin typeface="微软雅黑" panose="020B0503020204020204" pitchFamily="34" charset="-122"/>
                <a:ea typeface="微软雅黑" panose="020B0503020204020204" pitchFamily="34" charset="-122"/>
              </a:rPr>
              <a:t>象棋的故事</a:t>
            </a:r>
            <a:r>
              <a:rPr lang="en-US" altLang="zh-CN" sz="1500" b="1" dirty="0">
                <a:solidFill>
                  <a:srgbClr val="FF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等。他的作品以人物的性格塑造及心理刻画见长</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他比较喜欢某种戏剧性的情节，在生活的平淡中烘托出使人流连忘返的人和事。</a:t>
            </a:r>
          </a:p>
        </p:txBody>
      </p:sp>
      <p:sp>
        <p:nvSpPr>
          <p:cNvPr id="11268" name="矩形 4"/>
          <p:cNvSpPr>
            <a:spLocks noChangeArrowheads="1"/>
          </p:cNvSpPr>
          <p:nvPr/>
        </p:nvSpPr>
        <p:spPr bwMode="auto">
          <a:xfrm>
            <a:off x="1407029" y="3836505"/>
            <a:ext cx="117724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700" b="1" dirty="0">
                <a:solidFill>
                  <a:srgbClr val="000000"/>
                </a:solidFill>
                <a:latin typeface="微软雅黑" panose="020B0503020204020204" pitchFamily="34" charset="-122"/>
                <a:ea typeface="微软雅黑" panose="020B0503020204020204" pitchFamily="34" charset="-122"/>
              </a:rPr>
              <a:t>茨威格</a:t>
            </a:r>
          </a:p>
        </p:txBody>
      </p:sp>
      <p:sp>
        <p:nvSpPr>
          <p:cNvPr id="11269" name="矩形 1"/>
          <p:cNvSpPr>
            <a:spLocks noChangeArrowheads="1"/>
          </p:cNvSpPr>
          <p:nvPr/>
        </p:nvSpPr>
        <p:spPr bwMode="auto">
          <a:xfrm>
            <a:off x="3176521" y="1651556"/>
            <a:ext cx="5061347" cy="2456708"/>
          </a:xfrm>
          <a:prstGeom prst="rect">
            <a:avLst/>
          </a:prstGeom>
          <a:noFill/>
          <a:ln w="9525" algn="ctr">
            <a:solidFill>
              <a:schemeClr val="tx1"/>
            </a:solidFill>
            <a:prstDash val="dash"/>
            <a:rou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endParaRPr>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127383" y="1651556"/>
            <a:ext cx="1655573" cy="2184948"/>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11271" name="矩形 5"/>
          <p:cNvSpPr>
            <a:spLocks noChangeArrowheads="1"/>
          </p:cNvSpPr>
          <p:nvPr/>
        </p:nvSpPr>
        <p:spPr bwMode="auto">
          <a:xfrm>
            <a:off x="919162"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作者简介：</a:t>
            </a:r>
          </a:p>
        </p:txBody>
      </p:sp>
      <p:grpSp>
        <p:nvGrpSpPr>
          <p:cNvPr id="11272" name="组合 6"/>
          <p:cNvGrpSpPr/>
          <p:nvPr/>
        </p:nvGrpSpPr>
        <p:grpSpPr bwMode="auto">
          <a:xfrm>
            <a:off x="506016" y="694135"/>
            <a:ext cx="340519" cy="396478"/>
            <a:chOff x="10644187" y="5637213"/>
            <a:chExt cx="1068388" cy="1068388"/>
          </a:xfrm>
        </p:grpSpPr>
        <p:sp>
          <p:nvSpPr>
            <p:cNvPr id="11273"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1274"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5"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6"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7"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8"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9"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7"/>
          <p:cNvSpPr txBox="1">
            <a:spLocks noChangeArrowheads="1"/>
          </p:cNvSpPr>
          <p:nvPr/>
        </p:nvSpPr>
        <p:spPr bwMode="auto">
          <a:xfrm>
            <a:off x="3420625" y="1906834"/>
            <a:ext cx="5162303" cy="20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500" dirty="0">
                <a:solidFill>
                  <a:srgbClr val="000000"/>
                </a:solidFill>
                <a:latin typeface="微软雅黑" panose="020B0503020204020204" pitchFamily="34" charset="-122"/>
                <a:ea typeface="微软雅黑" panose="020B0503020204020204" pitchFamily="34" charset="-122"/>
              </a:rPr>
              <a:t>      </a:t>
            </a:r>
            <a:r>
              <a:rPr lang="en-US" altLang="zh-CN" dirty="0">
                <a:solidFill>
                  <a:srgbClr val="000000"/>
                </a:solidFill>
                <a:latin typeface="微软雅黑" panose="020B0503020204020204" pitchFamily="34" charset="-122"/>
                <a:ea typeface="微软雅黑" panose="020B0503020204020204" pitchFamily="34" charset="-122"/>
              </a:rPr>
              <a:t>1928</a:t>
            </a:r>
            <a:r>
              <a:rPr lang="zh-CN" altLang="en-US" dirty="0">
                <a:solidFill>
                  <a:srgbClr val="000000"/>
                </a:solidFill>
                <a:latin typeface="微软雅黑" panose="020B0503020204020204" pitchFamily="34" charset="-122"/>
                <a:ea typeface="微软雅黑" panose="020B0503020204020204" pitchFamily="34" charset="-122"/>
              </a:rPr>
              <a:t>年茨威格访问俄国</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正值托尔斯泰诞辰</a:t>
            </a:r>
            <a:r>
              <a:rPr lang="en-US" altLang="zh-CN" dirty="0">
                <a:solidFill>
                  <a:srgbClr val="000000"/>
                </a:solidFill>
                <a:latin typeface="微软雅黑" panose="020B0503020204020204" pitchFamily="34" charset="-122"/>
                <a:ea typeface="微软雅黑" panose="020B0503020204020204" pitchFamily="34" charset="-122"/>
              </a:rPr>
              <a:t>100</a:t>
            </a:r>
            <a:r>
              <a:rPr lang="zh-CN" altLang="en-US" dirty="0">
                <a:solidFill>
                  <a:srgbClr val="000000"/>
                </a:solidFill>
                <a:latin typeface="微软雅黑" panose="020B0503020204020204" pitchFamily="34" charset="-122"/>
                <a:ea typeface="微软雅黑" panose="020B0503020204020204" pitchFamily="34" charset="-122"/>
              </a:rPr>
              <a:t>周年。他怀着无比崇敬的心情拜访了托尔斯泰的故居和坟墓</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领会了托尔斯泰的伟大</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回国后</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他为其写了传记。</a:t>
            </a:r>
          </a:p>
          <a:p>
            <a:pPr eaLnBrk="1" hangingPunct="1">
              <a:lnSpc>
                <a:spcPct val="150000"/>
              </a:lnSpc>
              <a:buFont typeface="Arial" panose="020B0604020202020204" pitchFamily="34" charset="0"/>
              <a:buNone/>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
        <p:nvSpPr>
          <p:cNvPr id="11269" name="矩形 1"/>
          <p:cNvSpPr>
            <a:spLocks noChangeArrowheads="1"/>
          </p:cNvSpPr>
          <p:nvPr/>
        </p:nvSpPr>
        <p:spPr bwMode="auto">
          <a:xfrm>
            <a:off x="3420625" y="1635969"/>
            <a:ext cx="5061347" cy="2647691"/>
          </a:xfrm>
          <a:prstGeom prst="rect">
            <a:avLst/>
          </a:prstGeom>
          <a:noFill/>
          <a:ln w="9525" algn="ctr">
            <a:solidFill>
              <a:schemeClr val="tx1"/>
            </a:solidFill>
            <a:prstDash val="dash"/>
            <a:rou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endParaRPr>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846535" y="1635969"/>
            <a:ext cx="2243182" cy="2545199"/>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11271" name="矩形 5"/>
          <p:cNvSpPr>
            <a:spLocks noChangeArrowheads="1"/>
          </p:cNvSpPr>
          <p:nvPr/>
        </p:nvSpPr>
        <p:spPr bwMode="auto">
          <a:xfrm>
            <a:off x="919162"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写作背景：</a:t>
            </a:r>
          </a:p>
        </p:txBody>
      </p:sp>
      <p:grpSp>
        <p:nvGrpSpPr>
          <p:cNvPr id="11272" name="组合 6"/>
          <p:cNvGrpSpPr/>
          <p:nvPr/>
        </p:nvGrpSpPr>
        <p:grpSpPr bwMode="auto">
          <a:xfrm>
            <a:off x="506016" y="694135"/>
            <a:ext cx="340519" cy="396478"/>
            <a:chOff x="10644187" y="5637213"/>
            <a:chExt cx="1068388" cy="1068388"/>
          </a:xfrm>
        </p:grpSpPr>
        <p:sp>
          <p:nvSpPr>
            <p:cNvPr id="11273"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1274"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5"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6"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7"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8"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9"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5"/>
          <p:cNvSpPr>
            <a:spLocks noChangeArrowheads="1"/>
          </p:cNvSpPr>
          <p:nvPr/>
        </p:nvSpPr>
        <p:spPr bwMode="auto">
          <a:xfrm>
            <a:off x="919162" y="789385"/>
            <a:ext cx="110030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500" b="1" dirty="0">
                <a:solidFill>
                  <a:srgbClr val="404040"/>
                </a:solidFill>
                <a:latin typeface="微软雅黑" panose="020B0503020204020204" pitchFamily="34" charset="-122"/>
                <a:ea typeface="微软雅黑" panose="020B0503020204020204" pitchFamily="34" charset="-122"/>
              </a:rPr>
              <a:t>学习字词：</a:t>
            </a:r>
          </a:p>
        </p:txBody>
      </p:sp>
      <p:grpSp>
        <p:nvGrpSpPr>
          <p:cNvPr id="14339" name="组合 6"/>
          <p:cNvGrpSpPr/>
          <p:nvPr/>
        </p:nvGrpSpPr>
        <p:grpSpPr bwMode="auto">
          <a:xfrm>
            <a:off x="506016" y="694135"/>
            <a:ext cx="340519" cy="396478"/>
            <a:chOff x="10644187" y="5637213"/>
            <a:chExt cx="1068388" cy="1068388"/>
          </a:xfrm>
        </p:grpSpPr>
        <p:sp>
          <p:nvSpPr>
            <p:cNvPr id="14370" name="Oval 291"/>
            <p:cNvSpPr>
              <a:spLocks noChangeArrowheads="1"/>
            </p:cNvSpPr>
            <p:nvPr/>
          </p:nvSpPr>
          <p:spPr bwMode="auto">
            <a:xfrm>
              <a:off x="10644187" y="5637213"/>
              <a:ext cx="1068388" cy="1068388"/>
            </a:xfrm>
            <a:prstGeom prst="ellipse">
              <a:avLst/>
            </a:prstGeom>
            <a:solidFill>
              <a:srgbClr val="15B0B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solidFill>
                  <a:srgbClr val="000000"/>
                </a:solidFill>
                <a:latin typeface="Calibri" panose="020F0502020204030204" pitchFamily="34" charset="0"/>
              </a:endParaRPr>
            </a:p>
          </p:txBody>
        </p:sp>
        <p:sp>
          <p:nvSpPr>
            <p:cNvPr id="14371" name="Freeform 320"/>
            <p:cNvSpPr/>
            <p:nvPr/>
          </p:nvSpPr>
          <p:spPr bwMode="auto">
            <a:xfrm>
              <a:off x="10880725" y="5981701"/>
              <a:ext cx="825500" cy="722313"/>
            </a:xfrm>
            <a:custGeom>
              <a:avLst/>
              <a:gdLst>
                <a:gd name="T0" fmla="*/ 2147483646 w 440"/>
                <a:gd name="T1" fmla="*/ 2147483646 h 385"/>
                <a:gd name="T2" fmla="*/ 2147483646 w 440"/>
                <a:gd name="T3" fmla="*/ 2147483646 h 385"/>
                <a:gd name="T4" fmla="*/ 2147483646 w 440"/>
                <a:gd name="T5" fmla="*/ 2147483646 h 385"/>
                <a:gd name="T6" fmla="*/ 2147483646 w 440"/>
                <a:gd name="T7" fmla="*/ 2147483646 h 385"/>
                <a:gd name="T8" fmla="*/ 2147483646 w 440"/>
                <a:gd name="T9" fmla="*/ 2147483646 h 385"/>
                <a:gd name="T10" fmla="*/ 2147483646 w 440"/>
                <a:gd name="T11" fmla="*/ 2147483646 h 385"/>
                <a:gd name="T12" fmla="*/ 2147483646 w 440"/>
                <a:gd name="T13" fmla="*/ 2147483646 h 385"/>
                <a:gd name="T14" fmla="*/ 2147483646 w 440"/>
                <a:gd name="T15" fmla="*/ 2147483646 h 385"/>
                <a:gd name="T16" fmla="*/ 2147483646 w 440"/>
                <a:gd name="T17" fmla="*/ 2147483646 h 385"/>
                <a:gd name="T18" fmla="*/ 2147483646 w 440"/>
                <a:gd name="T19" fmla="*/ 2147483646 h 385"/>
                <a:gd name="T20" fmla="*/ 2147483646 w 440"/>
                <a:gd name="T21" fmla="*/ 0 h 385"/>
                <a:gd name="T22" fmla="*/ 2147483646 w 440"/>
                <a:gd name="T23" fmla="*/ 0 h 385"/>
                <a:gd name="T24" fmla="*/ 2147483646 w 440"/>
                <a:gd name="T25" fmla="*/ 2147483646 h 385"/>
                <a:gd name="T26" fmla="*/ 2147483646 w 440"/>
                <a:gd name="T27" fmla="*/ 2147483646 h 385"/>
                <a:gd name="T28" fmla="*/ 2147483646 w 440"/>
                <a:gd name="T29" fmla="*/ 2147483646 h 385"/>
                <a:gd name="T30" fmla="*/ 2147483646 w 440"/>
                <a:gd name="T31" fmla="*/ 2147483646 h 385"/>
                <a:gd name="T32" fmla="*/ 2147483646 w 440"/>
                <a:gd name="T33" fmla="*/ 2147483646 h 385"/>
                <a:gd name="T34" fmla="*/ 2147483646 w 440"/>
                <a:gd name="T35" fmla="*/ 2147483646 h 385"/>
                <a:gd name="T36" fmla="*/ 2147483646 w 440"/>
                <a:gd name="T37" fmla="*/ 2147483646 h 385"/>
                <a:gd name="T38" fmla="*/ 2147483646 w 440"/>
                <a:gd name="T39" fmla="*/ 2147483646 h 385"/>
                <a:gd name="T40" fmla="*/ 2147483646 w 440"/>
                <a:gd name="T41" fmla="*/ 2147483646 h 385"/>
                <a:gd name="T42" fmla="*/ 2147483646 w 440"/>
                <a:gd name="T43" fmla="*/ 2147483646 h 385"/>
                <a:gd name="T44" fmla="*/ 2147483646 w 440"/>
                <a:gd name="T45" fmla="*/ 2147483646 h 385"/>
                <a:gd name="T46" fmla="*/ 2147483646 w 440"/>
                <a:gd name="T47" fmla="*/ 2147483646 h 385"/>
                <a:gd name="T48" fmla="*/ 2147483646 w 440"/>
                <a:gd name="T49" fmla="*/ 2147483646 h 385"/>
                <a:gd name="T50" fmla="*/ 2147483646 w 440"/>
                <a:gd name="T51" fmla="*/ 2147483646 h 385"/>
                <a:gd name="T52" fmla="*/ 0 w 440"/>
                <a:gd name="T53" fmla="*/ 2147483646 h 385"/>
                <a:gd name="T54" fmla="*/ 0 w 440"/>
                <a:gd name="T55" fmla="*/ 2147483646 h 385"/>
                <a:gd name="T56" fmla="*/ 2147483646 w 440"/>
                <a:gd name="T57" fmla="*/ 2147483646 h 385"/>
                <a:gd name="T58" fmla="*/ 2147483646 w 440"/>
                <a:gd name="T59" fmla="*/ 2147483646 h 385"/>
                <a:gd name="T60" fmla="*/ 2147483646 w 440"/>
                <a:gd name="T61" fmla="*/ 2147483646 h 385"/>
                <a:gd name="T62" fmla="*/ 2147483646 w 440"/>
                <a:gd name="T63" fmla="*/ 2147483646 h 385"/>
                <a:gd name="T64" fmla="*/ 2147483646 w 440"/>
                <a:gd name="T65" fmla="*/ 2147483646 h 385"/>
                <a:gd name="T66" fmla="*/ 2147483646 w 440"/>
                <a:gd name="T67" fmla="*/ 2147483646 h 385"/>
                <a:gd name="T68" fmla="*/ 2147483646 w 440"/>
                <a:gd name="T69" fmla="*/ 2147483646 h 385"/>
                <a:gd name="T70" fmla="*/ 2147483646 w 440"/>
                <a:gd name="T71" fmla="*/ 2147483646 h 385"/>
                <a:gd name="T72" fmla="*/ 2147483646 w 440"/>
                <a:gd name="T73" fmla="*/ 2147483646 h 385"/>
                <a:gd name="T74" fmla="*/ 2147483646 w 440"/>
                <a:gd name="T75" fmla="*/ 2147483646 h 385"/>
                <a:gd name="T76" fmla="*/ 2147483646 w 440"/>
                <a:gd name="T77" fmla="*/ 2147483646 h 385"/>
                <a:gd name="T78" fmla="*/ 2147483646 w 440"/>
                <a:gd name="T79" fmla="*/ 2147483646 h 385"/>
                <a:gd name="T80" fmla="*/ 2147483646 w 440"/>
                <a:gd name="T81" fmla="*/ 2147483646 h 385"/>
                <a:gd name="T82" fmla="*/ 2147483646 w 440"/>
                <a:gd name="T83" fmla="*/ 2147483646 h 3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40" h="385">
                  <a:moveTo>
                    <a:pt x="311" y="9"/>
                  </a:moveTo>
                  <a:cubicBezTo>
                    <a:pt x="310" y="8"/>
                    <a:pt x="310" y="8"/>
                    <a:pt x="310" y="8"/>
                  </a:cubicBezTo>
                  <a:cubicBezTo>
                    <a:pt x="309" y="7"/>
                    <a:pt x="309" y="7"/>
                    <a:pt x="309" y="7"/>
                  </a:cubicBezTo>
                  <a:cubicBezTo>
                    <a:pt x="309" y="7"/>
                    <a:pt x="309" y="6"/>
                    <a:pt x="308" y="6"/>
                  </a:cubicBezTo>
                  <a:cubicBezTo>
                    <a:pt x="307" y="5"/>
                    <a:pt x="306" y="4"/>
                    <a:pt x="306" y="4"/>
                  </a:cubicBezTo>
                  <a:cubicBezTo>
                    <a:pt x="305" y="4"/>
                    <a:pt x="305" y="3"/>
                    <a:pt x="304" y="3"/>
                  </a:cubicBezTo>
                  <a:cubicBezTo>
                    <a:pt x="304" y="3"/>
                    <a:pt x="303" y="2"/>
                    <a:pt x="302" y="2"/>
                  </a:cubicBezTo>
                  <a:cubicBezTo>
                    <a:pt x="302" y="2"/>
                    <a:pt x="302" y="2"/>
                    <a:pt x="301" y="2"/>
                  </a:cubicBezTo>
                  <a:cubicBezTo>
                    <a:pt x="300" y="1"/>
                    <a:pt x="300" y="1"/>
                    <a:pt x="299" y="1"/>
                  </a:cubicBezTo>
                  <a:cubicBezTo>
                    <a:pt x="298" y="1"/>
                    <a:pt x="298" y="1"/>
                    <a:pt x="298" y="1"/>
                  </a:cubicBezTo>
                  <a:cubicBezTo>
                    <a:pt x="296" y="0"/>
                    <a:pt x="295" y="0"/>
                    <a:pt x="294" y="0"/>
                  </a:cubicBezTo>
                  <a:cubicBezTo>
                    <a:pt x="21" y="0"/>
                    <a:pt x="21" y="0"/>
                    <a:pt x="21" y="0"/>
                  </a:cubicBezTo>
                  <a:cubicBezTo>
                    <a:pt x="19" y="0"/>
                    <a:pt x="18" y="0"/>
                    <a:pt x="17" y="1"/>
                  </a:cubicBezTo>
                  <a:cubicBezTo>
                    <a:pt x="17" y="1"/>
                    <a:pt x="16" y="1"/>
                    <a:pt x="16" y="1"/>
                  </a:cubicBezTo>
                  <a:cubicBezTo>
                    <a:pt x="15" y="1"/>
                    <a:pt x="14" y="1"/>
                    <a:pt x="14" y="2"/>
                  </a:cubicBezTo>
                  <a:cubicBezTo>
                    <a:pt x="13" y="2"/>
                    <a:pt x="13" y="2"/>
                    <a:pt x="12" y="2"/>
                  </a:cubicBezTo>
                  <a:cubicBezTo>
                    <a:pt x="12" y="2"/>
                    <a:pt x="11" y="3"/>
                    <a:pt x="10" y="3"/>
                  </a:cubicBezTo>
                  <a:cubicBezTo>
                    <a:pt x="10" y="3"/>
                    <a:pt x="9" y="4"/>
                    <a:pt x="9" y="4"/>
                  </a:cubicBezTo>
                  <a:cubicBezTo>
                    <a:pt x="8" y="4"/>
                    <a:pt x="7" y="5"/>
                    <a:pt x="7" y="6"/>
                  </a:cubicBezTo>
                  <a:cubicBezTo>
                    <a:pt x="6" y="6"/>
                    <a:pt x="6" y="7"/>
                    <a:pt x="5" y="7"/>
                  </a:cubicBezTo>
                  <a:cubicBezTo>
                    <a:pt x="4" y="8"/>
                    <a:pt x="4" y="8"/>
                    <a:pt x="4" y="8"/>
                  </a:cubicBezTo>
                  <a:cubicBezTo>
                    <a:pt x="4" y="9"/>
                    <a:pt x="4" y="10"/>
                    <a:pt x="3" y="10"/>
                  </a:cubicBezTo>
                  <a:cubicBezTo>
                    <a:pt x="3" y="11"/>
                    <a:pt x="3" y="11"/>
                    <a:pt x="3" y="11"/>
                  </a:cubicBezTo>
                  <a:cubicBezTo>
                    <a:pt x="2" y="12"/>
                    <a:pt x="2" y="13"/>
                    <a:pt x="2" y="13"/>
                  </a:cubicBezTo>
                  <a:cubicBezTo>
                    <a:pt x="2" y="13"/>
                    <a:pt x="2" y="13"/>
                    <a:pt x="2" y="13"/>
                  </a:cubicBezTo>
                  <a:cubicBezTo>
                    <a:pt x="2" y="13"/>
                    <a:pt x="2" y="13"/>
                    <a:pt x="2" y="13"/>
                  </a:cubicBezTo>
                  <a:cubicBezTo>
                    <a:pt x="1" y="16"/>
                    <a:pt x="0" y="18"/>
                    <a:pt x="0" y="21"/>
                  </a:cubicBezTo>
                  <a:cubicBezTo>
                    <a:pt x="0" y="199"/>
                    <a:pt x="0" y="199"/>
                    <a:pt x="0" y="199"/>
                  </a:cubicBezTo>
                  <a:cubicBezTo>
                    <a:pt x="0" y="202"/>
                    <a:pt x="1" y="204"/>
                    <a:pt x="2" y="207"/>
                  </a:cubicBezTo>
                  <a:cubicBezTo>
                    <a:pt x="2" y="207"/>
                    <a:pt x="2" y="207"/>
                    <a:pt x="2" y="207"/>
                  </a:cubicBezTo>
                  <a:cubicBezTo>
                    <a:pt x="2" y="207"/>
                    <a:pt x="2" y="207"/>
                    <a:pt x="2" y="207"/>
                  </a:cubicBezTo>
                  <a:cubicBezTo>
                    <a:pt x="2" y="207"/>
                    <a:pt x="2" y="208"/>
                    <a:pt x="3" y="209"/>
                  </a:cubicBezTo>
                  <a:cubicBezTo>
                    <a:pt x="3" y="210"/>
                    <a:pt x="3" y="210"/>
                    <a:pt x="3" y="210"/>
                  </a:cubicBezTo>
                  <a:cubicBezTo>
                    <a:pt x="4" y="210"/>
                    <a:pt x="4" y="211"/>
                    <a:pt x="4" y="212"/>
                  </a:cubicBezTo>
                  <a:cubicBezTo>
                    <a:pt x="5" y="212"/>
                    <a:pt x="5" y="212"/>
                    <a:pt x="5" y="212"/>
                  </a:cubicBezTo>
                  <a:cubicBezTo>
                    <a:pt x="6" y="213"/>
                    <a:pt x="6" y="214"/>
                    <a:pt x="7" y="214"/>
                  </a:cubicBezTo>
                  <a:cubicBezTo>
                    <a:pt x="7" y="215"/>
                    <a:pt x="8" y="215"/>
                    <a:pt x="9" y="216"/>
                  </a:cubicBezTo>
                  <a:cubicBezTo>
                    <a:pt x="9" y="216"/>
                    <a:pt x="10" y="217"/>
                    <a:pt x="10" y="217"/>
                  </a:cubicBezTo>
                  <a:cubicBezTo>
                    <a:pt x="11" y="217"/>
                    <a:pt x="11" y="217"/>
                    <a:pt x="12" y="218"/>
                  </a:cubicBezTo>
                  <a:cubicBezTo>
                    <a:pt x="179" y="385"/>
                    <a:pt x="179" y="385"/>
                    <a:pt x="179" y="385"/>
                  </a:cubicBezTo>
                  <a:cubicBezTo>
                    <a:pt x="314" y="375"/>
                    <a:pt x="423" y="271"/>
                    <a:pt x="440" y="139"/>
                  </a:cubicBezTo>
                  <a:lnTo>
                    <a:pt x="311" y="9"/>
                  </a:lnTo>
                  <a:close/>
                </a:path>
              </a:pathLst>
            </a:custGeom>
            <a:solidFill>
              <a:srgbClr val="1695A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372" name="Freeform 321"/>
            <p:cNvSpPr/>
            <p:nvPr/>
          </p:nvSpPr>
          <p:spPr bwMode="auto">
            <a:xfrm>
              <a:off x="10880725" y="5981701"/>
              <a:ext cx="588963" cy="412750"/>
            </a:xfrm>
            <a:custGeom>
              <a:avLst/>
              <a:gdLst>
                <a:gd name="T0" fmla="*/ 0 w 314"/>
                <a:gd name="T1" fmla="*/ 2147483646 h 220"/>
                <a:gd name="T2" fmla="*/ 2147483646 w 314"/>
                <a:gd name="T3" fmla="*/ 0 h 220"/>
                <a:gd name="T4" fmla="*/ 2147483646 w 314"/>
                <a:gd name="T5" fmla="*/ 0 h 220"/>
                <a:gd name="T6" fmla="*/ 2147483646 w 314"/>
                <a:gd name="T7" fmla="*/ 2147483646 h 220"/>
                <a:gd name="T8" fmla="*/ 2147483646 w 314"/>
                <a:gd name="T9" fmla="*/ 2147483646 h 220"/>
                <a:gd name="T10" fmla="*/ 2147483646 w 314"/>
                <a:gd name="T11" fmla="*/ 2147483646 h 220"/>
                <a:gd name="T12" fmla="*/ 2147483646 w 314"/>
                <a:gd name="T13" fmla="*/ 2147483646 h 220"/>
                <a:gd name="T14" fmla="*/ 0 w 314"/>
                <a:gd name="T15" fmla="*/ 2147483646 h 220"/>
                <a:gd name="T16" fmla="*/ 0 w 314"/>
                <a:gd name="T17" fmla="*/ 2147483646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 h="220">
                  <a:moveTo>
                    <a:pt x="0" y="21"/>
                  </a:moveTo>
                  <a:cubicBezTo>
                    <a:pt x="0" y="9"/>
                    <a:pt x="9" y="0"/>
                    <a:pt x="21" y="0"/>
                  </a:cubicBezTo>
                  <a:cubicBezTo>
                    <a:pt x="294" y="0"/>
                    <a:pt x="294" y="0"/>
                    <a:pt x="294" y="0"/>
                  </a:cubicBezTo>
                  <a:cubicBezTo>
                    <a:pt x="305" y="0"/>
                    <a:pt x="314" y="9"/>
                    <a:pt x="314" y="21"/>
                  </a:cubicBezTo>
                  <a:cubicBezTo>
                    <a:pt x="314" y="199"/>
                    <a:pt x="314" y="199"/>
                    <a:pt x="314" y="199"/>
                  </a:cubicBezTo>
                  <a:cubicBezTo>
                    <a:pt x="314" y="211"/>
                    <a:pt x="305" y="220"/>
                    <a:pt x="294" y="220"/>
                  </a:cubicBezTo>
                  <a:cubicBezTo>
                    <a:pt x="21" y="220"/>
                    <a:pt x="21" y="220"/>
                    <a:pt x="21" y="220"/>
                  </a:cubicBezTo>
                  <a:cubicBezTo>
                    <a:pt x="9" y="220"/>
                    <a:pt x="0" y="211"/>
                    <a:pt x="0" y="199"/>
                  </a:cubicBezTo>
                  <a:lnTo>
                    <a:pt x="0" y="21"/>
                  </a:lnTo>
                  <a:close/>
                </a:path>
              </a:pathLst>
            </a:custGeom>
            <a:solidFill>
              <a:srgbClr val="D1ECF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373" name="Freeform 322"/>
            <p:cNvSpPr/>
            <p:nvPr/>
          </p:nvSpPr>
          <p:spPr bwMode="auto">
            <a:xfrm>
              <a:off x="10883900" y="6176963"/>
              <a:ext cx="584200" cy="217488"/>
            </a:xfrm>
            <a:custGeom>
              <a:avLst/>
              <a:gdLst>
                <a:gd name="T0" fmla="*/ 2147483646 w 311"/>
                <a:gd name="T1" fmla="*/ 2147483646 h 116"/>
                <a:gd name="T2" fmla="*/ 0 w 311"/>
                <a:gd name="T3" fmla="*/ 2147483646 h 116"/>
                <a:gd name="T4" fmla="*/ 2147483646 w 311"/>
                <a:gd name="T5" fmla="*/ 2147483646 h 116"/>
                <a:gd name="T6" fmla="*/ 2147483646 w 311"/>
                <a:gd name="T7" fmla="*/ 2147483646 h 116"/>
                <a:gd name="T8" fmla="*/ 2147483646 w 311"/>
                <a:gd name="T9" fmla="*/ 2147483646 h 116"/>
                <a:gd name="T10" fmla="*/ 2147483646 w 311"/>
                <a:gd name="T11" fmla="*/ 0 h 1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6">
                  <a:moveTo>
                    <a:pt x="106" y="2"/>
                  </a:moveTo>
                  <a:cubicBezTo>
                    <a:pt x="0" y="102"/>
                    <a:pt x="0" y="102"/>
                    <a:pt x="0" y="102"/>
                  </a:cubicBezTo>
                  <a:cubicBezTo>
                    <a:pt x="3" y="110"/>
                    <a:pt x="10" y="116"/>
                    <a:pt x="19" y="116"/>
                  </a:cubicBezTo>
                  <a:cubicBezTo>
                    <a:pt x="292" y="116"/>
                    <a:pt x="292" y="116"/>
                    <a:pt x="292" y="116"/>
                  </a:cubicBezTo>
                  <a:cubicBezTo>
                    <a:pt x="301" y="116"/>
                    <a:pt x="308" y="110"/>
                    <a:pt x="311" y="102"/>
                  </a:cubicBezTo>
                  <a:cubicBezTo>
                    <a:pt x="203" y="0"/>
                    <a:pt x="203" y="0"/>
                    <a:pt x="203" y="0"/>
                  </a:cubicBezTo>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374" name="Freeform 323"/>
            <p:cNvSpPr/>
            <p:nvPr/>
          </p:nvSpPr>
          <p:spPr bwMode="auto">
            <a:xfrm>
              <a:off x="10883900" y="6188076"/>
              <a:ext cx="584200" cy="206375"/>
            </a:xfrm>
            <a:custGeom>
              <a:avLst/>
              <a:gdLst>
                <a:gd name="T0" fmla="*/ 2147483646 w 311"/>
                <a:gd name="T1" fmla="*/ 2147483646 h 110"/>
                <a:gd name="T2" fmla="*/ 0 w 311"/>
                <a:gd name="T3" fmla="*/ 2147483646 h 110"/>
                <a:gd name="T4" fmla="*/ 2147483646 w 311"/>
                <a:gd name="T5" fmla="*/ 2147483646 h 110"/>
                <a:gd name="T6" fmla="*/ 2147483646 w 311"/>
                <a:gd name="T7" fmla="*/ 2147483646 h 110"/>
                <a:gd name="T8" fmla="*/ 2147483646 w 311"/>
                <a:gd name="T9" fmla="*/ 2147483646 h 110"/>
                <a:gd name="T10" fmla="*/ 2147483646 w 311"/>
                <a:gd name="T11" fmla="*/ 0 h 1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10">
                  <a:moveTo>
                    <a:pt x="106" y="1"/>
                  </a:moveTo>
                  <a:cubicBezTo>
                    <a:pt x="0" y="97"/>
                    <a:pt x="0" y="97"/>
                    <a:pt x="0" y="97"/>
                  </a:cubicBezTo>
                  <a:cubicBezTo>
                    <a:pt x="3" y="104"/>
                    <a:pt x="10" y="110"/>
                    <a:pt x="19" y="110"/>
                  </a:cubicBezTo>
                  <a:cubicBezTo>
                    <a:pt x="292" y="110"/>
                    <a:pt x="292" y="110"/>
                    <a:pt x="292" y="110"/>
                  </a:cubicBezTo>
                  <a:cubicBezTo>
                    <a:pt x="301" y="110"/>
                    <a:pt x="308" y="104"/>
                    <a:pt x="311" y="97"/>
                  </a:cubicBezTo>
                  <a:cubicBezTo>
                    <a:pt x="203" y="0"/>
                    <a:pt x="203" y="0"/>
                    <a:pt x="20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375" name="Freeform 324"/>
            <p:cNvSpPr/>
            <p:nvPr/>
          </p:nvSpPr>
          <p:spPr bwMode="auto">
            <a:xfrm>
              <a:off x="10883900" y="5981701"/>
              <a:ext cx="584200" cy="312738"/>
            </a:xfrm>
            <a:custGeom>
              <a:avLst/>
              <a:gdLst>
                <a:gd name="T0" fmla="*/ 0 w 311"/>
                <a:gd name="T1" fmla="*/ 2147483646 h 167"/>
                <a:gd name="T2" fmla="*/ 2147483646 w 311"/>
                <a:gd name="T3" fmla="*/ 2147483646 h 167"/>
                <a:gd name="T4" fmla="*/ 2147483646 w 311"/>
                <a:gd name="T5" fmla="*/ 2147483646 h 167"/>
                <a:gd name="T6" fmla="*/ 2147483646 w 311"/>
                <a:gd name="T7" fmla="*/ 0 h 167"/>
                <a:gd name="T8" fmla="*/ 2147483646 w 311"/>
                <a:gd name="T9" fmla="*/ 0 h 167"/>
                <a:gd name="T10" fmla="*/ 0 w 311"/>
                <a:gd name="T11" fmla="*/ 2147483646 h 1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67">
                  <a:moveTo>
                    <a:pt x="0" y="15"/>
                  </a:moveTo>
                  <a:cubicBezTo>
                    <a:pt x="155" y="167"/>
                    <a:pt x="155" y="167"/>
                    <a:pt x="155" y="167"/>
                  </a:cubicBezTo>
                  <a:cubicBezTo>
                    <a:pt x="311" y="15"/>
                    <a:pt x="311" y="15"/>
                    <a:pt x="311" y="15"/>
                  </a:cubicBezTo>
                  <a:cubicBezTo>
                    <a:pt x="308" y="6"/>
                    <a:pt x="301" y="0"/>
                    <a:pt x="292" y="0"/>
                  </a:cubicBezTo>
                  <a:cubicBezTo>
                    <a:pt x="19" y="0"/>
                    <a:pt x="19" y="0"/>
                    <a:pt x="19" y="0"/>
                  </a:cubicBezTo>
                  <a:cubicBezTo>
                    <a:pt x="10" y="0"/>
                    <a:pt x="3" y="6"/>
                    <a:pt x="0" y="15"/>
                  </a:cubicBezTo>
                  <a:close/>
                </a:path>
              </a:pathLst>
            </a:custGeom>
            <a:solidFill>
              <a:srgbClr val="8FC4D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376" name="Freeform 325"/>
            <p:cNvSpPr/>
            <p:nvPr/>
          </p:nvSpPr>
          <p:spPr bwMode="auto">
            <a:xfrm>
              <a:off x="10883900" y="5981701"/>
              <a:ext cx="584200" cy="285750"/>
            </a:xfrm>
            <a:custGeom>
              <a:avLst/>
              <a:gdLst>
                <a:gd name="T0" fmla="*/ 0 w 311"/>
                <a:gd name="T1" fmla="*/ 2147483646 h 152"/>
                <a:gd name="T2" fmla="*/ 2147483646 w 311"/>
                <a:gd name="T3" fmla="*/ 2147483646 h 152"/>
                <a:gd name="T4" fmla="*/ 2147483646 w 311"/>
                <a:gd name="T5" fmla="*/ 2147483646 h 152"/>
                <a:gd name="T6" fmla="*/ 2147483646 w 311"/>
                <a:gd name="T7" fmla="*/ 0 h 152"/>
                <a:gd name="T8" fmla="*/ 2147483646 w 311"/>
                <a:gd name="T9" fmla="*/ 0 h 152"/>
                <a:gd name="T10" fmla="*/ 0 w 311"/>
                <a:gd name="T11" fmla="*/ 2147483646 h 1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1" h="152">
                  <a:moveTo>
                    <a:pt x="0" y="13"/>
                  </a:moveTo>
                  <a:cubicBezTo>
                    <a:pt x="155" y="152"/>
                    <a:pt x="155" y="152"/>
                    <a:pt x="155" y="152"/>
                  </a:cubicBezTo>
                  <a:cubicBezTo>
                    <a:pt x="311" y="13"/>
                    <a:pt x="311" y="13"/>
                    <a:pt x="311" y="13"/>
                  </a:cubicBezTo>
                  <a:cubicBezTo>
                    <a:pt x="308" y="6"/>
                    <a:pt x="301" y="0"/>
                    <a:pt x="292" y="0"/>
                  </a:cubicBezTo>
                  <a:cubicBezTo>
                    <a:pt x="19" y="0"/>
                    <a:pt x="19" y="0"/>
                    <a:pt x="19" y="0"/>
                  </a:cubicBezTo>
                  <a:cubicBezTo>
                    <a:pt x="10" y="0"/>
                    <a:pt x="3"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25" name="图片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3464" y="3219221"/>
            <a:ext cx="2580191" cy="1874671"/>
          </a:xfrm>
          <a:prstGeom prst="rect">
            <a:avLst/>
          </a:prstGeom>
        </p:spPr>
      </p:pic>
      <p:sp>
        <p:nvSpPr>
          <p:cNvPr id="30" name="TextBox 47"/>
          <p:cNvSpPr txBox="1">
            <a:spLocks noChangeArrowheads="1"/>
          </p:cNvSpPr>
          <p:nvPr/>
        </p:nvSpPr>
        <p:spPr bwMode="auto">
          <a:xfrm>
            <a:off x="1288487" y="1376363"/>
            <a:ext cx="6642459"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fontAlgn="auto" hangingPunct="1">
              <a:lnSpc>
                <a:spcPct val="150000"/>
              </a:lnSpc>
              <a:spcBef>
                <a:spcPts val="0"/>
              </a:spcBef>
              <a:spcAft>
                <a:spcPts val="0"/>
              </a:spcAft>
              <a:defRPr/>
            </a:pPr>
            <a:r>
              <a:rPr lang="zh-CN" altLang="en-US" sz="2400" kern="0" dirty="0">
                <a:solidFill>
                  <a:prstClr val="black"/>
                </a:solidFill>
                <a:latin typeface="微软雅黑" panose="020B0503020204020204" pitchFamily="34" charset="-122"/>
                <a:ea typeface="微软雅黑" panose="020B0503020204020204" pitchFamily="34" charset="-122"/>
              </a:rPr>
              <a:t>胡</a:t>
            </a:r>
            <a:r>
              <a:rPr lang="zh-CN" altLang="en-US" sz="2400" kern="0" dirty="0">
                <a:solidFill>
                  <a:srgbClr val="0000FF"/>
                </a:solidFill>
                <a:latin typeface="微软雅黑" panose="020B0503020204020204" pitchFamily="34" charset="-122"/>
                <a:ea typeface="微软雅黑" panose="020B0503020204020204" pitchFamily="34" charset="-122"/>
              </a:rPr>
              <a:t>髭</a:t>
            </a:r>
            <a:r>
              <a:rPr lang="zh-CN" altLang="en-US" sz="2400" kern="0" dirty="0">
                <a:solidFill>
                  <a:prstClr val="black"/>
                </a:solidFill>
                <a:latin typeface="微软雅黑" panose="020B0503020204020204" pitchFamily="34" charset="-122"/>
                <a:ea typeface="微软雅黑" panose="020B0503020204020204" pitchFamily="34" charset="-122"/>
              </a:rPr>
              <a:t>（    ）        </a:t>
            </a:r>
            <a:r>
              <a:rPr lang="zh-CN" altLang="en-US" sz="2400" kern="0" dirty="0">
                <a:solidFill>
                  <a:srgbClr val="0000FF"/>
                </a:solidFill>
                <a:latin typeface="微软雅黑" panose="020B0503020204020204" pitchFamily="34" charset="-122"/>
                <a:ea typeface="微软雅黑" panose="020B0503020204020204" pitchFamily="34" charset="-122"/>
              </a:rPr>
              <a:t>鬈</a:t>
            </a:r>
            <a:r>
              <a:rPr lang="zh-CN" altLang="en-US" sz="2400" kern="0" dirty="0">
                <a:solidFill>
                  <a:prstClr val="black"/>
                </a:solidFill>
                <a:latin typeface="微软雅黑" panose="020B0503020204020204" pitchFamily="34" charset="-122"/>
                <a:ea typeface="微软雅黑" panose="020B0503020204020204" pitchFamily="34" charset="-122"/>
              </a:rPr>
              <a:t>发（     ）       </a:t>
            </a:r>
            <a:r>
              <a:rPr lang="zh-CN" altLang="en-US" sz="2400" kern="0" dirty="0">
                <a:solidFill>
                  <a:srgbClr val="0000FF"/>
                </a:solidFill>
                <a:latin typeface="微软雅黑" panose="020B0503020204020204" pitchFamily="34" charset="-122"/>
                <a:ea typeface="微软雅黑" panose="020B0503020204020204" pitchFamily="34" charset="-122"/>
              </a:rPr>
              <a:t>滞</a:t>
            </a:r>
            <a:r>
              <a:rPr lang="zh-CN" altLang="en-US" sz="2400" kern="0" dirty="0">
                <a:solidFill>
                  <a:prstClr val="black"/>
                </a:solidFill>
                <a:latin typeface="微软雅黑" panose="020B0503020204020204" pitchFamily="34" charset="-122"/>
                <a:ea typeface="微软雅黑" panose="020B0503020204020204" pitchFamily="34" charset="-122"/>
              </a:rPr>
              <a:t>留（   ）</a:t>
            </a:r>
            <a:endParaRPr lang="en-US" altLang="zh-CN" sz="2400" kern="0" dirty="0">
              <a:solidFill>
                <a:prstClr val="black"/>
              </a:solidFill>
              <a:latin typeface="微软雅黑" panose="020B0503020204020204" pitchFamily="34" charset="-122"/>
              <a:ea typeface="微软雅黑" panose="020B0503020204020204" pitchFamily="34" charset="-122"/>
            </a:endParaRPr>
          </a:p>
          <a:p>
            <a:pPr defTabSz="685800" eaLnBrk="1" fontAlgn="auto" hangingPunct="1">
              <a:lnSpc>
                <a:spcPct val="150000"/>
              </a:lnSpc>
              <a:spcBef>
                <a:spcPts val="0"/>
              </a:spcBef>
              <a:spcAft>
                <a:spcPts val="0"/>
              </a:spcAft>
              <a:defRPr/>
            </a:pPr>
            <a:r>
              <a:rPr lang="zh-CN" altLang="en-US" sz="2400" kern="0" dirty="0">
                <a:solidFill>
                  <a:prstClr val="black"/>
                </a:solidFill>
                <a:latin typeface="微软雅黑" panose="020B0503020204020204" pitchFamily="34" charset="-122"/>
                <a:ea typeface="微软雅黑" panose="020B0503020204020204" pitchFamily="34" charset="-122"/>
              </a:rPr>
              <a:t>长</a:t>
            </a:r>
            <a:r>
              <a:rPr lang="zh-CN" altLang="en-US" sz="2400" kern="0" dirty="0">
                <a:solidFill>
                  <a:srgbClr val="0000FF"/>
                </a:solidFill>
                <a:latin typeface="微软雅黑" panose="020B0503020204020204" pitchFamily="34" charset="-122"/>
                <a:ea typeface="微软雅黑" panose="020B0503020204020204" pitchFamily="34" charset="-122"/>
              </a:rPr>
              <a:t>髯</a:t>
            </a:r>
            <a:r>
              <a:rPr lang="zh-CN" altLang="en-US" sz="2400" kern="0" dirty="0">
                <a:solidFill>
                  <a:prstClr val="black"/>
                </a:solidFill>
                <a:latin typeface="微软雅黑" panose="020B0503020204020204" pitchFamily="34" charset="-122"/>
                <a:ea typeface="微软雅黑" panose="020B0503020204020204" pitchFamily="34" charset="-122"/>
              </a:rPr>
              <a:t>（     </a:t>
            </a:r>
            <a:r>
              <a:rPr lang="zh-CN" altLang="en-US" sz="2400" kern="0" dirty="0">
                <a:latin typeface="微软雅黑" panose="020B0503020204020204" pitchFamily="34" charset="-122"/>
                <a:ea typeface="微软雅黑" panose="020B0503020204020204" pitchFamily="34" charset="-122"/>
              </a:rPr>
              <a:t>） </a:t>
            </a:r>
            <a:r>
              <a:rPr lang="zh-CN" altLang="en-US" sz="2400" kern="0" dirty="0">
                <a:solidFill>
                  <a:srgbClr val="0000FF"/>
                </a:solidFill>
                <a:latin typeface="微软雅黑" panose="020B0503020204020204" pitchFamily="34" charset="-122"/>
                <a:ea typeface="微软雅黑" panose="020B0503020204020204" pitchFamily="34" charset="-122"/>
              </a:rPr>
              <a:t>      黝</a:t>
            </a:r>
            <a:r>
              <a:rPr lang="zh-CN" altLang="en-US" sz="2400" kern="0" dirty="0">
                <a:solidFill>
                  <a:prstClr val="black"/>
                </a:solidFill>
                <a:latin typeface="微软雅黑" panose="020B0503020204020204" pitchFamily="34" charset="-122"/>
                <a:ea typeface="微软雅黑" panose="020B0503020204020204" pitchFamily="34" charset="-122"/>
              </a:rPr>
              <a:t>黑（    ）        愚</a:t>
            </a:r>
            <a:r>
              <a:rPr lang="zh-CN" altLang="en-US" sz="2400" kern="0" dirty="0">
                <a:solidFill>
                  <a:srgbClr val="0000FF"/>
                </a:solidFill>
                <a:latin typeface="微软雅黑" panose="020B0503020204020204" pitchFamily="34" charset="-122"/>
                <a:ea typeface="微软雅黑" panose="020B0503020204020204" pitchFamily="34" charset="-122"/>
              </a:rPr>
              <a:t>钝</a:t>
            </a:r>
            <a:r>
              <a:rPr lang="zh-CN" altLang="en-US" sz="2400" kern="0" dirty="0">
                <a:solidFill>
                  <a:prstClr val="black"/>
                </a:solidFill>
                <a:latin typeface="微软雅黑" panose="020B0503020204020204" pitchFamily="34" charset="-122"/>
                <a:ea typeface="微软雅黑" panose="020B0503020204020204" pitchFamily="34" charset="-122"/>
              </a:rPr>
              <a:t>（    ）</a:t>
            </a:r>
          </a:p>
          <a:p>
            <a:pPr defTabSz="685800" eaLnBrk="1" fontAlgn="auto" hangingPunct="1">
              <a:lnSpc>
                <a:spcPct val="150000"/>
              </a:lnSpc>
              <a:spcBef>
                <a:spcPts val="0"/>
              </a:spcBef>
              <a:spcAft>
                <a:spcPts val="0"/>
              </a:spcAft>
              <a:defRPr/>
            </a:pPr>
            <a:r>
              <a:rPr lang="zh-CN" altLang="en-US" sz="2400" kern="0" dirty="0">
                <a:solidFill>
                  <a:prstClr val="black"/>
                </a:solidFill>
                <a:latin typeface="微软雅黑" panose="020B0503020204020204" pitchFamily="34" charset="-122"/>
                <a:ea typeface="微软雅黑" panose="020B0503020204020204" pitchFamily="34" charset="-122"/>
              </a:rPr>
              <a:t>侏</a:t>
            </a:r>
            <a:r>
              <a:rPr lang="zh-CN" altLang="en-US" sz="2400" kern="0" dirty="0">
                <a:solidFill>
                  <a:srgbClr val="0000FF"/>
                </a:solidFill>
                <a:latin typeface="微软雅黑" panose="020B0503020204020204" pitchFamily="34" charset="-122"/>
                <a:ea typeface="微软雅黑" panose="020B0503020204020204" pitchFamily="34" charset="-122"/>
              </a:rPr>
              <a:t>儒</a:t>
            </a:r>
            <a:r>
              <a:rPr lang="zh-CN" altLang="en-US" sz="2400" kern="0" dirty="0">
                <a:solidFill>
                  <a:prstClr val="black"/>
                </a:solidFill>
                <a:latin typeface="微软雅黑" panose="020B0503020204020204" pitchFamily="34" charset="-122"/>
                <a:ea typeface="微软雅黑" panose="020B0503020204020204" pitchFamily="34" charset="-122"/>
              </a:rPr>
              <a:t>（     ）       </a:t>
            </a:r>
            <a:r>
              <a:rPr lang="zh-CN" altLang="en-US" sz="2400" kern="0" dirty="0">
                <a:solidFill>
                  <a:srgbClr val="0000FF"/>
                </a:solidFill>
                <a:latin typeface="微软雅黑" panose="020B0503020204020204" pitchFamily="34" charset="-122"/>
                <a:ea typeface="微软雅黑" panose="020B0503020204020204" pitchFamily="34" charset="-122"/>
              </a:rPr>
              <a:t>盎</a:t>
            </a:r>
            <a:r>
              <a:rPr lang="zh-CN" altLang="en-US" sz="2400" kern="0" dirty="0">
                <a:solidFill>
                  <a:prstClr val="black"/>
                </a:solidFill>
                <a:latin typeface="微软雅黑" panose="020B0503020204020204" pitchFamily="34" charset="-122"/>
                <a:ea typeface="微软雅黑" panose="020B0503020204020204" pitchFamily="34" charset="-122"/>
              </a:rPr>
              <a:t>然（    ）        禁</a:t>
            </a:r>
            <a:r>
              <a:rPr lang="zh-CN" altLang="en-US" sz="2400" kern="0" dirty="0">
                <a:solidFill>
                  <a:srgbClr val="0000FF"/>
                </a:solidFill>
                <a:latin typeface="微软雅黑" panose="020B0503020204020204" pitchFamily="34" charset="-122"/>
                <a:ea typeface="微软雅黑" panose="020B0503020204020204" pitchFamily="34" charset="-122"/>
              </a:rPr>
              <a:t>锢</a:t>
            </a:r>
            <a:r>
              <a:rPr lang="zh-CN" altLang="en-US" sz="2400" kern="0" dirty="0">
                <a:solidFill>
                  <a:prstClr val="black"/>
                </a:solidFill>
                <a:latin typeface="微软雅黑" panose="020B0503020204020204" pitchFamily="34" charset="-122"/>
                <a:ea typeface="微软雅黑" panose="020B0503020204020204" pitchFamily="34" charset="-122"/>
              </a:rPr>
              <a:t>（    ）</a:t>
            </a:r>
            <a:endParaRPr lang="en-US" altLang="zh-CN" sz="2400" kern="0" dirty="0">
              <a:solidFill>
                <a:prstClr val="black"/>
              </a:solidFill>
              <a:latin typeface="微软雅黑" panose="020B0503020204020204" pitchFamily="34" charset="-122"/>
              <a:ea typeface="微软雅黑" panose="020B0503020204020204" pitchFamily="34" charset="-122"/>
            </a:endParaRPr>
          </a:p>
          <a:p>
            <a:pPr defTabSz="685800" eaLnBrk="1" fontAlgn="auto" hangingPunct="1">
              <a:lnSpc>
                <a:spcPct val="150000"/>
              </a:lnSpc>
              <a:spcBef>
                <a:spcPts val="0"/>
              </a:spcBef>
              <a:spcAft>
                <a:spcPts val="0"/>
              </a:spcAft>
              <a:defRPr/>
            </a:pPr>
            <a:r>
              <a:rPr lang="zh-CN" altLang="en-US" sz="2400" kern="0" dirty="0">
                <a:solidFill>
                  <a:srgbClr val="0000FF"/>
                </a:solidFill>
                <a:latin typeface="微软雅黑" panose="020B0503020204020204" pitchFamily="34" charset="-122"/>
                <a:ea typeface="微软雅黑" panose="020B0503020204020204" pitchFamily="34" charset="-122"/>
              </a:rPr>
              <a:t>锃</a:t>
            </a:r>
            <a:r>
              <a:rPr lang="zh-CN" altLang="en-US" sz="2400" kern="0" dirty="0">
                <a:solidFill>
                  <a:prstClr val="black"/>
                </a:solidFill>
                <a:latin typeface="微软雅黑" panose="020B0503020204020204" pitchFamily="34" charset="-122"/>
                <a:ea typeface="微软雅黑" panose="020B0503020204020204" pitchFamily="34" charset="-122"/>
              </a:rPr>
              <a:t>亮（     ）   </a:t>
            </a:r>
            <a:r>
              <a:rPr lang="zh-CN" altLang="en-US" sz="2400" kern="0" dirty="0">
                <a:solidFill>
                  <a:srgbClr val="7030A0"/>
                </a:solidFill>
                <a:latin typeface="微软雅黑" panose="020B0503020204020204" pitchFamily="34" charset="-122"/>
                <a:ea typeface="微软雅黑" panose="020B0503020204020204" pitchFamily="34" charset="-122"/>
              </a:rPr>
              <a:t>    </a:t>
            </a:r>
            <a:r>
              <a:rPr lang="zh-CN" altLang="en-US" sz="2400" kern="0" dirty="0">
                <a:solidFill>
                  <a:srgbClr val="0000FF"/>
                </a:solidFill>
                <a:latin typeface="微软雅黑" panose="020B0503020204020204" pitchFamily="34" charset="-122"/>
                <a:ea typeface="微软雅黑" panose="020B0503020204020204" pitchFamily="34" charset="-122"/>
              </a:rPr>
              <a:t>粲</a:t>
            </a:r>
            <a:r>
              <a:rPr lang="zh-CN" altLang="en-US" sz="2400" kern="0" dirty="0">
                <a:solidFill>
                  <a:prstClr val="black"/>
                </a:solidFill>
                <a:latin typeface="微软雅黑" panose="020B0503020204020204" pitchFamily="34" charset="-122"/>
                <a:ea typeface="微软雅黑" panose="020B0503020204020204" pitchFamily="34" charset="-122"/>
              </a:rPr>
              <a:t>然（    ）        酒</a:t>
            </a:r>
            <a:r>
              <a:rPr lang="zh-CN" altLang="en-US" sz="2400" kern="0" dirty="0">
                <a:solidFill>
                  <a:srgbClr val="0000FF"/>
                </a:solidFill>
                <a:latin typeface="微软雅黑" panose="020B0503020204020204" pitchFamily="34" charset="-122"/>
                <a:ea typeface="微软雅黑" panose="020B0503020204020204" pitchFamily="34" charset="-122"/>
              </a:rPr>
              <a:t>肆</a:t>
            </a:r>
            <a:r>
              <a:rPr lang="zh-CN" altLang="en-US" sz="2400" kern="0" dirty="0">
                <a:solidFill>
                  <a:prstClr val="black"/>
                </a:solidFill>
                <a:latin typeface="微软雅黑" panose="020B0503020204020204" pitchFamily="34" charset="-122"/>
                <a:ea typeface="微软雅黑" panose="020B0503020204020204" pitchFamily="34" charset="-122"/>
              </a:rPr>
              <a:t>（    ）</a:t>
            </a:r>
            <a:endParaRPr lang="en-US" altLang="zh-CN" sz="2400" kern="0" dirty="0">
              <a:solidFill>
                <a:srgbClr val="FF0000"/>
              </a:solidFill>
              <a:latin typeface="微软雅黑" panose="020B0503020204020204" pitchFamily="34" charset="-122"/>
              <a:ea typeface="微软雅黑" panose="020B0503020204020204" pitchFamily="34" charset="-122"/>
            </a:endParaRPr>
          </a:p>
          <a:p>
            <a:pPr defTabSz="685800" eaLnBrk="1" fontAlgn="auto" hangingPunct="1">
              <a:lnSpc>
                <a:spcPct val="150000"/>
              </a:lnSpc>
              <a:spcBef>
                <a:spcPts val="0"/>
              </a:spcBef>
              <a:spcAft>
                <a:spcPts val="0"/>
              </a:spcAft>
              <a:defRPr/>
            </a:pPr>
            <a:r>
              <a:rPr lang="zh-CN" altLang="en-US" sz="2400" kern="0" dirty="0">
                <a:solidFill>
                  <a:srgbClr val="0000FF"/>
                </a:solidFill>
                <a:latin typeface="微软雅黑" panose="020B0503020204020204" pitchFamily="34" charset="-122"/>
                <a:ea typeface="微软雅黑" panose="020B0503020204020204" pitchFamily="34" charset="-122"/>
              </a:rPr>
              <a:t>尴尬</a:t>
            </a:r>
            <a:r>
              <a:rPr lang="zh-CN" altLang="en-US" sz="2400" kern="0" dirty="0">
                <a:solidFill>
                  <a:prstClr val="black"/>
                </a:solidFill>
                <a:latin typeface="微软雅黑" panose="020B0503020204020204" pitchFamily="34" charset="-122"/>
                <a:ea typeface="微软雅黑" panose="020B0503020204020204" pitchFamily="34" charset="-122"/>
              </a:rPr>
              <a:t>（         ）   甲</a:t>
            </a:r>
            <a:r>
              <a:rPr lang="zh-CN" altLang="en-US" sz="2400" kern="0" dirty="0">
                <a:solidFill>
                  <a:srgbClr val="0000FF"/>
                </a:solidFill>
                <a:latin typeface="微软雅黑" panose="020B0503020204020204" pitchFamily="34" charset="-122"/>
                <a:ea typeface="微软雅黑" panose="020B0503020204020204" pitchFamily="34" charset="-122"/>
              </a:rPr>
              <a:t>胄</a:t>
            </a:r>
            <a:r>
              <a:rPr lang="zh-CN" altLang="en-US" sz="2400" kern="0" dirty="0">
                <a:solidFill>
                  <a:prstClr val="black"/>
                </a:solidFill>
                <a:latin typeface="微软雅黑" panose="020B0503020204020204" pitchFamily="34" charset="-122"/>
                <a:ea typeface="微软雅黑" panose="020B0503020204020204" pitchFamily="34" charset="-122"/>
              </a:rPr>
              <a:t>（    ）        </a:t>
            </a:r>
            <a:r>
              <a:rPr lang="zh-CN" altLang="zh-CN" sz="2400" kern="0" dirty="0">
                <a:solidFill>
                  <a:srgbClr val="0000FF"/>
                </a:solidFill>
                <a:latin typeface="微软雅黑" panose="020B0503020204020204" pitchFamily="34" charset="-122"/>
                <a:ea typeface="微软雅黑" panose="020B0503020204020204" pitchFamily="34" charset="-122"/>
              </a:rPr>
              <a:t>轩</a:t>
            </a:r>
            <a:r>
              <a:rPr lang="zh-CN" altLang="zh-CN" sz="2400" kern="0" dirty="0">
                <a:solidFill>
                  <a:prstClr val="black"/>
                </a:solidFill>
                <a:latin typeface="微软雅黑" panose="020B0503020204020204" pitchFamily="34" charset="-122"/>
                <a:ea typeface="微软雅黑" panose="020B0503020204020204" pitchFamily="34" charset="-122"/>
              </a:rPr>
              <a:t>昂</a:t>
            </a:r>
            <a:r>
              <a:rPr lang="en-US" altLang="zh-CN" sz="2400" kern="0" dirty="0">
                <a:solidFill>
                  <a:prstClr val="black"/>
                </a:solidFill>
                <a:latin typeface="微软雅黑" panose="020B0503020204020204" pitchFamily="34" charset="-122"/>
                <a:ea typeface="微软雅黑" panose="020B0503020204020204" pitchFamily="34" charset="-122"/>
              </a:rPr>
              <a:t>(         )</a:t>
            </a:r>
            <a:r>
              <a:rPr lang="zh-CN" altLang="en-US" sz="2400" kern="0" dirty="0">
                <a:solidFill>
                  <a:prstClr val="black"/>
                </a:solidFill>
                <a:latin typeface="微软雅黑" panose="020B0503020204020204" pitchFamily="34" charset="-122"/>
                <a:ea typeface="微软雅黑" panose="020B0503020204020204" pitchFamily="34" charset="-122"/>
              </a:rPr>
              <a:t> </a:t>
            </a:r>
            <a:endParaRPr lang="en-US" altLang="zh-CN" sz="2400" kern="0" dirty="0">
              <a:solidFill>
                <a:prstClr val="black"/>
              </a:solidFill>
              <a:latin typeface="微软雅黑" panose="020B0503020204020204" pitchFamily="34" charset="-122"/>
              <a:ea typeface="微软雅黑" panose="020B0503020204020204" pitchFamily="34" charset="-122"/>
            </a:endParaRPr>
          </a:p>
          <a:p>
            <a:pPr defTabSz="685800" eaLnBrk="1" fontAlgn="auto" hangingPunct="1">
              <a:lnSpc>
                <a:spcPct val="150000"/>
              </a:lnSpc>
              <a:spcBef>
                <a:spcPts val="0"/>
              </a:spcBef>
              <a:spcAft>
                <a:spcPts val="0"/>
              </a:spcAft>
              <a:defRPr/>
            </a:pPr>
            <a:r>
              <a:rPr lang="zh-CN" altLang="zh-CN" sz="2400" kern="0" dirty="0">
                <a:solidFill>
                  <a:srgbClr val="0000FF"/>
                </a:solidFill>
                <a:latin typeface="微软雅黑" panose="020B0503020204020204" pitchFamily="34" charset="-122"/>
                <a:ea typeface="微软雅黑" panose="020B0503020204020204" pitchFamily="34" charset="-122"/>
              </a:rPr>
              <a:t>犀</a:t>
            </a:r>
            <a:r>
              <a:rPr lang="zh-CN" altLang="zh-CN" sz="2400" kern="0" dirty="0">
                <a:solidFill>
                  <a:prstClr val="black"/>
                </a:solidFill>
                <a:latin typeface="微软雅黑" panose="020B0503020204020204" pitchFamily="34" charset="-122"/>
                <a:ea typeface="微软雅黑" panose="020B0503020204020204" pitchFamily="34" charset="-122"/>
              </a:rPr>
              <a:t>利</a:t>
            </a:r>
            <a:r>
              <a:rPr lang="en-US" altLang="zh-CN" sz="2400" kern="0" dirty="0">
                <a:solidFill>
                  <a:prstClr val="black"/>
                </a:solidFill>
                <a:latin typeface="微软雅黑" panose="020B0503020204020204" pitchFamily="34" charset="-122"/>
                <a:ea typeface="微软雅黑" panose="020B0503020204020204" pitchFamily="34" charset="-122"/>
              </a:rPr>
              <a:t>  (       )</a:t>
            </a:r>
            <a:r>
              <a:rPr lang="zh-CN" altLang="en-US" sz="2400" kern="0" dirty="0">
                <a:solidFill>
                  <a:prstClr val="black"/>
                </a:solidFill>
                <a:latin typeface="微软雅黑" panose="020B0503020204020204" pitchFamily="34" charset="-122"/>
                <a:ea typeface="微软雅黑" panose="020B0503020204020204" pitchFamily="34" charset="-122"/>
              </a:rPr>
              <a:t> </a:t>
            </a:r>
            <a:endParaRPr lang="en-US" altLang="zh-CN" sz="2400" kern="0" dirty="0">
              <a:solidFill>
                <a:prstClr val="black"/>
              </a:solidFill>
              <a:latin typeface="微软雅黑" panose="020B0503020204020204" pitchFamily="34" charset="-122"/>
              <a:ea typeface="微软雅黑" panose="020B0503020204020204" pitchFamily="34" charset="-122"/>
            </a:endParaRPr>
          </a:p>
        </p:txBody>
      </p:sp>
      <p:sp>
        <p:nvSpPr>
          <p:cNvPr id="31" name="TextBox 50"/>
          <p:cNvSpPr txBox="1">
            <a:spLocks noChangeArrowheads="1"/>
          </p:cNvSpPr>
          <p:nvPr/>
        </p:nvSpPr>
        <p:spPr bwMode="auto">
          <a:xfrm>
            <a:off x="2249321" y="1503759"/>
            <a:ext cx="35610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a:solidFill>
                  <a:srgbClr val="FF0000"/>
                </a:solidFill>
                <a:latin typeface="微软雅黑" panose="020B0503020204020204" pitchFamily="34" charset="-122"/>
                <a:ea typeface="微软雅黑" panose="020B0503020204020204" pitchFamily="34" charset="-122"/>
              </a:rPr>
              <a:t>zī</a:t>
            </a:r>
            <a:endParaRPr lang="zh-CN" altLang="en-US" sz="2100" b="1">
              <a:solidFill>
                <a:srgbClr val="FF0000"/>
              </a:solidFill>
              <a:latin typeface="微软雅黑" panose="020B0503020204020204" pitchFamily="34" charset="-122"/>
              <a:ea typeface="微软雅黑" panose="020B0503020204020204" pitchFamily="34" charset="-122"/>
            </a:endParaRPr>
          </a:p>
        </p:txBody>
      </p:sp>
      <p:sp>
        <p:nvSpPr>
          <p:cNvPr id="32" name="TextBox 51"/>
          <p:cNvSpPr txBox="1">
            <a:spLocks noChangeArrowheads="1"/>
          </p:cNvSpPr>
          <p:nvPr/>
        </p:nvSpPr>
        <p:spPr bwMode="auto">
          <a:xfrm>
            <a:off x="2215498" y="2072279"/>
            <a:ext cx="581747"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rán</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33" name="TextBox 52"/>
          <p:cNvSpPr txBox="1">
            <a:spLocks noChangeArrowheads="1"/>
          </p:cNvSpPr>
          <p:nvPr/>
        </p:nvSpPr>
        <p:spPr bwMode="auto">
          <a:xfrm>
            <a:off x="4463725" y="2089949"/>
            <a:ext cx="64464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yǒu</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34" name="TextBox 55"/>
          <p:cNvSpPr txBox="1">
            <a:spLocks noChangeArrowheads="1"/>
          </p:cNvSpPr>
          <p:nvPr/>
        </p:nvSpPr>
        <p:spPr bwMode="auto">
          <a:xfrm>
            <a:off x="2326675" y="2640800"/>
            <a:ext cx="4270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rú</a:t>
            </a:r>
            <a:endParaRPr lang="en-US" altLang="zh-CN" sz="2100" b="1" dirty="0">
              <a:solidFill>
                <a:srgbClr val="FF0000"/>
              </a:solidFill>
              <a:latin typeface="微软雅黑" panose="020B0503020204020204" pitchFamily="34" charset="-122"/>
              <a:ea typeface="微软雅黑" panose="020B0503020204020204" pitchFamily="34" charset="-122"/>
            </a:endParaRPr>
          </a:p>
        </p:txBody>
      </p:sp>
      <p:sp>
        <p:nvSpPr>
          <p:cNvPr id="35" name="TextBox 54"/>
          <p:cNvSpPr txBox="1">
            <a:spLocks noChangeArrowheads="1"/>
          </p:cNvSpPr>
          <p:nvPr/>
        </p:nvSpPr>
        <p:spPr bwMode="auto">
          <a:xfrm>
            <a:off x="4446461" y="2603233"/>
            <a:ext cx="647053"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àng</a:t>
            </a:r>
            <a:endParaRPr lang="en-US" altLang="zh-CN" sz="2100" b="1" dirty="0">
              <a:solidFill>
                <a:srgbClr val="FF0000"/>
              </a:solidFill>
              <a:latin typeface="微软雅黑" panose="020B0503020204020204" pitchFamily="34" charset="-122"/>
              <a:ea typeface="微软雅黑" panose="020B0503020204020204" pitchFamily="34" charset="-122"/>
            </a:endParaRPr>
          </a:p>
        </p:txBody>
      </p:sp>
      <p:sp>
        <p:nvSpPr>
          <p:cNvPr id="36" name="TextBox 56"/>
          <p:cNvSpPr txBox="1">
            <a:spLocks noChangeArrowheads="1"/>
          </p:cNvSpPr>
          <p:nvPr/>
        </p:nvSpPr>
        <p:spPr bwMode="auto">
          <a:xfrm>
            <a:off x="4345059" y="1503060"/>
            <a:ext cx="109671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quán</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44" name="TextBox 20"/>
          <p:cNvSpPr txBox="1">
            <a:spLocks noChangeArrowheads="1"/>
          </p:cNvSpPr>
          <p:nvPr/>
        </p:nvSpPr>
        <p:spPr bwMode="auto">
          <a:xfrm>
            <a:off x="6881342" y="2594664"/>
            <a:ext cx="58143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gù</a:t>
            </a:r>
            <a:endParaRPr lang="en-US" altLang="zh-CN" sz="2100" b="1" dirty="0">
              <a:solidFill>
                <a:srgbClr val="FF0000"/>
              </a:solidFill>
              <a:latin typeface="微软雅黑" panose="020B0503020204020204" pitchFamily="34" charset="-122"/>
              <a:ea typeface="微软雅黑" panose="020B0503020204020204" pitchFamily="34" charset="-122"/>
            </a:endParaRPr>
          </a:p>
        </p:txBody>
      </p:sp>
      <p:sp>
        <p:nvSpPr>
          <p:cNvPr id="45" name="TextBox 21"/>
          <p:cNvSpPr txBox="1">
            <a:spLocks noChangeArrowheads="1"/>
          </p:cNvSpPr>
          <p:nvPr/>
        </p:nvSpPr>
        <p:spPr bwMode="auto">
          <a:xfrm>
            <a:off x="2127522" y="3183465"/>
            <a:ext cx="78651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zènɡ</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46" name="TextBox 23"/>
          <p:cNvSpPr txBox="1">
            <a:spLocks noChangeArrowheads="1"/>
          </p:cNvSpPr>
          <p:nvPr/>
        </p:nvSpPr>
        <p:spPr bwMode="auto">
          <a:xfrm>
            <a:off x="4417266" y="3159594"/>
            <a:ext cx="60737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càn</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47" name="TextBox 22"/>
          <p:cNvSpPr txBox="1">
            <a:spLocks noChangeArrowheads="1"/>
          </p:cNvSpPr>
          <p:nvPr/>
        </p:nvSpPr>
        <p:spPr bwMode="auto">
          <a:xfrm>
            <a:off x="6909629" y="3160525"/>
            <a:ext cx="35129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a:solidFill>
                  <a:srgbClr val="FF0000"/>
                </a:solidFill>
                <a:latin typeface="微软雅黑" panose="020B0503020204020204" pitchFamily="34" charset="-122"/>
                <a:ea typeface="微软雅黑" panose="020B0503020204020204" pitchFamily="34" charset="-122"/>
              </a:rPr>
              <a:t>sì</a:t>
            </a:r>
          </a:p>
        </p:txBody>
      </p:sp>
      <p:sp>
        <p:nvSpPr>
          <p:cNvPr id="48" name="文本框 2"/>
          <p:cNvSpPr txBox="1">
            <a:spLocks noChangeArrowheads="1"/>
          </p:cNvSpPr>
          <p:nvPr/>
        </p:nvSpPr>
        <p:spPr bwMode="auto">
          <a:xfrm>
            <a:off x="6768643" y="1535690"/>
            <a:ext cx="69413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100" b="1" dirty="0">
                <a:solidFill>
                  <a:srgbClr val="FF0000"/>
                </a:solidFill>
                <a:latin typeface="微软雅黑" panose="020B0503020204020204" pitchFamily="34" charset="-122"/>
                <a:ea typeface="微软雅黑" panose="020B0503020204020204" pitchFamily="34" charset="-122"/>
              </a:rPr>
              <a:t>zhì</a:t>
            </a:r>
          </a:p>
        </p:txBody>
      </p:sp>
      <p:sp>
        <p:nvSpPr>
          <p:cNvPr id="49" name="文本框 2"/>
          <p:cNvSpPr txBox="1">
            <a:spLocks noChangeArrowheads="1"/>
          </p:cNvSpPr>
          <p:nvPr/>
        </p:nvSpPr>
        <p:spPr bwMode="auto">
          <a:xfrm>
            <a:off x="6774853" y="2082404"/>
            <a:ext cx="107870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100" b="1" dirty="0">
                <a:solidFill>
                  <a:srgbClr val="FF0000"/>
                </a:solidFill>
                <a:latin typeface="微软雅黑" panose="020B0503020204020204" pitchFamily="34" charset="-122"/>
                <a:ea typeface="微软雅黑" panose="020B0503020204020204" pitchFamily="34" charset="-122"/>
              </a:rPr>
              <a:t>dùn</a:t>
            </a:r>
          </a:p>
        </p:txBody>
      </p:sp>
      <p:sp>
        <p:nvSpPr>
          <p:cNvPr id="50" name="TextBox 23"/>
          <p:cNvSpPr txBox="1">
            <a:spLocks noChangeArrowheads="1"/>
          </p:cNvSpPr>
          <p:nvPr/>
        </p:nvSpPr>
        <p:spPr bwMode="auto">
          <a:xfrm>
            <a:off x="2127521" y="3703277"/>
            <a:ext cx="106182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fontAlgn="auto" hangingPunct="1">
              <a:spcBef>
                <a:spcPts val="0"/>
              </a:spcBef>
              <a:spcAft>
                <a:spcPts val="0"/>
              </a:spcAft>
              <a:defRPr/>
            </a:pPr>
            <a:r>
              <a:rPr lang="en-US" altLang="zh-CN" sz="2100" b="1" kern="0" dirty="0" err="1">
                <a:solidFill>
                  <a:srgbClr val="FF0000"/>
                </a:solidFill>
                <a:latin typeface="微软雅黑" panose="020B0503020204020204" pitchFamily="34" charset="-122"/>
                <a:ea typeface="微软雅黑" panose="020B0503020204020204" pitchFamily="34" charset="-122"/>
              </a:rPr>
              <a:t>gān</a:t>
            </a:r>
            <a:r>
              <a:rPr lang="en-US" altLang="zh-CN" sz="2100" b="1" kern="0" dirty="0">
                <a:solidFill>
                  <a:srgbClr val="FF0000"/>
                </a:solidFill>
                <a:latin typeface="微软雅黑" panose="020B0503020204020204" pitchFamily="34" charset="-122"/>
                <a:ea typeface="微软雅黑" panose="020B0503020204020204" pitchFamily="34" charset="-122"/>
              </a:rPr>
              <a:t> </a:t>
            </a:r>
            <a:r>
              <a:rPr lang="en-US" altLang="zh-CN" sz="2100" b="1" kern="0" dirty="0" err="1">
                <a:solidFill>
                  <a:srgbClr val="FF0000"/>
                </a:solidFill>
                <a:latin typeface="微软雅黑" panose="020B0503020204020204" pitchFamily="34" charset="-122"/>
                <a:ea typeface="微软雅黑" panose="020B0503020204020204" pitchFamily="34" charset="-122"/>
              </a:rPr>
              <a:t>gà</a:t>
            </a:r>
            <a:endParaRPr lang="zh-CN" altLang="en-US" sz="2100" b="1" kern="0" dirty="0">
              <a:solidFill>
                <a:srgbClr val="FF0000"/>
              </a:solidFill>
              <a:latin typeface="微软雅黑" panose="020B0503020204020204" pitchFamily="34" charset="-122"/>
              <a:ea typeface="微软雅黑" panose="020B0503020204020204" pitchFamily="34" charset="-122"/>
            </a:endParaRPr>
          </a:p>
        </p:txBody>
      </p:sp>
      <p:sp>
        <p:nvSpPr>
          <p:cNvPr id="51" name="TextBox 26"/>
          <p:cNvSpPr txBox="1">
            <a:spLocks noChangeArrowheads="1"/>
          </p:cNvSpPr>
          <p:nvPr/>
        </p:nvSpPr>
        <p:spPr bwMode="auto">
          <a:xfrm>
            <a:off x="4368916" y="3743921"/>
            <a:ext cx="802143"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100" b="1" dirty="0" err="1">
                <a:solidFill>
                  <a:srgbClr val="FF0000"/>
                </a:solidFill>
                <a:latin typeface="微软雅黑" panose="020B0503020204020204" pitchFamily="34" charset="-122"/>
                <a:ea typeface="微软雅黑" panose="020B0503020204020204" pitchFamily="34" charset="-122"/>
              </a:rPr>
              <a:t>zhòu</a:t>
            </a:r>
            <a:endParaRPr lang="zh-CN" altLang="en-US" sz="2100" b="1" dirty="0">
              <a:solidFill>
                <a:srgbClr val="FF0000"/>
              </a:solidFill>
              <a:latin typeface="微软雅黑" panose="020B0503020204020204" pitchFamily="34" charset="-122"/>
              <a:ea typeface="微软雅黑" panose="020B0503020204020204" pitchFamily="34" charset="-122"/>
            </a:endParaRPr>
          </a:p>
        </p:txBody>
      </p:sp>
      <p:sp>
        <p:nvSpPr>
          <p:cNvPr id="52" name="TextBox 26"/>
          <p:cNvSpPr txBox="1">
            <a:spLocks noChangeArrowheads="1"/>
          </p:cNvSpPr>
          <p:nvPr/>
        </p:nvSpPr>
        <p:spPr bwMode="auto">
          <a:xfrm>
            <a:off x="6715840" y="3743921"/>
            <a:ext cx="79973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fontAlgn="auto" hangingPunct="1">
              <a:spcBef>
                <a:spcPts val="0"/>
              </a:spcBef>
              <a:spcAft>
                <a:spcPts val="0"/>
              </a:spcAft>
              <a:defRPr/>
            </a:pPr>
            <a:r>
              <a:rPr lang="en-US" altLang="zh-CN" sz="2100" b="1" kern="0" dirty="0" err="1">
                <a:solidFill>
                  <a:srgbClr val="FF0000"/>
                </a:solidFill>
                <a:latin typeface="微软雅黑" panose="020B0503020204020204" pitchFamily="34" charset="-122"/>
                <a:ea typeface="微软雅黑" panose="020B0503020204020204" pitchFamily="34" charset="-122"/>
              </a:rPr>
              <a:t>xuān</a:t>
            </a:r>
            <a:endParaRPr lang="zh-CN" altLang="en-US" sz="2100" b="1" kern="0" dirty="0">
              <a:solidFill>
                <a:srgbClr val="FF0000"/>
              </a:solidFill>
              <a:latin typeface="微软雅黑" panose="020B0503020204020204" pitchFamily="34" charset="-122"/>
              <a:ea typeface="微软雅黑" panose="020B0503020204020204" pitchFamily="34" charset="-122"/>
            </a:endParaRPr>
          </a:p>
        </p:txBody>
      </p:sp>
      <p:sp>
        <p:nvSpPr>
          <p:cNvPr id="53" name="TextBox 26"/>
          <p:cNvSpPr txBox="1">
            <a:spLocks noChangeArrowheads="1"/>
          </p:cNvSpPr>
          <p:nvPr/>
        </p:nvSpPr>
        <p:spPr bwMode="auto">
          <a:xfrm>
            <a:off x="2392866" y="4291412"/>
            <a:ext cx="375344"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fontAlgn="auto" hangingPunct="1">
              <a:spcBef>
                <a:spcPts val="0"/>
              </a:spcBef>
              <a:spcAft>
                <a:spcPts val="0"/>
              </a:spcAft>
              <a:defRPr/>
            </a:pPr>
            <a:r>
              <a:rPr lang="en-US" altLang="zh-CN" sz="2100" b="1" kern="0" dirty="0" err="1">
                <a:solidFill>
                  <a:srgbClr val="FF0000"/>
                </a:solidFill>
                <a:latin typeface="微软雅黑" panose="020B0503020204020204" pitchFamily="34" charset="-122"/>
                <a:ea typeface="微软雅黑" panose="020B0503020204020204" pitchFamily="34" charset="-122"/>
              </a:rPr>
              <a:t>xī</a:t>
            </a:r>
            <a:endParaRPr lang="zh-CN" altLang="en-US" sz="2100" b="1" kern="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ppt_x"/>
                                          </p:val>
                                        </p:tav>
                                        <p:tav tm="100000">
                                          <p:val>
                                            <p:strVal val="#ppt_x"/>
                                          </p:val>
                                        </p:tav>
                                      </p:tavLst>
                                    </p:anim>
                                    <p:anim calcmode="lin" valueType="num">
                                      <p:cBhvr additive="base">
                                        <p:cTn id="1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fill="hold"/>
                                        <p:tgtEl>
                                          <p:spTgt spid="48"/>
                                        </p:tgtEl>
                                        <p:attrNameLst>
                                          <p:attrName>ppt_x</p:attrName>
                                        </p:attrNameLst>
                                      </p:cBhvr>
                                      <p:tavLst>
                                        <p:tav tm="0">
                                          <p:val>
                                            <p:strVal val="#ppt_x"/>
                                          </p:val>
                                        </p:tav>
                                        <p:tav tm="100000">
                                          <p:val>
                                            <p:strVal val="#ppt_x"/>
                                          </p:val>
                                        </p:tav>
                                      </p:tavLst>
                                    </p:anim>
                                    <p:anim calcmode="lin" valueType="num">
                                      <p:cBhvr additive="base">
                                        <p:cTn id="19"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ppt_x"/>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ppt_x"/>
                                          </p:val>
                                        </p:tav>
                                        <p:tav tm="100000">
                                          <p:val>
                                            <p:strVal val="#ppt_x"/>
                                          </p:val>
                                        </p:tav>
                                      </p:tavLst>
                                    </p:anim>
                                    <p:anim calcmode="lin" valueType="num">
                                      <p:cBhvr additive="base">
                                        <p:cTn id="37"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500" fill="hold"/>
                                        <p:tgtEl>
                                          <p:spTgt spid="45"/>
                                        </p:tgtEl>
                                        <p:attrNameLst>
                                          <p:attrName>ppt_x</p:attrName>
                                        </p:attrNameLst>
                                      </p:cBhvr>
                                      <p:tavLst>
                                        <p:tav tm="0">
                                          <p:val>
                                            <p:strVal val="#ppt_x"/>
                                          </p:val>
                                        </p:tav>
                                        <p:tav tm="100000">
                                          <p:val>
                                            <p:strVal val="#ppt_x"/>
                                          </p:val>
                                        </p:tav>
                                      </p:tavLst>
                                    </p:anim>
                                    <p:anim calcmode="lin" valueType="num">
                                      <p:cBhvr additive="base">
                                        <p:cTn id="61"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fill="hold"/>
                                        <p:tgtEl>
                                          <p:spTgt spid="46"/>
                                        </p:tgtEl>
                                        <p:attrNameLst>
                                          <p:attrName>ppt_x</p:attrName>
                                        </p:attrNameLst>
                                      </p:cBhvr>
                                      <p:tavLst>
                                        <p:tav tm="0">
                                          <p:val>
                                            <p:strVal val="#ppt_x"/>
                                          </p:val>
                                        </p:tav>
                                        <p:tav tm="100000">
                                          <p:val>
                                            <p:strVal val="#ppt_x"/>
                                          </p:val>
                                        </p:tav>
                                      </p:tavLst>
                                    </p:anim>
                                    <p:anim calcmode="lin" valueType="num">
                                      <p:cBhvr additive="base">
                                        <p:cTn id="67"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500" fill="hold"/>
                                        <p:tgtEl>
                                          <p:spTgt spid="47"/>
                                        </p:tgtEl>
                                        <p:attrNameLst>
                                          <p:attrName>ppt_x</p:attrName>
                                        </p:attrNameLst>
                                      </p:cBhvr>
                                      <p:tavLst>
                                        <p:tav tm="0">
                                          <p:val>
                                            <p:strVal val="#ppt_x"/>
                                          </p:val>
                                        </p:tav>
                                        <p:tav tm="100000">
                                          <p:val>
                                            <p:strVal val="#ppt_x"/>
                                          </p:val>
                                        </p:tav>
                                      </p:tavLst>
                                    </p:anim>
                                    <p:anim calcmode="lin" valueType="num">
                                      <p:cBhvr additive="base">
                                        <p:cTn id="73"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additive="base">
                                        <p:cTn id="78" dur="500" fill="hold"/>
                                        <p:tgtEl>
                                          <p:spTgt spid="50"/>
                                        </p:tgtEl>
                                        <p:attrNameLst>
                                          <p:attrName>ppt_x</p:attrName>
                                        </p:attrNameLst>
                                      </p:cBhvr>
                                      <p:tavLst>
                                        <p:tav tm="0">
                                          <p:val>
                                            <p:strVal val="#ppt_x"/>
                                          </p:val>
                                        </p:tav>
                                        <p:tav tm="100000">
                                          <p:val>
                                            <p:strVal val="#ppt_x"/>
                                          </p:val>
                                        </p:tav>
                                      </p:tavLst>
                                    </p:anim>
                                    <p:anim calcmode="lin" valueType="num">
                                      <p:cBhvr additive="base">
                                        <p:cTn id="79"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52"/>
                                        </p:tgtEl>
                                        <p:attrNameLst>
                                          <p:attrName>style.visibility</p:attrName>
                                        </p:attrNameLst>
                                      </p:cBhvr>
                                      <p:to>
                                        <p:strVal val="visible"/>
                                      </p:to>
                                    </p:set>
                                    <p:anim calcmode="lin" valueType="num">
                                      <p:cBhvr additive="base">
                                        <p:cTn id="90" dur="500" fill="hold"/>
                                        <p:tgtEl>
                                          <p:spTgt spid="52"/>
                                        </p:tgtEl>
                                        <p:attrNameLst>
                                          <p:attrName>ppt_x</p:attrName>
                                        </p:attrNameLst>
                                      </p:cBhvr>
                                      <p:tavLst>
                                        <p:tav tm="0">
                                          <p:val>
                                            <p:strVal val="#ppt_x"/>
                                          </p:val>
                                        </p:tav>
                                        <p:tav tm="100000">
                                          <p:val>
                                            <p:strVal val="#ppt_x"/>
                                          </p:val>
                                        </p:tav>
                                      </p:tavLst>
                                    </p:anim>
                                    <p:anim calcmode="lin" valueType="num">
                                      <p:cBhvr additive="base">
                                        <p:cTn id="91"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53"/>
                                        </p:tgtEl>
                                        <p:attrNameLst>
                                          <p:attrName>style.visibility</p:attrName>
                                        </p:attrNameLst>
                                      </p:cBhvr>
                                      <p:to>
                                        <p:strVal val="visible"/>
                                      </p:to>
                                    </p:set>
                                    <p:anim calcmode="lin" valueType="num">
                                      <p:cBhvr additive="base">
                                        <p:cTn id="96" dur="500" fill="hold"/>
                                        <p:tgtEl>
                                          <p:spTgt spid="53"/>
                                        </p:tgtEl>
                                        <p:attrNameLst>
                                          <p:attrName>ppt_x</p:attrName>
                                        </p:attrNameLst>
                                      </p:cBhvr>
                                      <p:tavLst>
                                        <p:tav tm="0">
                                          <p:val>
                                            <p:strVal val="#ppt_x"/>
                                          </p:val>
                                        </p:tav>
                                        <p:tav tm="100000">
                                          <p:val>
                                            <p:strVal val="#ppt_x"/>
                                          </p:val>
                                        </p:tav>
                                      </p:tavLst>
                                    </p:anim>
                                    <p:anim calcmode="lin" valueType="num">
                                      <p:cBhvr additive="base">
                                        <p:cTn id="97"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44" grpId="0"/>
      <p:bldP spid="45" grpId="0"/>
      <p:bldP spid="46" grpId="0"/>
      <p:bldP spid="47" grpId="0"/>
      <p:bldP spid="48" grpId="0"/>
      <p:bldP spid="49" grpId="0"/>
      <p:bldP spid="50" grpId="0"/>
      <p:bldP spid="51" grpId="0"/>
      <p:bldP spid="5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内容梳理</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4" name="组合 12"/>
          <p:cNvGrpSpPr/>
          <p:nvPr/>
        </p:nvGrpSpPr>
        <p:grpSpPr bwMode="auto">
          <a:xfrm>
            <a:off x="266793" y="702493"/>
            <a:ext cx="425053" cy="425054"/>
            <a:chOff x="8200353" y="2009191"/>
            <a:chExt cx="566687" cy="566688"/>
          </a:xfrm>
        </p:grpSpPr>
        <p:sp>
          <p:nvSpPr>
            <p:cNvPr id="5"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6"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9"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0"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6" name="矩形 35"/>
          <p:cNvSpPr/>
          <p:nvPr/>
        </p:nvSpPr>
        <p:spPr>
          <a:xfrm>
            <a:off x="2240161" y="1661609"/>
            <a:ext cx="4651772" cy="900246"/>
          </a:xfrm>
          <a:prstGeom prst="rect">
            <a:avLst/>
          </a:prstGeom>
          <a:gradFill rotWithShape="1">
            <a:gsLst>
              <a:gs pos="0">
                <a:srgbClr val="D9EDEE">
                  <a:tint val="50000"/>
                  <a:satMod val="300000"/>
                </a:srgbClr>
              </a:gs>
              <a:gs pos="0">
                <a:srgbClr val="D9EDEE">
                  <a:tint val="37000"/>
                  <a:satMod val="300000"/>
                </a:srgbClr>
              </a:gs>
              <a:gs pos="100000">
                <a:srgbClr val="D9EDEE">
                  <a:tint val="15000"/>
                  <a:satMod val="350000"/>
                </a:srgbClr>
              </a:gs>
            </a:gsLst>
            <a:lin ang="16200000" scaled="1"/>
          </a:gradFill>
          <a:ln w="9525" cap="flat" cmpd="sng" algn="ctr">
            <a:solidFill>
              <a:srgbClr val="D9EDEE">
                <a:shade val="95000"/>
                <a:satMod val="105000"/>
              </a:srgbClr>
            </a:solidFill>
            <a:prstDash val="solid"/>
          </a:ln>
          <a:effectLst>
            <a:outerShdw blurRad="40000" dist="20000" dir="5400000" rotWithShape="0">
              <a:srgbClr val="000000">
                <a:alpha val="38000"/>
              </a:srgbClr>
            </a:outerShdw>
          </a:effectLst>
        </p:spPr>
        <p:txBody>
          <a:bodyPr lIns="68580" tIns="34290" rIns="68580" bIns="34290">
            <a:spAutoFit/>
          </a:bodyPr>
          <a:lstStyle/>
          <a:p>
            <a:pPr defTabSz="342900" eaLnBrk="1" fontAlgn="auto" hangingPunct="1">
              <a:lnSpc>
                <a:spcPct val="150000"/>
              </a:lnSpc>
              <a:spcBef>
                <a:spcPts val="0"/>
              </a:spcBef>
              <a:spcAft>
                <a:spcPts val="0"/>
              </a:spcAft>
              <a:defRPr/>
            </a:pP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第一部分（</a:t>
            </a:r>
            <a:r>
              <a:rPr lang="en-US" altLang="zh-CN"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1</a:t>
            </a: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段主要刻画列夫</a:t>
            </a:r>
            <a:r>
              <a:rPr lang="en-US" altLang="zh-CN"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托尔斯泰的外貌特征。</a:t>
            </a:r>
          </a:p>
        </p:txBody>
      </p:sp>
      <p:sp>
        <p:nvSpPr>
          <p:cNvPr id="38" name="矩形 37"/>
          <p:cNvSpPr/>
          <p:nvPr/>
        </p:nvSpPr>
        <p:spPr>
          <a:xfrm>
            <a:off x="2252067" y="3164995"/>
            <a:ext cx="4639866" cy="900246"/>
          </a:xfrm>
          <a:prstGeom prst="rect">
            <a:avLst/>
          </a:prstGeom>
          <a:gradFill rotWithShape="1">
            <a:gsLst>
              <a:gs pos="0">
                <a:srgbClr val="D9EDEE">
                  <a:tint val="50000"/>
                  <a:satMod val="300000"/>
                </a:srgbClr>
              </a:gs>
              <a:gs pos="0">
                <a:srgbClr val="D9EDEE">
                  <a:tint val="37000"/>
                  <a:satMod val="300000"/>
                </a:srgbClr>
              </a:gs>
              <a:gs pos="100000">
                <a:srgbClr val="D9EDEE">
                  <a:tint val="15000"/>
                  <a:satMod val="350000"/>
                </a:srgbClr>
              </a:gs>
            </a:gsLst>
            <a:lin ang="16200000" scaled="1"/>
          </a:gradFill>
          <a:ln w="9525" cap="flat" cmpd="sng" algn="ctr">
            <a:solidFill>
              <a:srgbClr val="D9EDEE">
                <a:shade val="95000"/>
                <a:satMod val="105000"/>
              </a:srgbClr>
            </a:solidFill>
            <a:prstDash val="solid"/>
          </a:ln>
          <a:effectLst>
            <a:outerShdw blurRad="40000" dist="20000" dir="5400000" rotWithShape="0">
              <a:srgbClr val="000000">
                <a:alpha val="38000"/>
              </a:srgbClr>
            </a:outerShdw>
          </a:effectLst>
        </p:spPr>
        <p:txBody>
          <a:bodyPr lIns="68580" tIns="34290" rIns="68580" bIns="34290">
            <a:spAutoFit/>
          </a:bodyPr>
          <a:lstStyle/>
          <a:p>
            <a:pPr defTabSz="342900" eaLnBrk="1" fontAlgn="auto" hangingPunct="1">
              <a:lnSpc>
                <a:spcPct val="150000"/>
              </a:lnSpc>
              <a:spcBef>
                <a:spcPts val="0"/>
              </a:spcBef>
              <a:spcAft>
                <a:spcPts val="0"/>
              </a:spcAft>
              <a:defRPr/>
            </a:pP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第二部分（</a:t>
            </a:r>
            <a:r>
              <a:rPr lang="en-US" altLang="zh-CN"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6</a:t>
            </a: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9</a:t>
            </a:r>
            <a:r>
              <a:rPr lang="zh-CN" altLang="en-US" kern="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段描写列夫</a:t>
            </a:r>
            <a:r>
              <a:rPr lang="en-US" altLang="zh-CN"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kern="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托尔斯泰的那双非同寻常的眼睛。</a:t>
            </a:r>
          </a:p>
        </p:txBody>
      </p:sp>
      <p:sp>
        <p:nvSpPr>
          <p:cNvPr id="39" name="左大括号 38"/>
          <p:cNvSpPr/>
          <p:nvPr/>
        </p:nvSpPr>
        <p:spPr>
          <a:xfrm>
            <a:off x="1861182" y="1661609"/>
            <a:ext cx="153591" cy="2368154"/>
          </a:xfrm>
          <a:prstGeom prst="leftBrace">
            <a:avLst/>
          </a:prstGeom>
          <a:noFill/>
          <a:ln w="9525" cap="flat" cmpd="sng" algn="ctr">
            <a:solidFill>
              <a:srgbClr val="BBE0E3">
                <a:shade val="95000"/>
                <a:satMod val="105000"/>
              </a:srgbClr>
            </a:solidFill>
            <a:prstDash val="solid"/>
          </a:ln>
          <a:effectLst/>
        </p:spPr>
        <p:txBody>
          <a:bodyPr lIns="68580" tIns="34290" rIns="68580" bIns="34290" anchor="ctr"/>
          <a:lstStyle/>
          <a:p>
            <a:pPr algn="ctr" defTabSz="685800" eaLnBrk="1" fontAlgn="auto" hangingPunct="1">
              <a:spcBef>
                <a:spcPts val="0"/>
              </a:spcBef>
              <a:spcAft>
                <a:spcPts val="0"/>
              </a:spcAft>
              <a:defRPr/>
            </a:pPr>
            <a:endParaRPr lang="zh-CN" altLang="en-US" kern="0" noProof="1">
              <a:solidFill>
                <a:srgbClr val="000000"/>
              </a:solidFill>
              <a:latin typeface="微软雅黑" panose="020B0503020204020204" pitchFamily="34" charset="-122"/>
              <a:ea typeface="微软雅黑" panose="020B0503020204020204" pitchFamily="34" charset="-122"/>
            </a:endParaRPr>
          </a:p>
        </p:txBody>
      </p:sp>
      <p:sp>
        <p:nvSpPr>
          <p:cNvPr id="40" name="文本框 5"/>
          <p:cNvSpPr txBox="1"/>
          <p:nvPr/>
        </p:nvSpPr>
        <p:spPr>
          <a:xfrm>
            <a:off x="1256473" y="1826660"/>
            <a:ext cx="486062" cy="2285241"/>
          </a:xfrm>
          <a:prstGeom prst="rect">
            <a:avLst/>
          </a:prstGeom>
          <a:solidFill>
            <a:srgbClr val="FFFF00"/>
          </a:solidFill>
          <a:ln w="9525">
            <a:noFill/>
          </a:ln>
        </p:spPr>
        <p:txBody>
          <a:bodyPr wrap="square" lIns="68580" tIns="34290" rIns="68580" bIns="34290" anchor="t">
            <a:spAutoFit/>
          </a:bodyPr>
          <a:lstStyle/>
          <a:p>
            <a:pPr eaLnBrk="1" hangingPunct="1"/>
            <a:r>
              <a:rPr lang="zh-CN" altLang="en-US" sz="2400" dirty="0">
                <a:solidFill>
                  <a:srgbClr val="000000"/>
                </a:solidFill>
                <a:latin typeface="微软雅黑" panose="020B0503020204020204" pitchFamily="34" charset="-122"/>
                <a:ea typeface="微软雅黑" panose="020B0503020204020204" pitchFamily="34" charset="-122"/>
              </a:rPr>
              <a:t>列夫托尔斯泰</a:t>
            </a:r>
          </a:p>
        </p:txBody>
      </p:sp>
      <p:pic>
        <p:nvPicPr>
          <p:cNvPr id="41" name="图片 4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7972" y="3382340"/>
            <a:ext cx="2355683" cy="1711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716575" y="819911"/>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0" name="文本框 39"/>
          <p:cNvSpPr txBox="1">
            <a:spLocks noChangeArrowheads="1"/>
          </p:cNvSpPr>
          <p:nvPr/>
        </p:nvSpPr>
        <p:spPr bwMode="auto">
          <a:xfrm>
            <a:off x="616108" y="1293172"/>
            <a:ext cx="7630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indent="2413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100" dirty="0">
                <a:solidFill>
                  <a:srgbClr val="000000"/>
                </a:solidFill>
                <a:latin typeface="微软雅黑" panose="020B0503020204020204" pitchFamily="34" charset="-122"/>
                <a:ea typeface="微软雅黑" panose="020B0503020204020204" pitchFamily="34" charset="-122"/>
              </a:rPr>
              <a:t> </a:t>
            </a:r>
            <a:r>
              <a:rPr lang="zh-CN" altLang="en-US" sz="2100" dirty="0">
                <a:solidFill>
                  <a:srgbClr val="000000"/>
                </a:solidFill>
                <a:latin typeface="微软雅黑" panose="020B0503020204020204" pitchFamily="34" charset="-122"/>
                <a:ea typeface="微软雅黑" panose="020B0503020204020204" pitchFamily="34" charset="-122"/>
              </a:rPr>
              <a:t>默读前五段</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 作者是从哪些方面来刻画托尔斯泰的外貌特征的？</a:t>
            </a:r>
            <a:endParaRPr lang="zh-CN" altLang="en-US" sz="2100" dirty="0">
              <a:latin typeface="微软雅黑" panose="020B0503020204020204" pitchFamily="34" charset="-122"/>
              <a:ea typeface="微软雅黑" panose="020B0503020204020204" pitchFamily="34" charset="-122"/>
            </a:endParaRPr>
          </a:p>
        </p:txBody>
      </p:sp>
      <p:sp>
        <p:nvSpPr>
          <p:cNvPr id="43" name="文本框 42"/>
          <p:cNvSpPr txBox="1">
            <a:spLocks noChangeArrowheads="1"/>
          </p:cNvSpPr>
          <p:nvPr/>
        </p:nvSpPr>
        <p:spPr bwMode="auto">
          <a:xfrm>
            <a:off x="3869048" y="2140329"/>
            <a:ext cx="4288632" cy="214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dirty="0">
                <a:solidFill>
                  <a:srgbClr val="FF0000"/>
                </a:solidFill>
                <a:latin typeface="微软雅黑" panose="020B0503020204020204" pitchFamily="34" charset="-122"/>
                <a:ea typeface="微软雅黑" panose="020B0503020204020204" pitchFamily="34" charset="-122"/>
              </a:rPr>
              <a:t>须发特点</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面部多毛　须发浓密</a:t>
            </a:r>
          </a:p>
          <a:p>
            <a:pPr>
              <a:lnSpc>
                <a:spcPct val="150000"/>
              </a:lnSpc>
            </a:pPr>
            <a:r>
              <a:rPr lang="zh-CN" altLang="zh-CN" dirty="0">
                <a:solidFill>
                  <a:srgbClr val="FF0000"/>
                </a:solidFill>
                <a:latin typeface="微软雅黑" panose="020B0503020204020204" pitchFamily="34" charset="-122"/>
                <a:ea typeface="微软雅黑" panose="020B0503020204020204" pitchFamily="34" charset="-122"/>
              </a:rPr>
              <a:t>面部轮廓</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失调崎岖　平庸粗鄙</a:t>
            </a:r>
          </a:p>
          <a:p>
            <a:pPr>
              <a:lnSpc>
                <a:spcPct val="150000"/>
              </a:lnSpc>
            </a:pPr>
            <a:r>
              <a:rPr lang="zh-CN" altLang="zh-CN" dirty="0">
                <a:solidFill>
                  <a:srgbClr val="FF0000"/>
                </a:solidFill>
                <a:latin typeface="微软雅黑" panose="020B0503020204020204" pitchFamily="34" charset="-122"/>
                <a:ea typeface="微软雅黑" panose="020B0503020204020204" pitchFamily="34" charset="-122"/>
              </a:rPr>
              <a:t>面容表情</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消沉忧郁　丑陋可憎</a:t>
            </a:r>
          </a:p>
          <a:p>
            <a:pPr>
              <a:lnSpc>
                <a:spcPct val="150000"/>
              </a:lnSpc>
            </a:pPr>
            <a:r>
              <a:rPr lang="zh-CN" altLang="zh-CN" dirty="0">
                <a:solidFill>
                  <a:srgbClr val="FF0000"/>
                </a:solidFill>
                <a:latin typeface="微软雅黑" panose="020B0503020204020204" pitchFamily="34" charset="-122"/>
                <a:ea typeface="微软雅黑" panose="020B0503020204020204" pitchFamily="34" charset="-122"/>
              </a:rPr>
              <a:t>长相平平</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普通平常　大众一员</a:t>
            </a:r>
          </a:p>
          <a:p>
            <a:pPr>
              <a:lnSpc>
                <a:spcPct val="150000"/>
              </a:lnSpc>
            </a:pPr>
            <a:r>
              <a:rPr lang="zh-CN" altLang="zh-CN" dirty="0">
                <a:solidFill>
                  <a:srgbClr val="FF0000"/>
                </a:solidFill>
                <a:latin typeface="微软雅黑" panose="020B0503020204020204" pitchFamily="34" charset="-122"/>
                <a:ea typeface="微软雅黑" panose="020B0503020204020204" pitchFamily="34" charset="-122"/>
              </a:rPr>
              <a:t>令拜访者失望</a:t>
            </a:r>
            <a:r>
              <a:rPr lang="en-US" altLang="zh-CN" dirty="0">
                <a:solidFill>
                  <a:srgbClr val="FF0000"/>
                </a:solidFill>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期望眼见　巨大反差</a:t>
            </a:r>
          </a:p>
        </p:txBody>
      </p:sp>
      <p:pic>
        <p:nvPicPr>
          <p:cNvPr id="44" name="图片 4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7972" y="3382340"/>
            <a:ext cx="2355683" cy="1711552"/>
          </a:xfrm>
          <a:prstGeom prst="rect">
            <a:avLst/>
          </a:prstGeom>
        </p:spPr>
      </p:pic>
      <p:pic>
        <p:nvPicPr>
          <p:cNvPr id="45" name="图片 4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6320" y="1955712"/>
            <a:ext cx="2497987" cy="246885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ox(in)">
                                      <p:cBhvr>
                                        <p:cTn id="7"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91845" y="763216"/>
            <a:ext cx="1852613" cy="372665"/>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pPr eaLnBrk="1" hangingPunct="1">
              <a:buFont typeface="Arial" panose="020B0604020202020204" pitchFamily="34" charset="0"/>
              <a:buNone/>
              <a:defRPr/>
            </a:pPr>
            <a:r>
              <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a:t>
            </a:r>
            <a:r>
              <a:rPr lang="zh-CN" altLang="en-US" sz="1500" b="1" dirty="0">
                <a:solidFill>
                  <a:srgbClr val="000000">
                    <a:lumMod val="75000"/>
                    <a:lumOff val="25000"/>
                  </a:srgbClr>
                </a:solidFill>
                <a:latin typeface="微软雅黑" panose="020B0503020204020204" pitchFamily="34" charset="-122"/>
                <a:ea typeface="微软雅黑" panose="020B0503020204020204" pitchFamily="34" charset="-122"/>
                <a:cs typeface="+mn-cs"/>
              </a:rPr>
              <a:t> 分段学习</a:t>
            </a:r>
            <a:endParaRPr lang="en-US" altLang="zh-CN" sz="1500" b="1" dirty="0">
              <a:solidFill>
                <a:srgbClr val="000000">
                  <a:lumMod val="75000"/>
                  <a:lumOff val="25000"/>
                </a:srgbClr>
              </a:solidFill>
              <a:latin typeface="微软雅黑" panose="020B0503020204020204" pitchFamily="34" charset="-122"/>
              <a:ea typeface="微软雅黑" panose="020B0503020204020204" pitchFamily="34" charset="-122"/>
              <a:cs typeface="+mn-cs"/>
            </a:endParaRPr>
          </a:p>
        </p:txBody>
      </p:sp>
      <p:grpSp>
        <p:nvGrpSpPr>
          <p:cNvPr id="6" name="组合 12"/>
          <p:cNvGrpSpPr/>
          <p:nvPr/>
        </p:nvGrpSpPr>
        <p:grpSpPr bwMode="auto">
          <a:xfrm>
            <a:off x="266793" y="702493"/>
            <a:ext cx="425053" cy="425054"/>
            <a:chOff x="8200353" y="2009191"/>
            <a:chExt cx="566687" cy="566688"/>
          </a:xfrm>
        </p:grpSpPr>
        <p:sp>
          <p:nvSpPr>
            <p:cNvPr id="7" name="Oval 602"/>
            <p:cNvSpPr>
              <a:spLocks noChangeArrowheads="1"/>
            </p:cNvSpPr>
            <p:nvPr/>
          </p:nvSpPr>
          <p:spPr bwMode="auto">
            <a:xfrm>
              <a:off x="8200353" y="2009191"/>
              <a:ext cx="566687" cy="566688"/>
            </a:xfrm>
            <a:prstGeom prst="ellipse">
              <a:avLst/>
            </a:prstGeom>
            <a:solidFill>
              <a:srgbClr val="38AAB3"/>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8" name="Freeform 603"/>
            <p:cNvSpPr/>
            <p:nvPr/>
          </p:nvSpPr>
          <p:spPr bwMode="auto">
            <a:xfrm>
              <a:off x="8299265" y="2169924"/>
              <a:ext cx="366801" cy="278192"/>
            </a:xfrm>
            <a:custGeom>
              <a:avLst/>
              <a:gdLst>
                <a:gd name="T0" fmla="*/ 2147483646 w 121"/>
                <a:gd name="T1" fmla="*/ 2147483646 h 92"/>
                <a:gd name="T2" fmla="*/ 2147483646 w 121"/>
                <a:gd name="T3" fmla="*/ 2147483646 h 92"/>
                <a:gd name="T4" fmla="*/ 2147483646 w 121"/>
                <a:gd name="T5" fmla="*/ 2147483646 h 92"/>
                <a:gd name="T6" fmla="*/ 0 w 121"/>
                <a:gd name="T7" fmla="*/ 2147483646 h 92"/>
                <a:gd name="T8" fmla="*/ 0 w 121"/>
                <a:gd name="T9" fmla="*/ 2147483646 h 92"/>
                <a:gd name="T10" fmla="*/ 2147483646 w 121"/>
                <a:gd name="T11" fmla="*/ 0 h 92"/>
                <a:gd name="T12" fmla="*/ 2147483646 w 121"/>
                <a:gd name="T13" fmla="*/ 0 h 92"/>
                <a:gd name="T14" fmla="*/ 2147483646 w 121"/>
                <a:gd name="T15" fmla="*/ 2147483646 h 92"/>
                <a:gd name="T16" fmla="*/ 2147483646 w 121"/>
                <a:gd name="T17" fmla="*/ 2147483646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1" h="92">
                  <a:moveTo>
                    <a:pt x="121" y="84"/>
                  </a:moveTo>
                  <a:cubicBezTo>
                    <a:pt x="121" y="88"/>
                    <a:pt x="118" y="92"/>
                    <a:pt x="114" y="92"/>
                  </a:cubicBezTo>
                  <a:cubicBezTo>
                    <a:pt x="7" y="92"/>
                    <a:pt x="7" y="92"/>
                    <a:pt x="7" y="92"/>
                  </a:cubicBezTo>
                  <a:cubicBezTo>
                    <a:pt x="3" y="92"/>
                    <a:pt x="0" y="88"/>
                    <a:pt x="0" y="84"/>
                  </a:cubicBezTo>
                  <a:cubicBezTo>
                    <a:pt x="0" y="8"/>
                    <a:pt x="0" y="8"/>
                    <a:pt x="0" y="8"/>
                  </a:cubicBezTo>
                  <a:cubicBezTo>
                    <a:pt x="0" y="3"/>
                    <a:pt x="3" y="0"/>
                    <a:pt x="7" y="0"/>
                  </a:cubicBezTo>
                  <a:cubicBezTo>
                    <a:pt x="114" y="0"/>
                    <a:pt x="114" y="0"/>
                    <a:pt x="114" y="0"/>
                  </a:cubicBezTo>
                  <a:cubicBezTo>
                    <a:pt x="118" y="0"/>
                    <a:pt x="121" y="3"/>
                    <a:pt x="121" y="8"/>
                  </a:cubicBezTo>
                  <a:lnTo>
                    <a:pt x="121" y="84"/>
                  </a:lnTo>
                  <a:close/>
                </a:path>
              </a:pathLst>
            </a:custGeom>
            <a:solidFill>
              <a:srgbClr val="DD5F6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604"/>
            <p:cNvSpPr/>
            <p:nvPr/>
          </p:nvSpPr>
          <p:spPr bwMode="auto">
            <a:xfrm>
              <a:off x="8299265" y="2169924"/>
              <a:ext cx="366801" cy="59760"/>
            </a:xfrm>
            <a:custGeom>
              <a:avLst/>
              <a:gdLst>
                <a:gd name="T0" fmla="*/ 2147483646 w 121"/>
                <a:gd name="T1" fmla="*/ 0 h 20"/>
                <a:gd name="T2" fmla="*/ 2147483646 w 121"/>
                <a:gd name="T3" fmla="*/ 0 h 20"/>
                <a:gd name="T4" fmla="*/ 0 w 121"/>
                <a:gd name="T5" fmla="*/ 2147483646 h 20"/>
                <a:gd name="T6" fmla="*/ 0 w 121"/>
                <a:gd name="T7" fmla="*/ 2147483646 h 20"/>
                <a:gd name="T8" fmla="*/ 2147483646 w 121"/>
                <a:gd name="T9" fmla="*/ 2147483646 h 20"/>
                <a:gd name="T10" fmla="*/ 2147483646 w 121"/>
                <a:gd name="T11" fmla="*/ 2147483646 h 20"/>
                <a:gd name="T12" fmla="*/ 2147483646 w 12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 h="20">
                  <a:moveTo>
                    <a:pt x="114" y="0"/>
                  </a:moveTo>
                  <a:cubicBezTo>
                    <a:pt x="7" y="0"/>
                    <a:pt x="7" y="0"/>
                    <a:pt x="7" y="0"/>
                  </a:cubicBezTo>
                  <a:cubicBezTo>
                    <a:pt x="3" y="0"/>
                    <a:pt x="0" y="3"/>
                    <a:pt x="0" y="8"/>
                  </a:cubicBezTo>
                  <a:cubicBezTo>
                    <a:pt x="0" y="20"/>
                    <a:pt x="0" y="20"/>
                    <a:pt x="0" y="20"/>
                  </a:cubicBezTo>
                  <a:cubicBezTo>
                    <a:pt x="121" y="20"/>
                    <a:pt x="121" y="20"/>
                    <a:pt x="121" y="20"/>
                  </a:cubicBezTo>
                  <a:cubicBezTo>
                    <a:pt x="121" y="8"/>
                    <a:pt x="121" y="8"/>
                    <a:pt x="121" y="8"/>
                  </a:cubicBezTo>
                  <a:cubicBezTo>
                    <a:pt x="121" y="3"/>
                    <a:pt x="118" y="0"/>
                    <a:pt x="114" y="0"/>
                  </a:cubicBezTo>
                  <a:close/>
                </a:path>
              </a:pathLst>
            </a:custGeom>
            <a:solidFill>
              <a:srgbClr val="3C505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605"/>
            <p:cNvSpPr>
              <a:spLocks noChangeArrowheads="1"/>
            </p:cNvSpPr>
            <p:nvPr/>
          </p:nvSpPr>
          <p:spPr bwMode="auto">
            <a:xfrm>
              <a:off x="8332236" y="2361568"/>
              <a:ext cx="61820" cy="53578"/>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1" name="Rectangle 606"/>
            <p:cNvSpPr>
              <a:spLocks noChangeArrowheads="1"/>
            </p:cNvSpPr>
            <p:nvPr/>
          </p:nvSpPr>
          <p:spPr bwMode="auto">
            <a:xfrm>
              <a:off x="8394057"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2" name="Rectangle 608"/>
            <p:cNvSpPr>
              <a:spLocks noChangeArrowheads="1"/>
            </p:cNvSpPr>
            <p:nvPr/>
          </p:nvSpPr>
          <p:spPr bwMode="auto">
            <a:xfrm>
              <a:off x="8453817"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3" name="Rectangle 609"/>
            <p:cNvSpPr>
              <a:spLocks noChangeArrowheads="1"/>
            </p:cNvSpPr>
            <p:nvPr/>
          </p:nvSpPr>
          <p:spPr bwMode="auto">
            <a:xfrm>
              <a:off x="8511516" y="2361568"/>
              <a:ext cx="59760" cy="5357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4" name="Rectangle 610"/>
            <p:cNvSpPr>
              <a:spLocks noChangeArrowheads="1"/>
            </p:cNvSpPr>
            <p:nvPr/>
          </p:nvSpPr>
          <p:spPr bwMode="auto">
            <a:xfrm>
              <a:off x="8571275" y="2361568"/>
              <a:ext cx="57699" cy="5357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5" name="Rectangle 611"/>
            <p:cNvSpPr>
              <a:spLocks noChangeArrowheads="1"/>
            </p:cNvSpPr>
            <p:nvPr/>
          </p:nvSpPr>
          <p:spPr bwMode="auto">
            <a:xfrm>
              <a:off x="8332236" y="2310050"/>
              <a:ext cx="61820"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6" name="Rectangle 612"/>
            <p:cNvSpPr>
              <a:spLocks noChangeArrowheads="1"/>
            </p:cNvSpPr>
            <p:nvPr/>
          </p:nvSpPr>
          <p:spPr bwMode="auto">
            <a:xfrm>
              <a:off x="8394057"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7" name="Rectangle 613"/>
            <p:cNvSpPr>
              <a:spLocks noChangeArrowheads="1"/>
            </p:cNvSpPr>
            <p:nvPr/>
          </p:nvSpPr>
          <p:spPr bwMode="auto">
            <a:xfrm>
              <a:off x="8453817" y="2310050"/>
              <a:ext cx="57699" cy="51518"/>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8" name="Rectangle 614"/>
            <p:cNvSpPr>
              <a:spLocks noChangeArrowheads="1"/>
            </p:cNvSpPr>
            <p:nvPr/>
          </p:nvSpPr>
          <p:spPr bwMode="auto">
            <a:xfrm>
              <a:off x="8511516" y="2310050"/>
              <a:ext cx="59760" cy="51518"/>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19" name="Rectangle 615"/>
            <p:cNvSpPr>
              <a:spLocks noChangeArrowheads="1"/>
            </p:cNvSpPr>
            <p:nvPr/>
          </p:nvSpPr>
          <p:spPr bwMode="auto">
            <a:xfrm>
              <a:off x="8571275" y="2310050"/>
              <a:ext cx="57699" cy="51518"/>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0" name="Rectangle 616"/>
            <p:cNvSpPr>
              <a:spLocks noChangeArrowheads="1"/>
            </p:cNvSpPr>
            <p:nvPr/>
          </p:nvSpPr>
          <p:spPr bwMode="auto">
            <a:xfrm>
              <a:off x="8332236" y="2254413"/>
              <a:ext cx="61820" cy="55639"/>
            </a:xfrm>
            <a:prstGeom prst="rect">
              <a:avLst/>
            </a:prstGeom>
            <a:solidFill>
              <a:srgbClr val="96C3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1" name="Rectangle 617"/>
            <p:cNvSpPr>
              <a:spLocks noChangeArrowheads="1"/>
            </p:cNvSpPr>
            <p:nvPr/>
          </p:nvSpPr>
          <p:spPr bwMode="auto">
            <a:xfrm>
              <a:off x="8394057"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2" name="Rectangle 618"/>
            <p:cNvSpPr>
              <a:spLocks noChangeArrowheads="1"/>
            </p:cNvSpPr>
            <p:nvPr/>
          </p:nvSpPr>
          <p:spPr bwMode="auto">
            <a:xfrm>
              <a:off x="8453817" y="2254413"/>
              <a:ext cx="57699" cy="55639"/>
            </a:xfrm>
            <a:prstGeom prst="rect">
              <a:avLst/>
            </a:prstGeom>
            <a:solidFill>
              <a:srgbClr val="DFDE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3" name="Rectangle 619"/>
            <p:cNvSpPr>
              <a:spLocks noChangeArrowheads="1"/>
            </p:cNvSpPr>
            <p:nvPr/>
          </p:nvSpPr>
          <p:spPr bwMode="auto">
            <a:xfrm>
              <a:off x="8511516" y="2254413"/>
              <a:ext cx="59760" cy="55639"/>
            </a:xfrm>
            <a:prstGeom prst="rect">
              <a:avLst/>
            </a:prstGeom>
            <a:solidFill>
              <a:srgbClr val="3C50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4" name="Rectangle 620"/>
            <p:cNvSpPr>
              <a:spLocks noChangeArrowheads="1"/>
            </p:cNvSpPr>
            <p:nvPr/>
          </p:nvSpPr>
          <p:spPr bwMode="auto">
            <a:xfrm>
              <a:off x="8571275" y="2254413"/>
              <a:ext cx="57699" cy="55639"/>
            </a:xfrm>
            <a:prstGeom prst="rect">
              <a:avLst/>
            </a:prstGeom>
            <a:solidFill>
              <a:srgbClr val="EBC5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en-US" altLang="zh-CN">
                <a:solidFill>
                  <a:srgbClr val="000000"/>
                </a:solidFill>
                <a:latin typeface="Calibri" panose="020F0502020204030204" pitchFamily="34" charset="0"/>
              </a:endParaRPr>
            </a:p>
          </p:txBody>
        </p:sp>
        <p:sp>
          <p:nvSpPr>
            <p:cNvPr id="25" name="Freeform 621"/>
            <p:cNvSpPr/>
            <p:nvPr/>
          </p:nvSpPr>
          <p:spPr bwMode="auto">
            <a:xfrm>
              <a:off x="8371390"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622"/>
            <p:cNvSpPr/>
            <p:nvPr/>
          </p:nvSpPr>
          <p:spPr bwMode="auto">
            <a:xfrm>
              <a:off x="8550668" y="2139015"/>
              <a:ext cx="43275" cy="61820"/>
            </a:xfrm>
            <a:custGeom>
              <a:avLst/>
              <a:gdLst>
                <a:gd name="T0" fmla="*/ 2147483646 w 14"/>
                <a:gd name="T1" fmla="*/ 2147483646 h 20"/>
                <a:gd name="T2" fmla="*/ 2147483646 w 14"/>
                <a:gd name="T3" fmla="*/ 2147483646 h 20"/>
                <a:gd name="T4" fmla="*/ 2147483646 w 14"/>
                <a:gd name="T5" fmla="*/ 2147483646 h 20"/>
                <a:gd name="T6" fmla="*/ 0 w 14"/>
                <a:gd name="T7" fmla="*/ 2147483646 h 20"/>
                <a:gd name="T8" fmla="*/ 0 w 14"/>
                <a:gd name="T9" fmla="*/ 2147483646 h 20"/>
                <a:gd name="T10" fmla="*/ 2147483646 w 14"/>
                <a:gd name="T11" fmla="*/ 0 h 20"/>
                <a:gd name="T12" fmla="*/ 2147483646 w 14"/>
                <a:gd name="T13" fmla="*/ 0 h 20"/>
                <a:gd name="T14" fmla="*/ 2147483646 w 14"/>
                <a:gd name="T15" fmla="*/ 2147483646 h 20"/>
                <a:gd name="T16" fmla="*/ 2147483646 w 14"/>
                <a:gd name="T17" fmla="*/ 2147483646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0">
                  <a:moveTo>
                    <a:pt x="14" y="16"/>
                  </a:moveTo>
                  <a:cubicBezTo>
                    <a:pt x="14" y="18"/>
                    <a:pt x="12" y="20"/>
                    <a:pt x="10" y="20"/>
                  </a:cubicBezTo>
                  <a:cubicBezTo>
                    <a:pt x="4" y="20"/>
                    <a:pt x="4" y="20"/>
                    <a:pt x="4" y="20"/>
                  </a:cubicBezTo>
                  <a:cubicBezTo>
                    <a:pt x="2" y="20"/>
                    <a:pt x="0" y="18"/>
                    <a:pt x="0" y="16"/>
                  </a:cubicBezTo>
                  <a:cubicBezTo>
                    <a:pt x="0" y="4"/>
                    <a:pt x="0" y="4"/>
                    <a:pt x="0" y="4"/>
                  </a:cubicBezTo>
                  <a:cubicBezTo>
                    <a:pt x="0" y="2"/>
                    <a:pt x="2" y="0"/>
                    <a:pt x="4" y="0"/>
                  </a:cubicBezTo>
                  <a:cubicBezTo>
                    <a:pt x="10" y="0"/>
                    <a:pt x="10" y="0"/>
                    <a:pt x="10" y="0"/>
                  </a:cubicBezTo>
                  <a:cubicBezTo>
                    <a:pt x="12" y="0"/>
                    <a:pt x="14" y="2"/>
                    <a:pt x="14" y="4"/>
                  </a:cubicBezTo>
                  <a:lnTo>
                    <a:pt x="14" y="16"/>
                  </a:lnTo>
                  <a:close/>
                </a:path>
              </a:pathLst>
            </a:custGeom>
            <a:solidFill>
              <a:srgbClr val="EBC55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623"/>
            <p:cNvSpPr/>
            <p:nvPr/>
          </p:nvSpPr>
          <p:spPr bwMode="auto">
            <a:xfrm>
              <a:off x="8381693" y="2143136"/>
              <a:ext cx="2472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24"/>
            <p:cNvSpPr/>
            <p:nvPr/>
          </p:nvSpPr>
          <p:spPr bwMode="auto">
            <a:xfrm>
              <a:off x="8560972" y="2143136"/>
              <a:ext cx="22668" cy="6183"/>
            </a:xfrm>
            <a:custGeom>
              <a:avLst/>
              <a:gdLst>
                <a:gd name="T0" fmla="*/ 2147483646 w 8"/>
                <a:gd name="T1" fmla="*/ 2147483646 h 2"/>
                <a:gd name="T2" fmla="*/ 2147483646 w 8"/>
                <a:gd name="T3" fmla="*/ 2147483646 h 2"/>
                <a:gd name="T4" fmla="*/ 2147483646 w 8"/>
                <a:gd name="T5" fmla="*/ 2147483646 h 2"/>
                <a:gd name="T6" fmla="*/ 0 w 8"/>
                <a:gd name="T7" fmla="*/ 2147483646 h 2"/>
                <a:gd name="T8" fmla="*/ 0 w 8"/>
                <a:gd name="T9" fmla="*/ 2147483646 h 2"/>
                <a:gd name="T10" fmla="*/ 2147483646 w 8"/>
                <a:gd name="T11" fmla="*/ 0 h 2"/>
                <a:gd name="T12" fmla="*/ 2147483646 w 8"/>
                <a:gd name="T13" fmla="*/ 0 h 2"/>
                <a:gd name="T14" fmla="*/ 2147483646 w 8"/>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2">
                  <a:moveTo>
                    <a:pt x="8" y="1"/>
                  </a:moveTo>
                  <a:cubicBezTo>
                    <a:pt x="8" y="2"/>
                    <a:pt x="8" y="2"/>
                    <a:pt x="7" y="2"/>
                  </a:cubicBezTo>
                  <a:cubicBezTo>
                    <a:pt x="1" y="2"/>
                    <a:pt x="1" y="2"/>
                    <a:pt x="1" y="2"/>
                  </a:cubicBezTo>
                  <a:cubicBezTo>
                    <a:pt x="0" y="2"/>
                    <a:pt x="0" y="2"/>
                    <a:pt x="0" y="1"/>
                  </a:cubicBezTo>
                  <a:cubicBezTo>
                    <a:pt x="0" y="1"/>
                    <a:pt x="0" y="1"/>
                    <a:pt x="0" y="1"/>
                  </a:cubicBezTo>
                  <a:cubicBezTo>
                    <a:pt x="0" y="1"/>
                    <a:pt x="0" y="0"/>
                    <a:pt x="1" y="0"/>
                  </a:cubicBezTo>
                  <a:cubicBezTo>
                    <a:pt x="7" y="0"/>
                    <a:pt x="7" y="0"/>
                    <a:pt x="7" y="0"/>
                  </a:cubicBezTo>
                  <a:cubicBezTo>
                    <a:pt x="8" y="0"/>
                    <a:pt x="8" y="1"/>
                    <a:pt x="8" y="1"/>
                  </a:cubicBezTo>
                  <a:close/>
                </a:path>
              </a:pathLst>
            </a:custGeom>
            <a:solidFill>
              <a:srgbClr val="DFDED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59" name="图片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4653" y="3830398"/>
            <a:ext cx="1739002" cy="1263494"/>
          </a:xfrm>
          <a:prstGeom prst="rect">
            <a:avLst/>
          </a:prstGeom>
        </p:spPr>
      </p:pic>
      <p:sp>
        <p:nvSpPr>
          <p:cNvPr id="31" name="Rectangle 2" descr="Large confetti"/>
          <p:cNvSpPr txBox="1">
            <a:spLocks noChangeArrowheads="1"/>
          </p:cNvSpPr>
          <p:nvPr/>
        </p:nvSpPr>
        <p:spPr>
          <a:xfrm>
            <a:off x="4572000" y="1653857"/>
            <a:ext cx="1478526" cy="628650"/>
          </a:xfrm>
          <a:prstGeom prst="rect">
            <a:avLst/>
          </a:prstGeom>
        </p:spPr>
        <p:txBody>
          <a:bodyPr lIns="68580" tIns="34290" rIns="68580" bIns="34290"/>
          <a:lst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a:lstStyle>
          <a:p>
            <a:r>
              <a:rPr lang="zh-CN" altLang="en-US" sz="2400" b="1" kern="0" dirty="0">
                <a:solidFill>
                  <a:srgbClr val="FF0000"/>
                </a:solidFill>
                <a:latin typeface="微软雅黑" panose="020B0503020204020204" pitchFamily="34" charset="-122"/>
                <a:ea typeface="微软雅黑" panose="020B0503020204020204" pitchFamily="34" charset="-122"/>
              </a:rPr>
              <a:t>头  发</a:t>
            </a:r>
          </a:p>
        </p:txBody>
      </p:sp>
      <p:sp>
        <p:nvSpPr>
          <p:cNvPr id="32" name="Rectangle 3"/>
          <p:cNvSpPr txBox="1">
            <a:spLocks noChangeArrowheads="1"/>
          </p:cNvSpPr>
          <p:nvPr/>
        </p:nvSpPr>
        <p:spPr>
          <a:xfrm>
            <a:off x="3210232" y="2282507"/>
            <a:ext cx="4823567" cy="1838483"/>
          </a:xfrm>
          <a:prstGeom prst="rect">
            <a:avLst/>
          </a:prstGeom>
        </p:spPr>
        <p:txBody>
          <a:bodyPr lIns="68580" tIns="34290" rIns="68580" bIns="34290"/>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a:lnSpc>
                <a:spcPct val="150000"/>
              </a:lnSpc>
              <a:spcBef>
                <a:spcPts val="0"/>
              </a:spcBef>
              <a:buNone/>
            </a:pPr>
            <a:r>
              <a:rPr lang="zh-CN" altLang="en-US" sz="2000" kern="0" dirty="0">
                <a:latin typeface="微软雅黑" panose="020B0503020204020204" pitchFamily="34" charset="-122"/>
                <a:ea typeface="微软雅黑" panose="020B0503020204020204" pitchFamily="34" charset="-122"/>
              </a:rPr>
              <a:t>“一绺绺灰白的鬈发</a:t>
            </a:r>
            <a:r>
              <a:rPr lang="zh-CN" altLang="en-US" sz="2000" u="sng" kern="0" dirty="0">
                <a:solidFill>
                  <a:srgbClr val="FF0000"/>
                </a:solidFill>
                <a:latin typeface="微软雅黑" panose="020B0503020204020204" pitchFamily="34" charset="-122"/>
                <a:ea typeface="微软雅黑" panose="020B0503020204020204" pitchFamily="34" charset="-122"/>
              </a:rPr>
              <a:t>像泡沫一样</a:t>
            </a:r>
            <a:r>
              <a:rPr lang="zh-CN" altLang="en-US" sz="2000" kern="0" dirty="0">
                <a:latin typeface="微软雅黑" panose="020B0503020204020204" pitchFamily="34" charset="-122"/>
                <a:ea typeface="微软雅黑" panose="020B0503020204020204" pitchFamily="34" charset="-122"/>
              </a:rPr>
              <a:t>堆在额头上。不管从哪个角度看，你都能见到</a:t>
            </a:r>
            <a:r>
              <a:rPr lang="zh-CN" altLang="en-US" sz="2000" u="sng" kern="0" dirty="0">
                <a:solidFill>
                  <a:srgbClr val="FF0000"/>
                </a:solidFill>
                <a:latin typeface="微软雅黑" panose="020B0503020204020204" pitchFamily="34" charset="-122"/>
                <a:ea typeface="微软雅黑" panose="020B0503020204020204" pitchFamily="34" charset="-122"/>
              </a:rPr>
              <a:t>热带森林般茂密的</a:t>
            </a:r>
            <a:r>
              <a:rPr lang="zh-CN" altLang="en-US" sz="2000" kern="0" dirty="0">
                <a:latin typeface="微软雅黑" panose="020B0503020204020204" pitchFamily="34" charset="-122"/>
                <a:ea typeface="微软雅黑" panose="020B0503020204020204" pitchFamily="34" charset="-122"/>
              </a:rPr>
              <a:t>须发”。 </a:t>
            </a:r>
          </a:p>
        </p:txBody>
      </p:sp>
      <p:pic>
        <p:nvPicPr>
          <p:cNvPr id="30" name="图片 2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0201" y="1653858"/>
            <a:ext cx="2100031" cy="22804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1449</Words>
  <Application>Microsoft Office PowerPoint</Application>
  <PresentationFormat>全屏显示(16:9)</PresentationFormat>
  <Paragraphs>131</Paragraphs>
  <Slides>26</Slides>
  <Notes>3</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26</vt:i4>
      </vt:variant>
    </vt:vector>
  </HeadingPairs>
  <TitlesOfParts>
    <vt:vector size="34" baseType="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2013-07-01T03:05:00Z</dcterms:created>
  <dcterms:modified xsi:type="dcterms:W3CDTF">2021-12-26T05:08:28Z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