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828" r:id="rId2"/>
  </p:sldMasterIdLst>
  <p:notesMasterIdLst>
    <p:notesMasterId r:id="rId43"/>
  </p:notesMasterIdLst>
  <p:handoutMasterIdLst>
    <p:handoutMasterId r:id="rId44"/>
  </p:handoutMasterIdLst>
  <p:sldIdLst>
    <p:sldId id="256" r:id="rId3"/>
    <p:sldId id="276" r:id="rId4"/>
    <p:sldId id="391" r:id="rId5"/>
    <p:sldId id="277" r:id="rId6"/>
    <p:sldId id="278" r:id="rId7"/>
    <p:sldId id="378" r:id="rId8"/>
    <p:sldId id="379" r:id="rId9"/>
    <p:sldId id="280" r:id="rId10"/>
    <p:sldId id="282" r:id="rId11"/>
    <p:sldId id="407" r:id="rId12"/>
    <p:sldId id="293" r:id="rId13"/>
    <p:sldId id="380" r:id="rId14"/>
    <p:sldId id="284" r:id="rId15"/>
    <p:sldId id="325" r:id="rId16"/>
    <p:sldId id="362" r:id="rId17"/>
    <p:sldId id="393" r:id="rId18"/>
    <p:sldId id="377" r:id="rId19"/>
    <p:sldId id="394" r:id="rId20"/>
    <p:sldId id="395" r:id="rId21"/>
    <p:sldId id="396" r:id="rId22"/>
    <p:sldId id="398" r:id="rId23"/>
    <p:sldId id="397" r:id="rId24"/>
    <p:sldId id="402" r:id="rId25"/>
    <p:sldId id="400" r:id="rId26"/>
    <p:sldId id="401" r:id="rId27"/>
    <p:sldId id="367" r:id="rId28"/>
    <p:sldId id="369" r:id="rId29"/>
    <p:sldId id="403" r:id="rId30"/>
    <p:sldId id="405" r:id="rId31"/>
    <p:sldId id="404" r:id="rId32"/>
    <p:sldId id="381" r:id="rId33"/>
    <p:sldId id="382" r:id="rId34"/>
    <p:sldId id="345" r:id="rId35"/>
    <p:sldId id="287" r:id="rId36"/>
    <p:sldId id="308" r:id="rId37"/>
    <p:sldId id="359" r:id="rId38"/>
    <p:sldId id="390" r:id="rId39"/>
    <p:sldId id="392" r:id="rId40"/>
    <p:sldId id="289" r:id="rId41"/>
    <p:sldId id="408" r:id="rId4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FFCC"/>
    <a:srgbClr val="6600FF"/>
    <a:srgbClr val="FF00FF"/>
    <a:srgbClr val="0000FF"/>
    <a:srgbClr val="66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9491A9-A559-4484-BB10-08A8E50C2A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2019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C9ECAC-F8C0-4F1B-9A2F-987FFC207B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492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506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  <p:sp>
        <p:nvSpPr>
          <p:cNvPr id="45061" name="页眉占位符 5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1010165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6084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  <p:sp>
        <p:nvSpPr>
          <p:cNvPr id="46085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2828167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C9ECAC-F8C0-4F1B-9A2F-987FFC207BBE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943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7108" name="页脚占位符 1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  <p:sp>
        <p:nvSpPr>
          <p:cNvPr id="47109" name="页眉占位符 2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mtClean="0"/>
              <a:t>状元成才路</a:t>
            </a:r>
          </a:p>
        </p:txBody>
      </p:sp>
    </p:spTree>
    <p:extLst>
      <p:ext uri="{BB962C8B-B14F-4D97-AF65-F5344CB8AC3E}">
        <p14:creationId xmlns:p14="http://schemas.microsoft.com/office/powerpoint/2010/main" val="1200591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8707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348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7FB76-D9D3-4A59-A99A-7992DD946E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67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3597A-5943-4821-886B-B5592D8084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959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B804F-A6C0-42FD-BE56-B3646F7501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02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6E2BD-22CA-473A-9367-F23A7BB7DB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683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82E30-37F4-47BB-8891-B95AF41BCE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56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80D1-F0A1-4196-B2E3-125FC46C41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214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30349-80BC-4238-B3A4-DC238F1660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525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C0018-4F0F-425B-ACF4-383C79FB88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701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DB2AB-3870-4961-B4ED-4DE0D8358E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253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37F02-68CB-4B34-9D79-68CAA4A8C0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95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673DF-3B33-41E5-94D9-5BB449C0A4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368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F6A3B-22BC-44E9-90F2-C5D04DAA21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001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15CA9-CB8F-4864-A572-D7F2A11221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941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A6A62-F29D-4BE0-A977-7C1360B9C7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6000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CEE44-5162-49A7-8BB7-408C46CEB3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411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9BCFA-4240-4B02-A322-9DB4FFB62A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4997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B89A3-B2F8-4F05-B444-027AFC4AA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6956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DA1EB-4A12-4B8C-882F-BCA1F29DFD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1871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AF03E-E871-4CCF-984E-56AB28F5AA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2071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B0D1B-DC78-4625-B0D8-8AC4D41ED2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6624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45D6C-8CF0-411A-807B-983339B10A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17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8CAB3-ED36-4C20-AAAB-53953C66E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8673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73F56-EABE-47DE-A4E9-407C41F39C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4861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C2A3C-9053-423E-B9F7-A24EB2A17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3477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C9E55-8E7F-44A6-B791-4FC3A3F7AB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141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8C20A-35CA-4CE1-B07E-6B1DBB3B1D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4040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BB072-135B-4AB8-93A8-6F6DE5E56C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7098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4C889-FDA6-42FC-8B83-CFABB3FDE6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487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2CDE3-BBD9-4FEB-B868-2301AC6CD1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688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6489E-0C57-48F5-A5CB-1652EAF917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204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20B0F-680B-4E72-8E35-2C68A81181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3178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F4CC4-93DD-4B6D-9B71-548CE9B1B4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09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61A7-B90D-4E07-91B7-21164CFA3B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9810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AB756-DDD2-41E0-8715-E166BF0349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9121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7F761-5125-4FC6-A817-C535EAC100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7699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673DF-3B33-41E5-94D9-5BB449C0A4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8047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8CAB3-ED36-4C20-AAAB-53953C66E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956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561A7-B90D-4E07-91B7-21164CFA3B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2552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23B89-8BDB-47D2-8CAF-41C1A6949B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7589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EB588-DFFC-4C9A-A748-E17B02AA8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8039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125F1-9C12-4D6B-B0D2-73641A16B6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0968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3B574-A803-4F1D-BF82-8E3004C8BE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7428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D36F4-97AD-4F41-8DB6-5D22D2BA47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75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23B89-8BDB-47D2-8CAF-41C1A6949B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7557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7FB76-D9D3-4A59-A99A-7992DD946E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2884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3597A-5943-4821-886B-B5592D8084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7412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B804F-A6C0-42FD-BE56-B3646F7501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2757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6E2BD-22CA-473A-9367-F23A7BB7DB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8572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82E30-37F4-47BB-8891-B95AF41BCE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3442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80D1-F0A1-4196-B2E3-125FC46C41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1598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30349-80BC-4238-B3A4-DC238F1660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9211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C0018-4F0F-425B-ACF4-383C79FB88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4223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DB2AB-3870-4961-B4ED-4DE0D8358E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5318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37F02-68CB-4B34-9D79-68CAA4A8C0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677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EB588-DFFC-4C9A-A748-E17B02AA8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2789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F6A3B-22BC-44E9-90F2-C5D04DAA21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4517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15CA9-CB8F-4864-A572-D7F2A11221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0258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A6A62-F29D-4BE0-A977-7C1360B9C7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8866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CEE44-5162-49A7-8BB7-408C46CEB3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7621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9BCFA-4240-4B02-A322-9DB4FFB62A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180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B89A3-B2F8-4F05-B444-027AFC4AA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3189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DA1EB-4A12-4B8C-882F-BCA1F29DFD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0143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AF03E-E871-4CCF-984E-56AB28F5AA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0762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B0D1B-DC78-4625-B0D8-8AC4D41ED2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7964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45D6C-8CF0-411A-807B-983339B10A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47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125F1-9C12-4D6B-B0D2-73641A16B6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6880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73F56-EABE-47DE-A4E9-407C41F39C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953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C2A3C-9053-423E-B9F7-A24EB2A17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19019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C9E55-8E7F-44A6-B791-4FC3A3F7AB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86310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8C20A-35CA-4CE1-B07E-6B1DBB3B1D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93435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BB072-135B-4AB8-93A8-6F6DE5E56C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258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4C889-FDA6-42FC-8B83-CFABB3FDE6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8783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2CDE3-BBD9-4FEB-B868-2301AC6CD1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4182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6489E-0C57-48F5-A5CB-1652EAF917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81172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20B0F-680B-4E72-8E35-2C68A81181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30542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F4CC4-93DD-4B6D-9B71-548CE9B1B4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18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3B574-A803-4F1D-BF82-8E3004C8BE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56898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AB756-DDD2-41E0-8715-E166BF0349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4003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539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477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39826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3489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7650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8802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1878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43597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039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D36F4-97AD-4F41-8DB6-5D22D2BA47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67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32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83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image" Target="../media/image1.png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8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  <p:sldLayoutId id="2147483756" r:id="rId20"/>
    <p:sldLayoutId id="2147483757" r:id="rId21"/>
    <p:sldLayoutId id="2147483758" r:id="rId22"/>
    <p:sldLayoutId id="2147483759" r:id="rId23"/>
    <p:sldLayoutId id="2147483760" r:id="rId24"/>
    <p:sldLayoutId id="2147483761" r:id="rId25"/>
    <p:sldLayoutId id="2147483762" r:id="rId26"/>
    <p:sldLayoutId id="2147483763" r:id="rId27"/>
    <p:sldLayoutId id="2147483764" r:id="rId28"/>
    <p:sldLayoutId id="2147483765" r:id="rId29"/>
    <p:sldLayoutId id="2147483766" r:id="rId30"/>
    <p:sldLayoutId id="2147483767" r:id="rId31"/>
    <p:sldLayoutId id="2147483768" r:id="rId32"/>
    <p:sldLayoutId id="2147483769" r:id="rId33"/>
    <p:sldLayoutId id="2147483770" r:id="rId34"/>
    <p:sldLayoutId id="2147483771" r:id="rId35"/>
    <p:sldLayoutId id="2147483772" r:id="rId36"/>
    <p:sldLayoutId id="2147483773" r:id="rId37"/>
    <p:sldLayoutId id="2147483774" r:id="rId38"/>
    <p:sldLayoutId id="2147483775" r:id="rId39"/>
    <p:sldLayoutId id="2147483776" r:id="rId40"/>
    <p:sldLayoutId id="2147483725" r:id="rId41"/>
    <p:sldLayoutId id="2147483789" r:id="rId42"/>
    <p:sldLayoutId id="2147483790" r:id="rId43"/>
    <p:sldLayoutId id="2147483791" r:id="rId44"/>
    <p:sldLayoutId id="2147483792" r:id="rId45"/>
    <p:sldLayoutId id="2147483793" r:id="rId46"/>
    <p:sldLayoutId id="2147483794" r:id="rId47"/>
    <p:sldLayoutId id="2147483795" r:id="rId48"/>
    <p:sldLayoutId id="2147483796" r:id="rId49"/>
    <p:sldLayoutId id="2147483797" r:id="rId50"/>
    <p:sldLayoutId id="2147483798" r:id="rId51"/>
    <p:sldLayoutId id="2147483799" r:id="rId52"/>
    <p:sldLayoutId id="2147483800" r:id="rId53"/>
    <p:sldLayoutId id="2147483801" r:id="rId54"/>
    <p:sldLayoutId id="2147483802" r:id="rId55"/>
    <p:sldLayoutId id="2147483803" r:id="rId56"/>
    <p:sldLayoutId id="2147483804" r:id="rId57"/>
    <p:sldLayoutId id="2147483805" r:id="rId58"/>
    <p:sldLayoutId id="2147483806" r:id="rId59"/>
    <p:sldLayoutId id="2147483807" r:id="rId60"/>
    <p:sldLayoutId id="2147483808" r:id="rId61"/>
    <p:sldLayoutId id="2147483809" r:id="rId62"/>
    <p:sldLayoutId id="2147483810" r:id="rId63"/>
    <p:sldLayoutId id="2147483811" r:id="rId64"/>
    <p:sldLayoutId id="2147483812" r:id="rId65"/>
    <p:sldLayoutId id="2147483813" r:id="rId66"/>
    <p:sldLayoutId id="2147483814" r:id="rId67"/>
    <p:sldLayoutId id="2147483815" r:id="rId68"/>
    <p:sldLayoutId id="2147483816" r:id="rId69"/>
    <p:sldLayoutId id="2147483817" r:id="rId70"/>
    <p:sldLayoutId id="2147483818" r:id="rId71"/>
    <p:sldLayoutId id="2147483819" r:id="rId72"/>
    <p:sldLayoutId id="2147483820" r:id="rId73"/>
    <p:sldLayoutId id="2147483821" r:id="rId74"/>
    <p:sldLayoutId id="2147483822" r:id="rId75"/>
    <p:sldLayoutId id="2147483823" r:id="rId76"/>
    <p:sldLayoutId id="2147483824" r:id="rId77"/>
    <p:sldLayoutId id="2147483825" r:id="rId78"/>
    <p:sldLayoutId id="2147483826" r:id="rId79"/>
    <p:sldLayoutId id="2147483827" r:id="rId8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9194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 txBox="1">
            <a:spLocks noChangeArrowheads="1"/>
          </p:cNvSpPr>
          <p:nvPr/>
        </p:nvSpPr>
        <p:spPr bwMode="auto">
          <a:xfrm>
            <a:off x="4983163" y="1610786"/>
            <a:ext cx="5105400" cy="103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4000" b="1" baseline="30000" dirty="0">
                <a:latin typeface="黑体" pitchFamily="49" charset="-122"/>
                <a:ea typeface="黑体" pitchFamily="49" charset="-122"/>
              </a:rPr>
              <a:t>*</a:t>
            </a:r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4000" b="1" dirty="0">
                <a:latin typeface="黑体" pitchFamily="49" charset="-122"/>
                <a:ea typeface="黑体" pitchFamily="49" charset="-122"/>
              </a:rPr>
              <a:t>列夫</a:t>
            </a:r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4000" b="1" dirty="0">
                <a:latin typeface="黑体" pitchFamily="49" charset="-122"/>
                <a:ea typeface="黑体" pitchFamily="49" charset="-122"/>
              </a:rPr>
              <a:t>托尔斯泰</a:t>
            </a:r>
          </a:p>
        </p:txBody>
      </p:sp>
      <p:sp>
        <p:nvSpPr>
          <p:cNvPr id="2051" name="副标题 2"/>
          <p:cNvSpPr txBox="1">
            <a:spLocks noChangeArrowheads="1"/>
          </p:cNvSpPr>
          <p:nvPr/>
        </p:nvSpPr>
        <p:spPr bwMode="auto">
          <a:xfrm>
            <a:off x="5649913" y="2709334"/>
            <a:ext cx="3752850" cy="58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部编本人教版</a:t>
            </a:r>
            <a:r>
              <a:rPr lang="en-US" altLang="zh-CN" sz="20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八年级上册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364165" y="2609851"/>
            <a:ext cx="4391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24000" y="5861618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4529140" y="300568"/>
            <a:ext cx="2244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◆词语集注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49515" y="1003301"/>
            <a:ext cx="1266693" cy="401340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黝黑：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滞留：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愚钝：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器宇：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禁锢：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sym typeface="+mn-ea"/>
              </a:rPr>
              <a:t>轩昂：</a:t>
            </a:r>
            <a:endParaRPr lang="en-US" altLang="zh-CN" sz="2800" b="1" dirty="0">
              <a:latin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sym typeface="+mn-ea"/>
              </a:rPr>
              <a:t>犀利：</a:t>
            </a:r>
            <a:endParaRPr lang="en-US" altLang="zh-CN" sz="2800" b="1" dirty="0">
              <a:latin typeface="+mn-ea"/>
              <a:sym typeface="+mn-e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68713" y="1007534"/>
            <a:ext cx="5770562" cy="40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黑；黑暗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停留不动。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愚笨；不伶俐。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人的外表；风度。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束缚，限制。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精神饱满，气度不凡。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锋利；锐利。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944194" y="584201"/>
            <a:ext cx="1988044" cy="401340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侏儒：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尴尬：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炽热：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粗制滥造：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藏污纳垢：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郁郁寡欢：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algn="r"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sym typeface="+mn-ea"/>
              </a:rPr>
              <a:t>鹤立鸡群：</a:t>
            </a:r>
            <a:endParaRPr lang="en-US" altLang="zh-CN" sz="2800" b="1" dirty="0">
              <a:latin typeface="+mn-ea"/>
              <a:sym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68713" y="588434"/>
            <a:ext cx="6729412" cy="457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身材异常矮小的人。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处境困难，不好处理。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极热。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指产品制作粗劣，不讲究质量。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比喻包容坏人坏事，文中比喻皮肤粗糙。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心情不舒畅，不快乐。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比喻一个人的才能或仪表在一群人里头显得很突出。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741489" y="1109133"/>
            <a:ext cx="1859805" cy="373333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600" b="1" dirty="0">
                <a:latin typeface="+mn-ea"/>
                <a:ea typeface="+mn-ea"/>
                <a:sym typeface="+mn-ea"/>
              </a:rPr>
              <a:t>正襟危坐：</a:t>
            </a:r>
            <a:endParaRPr lang="en-US" altLang="zh-CN" sz="26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600" b="1" dirty="0">
                <a:latin typeface="+mn-ea"/>
                <a:ea typeface="+mn-ea"/>
                <a:sym typeface="+mn-ea"/>
              </a:rPr>
              <a:t>诚惶诚恐：</a:t>
            </a:r>
            <a:endParaRPr lang="en-US" altLang="zh-CN" sz="26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600" b="1" dirty="0">
                <a:latin typeface="+mn-ea"/>
                <a:ea typeface="+mn-ea"/>
                <a:sym typeface="+mn-ea"/>
              </a:rPr>
              <a:t>广袤无垠：</a:t>
            </a:r>
            <a:endParaRPr lang="en-US" altLang="zh-CN" sz="26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endParaRPr lang="en-US" altLang="zh-CN" sz="2600" b="1" dirty="0">
              <a:latin typeface="+mn-ea"/>
              <a:ea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600" b="1" dirty="0">
                <a:latin typeface="+mn-ea"/>
                <a:ea typeface="+mn-ea"/>
                <a:sym typeface="+mn-ea"/>
              </a:rPr>
              <a:t>颔首低眉：</a:t>
            </a:r>
            <a:endParaRPr lang="en-US" altLang="zh-CN" sz="2600" b="1" dirty="0">
              <a:latin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600" b="1" dirty="0">
                <a:latin typeface="+mn-ea"/>
                <a:sym typeface="+mn-ea"/>
              </a:rPr>
              <a:t>无可置疑：</a:t>
            </a:r>
            <a:endParaRPr lang="en-US" altLang="zh-CN" sz="2600" b="1" dirty="0">
              <a:latin typeface="+mn-ea"/>
              <a:sym typeface="+mn-ea"/>
            </a:endParaRPr>
          </a:p>
          <a:p>
            <a:pPr eaLnBrk="1" hangingPunct="1">
              <a:lnSpc>
                <a:spcPct val="130000"/>
              </a:lnSpc>
              <a:buFontTx/>
              <a:buNone/>
              <a:defRPr/>
            </a:pPr>
            <a:r>
              <a:rPr lang="zh-CN" altLang="en-US" sz="2600" b="1" dirty="0">
                <a:latin typeface="+mn-ea"/>
                <a:sym typeface="+mn-ea"/>
              </a:rPr>
              <a:t>黯然失色：</a:t>
            </a:r>
            <a:endParaRPr lang="en-US" altLang="zh-CN" sz="2600" b="1" dirty="0">
              <a:latin typeface="+mn-ea"/>
              <a:sym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348040" y="1109133"/>
            <a:ext cx="6834187" cy="373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理好衣襟端端正正坐着。形容严肃庄重的样子。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形容小心谨慎以至于害怕不安的样子。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广阔无边。古代以东西长度为“广”，南北长度为“袤”。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低着头。形容谦卑恭顺的样子。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事实明显或理由充足，没有什么可以怀疑的。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用以表示相形之下黯淡无光。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27"/>
          <p:cNvGrpSpPr>
            <a:grpSpLocks/>
          </p:cNvGrpSpPr>
          <p:nvPr/>
        </p:nvGrpSpPr>
        <p:grpSpPr bwMode="auto">
          <a:xfrm>
            <a:off x="1878013" y="880533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整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2"/>
              <a:ext cx="564803" cy="471665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体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感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2"/>
              <a:ext cx="564803" cy="471665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知</a:t>
              </a:r>
            </a:p>
          </p:txBody>
        </p:sp>
      </p:grpSp>
      <p:sp>
        <p:nvSpPr>
          <p:cNvPr id="11268" name="文本框 5"/>
          <p:cNvSpPr txBox="1">
            <a:spLocks noChangeArrowheads="1"/>
          </p:cNvSpPr>
          <p:nvPr/>
        </p:nvSpPr>
        <p:spPr bwMode="auto">
          <a:xfrm>
            <a:off x="2247902" y="2813051"/>
            <a:ext cx="7954963" cy="1349600"/>
          </a:xfrm>
          <a:prstGeom prst="rect">
            <a:avLst/>
          </a:prstGeom>
          <a:noFill/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u"/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自由读课文，说说托尔斯泰给你的总体印象，并理清文章层次。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1984375" y="171451"/>
            <a:ext cx="2508250" cy="1066800"/>
            <a:chOff x="727852" y="595379"/>
            <a:chExt cx="2507952" cy="798843"/>
          </a:xfrm>
        </p:grpSpPr>
        <p:sp>
          <p:nvSpPr>
            <p:cNvPr id="15370" name="Line 60"/>
            <p:cNvSpPr>
              <a:spLocks noChangeShapeType="1"/>
            </p:cNvSpPr>
            <p:nvPr/>
          </p:nvSpPr>
          <p:spPr bwMode="auto">
            <a:xfrm flipV="1">
              <a:off x="1069975" y="1388269"/>
              <a:ext cx="2165829" cy="5953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1" name="Text Box 61"/>
            <p:cNvSpPr txBox="1">
              <a:spLocks noChangeArrowheads="1"/>
            </p:cNvSpPr>
            <p:nvPr/>
          </p:nvSpPr>
          <p:spPr bwMode="auto">
            <a:xfrm>
              <a:off x="1384325" y="795337"/>
              <a:ext cx="1832335" cy="437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latin typeface="黑体" pitchFamily="49" charset="-122"/>
                  <a:ea typeface="黑体" pitchFamily="49" charset="-122"/>
                </a:rPr>
                <a:t>理清思路</a:t>
              </a:r>
              <a:endParaRPr lang="en-US" altLang="zh-CN" sz="3200" b="1" dirty="0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15372" name="Picture 2" descr="http://pic67.nipic.com/file/20150522/12156978_160918777000_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852" y="595379"/>
              <a:ext cx="684246" cy="75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3186115" y="1587501"/>
            <a:ext cx="1741487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6600FF"/>
                </a:solidFill>
                <a:latin typeface="黑体" pitchFamily="49" charset="-122"/>
                <a:ea typeface="黑体" pitchFamily="49" charset="-122"/>
              </a:rPr>
              <a:t>刻画外貌 </a:t>
            </a:r>
            <a:r>
              <a:rPr lang="en-US" altLang="zh-CN" sz="2800" b="1" dirty="0">
                <a:solidFill>
                  <a:srgbClr val="6600FF"/>
                </a:solidFill>
                <a:latin typeface="黑体" pitchFamily="49" charset="-122"/>
                <a:ea typeface="黑体" pitchFamily="49" charset="-122"/>
              </a:rPr>
              <a:t>(1-5)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070225" y="4059767"/>
            <a:ext cx="1993900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6600FF"/>
                </a:solidFill>
                <a:latin typeface="黑体" pitchFamily="49" charset="-122"/>
                <a:ea typeface="黑体" pitchFamily="49" charset="-122"/>
              </a:rPr>
              <a:t>描写眼睛 </a:t>
            </a:r>
            <a:r>
              <a:rPr lang="en-US" altLang="zh-CN" sz="2800" b="1" dirty="0">
                <a:solidFill>
                  <a:srgbClr val="6600FF"/>
                </a:solidFill>
                <a:latin typeface="黑体" pitchFamily="49" charset="-122"/>
                <a:ea typeface="黑体" pitchFamily="49" charset="-122"/>
              </a:rPr>
              <a:t>(6-9)</a:t>
            </a:r>
          </a:p>
        </p:txBody>
      </p:sp>
      <p:sp>
        <p:nvSpPr>
          <p:cNvPr id="15365" name="AutoShape 17"/>
          <p:cNvSpPr>
            <a:spLocks/>
          </p:cNvSpPr>
          <p:nvPr/>
        </p:nvSpPr>
        <p:spPr bwMode="auto">
          <a:xfrm>
            <a:off x="2827338" y="1689101"/>
            <a:ext cx="411162" cy="3670300"/>
          </a:xfrm>
          <a:prstGeom prst="leftBrace">
            <a:avLst>
              <a:gd name="adj1" fmla="val 61836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 sz="1200" b="1"/>
          </a:p>
        </p:txBody>
      </p:sp>
      <p:sp>
        <p:nvSpPr>
          <p:cNvPr id="15366" name="Text Box 19"/>
          <p:cNvSpPr txBox="1">
            <a:spLocks noChangeArrowheads="1"/>
          </p:cNvSpPr>
          <p:nvPr/>
        </p:nvSpPr>
        <p:spPr bwMode="auto">
          <a:xfrm>
            <a:off x="2189561" y="1600200"/>
            <a:ext cx="615553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列夫</a:t>
            </a:r>
            <a:r>
              <a:rPr lang="en-US" altLang="zh-CN" sz="28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8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托尔斯泰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019677" y="1574800"/>
            <a:ext cx="3019425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/>
              <a:t>失调、崎岖、平庸甚至粗鄙</a:t>
            </a:r>
            <a:endParaRPr lang="zh-CN" altLang="en-US" sz="2800" b="1" dirty="0"/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5019675" y="3513668"/>
            <a:ext cx="3073400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/>
              <a:t>透过托尔斯泰非同寻常的眼睛表现其深邃的精神世界</a:t>
            </a:r>
          </a:p>
        </p:txBody>
      </p:sp>
      <p:sp>
        <p:nvSpPr>
          <p:cNvPr id="2" name="下箭头 1"/>
          <p:cNvSpPr/>
          <p:nvPr/>
        </p:nvSpPr>
        <p:spPr>
          <a:xfrm>
            <a:off x="8234365" y="1200151"/>
            <a:ext cx="1152525" cy="4876800"/>
          </a:xfrm>
          <a:prstGeom prst="downArrow">
            <a:avLst/>
          </a:prstGeom>
          <a:solidFill>
            <a:srgbClr val="99FFCC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由表及里，逐层深入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62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课</a:t>
              </a:r>
            </a:p>
          </p:txBody>
        </p:sp>
        <p:sp>
          <p:nvSpPr>
            <p:cNvPr id="63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文</a:t>
              </a:r>
            </a:p>
          </p:txBody>
        </p:sp>
        <p:sp>
          <p:nvSpPr>
            <p:cNvPr id="64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精</a:t>
              </a:r>
            </a:p>
          </p:txBody>
        </p:sp>
        <p:sp>
          <p:nvSpPr>
            <p:cNvPr id="65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讲</a:t>
              </a:r>
            </a:p>
          </p:txBody>
        </p:sp>
      </p:grpSp>
      <p:sp>
        <p:nvSpPr>
          <p:cNvPr id="13316" name="TextBox 64"/>
          <p:cNvSpPr txBox="1">
            <a:spLocks noChangeArrowheads="1"/>
          </p:cNvSpPr>
          <p:nvPr/>
        </p:nvSpPr>
        <p:spPr bwMode="auto">
          <a:xfrm>
            <a:off x="1979615" y="1805519"/>
            <a:ext cx="8351837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阅读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1-5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自然段，归纳一下，每个自然段各写了托尔斯泰面部的哪些特征？主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要运用了什么修辞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手法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来刻画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他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的外貌？</a:t>
            </a:r>
            <a:endParaRPr lang="en-US" altLang="zh-CN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388" name="矩形 10"/>
          <p:cNvSpPr>
            <a:spLocks noChangeArrowheads="1"/>
          </p:cNvSpPr>
          <p:nvPr/>
        </p:nvSpPr>
        <p:spPr bwMode="auto">
          <a:xfrm>
            <a:off x="4429126" y="1045634"/>
            <a:ext cx="33538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学习第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1-5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自然段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3322" name="Picture 10" descr="E:\文件中转站\课题图\ZM14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5" y="3325285"/>
            <a:ext cx="3513137" cy="3081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390" name="图片 9" descr="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5888" y="266700"/>
            <a:ext cx="571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2200275" y="912284"/>
            <a:ext cx="5880100" cy="494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①托尔斯泰须发特点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浓密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②托尔斯泰面部轮廓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平庸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③托尔斯泰面部表情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阴沉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④托尔斯泰长相特点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平常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⑤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托尔斯泰的外貌与人们心目中的形象形成巨大反差。</a:t>
            </a:r>
          </a:p>
        </p:txBody>
      </p:sp>
      <p:sp>
        <p:nvSpPr>
          <p:cNvPr id="4" name="矩形 3"/>
          <p:cNvSpPr/>
          <p:nvPr/>
        </p:nvSpPr>
        <p:spPr>
          <a:xfrm>
            <a:off x="9033983" y="2835870"/>
            <a:ext cx="88678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Tx/>
              <a:buNone/>
              <a:defRPr/>
            </a:pPr>
            <a:r>
              <a:rPr lang="zh-CN" altLang="en-US" sz="5400" b="1" spc="50" dirty="0">
                <a:ln w="11430"/>
                <a:solidFill>
                  <a:srgbClr val="FF0000"/>
                </a:solidFill>
                <a:sym typeface="+mn-ea"/>
              </a:rPr>
              <a:t>形</a:t>
            </a:r>
          </a:p>
        </p:txBody>
      </p:sp>
      <p:sp>
        <p:nvSpPr>
          <p:cNvPr id="5" name="右大括号 4"/>
          <p:cNvSpPr/>
          <p:nvPr/>
        </p:nvSpPr>
        <p:spPr>
          <a:xfrm>
            <a:off x="7777165" y="1289052"/>
            <a:ext cx="371475" cy="4324349"/>
          </a:xfrm>
          <a:prstGeom prst="rightBrac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6" name="Text Box 1033"/>
          <p:cNvSpPr txBox="1">
            <a:spLocks noChangeArrowheads="1"/>
          </p:cNvSpPr>
          <p:nvPr/>
        </p:nvSpPr>
        <p:spPr bwMode="auto">
          <a:xfrm>
            <a:off x="8264407" y="1955801"/>
            <a:ext cx="800219" cy="2984500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000" b="1">
                <a:solidFill>
                  <a:srgbClr val="FF00FF"/>
                </a:solidFill>
                <a:latin typeface="Calibri" pitchFamily="34" charset="0"/>
                <a:ea typeface="黑体" pitchFamily="49" charset="-122"/>
              </a:rPr>
              <a:t>平庸普通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4"/>
          <p:cNvSpPr txBox="1">
            <a:spLocks noChangeArrowheads="1"/>
          </p:cNvSpPr>
          <p:nvPr/>
        </p:nvSpPr>
        <p:spPr bwMode="auto">
          <a:xfrm>
            <a:off x="2012950" y="1293285"/>
            <a:ext cx="8083550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不管从哪个角度看，你都能见到热带森林般茂密的须发。像米开朗琪罗画的摩西一样，托尔斯泰给人留下的难忘形象，来源于他那犹如卷起的滔滔白浪的大胡子。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89165" y="4578351"/>
            <a:ext cx="7907337" cy="652486"/>
          </a:xfrm>
          <a:prstGeom prst="rect">
            <a:avLst/>
          </a:prstGeom>
          <a:solidFill>
            <a:schemeClr val="bg1">
              <a:alpha val="50195"/>
            </a:schemeClr>
          </a:solidFill>
          <a:ln w="38100" cmpd="dbl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比喻、夸张：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再次突出托尔斯泰胡须浓密的特点。</a:t>
            </a:r>
          </a:p>
        </p:txBody>
      </p:sp>
      <p:sp>
        <p:nvSpPr>
          <p:cNvPr id="18436" name="矩形 1"/>
          <p:cNvSpPr>
            <a:spLocks noChangeArrowheads="1"/>
          </p:cNvSpPr>
          <p:nvPr/>
        </p:nvSpPr>
        <p:spPr bwMode="auto">
          <a:xfrm>
            <a:off x="2012951" y="611718"/>
            <a:ext cx="13676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lang="zh-CN" altLang="en-US" sz="2800" b="1" dirty="0">
                <a:solidFill>
                  <a:srgbClr val="FF00FF"/>
                </a:solidFill>
                <a:ea typeface="黑体" pitchFamily="49" charset="-122"/>
              </a:rPr>
              <a:t>须发</a:t>
            </a:r>
            <a:endParaRPr lang="zh-CN" altLang="en-US" sz="28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4"/>
          <p:cNvSpPr txBox="1">
            <a:spLocks noChangeArrowheads="1"/>
          </p:cNvSpPr>
          <p:nvPr/>
        </p:nvSpPr>
        <p:spPr bwMode="auto">
          <a:xfrm>
            <a:off x="2012950" y="1551519"/>
            <a:ext cx="80835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天才的灵魂自甘寓居低矮的陋屋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而不是由古希腊的能工巧匠建造起来的。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12950" y="3562352"/>
            <a:ext cx="8083550" cy="1384995"/>
          </a:xfrm>
          <a:prstGeom prst="rect">
            <a:avLst/>
          </a:prstGeom>
          <a:solidFill>
            <a:schemeClr val="bg1">
              <a:alpha val="50195"/>
            </a:schemeClr>
          </a:solidFill>
          <a:ln w="38100" cmpd="dbl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比喻：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用粗制滥造的小屋比喻脸部轮廓，生动地描写出托尔斯泰脸孔的粗劣。</a:t>
            </a:r>
          </a:p>
        </p:txBody>
      </p:sp>
      <p:sp>
        <p:nvSpPr>
          <p:cNvPr id="19460" name="矩形 1"/>
          <p:cNvSpPr>
            <a:spLocks noChangeArrowheads="1"/>
          </p:cNvSpPr>
          <p:nvPr/>
        </p:nvSpPr>
        <p:spPr bwMode="auto">
          <a:xfrm>
            <a:off x="2012951" y="611718"/>
            <a:ext cx="20890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lang="zh-CN" altLang="en-US" sz="2800" b="1">
                <a:solidFill>
                  <a:srgbClr val="FF00FF"/>
                </a:solidFill>
                <a:ea typeface="黑体" pitchFamily="49" charset="-122"/>
              </a:rPr>
              <a:t>面部轮廓</a:t>
            </a:r>
            <a:endParaRPr lang="zh-CN" altLang="en-US" sz="2800" b="1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4"/>
          <p:cNvSpPr txBox="1">
            <a:spLocks noChangeArrowheads="1"/>
          </p:cNvSpPr>
          <p:nvPr/>
        </p:nvSpPr>
        <p:spPr bwMode="auto">
          <a:xfrm>
            <a:off x="2012950" y="1145118"/>
            <a:ext cx="8083550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架在小窗上方的横梁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凹陷的脸颊中间生着两片厚厚的嘴唇。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12950" y="3105152"/>
            <a:ext cx="8083550" cy="1772793"/>
          </a:xfrm>
          <a:prstGeom prst="rect">
            <a:avLst/>
          </a:prstGeom>
          <a:solidFill>
            <a:schemeClr val="bg1">
              <a:alpha val="50195"/>
            </a:schemeClr>
          </a:solidFill>
          <a:ln w="38100" cmpd="dbl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比喻、夸张：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从局部分别描写了托尔斯泰的面部特征，既幽默又诙谐，给人留下深刻的印象，而且让人产生无尽的联想。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新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课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导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入</a:t>
              </a:r>
            </a:p>
          </p:txBody>
        </p:sp>
      </p:grp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001838" y="1583267"/>
            <a:ext cx="8064500" cy="312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他是最清醒的现实主义的天才艺术家。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（列宁）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他是十九世纪俄国的巨人。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（鲁迅）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他是空前绝后的艺术大师。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（陀思妥耶夫斯基）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algn="r"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他观察着世态的变化，但讲述的却是人间的真理。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（马克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吐温）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11378" y="5424256"/>
            <a:ext cx="245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FFFF"/>
                </a:solidFill>
              </a:rPr>
              <a:t>https://www.ypppt.com/</a:t>
            </a:r>
            <a:endParaRPr lang="zh-CN" altLang="en-US" sz="1400" b="1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4429126" y="651934"/>
            <a:ext cx="33538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学习第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6-9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自然段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64"/>
          <p:cNvSpPr txBox="1">
            <a:spLocks noChangeArrowheads="1"/>
          </p:cNvSpPr>
          <p:nvPr/>
        </p:nvSpPr>
        <p:spPr bwMode="auto">
          <a:xfrm>
            <a:off x="2227265" y="1462618"/>
            <a:ext cx="7583487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阅读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6-9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自然段，说说每个自然段写了什么？</a:t>
            </a:r>
            <a:endParaRPr lang="en-US" altLang="zh-CN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552702" y="2423585"/>
            <a:ext cx="4733925" cy="345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⑥犀利的目光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⑦眼睛里蕴藏着丰富的感情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⑧眼睛的威力巨大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⑨赞美托尔斯泰犀利的眼光</a:t>
            </a:r>
          </a:p>
        </p:txBody>
      </p:sp>
      <p:sp>
        <p:nvSpPr>
          <p:cNvPr id="5" name="矩形 4"/>
          <p:cNvSpPr/>
          <p:nvPr/>
        </p:nvSpPr>
        <p:spPr>
          <a:xfrm>
            <a:off x="8620128" y="3516807"/>
            <a:ext cx="88678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Tx/>
              <a:buNone/>
              <a:defRPr/>
            </a:pPr>
            <a:r>
              <a:rPr lang="zh-CN" altLang="en-US" sz="5400" b="1" spc="50" dirty="0">
                <a:ln w="11430"/>
                <a:solidFill>
                  <a:srgbClr val="FF0000"/>
                </a:solidFill>
                <a:sym typeface="+mn-ea"/>
              </a:rPr>
              <a:t>神</a:t>
            </a:r>
          </a:p>
        </p:txBody>
      </p:sp>
      <p:sp>
        <p:nvSpPr>
          <p:cNvPr id="6" name="右大括号 5"/>
          <p:cNvSpPr/>
          <p:nvPr/>
        </p:nvSpPr>
        <p:spPr>
          <a:xfrm>
            <a:off x="7167565" y="2686052"/>
            <a:ext cx="371475" cy="2891367"/>
          </a:xfrm>
          <a:prstGeom prst="rightBrac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7707195" y="2603502"/>
            <a:ext cx="800219" cy="3062817"/>
          </a:xfrm>
          <a:prstGeom prst="rect">
            <a:avLst/>
          </a:prstGeom>
          <a:solidFill>
            <a:srgbClr val="66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000" b="1">
                <a:solidFill>
                  <a:srgbClr val="FF00FF"/>
                </a:solidFill>
                <a:latin typeface="Calibri" pitchFamily="34" charset="0"/>
                <a:ea typeface="黑体" pitchFamily="49" charset="-122"/>
              </a:rPr>
              <a:t>犀利深邃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4"/>
          <p:cNvSpPr txBox="1">
            <a:spLocks noChangeArrowheads="1"/>
          </p:cNvSpPr>
          <p:nvPr/>
        </p:nvSpPr>
        <p:spPr bwMode="auto">
          <a:xfrm>
            <a:off x="1974852" y="404284"/>
            <a:ext cx="780732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这道目光就像一把锃亮的钢刀刺了过来，又稳又准，击中要害，令你无法动弹，无法躲避。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74852" y="1911351"/>
            <a:ext cx="7807325" cy="1126462"/>
          </a:xfrm>
          <a:prstGeom prst="rect">
            <a:avLst/>
          </a:prstGeom>
          <a:solidFill>
            <a:schemeClr val="bg1">
              <a:alpha val="50195"/>
            </a:schemeClr>
          </a:solidFill>
          <a:ln w="38100" cmpd="dbl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比喻、夸张：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形象生动地描绘了托尔斯泰犀利的目光。</a:t>
            </a:r>
          </a:p>
        </p:txBody>
      </p:sp>
      <p:sp>
        <p:nvSpPr>
          <p:cNvPr id="5" name="TextBox 64"/>
          <p:cNvSpPr txBox="1">
            <a:spLocks noChangeArrowheads="1"/>
          </p:cNvSpPr>
          <p:nvPr/>
        </p:nvSpPr>
        <p:spPr bwMode="auto">
          <a:xfrm>
            <a:off x="1974852" y="3420534"/>
            <a:ext cx="7807325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它像枪弹穿透了伪装的甲胄，它像金刚刀切开了玻璃。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74852" y="4959351"/>
            <a:ext cx="7807325" cy="1126462"/>
          </a:xfrm>
          <a:prstGeom prst="rect">
            <a:avLst/>
          </a:prstGeom>
          <a:solidFill>
            <a:schemeClr val="bg1">
              <a:alpha val="50195"/>
            </a:schemeClr>
          </a:solidFill>
          <a:ln w="38100" cmpd="dbl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比喻：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形象地写出了托尔斯泰目光犀利，具有敏锐的洞察力。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4" grpId="0" animBg="1"/>
      <p:bldP spid="5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4"/>
          <p:cNvSpPr txBox="1">
            <a:spLocks noChangeArrowheads="1"/>
          </p:cNvSpPr>
          <p:nvPr/>
        </p:nvSpPr>
        <p:spPr bwMode="auto">
          <a:xfrm>
            <a:off x="2093913" y="882652"/>
            <a:ext cx="808355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    托尔斯泰面部的其他部件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胡子、眉毛、头发，都不过是用以包装、保护这对闪光的珠宝的甲壳而已，这对珠宝有魔力，有磁性，可以把人世间的物质吸进去，然后向我们这个时代放射出精确无误的频波。</a:t>
            </a:r>
            <a:endParaRPr lang="en-US" altLang="zh-CN" sz="26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12950" y="3579286"/>
            <a:ext cx="8083550" cy="2160591"/>
          </a:xfrm>
          <a:prstGeom prst="rect">
            <a:avLst/>
          </a:prstGeom>
          <a:solidFill>
            <a:schemeClr val="bg1">
              <a:alpha val="81175"/>
            </a:schemeClr>
          </a:solidFill>
          <a:ln w="38100" cmpd="dbl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比喻：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把托尔斯泰的眼睛比作有魔力、有磁性的珠宝，使描写对象生动形象，揭示了托尔斯泰的作品来自于对社会人间百态的观察、研究，同时还准确地表现出社会生活的方方面面。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919290" y="1445684"/>
            <a:ext cx="8569325" cy="312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一、运用了大量的</a:t>
            </a:r>
            <a:r>
              <a:rPr lang="zh-CN" altLang="en-US" sz="28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比喻和夸张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的修辞手法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比喻效果：形象鲜明，特征突出。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夸张效果：特征突出，印象深刻。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二、</a:t>
            </a:r>
            <a:r>
              <a:rPr lang="zh-CN" altLang="en-US" sz="2800" b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先抑后扬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的手法：用伟人平庸丑陋的外表来反衬其眼睛的神奇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440240" y="476252"/>
            <a:ext cx="35274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肖像描写的技法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38313" y="982134"/>
            <a:ext cx="8564562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    课文前半部分描写了托尔斯泰平庸甚至丑陋的外表，但联系全文看，读者仍然能感到这位大文豪的不凡之处。这是为什么？前半部分的描写对塑造人物形象有什么作用？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38315" y="2980267"/>
            <a:ext cx="8574087" cy="2492990"/>
          </a:xfrm>
          <a:prstGeom prst="rect">
            <a:avLst/>
          </a:prstGeom>
          <a:solidFill>
            <a:schemeClr val="bg1">
              <a:alpha val="7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前半部分描写托尔斯泰的外貌，突出了两个方面的特点：一是托尔斯泰外貌的平庸甚至丑陋，二是他和普通人一样，混在人堆里分辨不出来。写他脸相平庸既是对他外貌做真实的刻画，也是为了说明他是俄国人民大众的普通一员，与全体俄国人民同呼吸共命运。联系全文看，写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66890" y="613834"/>
            <a:ext cx="8574087" cy="441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平庸甚至丑陋的外表，正是用来反衬他灵魂的高贵，</a:t>
            </a:r>
            <a:endParaRPr lang="en-US" altLang="zh-CN" sz="2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反衬他的眼睛精美绝伦</a:t>
            </a:r>
            <a:r>
              <a:rPr lang="en-US" altLang="zh-CN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作者已一语道破：“托尔斯泰面部的其他部件</a:t>
            </a:r>
            <a:r>
              <a:rPr lang="en-US" altLang="zh-CN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胡子、眉毛、头发，都不过是用以包装、保护这对闪光的珠宝的甲壳而已。”全文既对托尔斯泰的“形”“神”做了独到细致的刻画，同时也在字里行间渗透着作者对托尔斯泰的崇敬、赞美之情。这样，前半部分的描写非但没有损害托尔斯泰在读者心目中的形象，反而收到相反相成的艺术效果，相互衬托，使托尔斯泰的外貌包括眼睛给人留下强烈深刻的印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0"/>
          <p:cNvSpPr txBox="1">
            <a:spLocks noChangeArrowheads="1"/>
          </p:cNvSpPr>
          <p:nvPr/>
        </p:nvSpPr>
        <p:spPr bwMode="auto">
          <a:xfrm>
            <a:off x="1984377" y="1413934"/>
            <a:ext cx="8042275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．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如何理解“不是传播智慧的庙堂，而是禁锢思想的囚牢”这句话？</a:t>
            </a:r>
            <a:endParaRPr lang="zh-CN" altLang="en-US" sz="2800" b="1" dirty="0">
              <a:solidFill>
                <a:srgbClr val="0D0D0D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7651" name="组合 1"/>
          <p:cNvGrpSpPr>
            <a:grpSpLocks/>
          </p:cNvGrpSpPr>
          <p:nvPr/>
        </p:nvGrpSpPr>
        <p:grpSpPr bwMode="auto">
          <a:xfrm>
            <a:off x="1984375" y="171451"/>
            <a:ext cx="2508250" cy="1066800"/>
            <a:chOff x="727852" y="595379"/>
            <a:chExt cx="2507952" cy="798843"/>
          </a:xfrm>
        </p:grpSpPr>
        <p:sp>
          <p:nvSpPr>
            <p:cNvPr id="27653" name="Line 60"/>
            <p:cNvSpPr>
              <a:spLocks noChangeShapeType="1"/>
            </p:cNvSpPr>
            <p:nvPr/>
          </p:nvSpPr>
          <p:spPr bwMode="auto">
            <a:xfrm flipV="1">
              <a:off x="1069975" y="1388269"/>
              <a:ext cx="2165829" cy="5953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4" name="Text Box 61"/>
            <p:cNvSpPr txBox="1">
              <a:spLocks noChangeArrowheads="1"/>
            </p:cNvSpPr>
            <p:nvPr/>
          </p:nvSpPr>
          <p:spPr bwMode="auto">
            <a:xfrm>
              <a:off x="1384325" y="795337"/>
              <a:ext cx="1832335" cy="437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 dirty="0">
                  <a:latin typeface="黑体" pitchFamily="49" charset="-122"/>
                  <a:ea typeface="黑体" pitchFamily="49" charset="-122"/>
                </a:rPr>
                <a:t>语言品析</a:t>
              </a:r>
              <a:endParaRPr lang="en-US" altLang="zh-CN" sz="3200" b="1" dirty="0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27655" name="Picture 2" descr="http://pic67.nipic.com/file/20150522/12156978_160918777000_2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852" y="595379"/>
              <a:ext cx="684246" cy="75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84375" y="2876551"/>
            <a:ext cx="785653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这句话中暗含的意思是托尔斯泰的脸庞实际上是“传播智慧的庙堂”，只是表面上看不出。这句话明贬实褒，刻意强调托尔斯泰相貌的平庸，是为了突出他的智慧。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p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847852" y="1003301"/>
            <a:ext cx="8353425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．如何理解“直到年纪大了以后</a:t>
            </a:r>
            <a:r>
              <a:rPr lang="en-US" altLang="zh-CN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使这块悲凉之地解冻”这几句话的含义？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57390" y="2535767"/>
            <a:ext cx="8243887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把晚年托尔斯泰的面部表情比作“悲凉之地解冻”，揭示了其内心世界的巨大改变。托尔斯泰到晚年实现了他世界观的转变，坚决地站到农民的立场上来，对富裕而腐朽的阶级生活及其基础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土地私有制表示强烈的否定，对国家和教会进行猛烈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876427" y="1761067"/>
            <a:ext cx="8429625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的抨击。对国家和教会进行猛烈的抨击。他反对暴力革命，宣扬基督教的博爱和自我修身，主张从宗教、伦理中寻求解决社会矛盾的道路。这段肖像描写是对应托尔斯泰晚年的这一变化而写的。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847852" y="1003300"/>
            <a:ext cx="8353425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．托尔斯泰这对眼睛里有一百只眼珠。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847852" y="1989667"/>
            <a:ext cx="8429625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引用了高尔基的话，干脆有力，含蓄隽永，很好地表现了托尔斯泰眼睛的观察力、敏锐性和丰富性。同时引用的句子又用了夸张的修辞手法，表现了托尔斯泰的眼睛具有人类面部最丰富的情感，可以观察世相，抒发各种各样的情感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3" descr="C:\Users\Administrator.PC-20160920KSGF\Desktop\04列夫托尔斯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7715" y="2146302"/>
            <a:ext cx="2744787" cy="347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矩形 1"/>
          <p:cNvSpPr>
            <a:spLocks noChangeArrowheads="1"/>
          </p:cNvSpPr>
          <p:nvPr/>
        </p:nvSpPr>
        <p:spPr bwMode="auto">
          <a:xfrm>
            <a:off x="2127250" y="850900"/>
            <a:ext cx="6591300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同学们，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你们知道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“他”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是谁吗？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43463" y="1873251"/>
            <a:ext cx="54737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是的，他就是</a:t>
            </a:r>
            <a:r>
              <a:rPr lang="zh-CN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托尔斯泰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。今天，我们一起学习茨威格所写的人物传记《列夫·托尔斯泰》。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7052" y="590552"/>
            <a:ext cx="793432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．如何理解“托尔斯泰面部的其他部件</a:t>
            </a:r>
            <a:r>
              <a:rPr lang="en-US" altLang="zh-CN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800" b="1" dirty="0">
                <a:solidFill>
                  <a:srgbClr val="0D0D0D"/>
                </a:solidFill>
                <a:latin typeface="楷体" pitchFamily="49" charset="-122"/>
                <a:ea typeface="楷体" pitchFamily="49" charset="-122"/>
              </a:rPr>
              <a:t>胡子、眉毛、头发，都不过是用以包装、保护这对闪光的珠宝的甲壳而已”这句话？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97052" y="2690285"/>
            <a:ext cx="7724775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课文前半部分写托尔斯泰外貌的平庸甚至丑陋，原来粗鄙的外表是用来保护精美的珠宝（眼睛）的。这是用了欲扬先抑的艺术手法。写他平庸甚至丑陋的外表，正是用来反衬他眼睛的非同寻常，反衬他灵魂的高贵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深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入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探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究</a:t>
              </a: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43088" y="1193801"/>
            <a:ext cx="8482012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如何理解作者极力写出自己心中伟人的平庸、粗鄙、丑陋的一面？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43088" y="2717801"/>
            <a:ext cx="8482012" cy="2893100"/>
          </a:xfrm>
          <a:prstGeom prst="rect">
            <a:avLst/>
          </a:prstGeom>
          <a:solidFill>
            <a:schemeClr val="bg1">
              <a:alpha val="7097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者写托尔斯泰外貌平庸、普通的一面，不仅是对托尔斯泰肖像真实的刻画，同时也揭示了他是俄国人民大众中的一员；写他面容粗鄙、丑陋的一面，实际上是反衬了他眼睛的无比精美。托尔斯泰就是这么一个矛盾的统一体。如果进一步探究，可以得出这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43088" y="713319"/>
            <a:ext cx="8482012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的结论：写他外貌的矛盾统一，实质上也是写他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人生追求、人生态度与自己的阶级和身份的矛盾统一，连他本身的思想也是矛盾统一的。列宁就说过，他既是伟大的，又是可笑的。同时，作者写托尔斯泰平庸、粗鄙、丑陋的一面是为了引出下文突出写他的眼睛的洞察力，这是本文的重点。作者通过写眼睛来写他的敏锐、深刻，写他作为伟大作家的杰出才能，写他是时代的透视镜和多棱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52638" y="245534"/>
            <a:ext cx="7529512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读完这篇课文，你有什么感悟？</a:t>
            </a:r>
          </a:p>
        </p:txBody>
      </p:sp>
      <p:pic>
        <p:nvPicPr>
          <p:cNvPr id="26633" name="Picture 9" descr="C:\Users\Administrator.PC-20160920KSGF\Desktop\人八语大课堂正文\探究7.t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340" y="1092201"/>
            <a:ext cx="4021137" cy="549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C:\Users\Administrator.PC-20160920KSGF\Desktop\人八语大课堂正文\探究7.t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475" y="1104902"/>
            <a:ext cx="2971800" cy="550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构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梳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理</a:t>
              </a:r>
            </a:p>
          </p:txBody>
        </p:sp>
      </p:grpSp>
      <p:sp>
        <p:nvSpPr>
          <p:cNvPr id="35843" name="TextBox 7"/>
          <p:cNvSpPr txBox="1">
            <a:spLocks noChangeArrowheads="1"/>
          </p:cNvSpPr>
          <p:nvPr/>
        </p:nvSpPr>
        <p:spPr bwMode="auto">
          <a:xfrm>
            <a:off x="1994298" y="1752602"/>
            <a:ext cx="615553" cy="385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列夫</a:t>
            </a:r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托尔斯泰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2519365" y="1579034"/>
            <a:ext cx="206375" cy="4152900"/>
          </a:xfrm>
          <a:prstGeom prst="leftBrace">
            <a:avLst>
              <a:gd name="adj1" fmla="val 40235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649538" y="1765300"/>
            <a:ext cx="88900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刻画外貌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649538" y="4176184"/>
            <a:ext cx="80010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描写眼睛</a:t>
            </a:r>
            <a:endParaRPr lang="en-US" altLang="zh-CN" sz="24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9428163" y="1579035"/>
            <a:ext cx="254000" cy="4248151"/>
          </a:xfrm>
          <a:prstGeom prst="rightBrace">
            <a:avLst>
              <a:gd name="adj1" fmla="val 3425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723836" y="2410885"/>
            <a:ext cx="615553" cy="262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崇敬赞美</a:t>
            </a:r>
          </a:p>
        </p:txBody>
      </p:sp>
      <p:sp>
        <p:nvSpPr>
          <p:cNvPr id="14" name="左大括号 13"/>
          <p:cNvSpPr/>
          <p:nvPr/>
        </p:nvSpPr>
        <p:spPr>
          <a:xfrm>
            <a:off x="3382963" y="1579035"/>
            <a:ext cx="222250" cy="1754717"/>
          </a:xfrm>
          <a:prstGeom prst="leftBrace">
            <a:avLst>
              <a:gd name="adj1" fmla="val 3795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 flipH="1">
            <a:off x="7886702" y="1579035"/>
            <a:ext cx="277813" cy="1754717"/>
          </a:xfrm>
          <a:prstGeom prst="leftBrace">
            <a:avLst>
              <a:gd name="adj1" fmla="val 42564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554413" y="1405468"/>
            <a:ext cx="4265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须发：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脸庞多毛，胡髭浓密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54415" y="2118785"/>
            <a:ext cx="4668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面部：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失调、崎岖、平庸、粗鄙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54413" y="2832102"/>
            <a:ext cx="40830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表情：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消沉、愚钝、压抑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554413" y="5213353"/>
            <a:ext cx="2914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眼睛威力巨大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554413" y="3765552"/>
            <a:ext cx="3325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目光犀利、敏锐、深刻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554413" y="4489452"/>
            <a:ext cx="30972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眼睛蕴含丰富感情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左大括号 31"/>
          <p:cNvSpPr/>
          <p:nvPr/>
        </p:nvSpPr>
        <p:spPr>
          <a:xfrm>
            <a:off x="3338513" y="3970868"/>
            <a:ext cx="292100" cy="1761067"/>
          </a:xfrm>
          <a:prstGeom prst="leftBrace">
            <a:avLst>
              <a:gd name="adj1" fmla="val 1835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123240" y="1725084"/>
            <a:ext cx="141922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让人失望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（抑）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027863" y="4476751"/>
            <a:ext cx="2525712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非同寻常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（扬）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6" name="左大括号 35"/>
          <p:cNvSpPr/>
          <p:nvPr/>
        </p:nvSpPr>
        <p:spPr>
          <a:xfrm flipH="1">
            <a:off x="6756402" y="3970868"/>
            <a:ext cx="246063" cy="1761067"/>
          </a:xfrm>
          <a:prstGeom prst="leftBrace">
            <a:avLst>
              <a:gd name="adj1" fmla="val 55900"/>
              <a:gd name="adj2" fmla="val 5150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4" grpId="0" animBg="1"/>
      <p:bldP spid="15" grpId="0" animBg="1"/>
      <p:bldP spid="24" grpId="0"/>
      <p:bldP spid="25" grpId="0"/>
      <p:bldP spid="27" grpId="0"/>
      <p:bldP spid="28" grpId="0"/>
      <p:bldP spid="30" grpId="0"/>
      <p:bldP spid="31" grpId="0"/>
      <p:bldP spid="32" grpId="0" animBg="1"/>
      <p:bldP spid="34" grpId="0"/>
      <p:bldP spid="35" grpId="0"/>
      <p:bldP spid="3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主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旨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归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纳</a:t>
              </a:r>
            </a:p>
          </p:txBody>
        </p:sp>
      </p:grpSp>
      <p:sp>
        <p:nvSpPr>
          <p:cNvPr id="34819" name="矩形 6"/>
          <p:cNvSpPr>
            <a:spLocks noChangeArrowheads="1"/>
          </p:cNvSpPr>
          <p:nvPr/>
        </p:nvSpPr>
        <p:spPr bwMode="auto">
          <a:xfrm>
            <a:off x="2020888" y="1744134"/>
            <a:ext cx="80772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本文作者运用大量的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比喻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和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夸张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手法力透纸背又妙趣横生地描绘了托尔斯泰的肖像，既展示了他独特的外貌特征，又揭示了他深邃的精神世界，还表达了作者对他的无限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崇敬和赞美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拓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展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延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伸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62152" y="1172635"/>
            <a:ext cx="8315325" cy="3644075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托尔斯泰轶事</a:t>
            </a:r>
            <a:endParaRPr lang="en-US" altLang="zh-CN" sz="2800" b="1" dirty="0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一次，在一个谈笑风生的场合，有人调侃托尔斯泰：“你除了会写小说还能干什么？</a:t>
            </a: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”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    当时在场的人都觉得这句玩笑话说得过分了，而且也不是事实。年近花甲的托尔斯泰并没有对朋友的嘲讽还嘴，一声不吭地回到家里的“车间”，就忙起来了。他的“车间”紧挨着他的书房，当中一张大木台子上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71675" y="1003302"/>
            <a:ext cx="8324850" cy="4010329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放着榔头、钳子、钢锯、锉刀等工具，墙上挂着干活时围的围裙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他为回应朋友的调侃，亲手制作了一双漂亮而结实的高靿牛皮靴，郑重地送给了大女婿苏霍京。</a:t>
            </a:r>
            <a:endParaRPr lang="en-US" altLang="zh-CN" sz="26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    苏霍京哪舍得将老岳丈这么珍贵的礼物穿在脚上，便将皮靴摆上了书架。当时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托尔斯泰文集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已经出版了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卷，他给这双皮靴贴上标签：第</a:t>
            </a:r>
            <a:r>
              <a:rPr lang="en-US" altLang="zh-CN" sz="2600" b="1"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卷。此举立刻在文化圈里传为佳话。托尔斯泰知道后哈哈大笑，并说：“那是我自己最喜欢的一卷。”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1862140" y="440268"/>
            <a:ext cx="61928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列夫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托尔斯泰名言：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62138" y="1333501"/>
            <a:ext cx="85725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人生不是一种享乐，而是一桩十分沉重的工作。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人生的价值，并不是用时间，而是用深度去衡量的。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一切利己的生活，都是非理性的，动物的生活。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心灵纯洁的人，生活充满甜蜜和喜悦。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人不是因为美丽而可爱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而是因为可爱才美丽。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幸福的家庭是相同的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不幸的家庭各有各的不幸。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9"/>
            <a:chExt cx="2458107" cy="604628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课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后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作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业</a:t>
              </a:r>
            </a:p>
          </p:txBody>
        </p:sp>
      </p:grp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09765" y="1949452"/>
            <a:ext cx="8320087" cy="210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．试用欲扬先抑的方法写一段话，要求安排合理，抑与扬之间过渡自然，详略得当。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</a:t>
            </a:r>
            <a:endParaRPr lang="zh-CN" altLang="zh-CN" sz="2800" b="1" dirty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．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模仿文中使用的修辞手法，描述一下你身边的人。</a:t>
            </a:r>
            <a:endParaRPr lang="en-US" altLang="en-US" sz="28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作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者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简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介</a:t>
              </a: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27225" y="1329268"/>
            <a:ext cx="6686550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茨威格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1881—1942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），奥地利作家、评论家。擅长写小说、人物传记。曾获诺贝尔文学奖，被公认为世界上最杰出的中短篇小说家之一。其代表作有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一个女人一生中的二十四小时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一个陌生女人的来信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成功的秘诀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象棋的故事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，传记有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三作家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罗曼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罗兰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等。</a:t>
            </a:r>
          </a:p>
        </p:txBody>
      </p:sp>
      <p:pic>
        <p:nvPicPr>
          <p:cNvPr id="5124" name="Picture 9" descr="E:\文件中转站\课题图\CJ08 副本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3775" y="2148419"/>
            <a:ext cx="1739900" cy="315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63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背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景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链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接</a:t>
              </a:r>
            </a:p>
          </p:txBody>
        </p:sp>
      </p:grp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33577" y="1600202"/>
            <a:ext cx="827722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1928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年茨威格访问俄国，正值列夫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托尔斯泰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周年诞辰。他怀着无比崇敬的心情参观了托尔斯泰的故居和坟墓，称其坟墓为“世间最美的坟墓”。感受到了托尔斯泰的伟大，回国后，他写成了传记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三作家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27"/>
          <p:cNvGrpSpPr>
            <a:grpSpLocks/>
          </p:cNvGrpSpPr>
          <p:nvPr/>
        </p:nvGrpSpPr>
        <p:grpSpPr bwMode="auto">
          <a:xfrm>
            <a:off x="1725613" y="196851"/>
            <a:ext cx="2570162" cy="914400"/>
            <a:chOff x="2747226" y="536188"/>
            <a:chExt cx="2458107" cy="604629"/>
          </a:xfrm>
        </p:grpSpPr>
        <p:sp>
          <p:nvSpPr>
            <p:cNvPr id="3" name="矩形: 圆角 28"/>
            <p:cNvSpPr/>
            <p:nvPr/>
          </p:nvSpPr>
          <p:spPr bwMode="auto">
            <a:xfrm rot="20527566">
              <a:off x="2747226" y="608967"/>
              <a:ext cx="564803" cy="471666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文</a:t>
              </a:r>
            </a:p>
          </p:txBody>
        </p:sp>
        <p:sp>
          <p:nvSpPr>
            <p:cNvPr id="4" name="矩形: 圆角 29"/>
            <p:cNvSpPr/>
            <p:nvPr/>
          </p:nvSpPr>
          <p:spPr bwMode="auto">
            <a:xfrm rot="294411">
              <a:off x="3381870" y="632760"/>
              <a:ext cx="564803" cy="471667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体</a:t>
              </a:r>
            </a:p>
          </p:txBody>
        </p:sp>
        <p:sp>
          <p:nvSpPr>
            <p:cNvPr id="5" name="矩形: 圆角 30"/>
            <p:cNvSpPr/>
            <p:nvPr/>
          </p:nvSpPr>
          <p:spPr bwMode="auto">
            <a:xfrm rot="1137149">
              <a:off x="4007405" y="536188"/>
              <a:ext cx="566321" cy="471666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知</a:t>
              </a:r>
            </a:p>
          </p:txBody>
        </p:sp>
        <p:sp>
          <p:nvSpPr>
            <p:cNvPr id="6" name="矩形: 圆角 31"/>
            <p:cNvSpPr/>
            <p:nvPr/>
          </p:nvSpPr>
          <p:spPr bwMode="auto">
            <a:xfrm rot="20889647">
              <a:off x="4640530" y="669150"/>
              <a:ext cx="564803" cy="471667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识</a:t>
              </a:r>
            </a:p>
          </p:txBody>
        </p:sp>
      </p:grp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933577" y="1532468"/>
            <a:ext cx="827722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传记</a:t>
            </a: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是文学体裁的一种，也是早期文学的重要形式之一。传记即记载一个人的一生曾经发生过的事。无论如何，传记所记载的都是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真实的而并不是虚构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800" b="1" dirty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从叙述人称看，传记可分“自传”和“他传”：前者是作者自己撰写的，后者是他人撰写的。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933577" y="859367"/>
            <a:ext cx="8277225" cy="42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   从表达方式上看，一般的传记以记叙为主，还有的传记，一面记述人物的经历，一面加以评论，记叙与评论各半，这种传记则被称为“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评传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”。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从创作方法上看，有的传记以记叙翔实的史实为主，用语比较平实，称为“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历史性传记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”；有的传记多用形象化手法，描述人物的生活经历、精神风貌及其活动的历史背景等，以史实为依据，但又不排斥某些联想性的文学描写，称为“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传记文学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27"/>
          <p:cNvGrpSpPr>
            <a:grpSpLocks/>
          </p:cNvGrpSpPr>
          <p:nvPr/>
        </p:nvGrpSpPr>
        <p:grpSpPr bwMode="auto">
          <a:xfrm>
            <a:off x="1858963" y="196851"/>
            <a:ext cx="2570162" cy="914400"/>
            <a:chOff x="2747226" y="536189"/>
            <a:chExt cx="2458107" cy="604628"/>
          </a:xfrm>
        </p:grpSpPr>
        <p:sp>
          <p:nvSpPr>
            <p:cNvPr id="42" name="矩形: 圆角 28"/>
            <p:cNvSpPr/>
            <p:nvPr/>
          </p:nvSpPr>
          <p:spPr bwMode="auto">
            <a:xfrm rot="20527566">
              <a:off x="2747226" y="608968"/>
              <a:ext cx="564803" cy="471665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字</a:t>
              </a:r>
            </a:p>
          </p:txBody>
        </p:sp>
        <p:sp>
          <p:nvSpPr>
            <p:cNvPr id="45" name="矩形: 圆角 29"/>
            <p:cNvSpPr/>
            <p:nvPr/>
          </p:nvSpPr>
          <p:spPr bwMode="auto">
            <a:xfrm rot="294411">
              <a:off x="3381870" y="632761"/>
              <a:ext cx="564803" cy="471666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词</a:t>
              </a:r>
            </a:p>
          </p:txBody>
        </p:sp>
        <p:sp>
          <p:nvSpPr>
            <p:cNvPr id="46" name="矩形: 圆角 30"/>
            <p:cNvSpPr/>
            <p:nvPr/>
          </p:nvSpPr>
          <p:spPr bwMode="auto">
            <a:xfrm rot="1137149">
              <a:off x="4007405" y="536189"/>
              <a:ext cx="566321" cy="471665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学</a:t>
              </a:r>
            </a:p>
          </p:txBody>
        </p:sp>
        <p:sp>
          <p:nvSpPr>
            <p:cNvPr id="47" name="矩形: 圆角 31"/>
            <p:cNvSpPr/>
            <p:nvPr/>
          </p:nvSpPr>
          <p:spPr bwMode="auto">
            <a:xfrm rot="20889647">
              <a:off x="4640530" y="669151"/>
              <a:ext cx="564803" cy="471666"/>
            </a:xfrm>
            <a:prstGeom prst="roundRect">
              <a:avLst/>
            </a:prstGeom>
            <a:solidFill>
              <a:srgbClr val="CCFFFF"/>
            </a:solidFill>
            <a:ln>
              <a:solidFill>
                <a:srgbClr val="66CCFF">
                  <a:alpha val="18824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习</a:t>
              </a:r>
            </a:p>
          </p:txBody>
        </p:sp>
      </p:grp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4945064" y="404285"/>
            <a:ext cx="22942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字词注音</a:t>
            </a:r>
          </a:p>
        </p:txBody>
      </p:sp>
      <p:sp>
        <p:nvSpPr>
          <p:cNvPr id="9220" name="TextBox 47"/>
          <p:cNvSpPr txBox="1">
            <a:spLocks noChangeArrowheads="1"/>
          </p:cNvSpPr>
          <p:nvPr/>
        </p:nvSpPr>
        <p:spPr bwMode="auto">
          <a:xfrm>
            <a:off x="2155827" y="1072799"/>
            <a:ext cx="8042275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陀</a:t>
            </a:r>
            <a:r>
              <a:rPr lang="zh-CN" altLang="en-US" sz="2600" b="1" dirty="0">
                <a:latin typeface="宋体" pitchFamily="2" charset="-122"/>
              </a:rPr>
              <a:t>（    ）</a:t>
            </a:r>
            <a:r>
              <a:rPr lang="en-US" altLang="zh-CN" sz="2600" b="1" dirty="0">
                <a:latin typeface="宋体" pitchFamily="2" charset="-122"/>
              </a:rPr>
              <a:t>       </a:t>
            </a:r>
            <a:r>
              <a:rPr lang="zh-CN" altLang="en-US" sz="2600" b="1" dirty="0">
                <a:latin typeface="宋体" pitchFamily="2" charset="-122"/>
              </a:rPr>
              <a:t>脸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庞</a:t>
            </a:r>
            <a:r>
              <a:rPr lang="zh-CN" altLang="en-US" sz="2600" b="1" dirty="0">
                <a:latin typeface="宋体" pitchFamily="2" charset="-122"/>
              </a:rPr>
              <a:t>（    ）   胡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髭</a:t>
            </a:r>
            <a:r>
              <a:rPr lang="zh-CN" altLang="en-US" sz="2600" b="1" dirty="0">
                <a:latin typeface="宋体" pitchFamily="2" charset="-122"/>
              </a:rPr>
              <a:t>（    ）</a:t>
            </a:r>
            <a:endParaRPr lang="en-US" altLang="zh-CN" sz="2600" b="1" dirty="0">
              <a:latin typeface="宋体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latin typeface="宋体" pitchFamily="2" charset="-122"/>
              </a:rPr>
              <a:t>长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髯</a:t>
            </a:r>
            <a:r>
              <a:rPr lang="zh-CN" altLang="en-US" sz="2600" b="1" dirty="0">
                <a:latin typeface="宋体" pitchFamily="2" charset="-122"/>
              </a:rPr>
              <a:t>（     ）    两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颊</a:t>
            </a:r>
            <a:r>
              <a:rPr lang="zh-CN" altLang="en-US" sz="2600" b="1" dirty="0">
                <a:latin typeface="宋体" pitchFamily="2" charset="-122"/>
              </a:rPr>
              <a:t>（    ）   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黝</a:t>
            </a:r>
            <a:r>
              <a:rPr lang="zh-CN" altLang="en-US" sz="2600" b="1" dirty="0">
                <a:latin typeface="宋体" pitchFamily="2" charset="-122"/>
              </a:rPr>
              <a:t>黑（    ）</a:t>
            </a:r>
            <a:endParaRPr lang="en-US" altLang="zh-CN" sz="2600" b="1" dirty="0">
              <a:solidFill>
                <a:srgbClr val="FF0000"/>
              </a:solidFill>
              <a:latin typeface="宋体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latin typeface="宋体" pitchFamily="2" charset="-122"/>
              </a:rPr>
              <a:t>脸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膛</a:t>
            </a:r>
            <a:r>
              <a:rPr lang="zh-CN" altLang="en-US" sz="2600" b="1" dirty="0">
                <a:latin typeface="宋体" pitchFamily="2" charset="-122"/>
              </a:rPr>
              <a:t>（     ）    一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绺</a:t>
            </a:r>
            <a:r>
              <a:rPr lang="zh-CN" altLang="en-US" sz="2600" b="1" dirty="0">
                <a:latin typeface="宋体" pitchFamily="2" charset="-122"/>
              </a:rPr>
              <a:t>（    ）   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鬈</a:t>
            </a:r>
            <a:r>
              <a:rPr lang="zh-CN" altLang="en-US" sz="2600" b="1" dirty="0">
                <a:latin typeface="宋体" pitchFamily="2" charset="-122"/>
              </a:rPr>
              <a:t>发（    ）</a:t>
            </a:r>
            <a:endParaRPr lang="en-US" altLang="zh-CN" sz="2600" b="1" dirty="0">
              <a:latin typeface="宋体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穹</a:t>
            </a:r>
            <a:r>
              <a:rPr lang="zh-CN" altLang="en-US" sz="2600" b="1" dirty="0">
                <a:latin typeface="宋体" pitchFamily="2" charset="-122"/>
              </a:rPr>
              <a:t>顶（     ）</a:t>
            </a:r>
            <a:r>
              <a:rPr lang="en-US" altLang="zh-CN" sz="2600" b="1" dirty="0">
                <a:latin typeface="宋体" pitchFamily="2" charset="-122"/>
              </a:rPr>
              <a:t>    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肖</a:t>
            </a:r>
            <a:r>
              <a:rPr lang="zh-CN" altLang="en-US" sz="2600" b="1" dirty="0">
                <a:latin typeface="宋体" pitchFamily="2" charset="-122"/>
              </a:rPr>
              <a:t>像（    ）   粗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劣</a:t>
            </a:r>
            <a:r>
              <a:rPr lang="zh-CN" altLang="en-US" sz="2600" b="1" dirty="0">
                <a:latin typeface="宋体" pitchFamily="2" charset="-122"/>
              </a:rPr>
              <a:t>（    ）</a:t>
            </a:r>
            <a:endParaRPr lang="en-US" altLang="zh-CN" sz="2600" b="1" dirty="0">
              <a:latin typeface="宋体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锃</a:t>
            </a:r>
            <a:r>
              <a:rPr lang="zh-CN" altLang="en-US" sz="2600" b="1" dirty="0">
                <a:latin typeface="宋体" pitchFamily="2" charset="-122"/>
              </a:rPr>
              <a:t>亮（     ）    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粲</a:t>
            </a:r>
            <a:r>
              <a:rPr lang="zh-CN" altLang="en-US" sz="2600" b="1" dirty="0">
                <a:latin typeface="宋体" pitchFamily="2" charset="-122"/>
              </a:rPr>
              <a:t>然（    ）   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貂</a:t>
            </a:r>
            <a:r>
              <a:rPr lang="zh-CN" altLang="en-US" sz="2600" b="1" dirty="0">
                <a:latin typeface="宋体" pitchFamily="2" charset="-122"/>
              </a:rPr>
              <a:t>皮（    ）</a:t>
            </a:r>
            <a:endParaRPr lang="en-US" altLang="zh-CN" sz="2600" b="1" dirty="0">
              <a:solidFill>
                <a:srgbClr val="FF0000"/>
              </a:solidFill>
              <a:latin typeface="宋体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latin typeface="宋体" pitchFamily="2" charset="-122"/>
              </a:rPr>
              <a:t>藏污纳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垢</a:t>
            </a:r>
            <a:r>
              <a:rPr lang="zh-CN" altLang="en-US" sz="2600" b="1" dirty="0">
                <a:latin typeface="宋体" pitchFamily="2" charset="-122"/>
              </a:rPr>
              <a:t>（     ）    广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袤</a:t>
            </a:r>
            <a:r>
              <a:rPr lang="zh-CN" altLang="en-US" sz="2600" b="1" dirty="0">
                <a:latin typeface="宋体" pitchFamily="2" charset="-122"/>
              </a:rPr>
              <a:t>无垠（    ）</a:t>
            </a:r>
            <a:endParaRPr lang="en-US" altLang="zh-CN" sz="2600" b="1" dirty="0">
              <a:latin typeface="宋体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latin typeface="宋体" pitchFamily="2" charset="-122"/>
              </a:rPr>
              <a:t>甲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胄</a:t>
            </a:r>
            <a:r>
              <a:rPr lang="zh-CN" altLang="en-US" sz="2600" b="1" dirty="0">
                <a:latin typeface="宋体" pitchFamily="2" charset="-122"/>
              </a:rPr>
              <a:t>（    ）     粗</a:t>
            </a:r>
            <a:r>
              <a:rPr lang="zh-CN" altLang="en-US" sz="2600" b="1" dirty="0">
                <a:solidFill>
                  <a:srgbClr val="FF0000"/>
                </a:solidFill>
                <a:latin typeface="宋体" pitchFamily="2" charset="-122"/>
              </a:rPr>
              <a:t>糙</a:t>
            </a:r>
            <a:r>
              <a:rPr lang="zh-CN" altLang="en-US" sz="2600" b="1" dirty="0">
                <a:latin typeface="宋体" pitchFamily="2" charset="-122"/>
              </a:rPr>
              <a:t>（     ）</a:t>
            </a:r>
            <a:endParaRPr lang="en-US" altLang="zh-CN" sz="2600" b="1" dirty="0">
              <a:latin typeface="宋体" pitchFamily="2" charset="-122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2881313" y="1219201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tuó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967415" y="1172634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pánɡ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8670926" y="1189567"/>
            <a:ext cx="5469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zī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3309938" y="1987551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rán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8543926" y="1953685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yǒu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027738" y="1953685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jiá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038851" y="2791885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liǔ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3197226" y="2766485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tánɡ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8458201" y="2758018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quán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25790" y="3545418"/>
            <a:ext cx="1090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qiónɡ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62651" y="3568700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xiào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8551863" y="3596218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liè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21039" y="4347634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zènɡ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453440" y="4379385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diāo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062664" y="4385734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càn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391401" y="5168901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mào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951288" y="5143501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ɡòu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127376" y="5958418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zhòu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097588" y="5947833"/>
            <a:ext cx="7280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cāo</a:t>
            </a:r>
            <a:endParaRPr lang="zh-CN" altLang="en-US" sz="2800" b="1">
              <a:solidFill>
                <a:srgbClr val="FF00FF"/>
              </a:solidFill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1909764" y="325968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◆多音字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451227" y="1540934"/>
            <a:ext cx="2341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xiào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581527" y="1538818"/>
            <a:ext cx="1000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肖像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451227" y="2597151"/>
            <a:ext cx="2625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err="1">
                <a:latin typeface="宋体" pitchFamily="2" charset="-122"/>
              </a:rPr>
              <a:t>xiāo</a:t>
            </a:r>
            <a:r>
              <a:rPr lang="zh-CN" altLang="en-US" sz="2800" b="1" dirty="0">
                <a:latin typeface="宋体" pitchFamily="2" charset="-122"/>
              </a:rPr>
              <a:t>（     ）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4618040" y="2605618"/>
            <a:ext cx="1190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姓肖</a:t>
            </a:r>
          </a:p>
        </p:txBody>
      </p:sp>
      <p:grpSp>
        <p:nvGrpSpPr>
          <p:cNvPr id="10247" name="组合 1"/>
          <p:cNvGrpSpPr>
            <a:grpSpLocks/>
          </p:cNvGrpSpPr>
          <p:nvPr/>
        </p:nvGrpSpPr>
        <p:grpSpPr bwMode="auto">
          <a:xfrm>
            <a:off x="1900238" y="1236135"/>
            <a:ext cx="1262062" cy="2290233"/>
            <a:chOff x="1933847" y="814320"/>
            <a:chExt cx="1262746" cy="1716223"/>
          </a:xfrm>
        </p:grpSpPr>
        <p:pic>
          <p:nvPicPr>
            <p:cNvPr id="10273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4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肖</a:t>
              </a:r>
            </a:p>
          </p:txBody>
        </p:sp>
      </p:grpSp>
      <p:sp>
        <p:nvSpPr>
          <p:cNvPr id="53" name="左大括号 52"/>
          <p:cNvSpPr/>
          <p:nvPr/>
        </p:nvSpPr>
        <p:spPr>
          <a:xfrm>
            <a:off x="3138488" y="1716618"/>
            <a:ext cx="298450" cy="1551516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448550" y="1521885"/>
            <a:ext cx="2705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bǐnɡ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8636002" y="1519767"/>
            <a:ext cx="1171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屏息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448552" y="2578101"/>
            <a:ext cx="2625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pínɡ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8626477" y="2573867"/>
            <a:ext cx="1076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屏幕</a:t>
            </a:r>
          </a:p>
        </p:txBody>
      </p:sp>
      <p:grpSp>
        <p:nvGrpSpPr>
          <p:cNvPr id="10253" name="组合 1"/>
          <p:cNvGrpSpPr>
            <a:grpSpLocks/>
          </p:cNvGrpSpPr>
          <p:nvPr/>
        </p:nvGrpSpPr>
        <p:grpSpPr bwMode="auto">
          <a:xfrm>
            <a:off x="5897563" y="1217086"/>
            <a:ext cx="1262062" cy="2290233"/>
            <a:chOff x="1933847" y="814320"/>
            <a:chExt cx="1262746" cy="1716223"/>
          </a:xfrm>
        </p:grpSpPr>
        <p:pic>
          <p:nvPicPr>
            <p:cNvPr id="10271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2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屏</a:t>
              </a:r>
            </a:p>
          </p:txBody>
        </p:sp>
      </p:grpSp>
      <p:sp>
        <p:nvSpPr>
          <p:cNvPr id="61" name="左大括号 60"/>
          <p:cNvSpPr/>
          <p:nvPr/>
        </p:nvSpPr>
        <p:spPr>
          <a:xfrm>
            <a:off x="7135813" y="1697568"/>
            <a:ext cx="298450" cy="155151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451227" y="4078818"/>
            <a:ext cx="23415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ké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276727" y="4076701"/>
            <a:ext cx="1000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蛋壳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451227" y="5135034"/>
            <a:ext cx="2625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qiào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610102" y="5130801"/>
            <a:ext cx="1190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地壳</a:t>
            </a:r>
          </a:p>
        </p:txBody>
      </p:sp>
      <p:grpSp>
        <p:nvGrpSpPr>
          <p:cNvPr id="10259" name="组合 1"/>
          <p:cNvGrpSpPr>
            <a:grpSpLocks/>
          </p:cNvGrpSpPr>
          <p:nvPr/>
        </p:nvGrpSpPr>
        <p:grpSpPr bwMode="auto">
          <a:xfrm>
            <a:off x="1900238" y="3774019"/>
            <a:ext cx="1262062" cy="2290233"/>
            <a:chOff x="1933847" y="814320"/>
            <a:chExt cx="1262746" cy="1716223"/>
          </a:xfrm>
        </p:grpSpPr>
        <p:pic>
          <p:nvPicPr>
            <p:cNvPr id="10269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0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壳</a:t>
              </a:r>
            </a:p>
          </p:txBody>
        </p:sp>
      </p:grpSp>
      <p:sp>
        <p:nvSpPr>
          <p:cNvPr id="38" name="左大括号 37"/>
          <p:cNvSpPr/>
          <p:nvPr/>
        </p:nvSpPr>
        <p:spPr>
          <a:xfrm>
            <a:off x="3138488" y="4254501"/>
            <a:ext cx="298450" cy="1551517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448550" y="4059767"/>
            <a:ext cx="2819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xiānɡ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8797927" y="4057651"/>
            <a:ext cx="1089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互相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448552" y="5115985"/>
            <a:ext cx="2625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宋体" pitchFamily="2" charset="-122"/>
              </a:rPr>
              <a:t>xiànɡ</a:t>
            </a:r>
            <a:r>
              <a:rPr lang="zh-CN" altLang="en-US" sz="2800" b="1">
                <a:latin typeface="宋体" pitchFamily="2" charset="-122"/>
              </a:rPr>
              <a:t>（     ）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8816977" y="5111751"/>
            <a:ext cx="1076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面相</a:t>
            </a:r>
          </a:p>
        </p:txBody>
      </p:sp>
      <p:grpSp>
        <p:nvGrpSpPr>
          <p:cNvPr id="10265" name="组合 1"/>
          <p:cNvGrpSpPr>
            <a:grpSpLocks/>
          </p:cNvGrpSpPr>
          <p:nvPr/>
        </p:nvGrpSpPr>
        <p:grpSpPr bwMode="auto">
          <a:xfrm>
            <a:off x="5897563" y="3754969"/>
            <a:ext cx="1262062" cy="2290233"/>
            <a:chOff x="1933847" y="814320"/>
            <a:chExt cx="1262746" cy="1716223"/>
          </a:xfrm>
        </p:grpSpPr>
        <p:pic>
          <p:nvPicPr>
            <p:cNvPr id="10267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3847" y="814320"/>
              <a:ext cx="1262746" cy="1716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8" name="TextBox 2"/>
            <p:cNvSpPr txBox="1">
              <a:spLocks noChangeArrowheads="1"/>
            </p:cNvSpPr>
            <p:nvPr/>
          </p:nvSpPr>
          <p:spPr bwMode="auto">
            <a:xfrm>
              <a:off x="2212638" y="1624597"/>
              <a:ext cx="648285" cy="484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相</a:t>
              </a:r>
            </a:p>
          </p:txBody>
        </p:sp>
      </p:grpSp>
      <p:sp>
        <p:nvSpPr>
          <p:cNvPr id="46" name="左大括号 45"/>
          <p:cNvSpPr/>
          <p:nvPr/>
        </p:nvSpPr>
        <p:spPr>
          <a:xfrm>
            <a:off x="7135813" y="4235451"/>
            <a:ext cx="298450" cy="1551516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8" grpId="0"/>
      <p:bldP spid="49" grpId="0"/>
      <p:bldP spid="54" grpId="0"/>
      <p:bldP spid="55" grpId="0"/>
      <p:bldP spid="56" grpId="0"/>
      <p:bldP spid="57" grpId="0"/>
      <p:bldP spid="31" grpId="0"/>
      <p:bldP spid="32" grpId="0"/>
      <p:bldP spid="33" grpId="0"/>
      <p:bldP spid="34" grpId="0"/>
      <p:bldP spid="39" grpId="0"/>
      <p:bldP spid="40" grpId="0"/>
      <p:bldP spid="41" grpId="0"/>
      <p:bldP spid="4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2796</Words>
  <Application>Microsoft Office PowerPoint</Application>
  <PresentationFormat>宽屏</PresentationFormat>
  <Paragraphs>261</Paragraphs>
  <Slides>40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2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2016-01-14T05:53:56Z</dcterms:created>
  <dcterms:modified xsi:type="dcterms:W3CDTF">2021-12-26T04:58:21Z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