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59" r:id="rId2"/>
  </p:sldMasterIdLst>
  <p:notesMasterIdLst>
    <p:notesMasterId r:id="rId30"/>
  </p:notesMasterIdLst>
  <p:sldIdLst>
    <p:sldId id="256" r:id="rId3"/>
    <p:sldId id="263" r:id="rId4"/>
    <p:sldId id="260" r:id="rId5"/>
    <p:sldId id="265" r:id="rId6"/>
    <p:sldId id="294" r:id="rId7"/>
    <p:sldId id="295" r:id="rId8"/>
    <p:sldId id="266" r:id="rId9"/>
    <p:sldId id="264" r:id="rId10"/>
    <p:sldId id="278" r:id="rId11"/>
    <p:sldId id="277" r:id="rId12"/>
    <p:sldId id="268" r:id="rId13"/>
    <p:sldId id="279" r:id="rId14"/>
    <p:sldId id="269" r:id="rId15"/>
    <p:sldId id="270" r:id="rId16"/>
    <p:sldId id="280" r:id="rId17"/>
    <p:sldId id="272" r:id="rId18"/>
    <p:sldId id="291" r:id="rId19"/>
    <p:sldId id="281" r:id="rId20"/>
    <p:sldId id="298" r:id="rId21"/>
    <p:sldId id="261" r:id="rId22"/>
    <p:sldId id="299" r:id="rId23"/>
    <p:sldId id="300" r:id="rId24"/>
    <p:sldId id="297" r:id="rId25"/>
    <p:sldId id="296" r:id="rId26"/>
    <p:sldId id="262" r:id="rId27"/>
    <p:sldId id="258" r:id="rId28"/>
    <p:sldId id="301" r:id="rId29"/>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1563">
          <p15:clr>
            <a:srgbClr val="A4A3A4"/>
          </p15:clr>
        </p15:guide>
        <p15:guide id="2" pos="297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1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6314" autoAdjust="0"/>
  </p:normalViewPr>
  <p:slideViewPr>
    <p:cSldViewPr>
      <p:cViewPr varScale="1">
        <p:scale>
          <a:sx n="143" d="100"/>
          <a:sy n="143" d="100"/>
        </p:scale>
        <p:origin x="684" y="120"/>
      </p:cViewPr>
      <p:guideLst>
        <p:guide orient="horz" pos="1563"/>
        <p:guide pos="2970"/>
      </p:guideLst>
    </p:cSldViewPr>
  </p:slideViewPr>
  <p:notesTextViewPr>
    <p:cViewPr>
      <p:scale>
        <a:sx n="100" d="100"/>
        <a:sy n="100" d="100"/>
      </p:scale>
      <p:origin x="0" y="0"/>
    </p:cViewPr>
  </p:notesTextViewPr>
  <p:sorterViewPr>
    <p:cViewPr>
      <p:scale>
        <a:sx n="168" d="100"/>
        <a:sy n="168" d="100"/>
      </p:scale>
      <p:origin x="0" y="0"/>
    </p:cViewPr>
  </p:sorterViewPr>
  <p:gridSpacing cx="72006" cy="72006"/>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defRPr sz="1200" noProof="1"/>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defRPr sz="1200" noProof="1">
                <a:latin typeface="+mn-lt"/>
                <a:ea typeface="+mn-ea"/>
              </a:defRPr>
            </a:lvl1pPr>
          </a:lstStyle>
          <a:p>
            <a:pPr>
              <a:defRPr/>
            </a:pPr>
            <a:fld id="{11128BDC-17EA-4AA6-B204-EEA1481B2C08}" type="datetimeFigureOut">
              <a:rPr lang="zh-CN" altLang="en-US"/>
              <a:pPr>
                <a:defRPr/>
              </a:pPr>
              <a:t>2021/12/26</a:t>
            </a:fld>
            <a:endParaRPr lang="zh-CN" altLang="en-US"/>
          </a:p>
        </p:txBody>
      </p:sp>
      <p:sp>
        <p:nvSpPr>
          <p:cNvPr id="307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9221" name="备注占位符 4"/>
          <p:cNvSpPr>
            <a:spLocks noGrp="1" noChangeArrowheads="1"/>
          </p:cNvSpPr>
          <p:nvPr>
            <p:ph type="body" sz="quarter" idx="4294967295"/>
          </p:nvPr>
        </p:nvSpPr>
        <p:spPr bwMode="auto">
          <a:xfrm>
            <a:off x="685800" y="4343400"/>
            <a:ext cx="5486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defRPr sz="1200" noProof="1"/>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6EDE8220-EE0D-444B-8A9C-D83966CA479B}" type="slidenum">
              <a:rPr lang="zh-CN" altLang="en-US"/>
              <a:pPr>
                <a:defRPr/>
              </a:pPr>
              <a:t>‹#›</a:t>
            </a:fld>
            <a:endParaRPr lang="zh-CN" altLang="en-US"/>
          </a:p>
        </p:txBody>
      </p:sp>
    </p:spTree>
    <p:extLst>
      <p:ext uri="{BB962C8B-B14F-4D97-AF65-F5344CB8AC3E}">
        <p14:creationId xmlns:p14="http://schemas.microsoft.com/office/powerpoint/2010/main" val="112348713"/>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ChangeArrowheads="1" noTextEdit="1"/>
          </p:cNvSpPr>
          <p:nvPr>
            <p:ph type="sldImg" idx="4294967295"/>
          </p:nvPr>
        </p:nvSpPr>
        <p:spPr>
          <a:xfrm>
            <a:off x="381000" y="685800"/>
            <a:ext cx="6096000" cy="3429000"/>
          </a:xfrm>
          <a:ln>
            <a:miter lim="800000"/>
          </a:ln>
        </p:spPr>
      </p:sp>
      <p:sp>
        <p:nvSpPr>
          <p:cNvPr id="31747" name="备注占位符 2"/>
          <p:cNvSpPr>
            <a:spLocks noGrp="1" noChangeArrowheads="1"/>
          </p:cNvSpPr>
          <p:nvPr>
            <p:ph type="body" idx="4294967295"/>
          </p:nvPr>
        </p:nvSpPr>
        <p:spPr/>
        <p:txBody>
          <a:bodyPr/>
          <a:lstStyle/>
          <a:p>
            <a:pPr eaLnBrk="1" hangingPunct="1"/>
            <a:endParaRPr lang="zh-CN" altLang="en-US" dirty="0" smtClean="0"/>
          </a:p>
        </p:txBody>
      </p:sp>
      <p:sp>
        <p:nvSpPr>
          <p:cNvPr id="317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fld id="{ACE46CC2-77F0-44F3-B9D7-2D2A77CEFC72}" type="slidenum">
              <a:rPr lang="zh-CN" altLang="en-US" smtClean="0"/>
              <a:pPr eaLnBrk="1" hangingPunct="1"/>
              <a:t>4</a:t>
            </a:fld>
            <a:endParaRPr lang="zh-CN" altLang="en-US" smtClean="0"/>
          </a:p>
        </p:txBody>
      </p:sp>
    </p:spTree>
    <p:extLst>
      <p:ext uri="{BB962C8B-B14F-4D97-AF65-F5344CB8AC3E}">
        <p14:creationId xmlns:p14="http://schemas.microsoft.com/office/powerpoint/2010/main" val="334375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ChangeArrowheads="1" noTextEdit="1"/>
          </p:cNvSpPr>
          <p:nvPr>
            <p:ph type="sldImg" idx="4294967295"/>
          </p:nvPr>
        </p:nvSpPr>
        <p:spPr>
          <a:xfrm>
            <a:off x="381000" y="685800"/>
            <a:ext cx="6096000" cy="3429000"/>
          </a:xfrm>
          <a:ln>
            <a:miter lim="800000"/>
          </a:ln>
        </p:spPr>
      </p:sp>
      <p:sp>
        <p:nvSpPr>
          <p:cNvPr id="32771" name="备注占位符 2"/>
          <p:cNvSpPr>
            <a:spLocks noGrp="1" noChangeArrowheads="1"/>
          </p:cNvSpPr>
          <p:nvPr>
            <p:ph type="body" idx="4294967295"/>
          </p:nvPr>
        </p:nvSpPr>
        <p:spPr/>
        <p:txBody>
          <a:bodyPr/>
          <a:lstStyle/>
          <a:p>
            <a:pPr eaLnBrk="1" hangingPunct="1"/>
            <a:endParaRPr lang="zh-CN" altLang="en-US" smtClean="0"/>
          </a:p>
        </p:txBody>
      </p:sp>
      <p:sp>
        <p:nvSpPr>
          <p:cNvPr id="327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fld id="{3AFE8A00-76E8-46C3-A8CD-19F429C0B102}" type="slidenum">
              <a:rPr lang="zh-CN" altLang="en-US" smtClean="0"/>
              <a:pPr eaLnBrk="1" hangingPunct="1"/>
              <a:t>5</a:t>
            </a:fld>
            <a:endParaRPr lang="zh-CN" altLang="en-US" smtClean="0"/>
          </a:p>
        </p:txBody>
      </p:sp>
    </p:spTree>
    <p:extLst>
      <p:ext uri="{BB962C8B-B14F-4D97-AF65-F5344CB8AC3E}">
        <p14:creationId xmlns:p14="http://schemas.microsoft.com/office/powerpoint/2010/main" val="3010985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ChangeArrowheads="1" noTextEdit="1"/>
          </p:cNvSpPr>
          <p:nvPr>
            <p:ph type="sldImg" idx="4294967295"/>
          </p:nvPr>
        </p:nvSpPr>
        <p:spPr>
          <a:xfrm>
            <a:off x="381000" y="685800"/>
            <a:ext cx="6096000" cy="3429000"/>
          </a:xfrm>
          <a:ln>
            <a:miter lim="800000"/>
          </a:ln>
        </p:spPr>
      </p:sp>
      <p:sp>
        <p:nvSpPr>
          <p:cNvPr id="33795" name="备注占位符 2"/>
          <p:cNvSpPr>
            <a:spLocks noGrp="1" noChangeArrowheads="1"/>
          </p:cNvSpPr>
          <p:nvPr>
            <p:ph type="body" idx="4294967295"/>
          </p:nvPr>
        </p:nvSpPr>
        <p:spPr/>
        <p:txBody>
          <a:bodyPr/>
          <a:lstStyle/>
          <a:p>
            <a:pPr eaLnBrk="1" hangingPunct="1"/>
            <a:endParaRPr lang="zh-CN" altLang="en-US" smtClean="0"/>
          </a:p>
        </p:txBody>
      </p:sp>
      <p:sp>
        <p:nvSpPr>
          <p:cNvPr id="337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fld id="{B0FB76F6-68CD-4261-BA0C-AF326572E934}" type="slidenum">
              <a:rPr lang="zh-CN" altLang="en-US" smtClean="0"/>
              <a:pPr eaLnBrk="1" hangingPunct="1"/>
              <a:t>6</a:t>
            </a:fld>
            <a:endParaRPr lang="zh-CN" altLang="en-US" smtClean="0"/>
          </a:p>
        </p:txBody>
      </p:sp>
    </p:spTree>
    <p:extLst>
      <p:ext uri="{BB962C8B-B14F-4D97-AF65-F5344CB8AC3E}">
        <p14:creationId xmlns:p14="http://schemas.microsoft.com/office/powerpoint/2010/main" val="640138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6EDE8220-EE0D-444B-8A9C-D83966CA479B}" type="slidenum">
              <a:rPr lang="zh-CN" altLang="en-US" smtClean="0"/>
              <a:pPr>
                <a:defRPr/>
              </a:pPr>
              <a:t>13</a:t>
            </a:fld>
            <a:endParaRPr lang="zh-CN" altLang="en-US"/>
          </a:p>
        </p:txBody>
      </p:sp>
    </p:spTree>
    <p:extLst>
      <p:ext uri="{BB962C8B-B14F-4D97-AF65-F5344CB8AC3E}">
        <p14:creationId xmlns:p14="http://schemas.microsoft.com/office/powerpoint/2010/main" val="2516941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幻灯片图像占位符 1"/>
          <p:cNvSpPr>
            <a:spLocks noGrp="1" noRot="1" noChangeAspect="1" noTextEdit="1"/>
          </p:cNvSpPr>
          <p:nvPr>
            <p:ph type="sldImg"/>
          </p:nvPr>
        </p:nvSpPr>
        <p:spPr>
          <a:xfrm>
            <a:off x="381000" y="685800"/>
            <a:ext cx="6096000" cy="3429000"/>
          </a:xfrm>
          <a:ln/>
        </p:spPr>
      </p:sp>
      <p:sp>
        <p:nvSpPr>
          <p:cNvPr id="34819"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dirty="0" smtClean="0"/>
          </a:p>
        </p:txBody>
      </p:sp>
      <p:sp>
        <p:nvSpPr>
          <p:cNvPr id="348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fld id="{F226838F-0F80-4118-B894-BE5F5F29026C}" type="slidenum">
              <a:rPr lang="zh-CN" altLang="en-US" smtClean="0"/>
              <a:pPr eaLnBrk="1" hangingPunct="1"/>
              <a:t>23</a:t>
            </a:fld>
            <a:endParaRPr lang="zh-CN" altLang="en-US" smtClean="0"/>
          </a:p>
        </p:txBody>
      </p:sp>
    </p:spTree>
    <p:extLst>
      <p:ext uri="{BB962C8B-B14F-4D97-AF65-F5344CB8AC3E}">
        <p14:creationId xmlns:p14="http://schemas.microsoft.com/office/powerpoint/2010/main" val="40321284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3044050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1"/>
            <a:ext cx="7772400" cy="1102519"/>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fld id="{533328ED-83CD-491F-8554-A8DC0BCBF8B0}" type="datetimeFigureOut">
              <a:rPr lang="zh-CN" altLang="en-US"/>
              <a:pPr>
                <a:defRPr/>
              </a:pPr>
              <a:t>2021/12/26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26FB0AE-870E-4F2B-ADF2-B45277E9B480}" type="slidenum">
              <a:rPr lang="zh-CN" altLang="en-US"/>
              <a:pPr>
                <a:defRPr/>
              </a:pPr>
              <a:t>‹#›</a:t>
            </a:fld>
            <a:endParaRPr lang="zh-CN" altLang="en-US"/>
          </a:p>
        </p:txBody>
      </p:sp>
    </p:spTree>
    <p:extLst>
      <p:ext uri="{BB962C8B-B14F-4D97-AF65-F5344CB8AC3E}">
        <p14:creationId xmlns:p14="http://schemas.microsoft.com/office/powerpoint/2010/main" val="3668694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fld id="{043ADAC0-566A-4C53-BF6A-BBF3A1F78AAD}" type="datetimeFigureOut">
              <a:rPr lang="zh-CN" altLang="en-US"/>
              <a:pPr>
                <a:defRPr/>
              </a:pPr>
              <a:t>2021/12/26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B5D54AD-08AC-4F83-9421-5C21ABDC875B}" type="slidenum">
              <a:rPr lang="zh-CN" altLang="en-US"/>
              <a:pPr>
                <a:defRPr/>
              </a:pPr>
              <a:t>‹#›</a:t>
            </a:fld>
            <a:endParaRPr lang="zh-CN" altLang="en-US"/>
          </a:p>
        </p:txBody>
      </p:sp>
    </p:spTree>
    <p:extLst>
      <p:ext uri="{BB962C8B-B14F-4D97-AF65-F5344CB8AC3E}">
        <p14:creationId xmlns:p14="http://schemas.microsoft.com/office/powerpoint/2010/main" val="394502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fld id="{C1FB0063-08AF-4332-8C36-A33C828AB348}" type="datetimeFigureOut">
              <a:rPr lang="zh-CN" altLang="en-US"/>
              <a:pPr>
                <a:defRPr/>
              </a:pPr>
              <a:t>2021/12/26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EC6BB3B-1407-4B17-A867-6DAC90405F0F}" type="slidenum">
              <a:rPr lang="zh-CN" altLang="en-US"/>
              <a:pPr>
                <a:defRPr/>
              </a:pPr>
              <a:t>‹#›</a:t>
            </a:fld>
            <a:endParaRPr lang="zh-CN" altLang="en-US"/>
          </a:p>
        </p:txBody>
      </p:sp>
    </p:spTree>
    <p:extLst>
      <p:ext uri="{BB962C8B-B14F-4D97-AF65-F5344CB8AC3E}">
        <p14:creationId xmlns:p14="http://schemas.microsoft.com/office/powerpoint/2010/main" val="34860242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79323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39849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1017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89018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66757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49640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26085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7605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fld id="{0216FEE3-D17E-463D-A96F-8E5205546962}" type="datetimeFigureOut">
              <a:rPr lang="zh-CN" altLang="en-US"/>
              <a:pPr>
                <a:defRPr/>
              </a:pPr>
              <a:t>2021/12/26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3E7AA4C-D064-40C8-969F-944A2BFE5C23}" type="slidenum">
              <a:rPr lang="zh-CN" altLang="en-US"/>
              <a:pPr>
                <a:defRPr/>
              </a:pPr>
              <a:t>‹#›</a:t>
            </a:fld>
            <a:endParaRPr lang="zh-CN" altLang="en-US"/>
          </a:p>
        </p:txBody>
      </p:sp>
    </p:spTree>
    <p:extLst>
      <p:ext uri="{BB962C8B-B14F-4D97-AF65-F5344CB8AC3E}">
        <p14:creationId xmlns:p14="http://schemas.microsoft.com/office/powerpoint/2010/main" val="2709628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09356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3656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0070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8E5B8ECE-CB50-42B2-BE11-46959875160C}" type="datetimeFigureOut">
              <a:rPr lang="zh-CN" altLang="en-US"/>
              <a:pPr>
                <a:defRPr/>
              </a:pPr>
              <a:t>2021/12/26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E72F215-1B30-4C0E-A3AD-59CA973A8B97}" type="slidenum">
              <a:rPr lang="zh-CN" altLang="en-US"/>
              <a:pPr>
                <a:defRPr/>
              </a:pPr>
              <a:t>‹#›</a:t>
            </a:fld>
            <a:endParaRPr lang="zh-CN" altLang="en-US"/>
          </a:p>
        </p:txBody>
      </p:sp>
      <p:sp>
        <p:nvSpPr>
          <p:cNvPr id="7" name="矩形 6"/>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p>
        </p:txBody>
      </p:sp>
    </p:spTree>
    <p:extLst>
      <p:ext uri="{BB962C8B-B14F-4D97-AF65-F5344CB8AC3E}">
        <p14:creationId xmlns:p14="http://schemas.microsoft.com/office/powerpoint/2010/main" val="166436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vl1pPr>
          </a:lstStyle>
          <a:p>
            <a:pPr>
              <a:defRPr/>
            </a:pPr>
            <a:fld id="{9E4A1D86-835B-4FAE-951D-08DA0AD7279A}" type="datetimeFigureOut">
              <a:rPr lang="zh-CN" altLang="en-US"/>
              <a:pPr>
                <a:defRPr/>
              </a:pPr>
              <a:t>2021/12/26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A71ED89B-52EF-410D-AE83-6BB3FF74BCD2}" type="slidenum">
              <a:rPr lang="zh-CN" altLang="en-US"/>
              <a:pPr>
                <a:defRPr/>
              </a:pPr>
              <a:t>‹#›</a:t>
            </a:fld>
            <a:endParaRPr lang="zh-CN" altLang="en-US"/>
          </a:p>
        </p:txBody>
      </p:sp>
    </p:spTree>
    <p:extLst>
      <p:ext uri="{BB962C8B-B14F-4D97-AF65-F5344CB8AC3E}">
        <p14:creationId xmlns:p14="http://schemas.microsoft.com/office/powerpoint/2010/main" val="128729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30"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4645030"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vl1pPr>
          </a:lstStyle>
          <a:p>
            <a:pPr>
              <a:defRPr/>
            </a:pPr>
            <a:fld id="{1BFC7DFD-4487-43D3-BEAF-06A265C111C6}" type="datetimeFigureOut">
              <a:rPr lang="zh-CN" altLang="en-US"/>
              <a:pPr>
                <a:defRPr/>
              </a:pPr>
              <a:t>2021/12/26</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FF926CB9-7713-4382-B415-3D021CCF8C77}" type="slidenum">
              <a:rPr lang="zh-CN" altLang="en-US"/>
              <a:pPr>
                <a:defRPr/>
              </a:pPr>
              <a:t>‹#›</a:t>
            </a:fld>
            <a:endParaRPr lang="zh-CN" altLang="en-US"/>
          </a:p>
        </p:txBody>
      </p:sp>
    </p:spTree>
    <p:extLst>
      <p:ext uri="{BB962C8B-B14F-4D97-AF65-F5344CB8AC3E}">
        <p14:creationId xmlns:p14="http://schemas.microsoft.com/office/powerpoint/2010/main" val="4212658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798AC7B2-7B43-4256-A8C1-8B54711B690C}" type="datetimeFigureOut">
              <a:rPr lang="zh-CN" altLang="en-US"/>
              <a:pPr>
                <a:defRPr/>
              </a:pPr>
              <a:t>2021/12/26</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BC0C7CFA-D949-40B3-A444-D2C52EBB5698}" type="slidenum">
              <a:rPr lang="zh-CN" altLang="en-US"/>
              <a:pPr>
                <a:defRPr/>
              </a:pPr>
              <a:t>‹#›</a:t>
            </a:fld>
            <a:endParaRPr lang="zh-CN" altLang="en-US"/>
          </a:p>
        </p:txBody>
      </p:sp>
    </p:spTree>
    <p:extLst>
      <p:ext uri="{BB962C8B-B14F-4D97-AF65-F5344CB8AC3E}">
        <p14:creationId xmlns:p14="http://schemas.microsoft.com/office/powerpoint/2010/main" val="2447008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矩形 4"/>
          <p:cNvSpPr>
            <a:spLocks noChangeArrowheads="1"/>
          </p:cNvSpPr>
          <p:nvPr userDrawn="1"/>
        </p:nvSpPr>
        <p:spPr bwMode="auto">
          <a:xfrm>
            <a:off x="571501" y="201614"/>
            <a:ext cx="1107996" cy="369332"/>
          </a:xfrm>
          <a:prstGeom prst="rect">
            <a:avLst/>
          </a:prstGeom>
          <a:noFill/>
          <a:ln w="9525">
            <a:noFill/>
            <a:miter lim="800000"/>
            <a:headEnd/>
            <a:tailEnd/>
          </a:ln>
        </p:spPr>
        <p:txBody>
          <a:bodyPr wrap="none">
            <a:spAutoFit/>
          </a:bodyPr>
          <a:lstStyle/>
          <a:p>
            <a:pPr>
              <a:defRPr/>
            </a:pPr>
            <a:r>
              <a:rPr lang="zh-CN" altLang="en-US" b="1">
                <a:latin typeface="微软雅黑" pitchFamily="34" charset="-122"/>
                <a:ea typeface="微软雅黑" pitchFamily="34" charset="-122"/>
              </a:rPr>
              <a:t>课后作业</a:t>
            </a:r>
          </a:p>
        </p:txBody>
      </p:sp>
      <p:sp>
        <p:nvSpPr>
          <p:cNvPr id="3" name="日期占位符 1"/>
          <p:cNvSpPr>
            <a:spLocks noGrp="1"/>
          </p:cNvSpPr>
          <p:nvPr>
            <p:ph type="dt" sz="half" idx="10"/>
          </p:nvPr>
        </p:nvSpPr>
        <p:spPr/>
        <p:txBody>
          <a:bodyPr/>
          <a:lstStyle>
            <a:lvl1pPr>
              <a:defRPr/>
            </a:lvl1pPr>
          </a:lstStyle>
          <a:p>
            <a:pPr>
              <a:defRPr/>
            </a:pPr>
            <a:fld id="{898889AB-F5CC-40A5-ADA7-86E7A7632C65}" type="datetimeFigureOut">
              <a:rPr lang="zh-CN" altLang="en-US"/>
              <a:pPr>
                <a:defRPr/>
              </a:pPr>
              <a:t>2021/12/26</a:t>
            </a:fld>
            <a:endParaRPr lang="zh-CN" altLang="en-US"/>
          </a:p>
        </p:txBody>
      </p:sp>
      <p:sp>
        <p:nvSpPr>
          <p:cNvPr id="4" name="页脚占位符 2"/>
          <p:cNvSpPr>
            <a:spLocks noGrp="1"/>
          </p:cNvSpPr>
          <p:nvPr>
            <p:ph type="ftr" sz="quarter" idx="11"/>
          </p:nvPr>
        </p:nvSpPr>
        <p:spPr/>
        <p:txBody>
          <a:bodyPr/>
          <a:lstStyle>
            <a:lvl1pPr>
              <a:defRPr/>
            </a:lvl1pPr>
          </a:lstStyle>
          <a:p>
            <a:pPr>
              <a:defRPr/>
            </a:pPr>
            <a:endParaRPr lang="zh-CN" altLang="en-US"/>
          </a:p>
        </p:txBody>
      </p:sp>
      <p:sp>
        <p:nvSpPr>
          <p:cNvPr id="5" name="灯片编号占位符 3"/>
          <p:cNvSpPr>
            <a:spLocks noGrp="1"/>
          </p:cNvSpPr>
          <p:nvPr>
            <p:ph type="sldNum" sz="quarter" idx="12"/>
          </p:nvPr>
        </p:nvSpPr>
        <p:spPr/>
        <p:txBody>
          <a:bodyPr/>
          <a:lstStyle>
            <a:lvl1pPr>
              <a:defRPr/>
            </a:lvl1pPr>
          </a:lstStyle>
          <a:p>
            <a:pPr>
              <a:defRPr/>
            </a:pPr>
            <a:fld id="{6C02B9A8-0765-460C-894E-6FE47C9BE995}" type="slidenum">
              <a:rPr lang="zh-CN" altLang="en-US"/>
              <a:pPr>
                <a:defRPr/>
              </a:pPr>
              <a:t>‹#›</a:t>
            </a:fld>
            <a:endParaRPr lang="zh-CN" altLang="en-US"/>
          </a:p>
        </p:txBody>
      </p:sp>
    </p:spTree>
    <p:extLst>
      <p:ext uri="{BB962C8B-B14F-4D97-AF65-F5344CB8AC3E}">
        <p14:creationId xmlns:p14="http://schemas.microsoft.com/office/powerpoint/2010/main" val="2896950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5" y="204787"/>
            <a:ext cx="3008313" cy="8715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006A442A-CF59-4287-8BF3-0EC8AFF34794}" type="datetimeFigureOut">
              <a:rPr lang="zh-CN" altLang="en-US"/>
              <a:pPr>
                <a:defRPr/>
              </a:pPr>
              <a:t>2021/12/26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A8847A38-3640-484D-B7DB-E04277CDAEDE}" type="slidenum">
              <a:rPr lang="zh-CN" altLang="en-US"/>
              <a:pPr>
                <a:defRPr/>
              </a:pPr>
              <a:t>‹#›</a:t>
            </a:fld>
            <a:endParaRPr lang="zh-CN" altLang="en-US"/>
          </a:p>
        </p:txBody>
      </p:sp>
    </p:spTree>
    <p:extLst>
      <p:ext uri="{BB962C8B-B14F-4D97-AF65-F5344CB8AC3E}">
        <p14:creationId xmlns:p14="http://schemas.microsoft.com/office/powerpoint/2010/main" val="35572116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1"/>
          </a:p>
        </p:txBody>
      </p:sp>
      <p:sp>
        <p:nvSpPr>
          <p:cNvPr id="4" name="文本占位符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F41E67FD-9BC5-4CB4-BC7C-D2248F21C5AE}" type="datetimeFigureOut">
              <a:rPr lang="zh-CN" altLang="en-US"/>
              <a:pPr>
                <a:defRPr/>
              </a:pPr>
              <a:t>2021/12/26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1E08C19A-CB8F-4AEF-B8E6-C43723784B1D}" type="slidenum">
              <a:rPr lang="zh-CN" altLang="en-US"/>
              <a:pPr>
                <a:defRPr/>
              </a:pPr>
              <a:t>‹#›</a:t>
            </a:fld>
            <a:endParaRPr lang="zh-CN" altLang="en-US"/>
          </a:p>
        </p:txBody>
      </p:sp>
    </p:spTree>
    <p:extLst>
      <p:ext uri="{BB962C8B-B14F-4D97-AF65-F5344CB8AC3E}">
        <p14:creationId xmlns:p14="http://schemas.microsoft.com/office/powerpoint/2010/main" val="26677870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4294967295"/>
          </p:nvPr>
        </p:nvSpPr>
        <p:spPr bwMode="auto">
          <a:xfrm>
            <a:off x="457200" y="1200152"/>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4767265"/>
            <a:ext cx="2133600" cy="274637"/>
          </a:xfrm>
          <a:prstGeom prst="rect">
            <a:avLst/>
          </a:prstGeom>
        </p:spPr>
        <p:txBody>
          <a:bodyPr vert="horz" lIns="91440" tIns="45720" rIns="91440" bIns="45720" rtlCol="0" anchor="ctr"/>
          <a:lstStyle>
            <a:lvl1pPr algn="l" fontAlgn="auto">
              <a:defRPr sz="1200" noProof="1">
                <a:solidFill>
                  <a:schemeClr val="tx1">
                    <a:tint val="75000"/>
                  </a:schemeClr>
                </a:solidFill>
                <a:latin typeface="+mn-lt"/>
                <a:ea typeface="+mn-ea"/>
              </a:defRPr>
            </a:lvl1pPr>
          </a:lstStyle>
          <a:p>
            <a:pPr>
              <a:defRPr/>
            </a:pPr>
            <a:fld id="{3A621221-4032-49EA-8545-A8755C24EE4E}" type="datetimeFigureOut">
              <a:rPr lang="zh-CN" altLang="en-US"/>
              <a:pPr>
                <a:defRPr/>
              </a:pPr>
              <a:t>2021/12/26</a:t>
            </a:fld>
            <a:endParaRPr lang="zh-CN" altLang="en-US"/>
          </a:p>
        </p:txBody>
      </p:sp>
      <p:sp>
        <p:nvSpPr>
          <p:cNvPr id="5" name="页脚占位符 4"/>
          <p:cNvSpPr>
            <a:spLocks noGrp="1"/>
          </p:cNvSpPr>
          <p:nvPr>
            <p:ph type="ftr" sz="quarter" idx="3"/>
          </p:nvPr>
        </p:nvSpPr>
        <p:spPr>
          <a:xfrm>
            <a:off x="3124200" y="4767265"/>
            <a:ext cx="2895600" cy="274637"/>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a:defRPr/>
            </a:pPr>
            <a:endParaRPr lang="zh-CN" altLang="en-US"/>
          </a:p>
        </p:txBody>
      </p:sp>
      <p:sp>
        <p:nvSpPr>
          <p:cNvPr id="6" name="灯片编号占位符 5"/>
          <p:cNvSpPr>
            <a:spLocks noGrp="1"/>
          </p:cNvSpPr>
          <p:nvPr>
            <p:ph type="sldNum" sz="quarter" idx="4"/>
          </p:nvPr>
        </p:nvSpPr>
        <p:spPr>
          <a:xfrm>
            <a:off x="6553200" y="4767265"/>
            <a:ext cx="2133600" cy="274637"/>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0A06D323-389A-4904-B9FE-BD8C20CA3098}"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756" r:id="rId1"/>
    <p:sldLayoutId id="2147483757" r:id="rId2"/>
    <p:sldLayoutId id="2147483748" r:id="rId3"/>
    <p:sldLayoutId id="2147483749" r:id="rId4"/>
    <p:sldLayoutId id="2147483750" r:id="rId5"/>
    <p:sldLayoutId id="2147483751" r:id="rId6"/>
    <p:sldLayoutId id="2147483758" r:id="rId7"/>
    <p:sldLayoutId id="2147483752" r:id="rId8"/>
    <p:sldLayoutId id="2147483753" r:id="rId9"/>
    <p:sldLayoutId id="2147483754" r:id="rId10"/>
    <p:sldLayoutId id="2147483755"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2021/12/26</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809934054"/>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21" Type="http://schemas.openxmlformats.org/officeDocument/2006/relationships/slideLayout" Target="../slideLayouts/slideLayout5.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13.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122" name="标题 1"/>
          <p:cNvSpPr>
            <a:spLocks noGrp="1" noChangeArrowheads="1"/>
          </p:cNvSpPr>
          <p:nvPr>
            <p:ph type="ctrTitle"/>
          </p:nvPr>
        </p:nvSpPr>
        <p:spPr>
          <a:xfrm>
            <a:off x="755682" y="1203637"/>
            <a:ext cx="7772400" cy="1103312"/>
          </a:xfrm>
        </p:spPr>
        <p:txBody>
          <a:bodyPr/>
          <a:lstStyle/>
          <a:p>
            <a:pPr eaLnBrk="1" hangingPunct="1"/>
            <a:r>
              <a:rPr lang="zh-CN" altLang="zh-CN" sz="6000" b="1" dirty="0" smtClean="0">
                <a:latin typeface="微软雅黑" pitchFamily="34" charset="-122"/>
                <a:ea typeface="微软雅黑" pitchFamily="34" charset="-122"/>
              </a:rPr>
              <a:t>列夫•托尔斯泰</a:t>
            </a:r>
          </a:p>
        </p:txBody>
      </p:sp>
      <p:sp>
        <p:nvSpPr>
          <p:cNvPr id="5123" name="副标题 2"/>
          <p:cNvSpPr>
            <a:spLocks noGrp="1" noChangeArrowheads="1"/>
          </p:cNvSpPr>
          <p:nvPr>
            <p:ph type="subTitle" idx="1"/>
          </p:nvPr>
        </p:nvSpPr>
        <p:spPr>
          <a:xfrm>
            <a:off x="5796102" y="3507828"/>
            <a:ext cx="2178050" cy="514350"/>
          </a:xfrm>
        </p:spPr>
        <p:txBody>
          <a:bodyPr/>
          <a:lstStyle/>
          <a:p>
            <a:pPr eaLnBrk="1" hangingPunct="1"/>
            <a:r>
              <a:rPr lang="zh-CN" altLang="en-US" sz="2000" b="1" dirty="0" smtClean="0">
                <a:solidFill>
                  <a:schemeClr val="bg1"/>
                </a:solidFill>
                <a:latin typeface="黑体" pitchFamily="49" charset="-122"/>
                <a:ea typeface="黑体" pitchFamily="49" charset="-122"/>
              </a:rPr>
              <a:t>八年级上</a:t>
            </a:r>
          </a:p>
        </p:txBody>
      </p:sp>
      <p:sp>
        <p:nvSpPr>
          <p:cNvPr id="4" name="矩形 3"/>
          <p:cNvSpPr/>
          <p:nvPr/>
        </p:nvSpPr>
        <p:spPr>
          <a:xfrm>
            <a:off x="0" y="4299896"/>
            <a:ext cx="9144000" cy="407291"/>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sz="2000" kern="0" dirty="0" smtClean="0">
                <a:solidFill>
                  <a:srgbClr val="000000"/>
                </a:solidFill>
                <a:latin typeface="微软雅黑" panose="020B0503020204020204" pitchFamily="34" charset="-122"/>
                <a:ea typeface="微软雅黑" panose="020B0503020204020204" pitchFamily="34" charset="-122"/>
              </a:rPr>
              <a:t>优品</a:t>
            </a:r>
            <a:r>
              <a:rPr lang="en-US" altLang="zh-CN" sz="2000" kern="0" dirty="0" smtClean="0">
                <a:solidFill>
                  <a:srgbClr val="000000"/>
                </a:solidFill>
                <a:latin typeface="微软雅黑" panose="020B0503020204020204" pitchFamily="34" charset="-122"/>
                <a:ea typeface="微软雅黑" panose="020B0503020204020204" pitchFamily="34" charset="-122"/>
              </a:rPr>
              <a:t>PPT</a:t>
            </a:r>
            <a:endParaRPr lang="en-US" altLang="zh-CN" sz="20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32" descr="宽屏可爱儿童卡通壁纸"/>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633788" y="2943227"/>
            <a:ext cx="5751512" cy="218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a:spLocks noChangeArrowheads="1"/>
          </p:cNvSpPr>
          <p:nvPr/>
        </p:nvSpPr>
        <p:spPr bwMode="auto">
          <a:xfrm>
            <a:off x="373066" y="987425"/>
            <a:ext cx="7513637"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dirty="0">
                <a:latin typeface="微软雅黑" pitchFamily="34" charset="-122"/>
                <a:ea typeface="微软雅黑" pitchFamily="34" charset="-122"/>
                <a:sym typeface="宋体" pitchFamily="2" charset="-122"/>
              </a:rPr>
              <a:t>       </a:t>
            </a:r>
            <a:r>
              <a:rPr lang="zh-CN" altLang="en-US" dirty="0">
                <a:latin typeface="微软雅黑" pitchFamily="34" charset="-122"/>
                <a:ea typeface="微软雅黑" pitchFamily="34" charset="-122"/>
                <a:sym typeface="宋体" pitchFamily="2" charset="-122"/>
              </a:rPr>
              <a:t>探究三：</a:t>
            </a:r>
            <a:r>
              <a:rPr lang="zh-CN" altLang="zh-CN" dirty="0">
                <a:latin typeface="微软雅黑" pitchFamily="34" charset="-122"/>
                <a:ea typeface="微软雅黑" pitchFamily="34" charset="-122"/>
                <a:sym typeface="宋体" pitchFamily="2" charset="-122"/>
              </a:rPr>
              <a:t>刻画这些特征时，作者运用了怎样的修辞手法，说说这些修辞手法的作用。</a:t>
            </a:r>
          </a:p>
          <a:p>
            <a:pPr eaLnBrk="1" hangingPunct="1">
              <a:lnSpc>
                <a:spcPct val="150000"/>
              </a:lnSpc>
            </a:pPr>
            <a:r>
              <a:rPr lang="zh-CN" altLang="zh-CN" dirty="0">
                <a:latin typeface="微软雅黑" pitchFamily="34" charset="-122"/>
                <a:ea typeface="微软雅黑" pitchFamily="34" charset="-122"/>
                <a:sym typeface="宋体" pitchFamily="2" charset="-122"/>
              </a:rPr>
              <a:t>      </a:t>
            </a:r>
            <a:r>
              <a:rPr lang="zh-CN" altLang="en-US" dirty="0">
                <a:solidFill>
                  <a:srgbClr val="FF0000"/>
                </a:solidFill>
                <a:latin typeface="微软雅黑" pitchFamily="34" charset="-122"/>
                <a:ea typeface="微软雅黑" pitchFamily="34" charset="-122"/>
                <a:sym typeface="宋体" pitchFamily="2" charset="-122"/>
              </a:rPr>
              <a:t>点拨：</a:t>
            </a:r>
            <a:r>
              <a:rPr lang="zh-CN" altLang="zh-CN" dirty="0">
                <a:latin typeface="微软雅黑" pitchFamily="34" charset="-122"/>
                <a:ea typeface="微软雅黑" pitchFamily="34" charset="-122"/>
                <a:sym typeface="宋体" pitchFamily="2" charset="-122"/>
              </a:rPr>
              <a:t>比喻和夸张联袂运用，不仅使“画面”气韵生动，而且使人产生丰富的联想，使人物形象生动可感。</a:t>
            </a:r>
          </a:p>
        </p:txBody>
      </p:sp>
      <p:sp>
        <p:nvSpPr>
          <p:cNvPr id="14340" name="矩形 4"/>
          <p:cNvSpPr>
            <a:spLocks noChangeArrowheads="1"/>
          </p:cNvSpPr>
          <p:nvPr/>
        </p:nvSpPr>
        <p:spPr bwMode="auto">
          <a:xfrm>
            <a:off x="755650" y="195263"/>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latin typeface="微软雅黑" pitchFamily="34" charset="-122"/>
                <a:ea typeface="微软雅黑" pitchFamily="34" charset="-122"/>
              </a:rPr>
              <a:t>课文品读</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6" descr="宽屏可爱儿童卡通壁纸:271475"/>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235704" y="3368675"/>
            <a:ext cx="3000375" cy="170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a:spLocks noChangeArrowheads="1"/>
          </p:cNvSpPr>
          <p:nvPr/>
        </p:nvSpPr>
        <p:spPr bwMode="auto">
          <a:xfrm>
            <a:off x="900116" y="1203325"/>
            <a:ext cx="7735887"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dirty="0">
                <a:latin typeface="微软雅黑" pitchFamily="34" charset="-122"/>
                <a:ea typeface="微软雅黑" pitchFamily="34" charset="-122"/>
                <a:sym typeface="宋体" pitchFamily="2" charset="-122"/>
              </a:rPr>
              <a:t>       探究四：</a:t>
            </a:r>
            <a:r>
              <a:rPr lang="zh-CN" altLang="zh-CN" dirty="0">
                <a:latin typeface="微软雅黑" pitchFamily="34" charset="-122"/>
                <a:ea typeface="微软雅黑" pitchFamily="34" charset="-122"/>
                <a:sym typeface="宋体" pitchFamily="2" charset="-122"/>
              </a:rPr>
              <a:t>再次观看肖像图片（或彩色插图）思考：你如何评价托尔斯泰的相貌？</a:t>
            </a:r>
            <a:endParaRPr lang="en-US" altLang="zh-CN" dirty="0">
              <a:latin typeface="微软雅黑" pitchFamily="34" charset="-122"/>
              <a:ea typeface="微软雅黑" pitchFamily="34" charset="-122"/>
              <a:sym typeface="宋体" pitchFamily="2" charset="-122"/>
            </a:endParaRPr>
          </a:p>
          <a:p>
            <a:pPr eaLnBrk="1" hangingPunct="1">
              <a:lnSpc>
                <a:spcPct val="150000"/>
              </a:lnSpc>
            </a:pPr>
            <a:endParaRPr lang="en-US" altLang="zh-CN" dirty="0">
              <a:latin typeface="微软雅黑" pitchFamily="34" charset="-122"/>
              <a:ea typeface="微软雅黑" pitchFamily="34" charset="-122"/>
              <a:sym typeface="宋体" pitchFamily="2" charset="-122"/>
            </a:endParaRPr>
          </a:p>
          <a:p>
            <a:pPr eaLnBrk="1" hangingPunct="1">
              <a:lnSpc>
                <a:spcPct val="150000"/>
              </a:lnSpc>
            </a:pPr>
            <a:r>
              <a:rPr lang="en-US" altLang="zh-CN" dirty="0">
                <a:solidFill>
                  <a:srgbClr val="FF0000"/>
                </a:solidFill>
                <a:latin typeface="微软雅黑" pitchFamily="34" charset="-122"/>
                <a:ea typeface="微软雅黑" pitchFamily="34" charset="-122"/>
                <a:sym typeface="宋体" pitchFamily="2" charset="-122"/>
              </a:rPr>
              <a:t>       </a:t>
            </a:r>
            <a:r>
              <a:rPr lang="zh-CN" altLang="en-US" dirty="0">
                <a:solidFill>
                  <a:srgbClr val="FF0000"/>
                </a:solidFill>
                <a:latin typeface="微软雅黑" pitchFamily="34" charset="-122"/>
                <a:ea typeface="微软雅黑" pitchFamily="34" charset="-122"/>
              </a:rPr>
              <a:t>点拨：</a:t>
            </a:r>
            <a:r>
              <a:rPr lang="zh-CN" altLang="zh-CN" dirty="0">
                <a:latin typeface="微软雅黑" pitchFamily="34" charset="-122"/>
                <a:ea typeface="微软雅黑" pitchFamily="34" charset="-122"/>
                <a:sym typeface="宋体" pitchFamily="2" charset="-122"/>
              </a:rPr>
              <a:t>长相粗鄙：多毛、浓胡须、矮身材，普通、平凡。</a:t>
            </a:r>
          </a:p>
        </p:txBody>
      </p:sp>
      <p:sp>
        <p:nvSpPr>
          <p:cNvPr id="15364" name="矩形 3"/>
          <p:cNvSpPr>
            <a:spLocks noChangeArrowheads="1"/>
          </p:cNvSpPr>
          <p:nvPr/>
        </p:nvSpPr>
        <p:spPr bwMode="auto">
          <a:xfrm>
            <a:off x="755650" y="195263"/>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latin typeface="微软雅黑" pitchFamily="34" charset="-122"/>
                <a:ea typeface="微软雅黑" pitchFamily="34" charset="-122"/>
              </a:rPr>
              <a:t>课文品读</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 calcmode="lin" valueType="num">
                                      <p:cBhvr>
                                        <p:cTn id="1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bldLvl="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a:spLocks noChangeArrowheads="1"/>
          </p:cNvSpPr>
          <p:nvPr/>
        </p:nvSpPr>
        <p:spPr bwMode="auto">
          <a:xfrm>
            <a:off x="684214" y="1538288"/>
            <a:ext cx="6408737"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dirty="0">
                <a:latin typeface="微软雅黑" pitchFamily="34" charset="-122"/>
                <a:ea typeface="微软雅黑" pitchFamily="34" charset="-122"/>
                <a:sym typeface="宋体" pitchFamily="2" charset="-122"/>
              </a:rPr>
              <a:t>      </a:t>
            </a:r>
            <a:r>
              <a:rPr lang="zh-CN" altLang="en-US" dirty="0">
                <a:latin typeface="微软雅黑" pitchFamily="34" charset="-122"/>
                <a:ea typeface="微软雅黑" pitchFamily="34" charset="-122"/>
                <a:sym typeface="宋体" pitchFamily="2" charset="-122"/>
              </a:rPr>
              <a:t>探究五：</a:t>
            </a:r>
            <a:r>
              <a:rPr lang="zh-CN" altLang="zh-CN" dirty="0">
                <a:latin typeface="微软雅黑" pitchFamily="34" charset="-122"/>
                <a:ea typeface="微软雅黑" pitchFamily="34" charset="-122"/>
                <a:sym typeface="宋体" pitchFamily="2" charset="-122"/>
              </a:rPr>
              <a:t>文章从哪几方面来描写托尔斯泰的眼睛的？</a:t>
            </a:r>
            <a:endParaRPr lang="en-US" altLang="zh-CN" dirty="0">
              <a:latin typeface="微软雅黑" pitchFamily="34" charset="-122"/>
              <a:ea typeface="微软雅黑" pitchFamily="34" charset="-122"/>
              <a:sym typeface="宋体" pitchFamily="2" charset="-122"/>
            </a:endParaRPr>
          </a:p>
          <a:p>
            <a:pPr eaLnBrk="1" hangingPunct="1">
              <a:lnSpc>
                <a:spcPct val="150000"/>
              </a:lnSpc>
            </a:pPr>
            <a:endParaRPr lang="zh-CN" altLang="zh-CN" dirty="0">
              <a:latin typeface="微软雅黑" pitchFamily="34" charset="-122"/>
              <a:ea typeface="微软雅黑" pitchFamily="34" charset="-122"/>
              <a:sym typeface="宋体" pitchFamily="2" charset="-122"/>
            </a:endParaRPr>
          </a:p>
          <a:p>
            <a:pPr eaLnBrk="1" hangingPunct="1">
              <a:lnSpc>
                <a:spcPct val="150000"/>
              </a:lnSpc>
            </a:pPr>
            <a:r>
              <a:rPr lang="zh-CN" altLang="en-US" dirty="0">
                <a:solidFill>
                  <a:srgbClr val="FF0000"/>
                </a:solidFill>
                <a:latin typeface="微软雅黑" pitchFamily="34" charset="-122"/>
                <a:ea typeface="微软雅黑" pitchFamily="34" charset="-122"/>
                <a:sym typeface="宋体" pitchFamily="2" charset="-122"/>
              </a:rPr>
              <a:t>       点拨</a:t>
            </a:r>
            <a:r>
              <a:rPr lang="zh-CN" altLang="en-US" dirty="0">
                <a:latin typeface="微软雅黑" pitchFamily="34" charset="-122"/>
                <a:ea typeface="微软雅黑" pitchFamily="34" charset="-122"/>
                <a:sym typeface="宋体" pitchFamily="2" charset="-122"/>
              </a:rPr>
              <a:t>：</a:t>
            </a:r>
            <a:r>
              <a:rPr lang="zh-CN" altLang="zh-CN" dirty="0">
                <a:latin typeface="微软雅黑" pitchFamily="34" charset="-122"/>
                <a:ea typeface="微软雅黑" pitchFamily="34" charset="-122"/>
                <a:sym typeface="宋体" pitchFamily="2" charset="-122"/>
              </a:rPr>
              <a:t>写犀利目光；写目光蕴情丰富；眼睛有威力；</a:t>
            </a:r>
            <a:endParaRPr lang="en-US" altLang="zh-CN" dirty="0">
              <a:latin typeface="微软雅黑" pitchFamily="34" charset="-122"/>
              <a:ea typeface="微软雅黑" pitchFamily="34" charset="-122"/>
              <a:sym typeface="宋体" pitchFamily="2" charset="-122"/>
            </a:endParaRPr>
          </a:p>
          <a:p>
            <a:pPr eaLnBrk="1" hangingPunct="1">
              <a:lnSpc>
                <a:spcPct val="150000"/>
              </a:lnSpc>
            </a:pPr>
            <a:r>
              <a:rPr lang="zh-CN" altLang="zh-CN" dirty="0">
                <a:latin typeface="微软雅黑" pitchFamily="34" charset="-122"/>
                <a:ea typeface="微软雅黑" pitchFamily="34" charset="-122"/>
                <a:sym typeface="宋体" pitchFamily="2" charset="-122"/>
              </a:rPr>
              <a:t>赞美目光犀利，同时揭示他人生的不幸。</a:t>
            </a:r>
          </a:p>
        </p:txBody>
      </p:sp>
      <p:sp>
        <p:nvSpPr>
          <p:cNvPr id="4" name="椭圆 3"/>
          <p:cNvSpPr/>
          <p:nvPr>
            <p:custDataLst>
              <p:tags r:id="rId1"/>
            </p:custDataLst>
          </p:nvPr>
        </p:nvSpPr>
        <p:spPr>
          <a:xfrm>
            <a:off x="7419836" y="2255689"/>
            <a:ext cx="204224" cy="145592"/>
          </a:xfrm>
          <a:prstGeom prst="ellipse">
            <a:avLst/>
          </a:prstGeom>
          <a:solidFill>
            <a:srgbClr val="7030A0"/>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5" name="矩形 4"/>
          <p:cNvSpPr/>
          <p:nvPr>
            <p:custDataLst>
              <p:tags r:id="rId2"/>
            </p:custDataLst>
          </p:nvPr>
        </p:nvSpPr>
        <p:spPr>
          <a:xfrm rot="21021193">
            <a:off x="7462842" y="3956052"/>
            <a:ext cx="147637" cy="111125"/>
          </a:xfrm>
          <a:prstGeom prst="rect">
            <a:avLst/>
          </a:prstGeom>
          <a:solidFill>
            <a:srgbClr val="7030A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ndParaRPr>
          </a:p>
        </p:txBody>
      </p:sp>
      <p:sp>
        <p:nvSpPr>
          <p:cNvPr id="6" name="矩形 5"/>
          <p:cNvSpPr/>
          <p:nvPr>
            <p:custDataLst>
              <p:tags r:id="rId3"/>
            </p:custDataLst>
          </p:nvPr>
        </p:nvSpPr>
        <p:spPr>
          <a:xfrm rot="900000">
            <a:off x="7734300" y="4016375"/>
            <a:ext cx="114300" cy="93663"/>
          </a:xfrm>
          <a:prstGeom prst="rect">
            <a:avLst/>
          </a:prstGeom>
          <a:solidFill>
            <a:srgbClr val="C02E0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ndParaRPr>
          </a:p>
        </p:txBody>
      </p:sp>
      <p:sp>
        <p:nvSpPr>
          <p:cNvPr id="7" name="矩形 6"/>
          <p:cNvSpPr/>
          <p:nvPr>
            <p:custDataLst>
              <p:tags r:id="rId4"/>
            </p:custDataLst>
          </p:nvPr>
        </p:nvSpPr>
        <p:spPr>
          <a:xfrm rot="1632393">
            <a:off x="7418392" y="3856038"/>
            <a:ext cx="115887" cy="87312"/>
          </a:xfrm>
          <a:prstGeom prst="rect">
            <a:avLst/>
          </a:prstGeom>
          <a:solidFill>
            <a:srgbClr val="C02E0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ndParaRPr>
          </a:p>
        </p:txBody>
      </p:sp>
      <p:sp>
        <p:nvSpPr>
          <p:cNvPr id="8" name="矩形 7"/>
          <p:cNvSpPr/>
          <p:nvPr>
            <p:custDataLst>
              <p:tags r:id="rId5"/>
            </p:custDataLst>
          </p:nvPr>
        </p:nvSpPr>
        <p:spPr>
          <a:xfrm rot="19632393">
            <a:off x="7210425" y="3379790"/>
            <a:ext cx="115888" cy="85725"/>
          </a:xfrm>
          <a:prstGeom prst="rect">
            <a:avLst/>
          </a:prstGeom>
          <a:solidFill>
            <a:srgbClr val="D6330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ndParaRPr>
          </a:p>
        </p:txBody>
      </p:sp>
      <p:sp>
        <p:nvSpPr>
          <p:cNvPr id="10" name="矩形 9"/>
          <p:cNvSpPr/>
          <p:nvPr>
            <p:custDataLst>
              <p:tags r:id="rId6"/>
            </p:custDataLst>
          </p:nvPr>
        </p:nvSpPr>
        <p:spPr>
          <a:xfrm>
            <a:off x="7183442" y="3535364"/>
            <a:ext cx="65087" cy="47625"/>
          </a:xfrm>
          <a:prstGeom prst="rect">
            <a:avLst/>
          </a:prstGeom>
          <a:solidFill>
            <a:srgbClr val="C0A90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ndParaRPr>
          </a:p>
        </p:txBody>
      </p:sp>
      <p:sp>
        <p:nvSpPr>
          <p:cNvPr id="11" name="矩形 10"/>
          <p:cNvSpPr/>
          <p:nvPr>
            <p:custDataLst>
              <p:tags r:id="rId7"/>
            </p:custDataLst>
          </p:nvPr>
        </p:nvSpPr>
        <p:spPr>
          <a:xfrm rot="20673998">
            <a:off x="7094538" y="1978025"/>
            <a:ext cx="152400" cy="114300"/>
          </a:xfrm>
          <a:prstGeom prst="rect">
            <a:avLst/>
          </a:prstGeom>
          <a:solidFill>
            <a:srgbClr val="00B05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ndParaRPr>
          </a:p>
        </p:txBody>
      </p:sp>
      <p:sp>
        <p:nvSpPr>
          <p:cNvPr id="12" name="矩形 11"/>
          <p:cNvSpPr/>
          <p:nvPr>
            <p:custDataLst>
              <p:tags r:id="rId8"/>
            </p:custDataLst>
          </p:nvPr>
        </p:nvSpPr>
        <p:spPr>
          <a:xfrm>
            <a:off x="7513638" y="3536950"/>
            <a:ext cx="63500" cy="47625"/>
          </a:xfrm>
          <a:prstGeom prst="rect">
            <a:avLst/>
          </a:prstGeom>
          <a:solidFill>
            <a:srgbClr val="00B05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ndParaRPr>
          </a:p>
        </p:txBody>
      </p:sp>
      <p:sp>
        <p:nvSpPr>
          <p:cNvPr id="13" name="矩形 12"/>
          <p:cNvSpPr/>
          <p:nvPr>
            <p:custDataLst>
              <p:tags r:id="rId9"/>
            </p:custDataLst>
          </p:nvPr>
        </p:nvSpPr>
        <p:spPr>
          <a:xfrm rot="762483">
            <a:off x="8097842" y="2738438"/>
            <a:ext cx="141287" cy="104775"/>
          </a:xfrm>
          <a:prstGeom prst="rect">
            <a:avLst/>
          </a:prstGeom>
          <a:solidFill>
            <a:srgbClr val="7030A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ndParaRPr>
          </a:p>
        </p:txBody>
      </p:sp>
      <p:sp>
        <p:nvSpPr>
          <p:cNvPr id="14" name="矩形 13"/>
          <p:cNvSpPr/>
          <p:nvPr>
            <p:custDataLst>
              <p:tags r:id="rId10"/>
            </p:custDataLst>
          </p:nvPr>
        </p:nvSpPr>
        <p:spPr>
          <a:xfrm rot="18900000">
            <a:off x="7899404" y="3913190"/>
            <a:ext cx="53975" cy="66675"/>
          </a:xfrm>
          <a:prstGeom prst="rect">
            <a:avLst/>
          </a:prstGeom>
          <a:solidFill>
            <a:srgbClr val="0070C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ndParaRPr>
          </a:p>
        </p:txBody>
      </p:sp>
      <p:sp>
        <p:nvSpPr>
          <p:cNvPr id="15" name="矩形 14"/>
          <p:cNvSpPr/>
          <p:nvPr>
            <p:custDataLst>
              <p:tags r:id="rId11"/>
            </p:custDataLst>
          </p:nvPr>
        </p:nvSpPr>
        <p:spPr>
          <a:xfrm rot="900000">
            <a:off x="7454900" y="2190752"/>
            <a:ext cx="90488" cy="74613"/>
          </a:xfrm>
          <a:prstGeom prst="rect">
            <a:avLst/>
          </a:prstGeom>
          <a:solidFill>
            <a:srgbClr val="DA580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ndParaRPr>
          </a:p>
        </p:txBody>
      </p:sp>
      <p:sp>
        <p:nvSpPr>
          <p:cNvPr id="16" name="矩形 15"/>
          <p:cNvSpPr/>
          <p:nvPr>
            <p:custDataLst>
              <p:tags r:id="rId12"/>
            </p:custDataLst>
          </p:nvPr>
        </p:nvSpPr>
        <p:spPr>
          <a:xfrm rot="1800000">
            <a:off x="8053388" y="2597150"/>
            <a:ext cx="63500" cy="47625"/>
          </a:xfrm>
          <a:prstGeom prst="rect">
            <a:avLst/>
          </a:prstGeom>
          <a:solidFill>
            <a:srgbClr val="D6330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sz="8800" kern="0">
              <a:solidFill>
                <a:srgbClr val="FFFFFF"/>
              </a:solidFill>
              <a:latin typeface="Calibri" panose="020F0502020204030204"/>
            </a:endParaRPr>
          </a:p>
        </p:txBody>
      </p:sp>
      <p:sp>
        <p:nvSpPr>
          <p:cNvPr id="17" name="矩形 16"/>
          <p:cNvSpPr/>
          <p:nvPr>
            <p:custDataLst>
              <p:tags r:id="rId13"/>
            </p:custDataLst>
          </p:nvPr>
        </p:nvSpPr>
        <p:spPr>
          <a:xfrm rot="20171873">
            <a:off x="7077075" y="1208090"/>
            <a:ext cx="647700" cy="484187"/>
          </a:xfrm>
          <a:prstGeom prst="rect">
            <a:avLst/>
          </a:prstGeom>
          <a:solidFill>
            <a:srgbClr val="D63300"/>
          </a:solidFill>
          <a:ln w="12700" cap="flat" cmpd="sng" algn="ctr">
            <a:noFill/>
            <a:prstDash val="solid"/>
            <a:miter lim="800000"/>
          </a:ln>
          <a:effectLst/>
        </p:spPr>
        <p:txBody>
          <a:bodyPr anchor="ctr"/>
          <a:lstStyle/>
          <a:p>
            <a:pPr algn="ctr" fontAlgn="auto">
              <a:spcBef>
                <a:spcPts val="0"/>
              </a:spcBef>
              <a:spcAft>
                <a:spcPts val="0"/>
              </a:spcAft>
              <a:defRPr/>
            </a:pPr>
            <a:r>
              <a:rPr lang="zh-CN" altLang="en-US" sz="3200" b="1" kern="0" dirty="0">
                <a:solidFill>
                  <a:srgbClr val="FFFFFF"/>
                </a:solidFill>
                <a:latin typeface="微软雅黑" panose="020B0503020204020204" pitchFamily="34" charset="-122"/>
                <a:ea typeface="微软雅黑" panose="020B0503020204020204" pitchFamily="34" charset="-122"/>
              </a:rPr>
              <a:t>分</a:t>
            </a:r>
          </a:p>
        </p:txBody>
      </p:sp>
      <p:sp>
        <p:nvSpPr>
          <p:cNvPr id="18" name="矩形 17"/>
          <p:cNvSpPr/>
          <p:nvPr>
            <p:custDataLst>
              <p:tags r:id="rId14"/>
            </p:custDataLst>
          </p:nvPr>
        </p:nvSpPr>
        <p:spPr>
          <a:xfrm rot="1103009">
            <a:off x="7664454" y="3094040"/>
            <a:ext cx="665163" cy="541337"/>
          </a:xfrm>
          <a:prstGeom prst="rect">
            <a:avLst/>
          </a:prstGeom>
          <a:solidFill>
            <a:srgbClr val="C02E00"/>
          </a:solidFill>
          <a:ln w="12700" cap="flat" cmpd="sng" algn="ctr">
            <a:noFill/>
            <a:prstDash val="solid"/>
            <a:miter lim="800000"/>
          </a:ln>
          <a:effectLst/>
        </p:spPr>
        <p:txBody>
          <a:bodyPr anchor="ctr"/>
          <a:lstStyle/>
          <a:p>
            <a:pPr algn="ctr" fontAlgn="auto">
              <a:spcBef>
                <a:spcPts val="0"/>
              </a:spcBef>
              <a:spcAft>
                <a:spcPts val="0"/>
              </a:spcAft>
              <a:defRPr/>
            </a:pPr>
            <a:r>
              <a:rPr lang="zh-CN" altLang="en-US" sz="3200" b="1" kern="0" dirty="0">
                <a:solidFill>
                  <a:srgbClr val="FFFFFF"/>
                </a:solidFill>
                <a:latin typeface="微软雅黑" panose="020B0503020204020204" pitchFamily="34" charset="-122"/>
                <a:ea typeface="微软雅黑" panose="020B0503020204020204" pitchFamily="34" charset="-122"/>
              </a:rPr>
              <a:t>务</a:t>
            </a:r>
          </a:p>
        </p:txBody>
      </p:sp>
      <p:sp>
        <p:nvSpPr>
          <p:cNvPr id="19" name="矩形 18"/>
          <p:cNvSpPr/>
          <p:nvPr>
            <p:custDataLst>
              <p:tags r:id="rId15"/>
            </p:custDataLst>
          </p:nvPr>
        </p:nvSpPr>
        <p:spPr>
          <a:xfrm rot="815850">
            <a:off x="7758113" y="1871665"/>
            <a:ext cx="654050" cy="490537"/>
          </a:xfrm>
          <a:prstGeom prst="rect">
            <a:avLst/>
          </a:prstGeom>
          <a:solidFill>
            <a:srgbClr val="00B050"/>
          </a:solidFill>
          <a:ln w="12700" cap="flat" cmpd="sng" algn="ctr">
            <a:noFill/>
            <a:prstDash val="solid"/>
            <a:miter lim="800000"/>
          </a:ln>
          <a:effectLst/>
        </p:spPr>
        <p:txBody>
          <a:bodyPr anchor="ctr"/>
          <a:lstStyle/>
          <a:p>
            <a:pPr algn="ctr" fontAlgn="auto">
              <a:spcBef>
                <a:spcPts val="0"/>
              </a:spcBef>
              <a:spcAft>
                <a:spcPts val="0"/>
              </a:spcAft>
              <a:defRPr/>
            </a:pPr>
            <a:r>
              <a:rPr lang="zh-CN" altLang="en-US" sz="3200" b="1" kern="0" dirty="0">
                <a:solidFill>
                  <a:srgbClr val="FFFFFF"/>
                </a:solidFill>
                <a:latin typeface="微软雅黑" panose="020B0503020204020204" pitchFamily="34" charset="-122"/>
                <a:ea typeface="微软雅黑" panose="020B0503020204020204" pitchFamily="34" charset="-122"/>
              </a:rPr>
              <a:t>组</a:t>
            </a:r>
          </a:p>
        </p:txBody>
      </p:sp>
      <p:sp>
        <p:nvSpPr>
          <p:cNvPr id="20" name="矩形 19"/>
          <p:cNvSpPr/>
          <p:nvPr>
            <p:custDataLst>
              <p:tags r:id="rId16"/>
            </p:custDataLst>
          </p:nvPr>
        </p:nvSpPr>
        <p:spPr>
          <a:xfrm rot="20015560">
            <a:off x="7118350" y="2520950"/>
            <a:ext cx="622300" cy="466725"/>
          </a:xfrm>
          <a:prstGeom prst="rect">
            <a:avLst/>
          </a:prstGeom>
          <a:solidFill>
            <a:srgbClr val="00B050"/>
          </a:solidFill>
          <a:ln w="12700" cap="flat" cmpd="sng" algn="ctr">
            <a:noFill/>
            <a:prstDash val="solid"/>
            <a:miter lim="800000"/>
          </a:ln>
          <a:effectLst/>
        </p:spPr>
        <p:txBody>
          <a:bodyPr anchor="ctr"/>
          <a:lstStyle/>
          <a:p>
            <a:pPr algn="ctr" fontAlgn="auto">
              <a:spcBef>
                <a:spcPts val="0"/>
              </a:spcBef>
              <a:spcAft>
                <a:spcPts val="0"/>
              </a:spcAft>
              <a:defRPr/>
            </a:pPr>
            <a:r>
              <a:rPr lang="zh-CN" altLang="en-US" sz="3200" b="1" kern="0" dirty="0">
                <a:solidFill>
                  <a:srgbClr val="FFFFFF"/>
                </a:solidFill>
                <a:latin typeface="微软雅黑" panose="020B0503020204020204" pitchFamily="34" charset="-122"/>
                <a:ea typeface="微软雅黑" panose="020B0503020204020204" pitchFamily="34" charset="-122"/>
              </a:rPr>
              <a:t>任</a:t>
            </a:r>
          </a:p>
        </p:txBody>
      </p:sp>
      <p:sp>
        <p:nvSpPr>
          <p:cNvPr id="21" name="椭圆 20"/>
          <p:cNvSpPr/>
          <p:nvPr>
            <p:custDataLst>
              <p:tags r:id="rId17"/>
            </p:custDataLst>
          </p:nvPr>
        </p:nvSpPr>
        <p:spPr>
          <a:xfrm>
            <a:off x="7453340" y="4256825"/>
            <a:ext cx="224479" cy="187135"/>
          </a:xfrm>
          <a:prstGeom prst="ellipse">
            <a:avLst/>
          </a:prstGeom>
          <a:solidFill>
            <a:srgbClr val="7030A0"/>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22" name="椭圆 21"/>
          <p:cNvSpPr/>
          <p:nvPr>
            <p:custDataLst>
              <p:tags r:id="rId18"/>
            </p:custDataLst>
          </p:nvPr>
        </p:nvSpPr>
        <p:spPr>
          <a:xfrm>
            <a:off x="6892990" y="2085055"/>
            <a:ext cx="224479" cy="187135"/>
          </a:xfrm>
          <a:prstGeom prst="ellipse">
            <a:avLst/>
          </a:prstGeom>
          <a:solidFill>
            <a:srgbClr val="0070C0"/>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23" name="椭圆 22"/>
          <p:cNvSpPr/>
          <p:nvPr>
            <p:custDataLst>
              <p:tags r:id="rId19"/>
            </p:custDataLst>
          </p:nvPr>
        </p:nvSpPr>
        <p:spPr>
          <a:xfrm>
            <a:off x="7015163" y="3432490"/>
            <a:ext cx="267250" cy="234971"/>
          </a:xfrm>
          <a:prstGeom prst="ellipse">
            <a:avLst/>
          </a:prstGeom>
          <a:solidFill>
            <a:srgbClr val="0070C0"/>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24" name="椭圆 23"/>
          <p:cNvSpPr/>
          <p:nvPr>
            <p:custDataLst>
              <p:tags r:id="rId20"/>
            </p:custDataLst>
          </p:nvPr>
        </p:nvSpPr>
        <p:spPr>
          <a:xfrm>
            <a:off x="8085410" y="2567082"/>
            <a:ext cx="224479" cy="187135"/>
          </a:xfrm>
          <a:prstGeom prst="ellipse">
            <a:avLst/>
          </a:prstGeom>
          <a:solidFill>
            <a:srgbClr val="0070C0"/>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25" name="标题 1"/>
          <p:cNvSpPr txBox="1">
            <a:spLocks/>
          </p:cNvSpPr>
          <p:nvPr/>
        </p:nvSpPr>
        <p:spPr>
          <a:xfrm>
            <a:off x="611190" y="195264"/>
            <a:ext cx="1296987" cy="431800"/>
          </a:xfrm>
          <a:prstGeom prst="rect">
            <a:avLst/>
          </a:prstGeom>
        </p:spPr>
        <p:txBody>
          <a:bodyPr>
            <a:normAutofit/>
          </a:bodyPr>
          <a:lstStyle/>
          <a:p>
            <a:pPr fontAlgn="auto">
              <a:spcAft>
                <a:spcPts val="0"/>
              </a:spcAft>
              <a:defRPr/>
            </a:pPr>
            <a:r>
              <a:rPr lang="zh-CN" altLang="en-US" b="1" cap="all" dirty="0">
                <a:latin typeface="微软雅黑" pitchFamily="34" charset="-122"/>
                <a:ea typeface="微软雅黑" pitchFamily="34" charset="-122"/>
                <a:cs typeface="+mj-cs"/>
              </a:rPr>
              <a:t>课文品读</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 calcmode="lin" valueType="num">
                                      <p:cBhvr>
                                        <p:cTn id="1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anim calcmode="lin" valueType="num">
                                      <p:cBhvr>
                                        <p:cTn id="19"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20"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a:spLocks noChangeArrowheads="1"/>
          </p:cNvSpPr>
          <p:nvPr/>
        </p:nvSpPr>
        <p:spPr bwMode="auto">
          <a:xfrm>
            <a:off x="684217" y="2859090"/>
            <a:ext cx="708342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a:solidFill>
                  <a:srgbClr val="FF0000"/>
                </a:solidFill>
                <a:latin typeface="微软雅黑" pitchFamily="34" charset="-122"/>
                <a:ea typeface="微软雅黑" pitchFamily="34" charset="-122"/>
              </a:rPr>
              <a:t>     </a:t>
            </a:r>
            <a:r>
              <a:rPr lang="zh-CN" altLang="en-US">
                <a:solidFill>
                  <a:srgbClr val="FF0000"/>
                </a:solidFill>
                <a:latin typeface="微软雅黑" pitchFamily="34" charset="-122"/>
                <a:ea typeface="微软雅黑" pitchFamily="34" charset="-122"/>
              </a:rPr>
              <a:t>点拨：</a:t>
            </a:r>
            <a:r>
              <a:rPr lang="zh-CN" altLang="zh-CN" sz="1600">
                <a:latin typeface="微软雅黑" pitchFamily="34" charset="-122"/>
                <a:ea typeface="微软雅黑" pitchFamily="34" charset="-122"/>
              </a:rPr>
              <a:t>目光犀利，有准确的洞察力。</a:t>
            </a:r>
          </a:p>
        </p:txBody>
      </p:sp>
      <p:sp>
        <p:nvSpPr>
          <p:cNvPr id="17411" name="TextBox 3"/>
          <p:cNvSpPr txBox="1">
            <a:spLocks noChangeArrowheads="1"/>
          </p:cNvSpPr>
          <p:nvPr/>
        </p:nvSpPr>
        <p:spPr bwMode="auto">
          <a:xfrm>
            <a:off x="755650" y="1419226"/>
            <a:ext cx="6934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sz="1600" dirty="0">
                <a:latin typeface="微软雅黑" pitchFamily="34" charset="-122"/>
                <a:ea typeface="微软雅黑" pitchFamily="34" charset="-122"/>
              </a:rPr>
              <a:t>        </a:t>
            </a:r>
            <a:r>
              <a:rPr lang="zh-CN" altLang="en-US" sz="1600" dirty="0">
                <a:latin typeface="微软雅黑" pitchFamily="34" charset="-122"/>
                <a:ea typeface="微软雅黑" pitchFamily="34" charset="-122"/>
              </a:rPr>
              <a:t>探究六：</a:t>
            </a:r>
            <a:r>
              <a:rPr lang="zh-CN" altLang="zh-CN" sz="1600" dirty="0">
                <a:latin typeface="微软雅黑" pitchFamily="34" charset="-122"/>
                <a:ea typeface="微软雅黑" pitchFamily="34" charset="-122"/>
              </a:rPr>
              <a:t>“这道目光就像一把锃亮的钢刀刺了过来，又稳又准，击中要害</a:t>
            </a:r>
            <a:r>
              <a:rPr lang="en-US" altLang="zh-CN" sz="1600" dirty="0">
                <a:latin typeface="微软雅黑" pitchFamily="34" charset="-122"/>
                <a:ea typeface="微软雅黑" pitchFamily="34" charset="-122"/>
              </a:rPr>
              <a:t>.</a:t>
            </a:r>
            <a:r>
              <a:rPr lang="zh-CN" altLang="zh-CN" sz="1600" dirty="0">
                <a:latin typeface="微软雅黑" pitchFamily="34" charset="-122"/>
                <a:ea typeface="微软雅黑" pitchFamily="34" charset="-122"/>
              </a:rPr>
              <a:t>怎么理解这句话的含义</a:t>
            </a:r>
            <a:r>
              <a:rPr lang="en-US" altLang="zh-CN" sz="1600" dirty="0">
                <a:latin typeface="微软雅黑" pitchFamily="34" charset="-122"/>
                <a:ea typeface="微软雅黑" pitchFamily="34" charset="-122"/>
              </a:rPr>
              <a:t>?</a:t>
            </a:r>
            <a:endParaRPr lang="zh-CN" altLang="zh-CN" sz="1600" dirty="0">
              <a:latin typeface="微软雅黑" pitchFamily="34" charset="-122"/>
              <a:ea typeface="微软雅黑" pitchFamily="34" charset="-122"/>
            </a:endParaRPr>
          </a:p>
        </p:txBody>
      </p:sp>
      <p:pic>
        <p:nvPicPr>
          <p:cNvPr id="17412" name="Picture 35" descr="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979863" y="4175127"/>
            <a:ext cx="4654550"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标题 1"/>
          <p:cNvSpPr txBox="1">
            <a:spLocks/>
          </p:cNvSpPr>
          <p:nvPr/>
        </p:nvSpPr>
        <p:spPr>
          <a:xfrm>
            <a:off x="611190" y="195264"/>
            <a:ext cx="1296987" cy="431800"/>
          </a:xfrm>
          <a:prstGeom prst="rect">
            <a:avLst/>
          </a:prstGeom>
        </p:spPr>
        <p:txBody>
          <a:bodyPr>
            <a:normAutofit/>
          </a:bodyPr>
          <a:lstStyle/>
          <a:p>
            <a:pPr fontAlgn="auto">
              <a:spcAft>
                <a:spcPts val="0"/>
              </a:spcAft>
              <a:defRPr/>
            </a:pPr>
            <a:r>
              <a:rPr lang="zh-CN" altLang="en-US" b="1" cap="all" dirty="0">
                <a:latin typeface="微软雅黑" pitchFamily="34" charset="-122"/>
                <a:ea typeface="微软雅黑" pitchFamily="34" charset="-122"/>
                <a:cs typeface="+mj-cs"/>
              </a:rPr>
              <a:t>课文品读</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100000">
                                          <p:val>
                                            <p:strVal val="#ppt_x"/>
                                          </p:val>
                                        </p:tav>
                                      </p:tavLst>
                                    </p:anim>
                                    <p:anim calcmode="lin" valueType="num">
                                      <p:cBhvr>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a:spLocks noChangeArrowheads="1"/>
          </p:cNvSpPr>
          <p:nvPr/>
        </p:nvSpPr>
        <p:spPr bwMode="auto">
          <a:xfrm>
            <a:off x="971550" y="2716213"/>
            <a:ext cx="63373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a:solidFill>
                  <a:srgbClr val="FF0000"/>
                </a:solidFill>
                <a:latin typeface="微软雅黑" pitchFamily="34" charset="-122"/>
                <a:ea typeface="微软雅黑" pitchFamily="34" charset="-122"/>
              </a:rPr>
              <a:t>       </a:t>
            </a:r>
            <a:r>
              <a:rPr lang="zh-CN" altLang="en-US">
                <a:solidFill>
                  <a:srgbClr val="FF0000"/>
                </a:solidFill>
                <a:latin typeface="微软雅黑" pitchFamily="34" charset="-122"/>
                <a:ea typeface="微软雅黑" pitchFamily="34" charset="-122"/>
              </a:rPr>
              <a:t>点拨：</a:t>
            </a:r>
            <a:r>
              <a:rPr lang="zh-CN" altLang="zh-CN">
                <a:latin typeface="微软雅黑" pitchFamily="34" charset="-122"/>
                <a:ea typeface="微软雅黑" pitchFamily="34" charset="-122"/>
              </a:rPr>
              <a:t>写出托尔斯泰观察社会、人生、时代的广度和深度，展现了时代的本质和要求。</a:t>
            </a:r>
          </a:p>
        </p:txBody>
      </p:sp>
      <p:sp>
        <p:nvSpPr>
          <p:cNvPr id="18435" name="TextBox 9"/>
          <p:cNvSpPr txBox="1">
            <a:spLocks noChangeArrowheads="1"/>
          </p:cNvSpPr>
          <p:nvPr/>
        </p:nvSpPr>
        <p:spPr bwMode="auto">
          <a:xfrm>
            <a:off x="969967" y="1338263"/>
            <a:ext cx="597852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dirty="0">
                <a:latin typeface="微软雅黑" pitchFamily="34" charset="-122"/>
                <a:ea typeface="微软雅黑" pitchFamily="34" charset="-122"/>
              </a:rPr>
              <a:t>       </a:t>
            </a:r>
            <a:r>
              <a:rPr lang="zh-CN" altLang="en-US" dirty="0">
                <a:latin typeface="微软雅黑" pitchFamily="34" charset="-122"/>
                <a:ea typeface="微软雅黑" pitchFamily="34" charset="-122"/>
              </a:rPr>
              <a:t>探究七：</a:t>
            </a:r>
            <a:r>
              <a:rPr lang="zh-CN" altLang="zh-CN" dirty="0"/>
              <a:t> </a:t>
            </a:r>
            <a:r>
              <a:rPr lang="zh-CN" altLang="zh-CN" dirty="0">
                <a:latin typeface="微软雅黑" pitchFamily="34" charset="-122"/>
                <a:ea typeface="微软雅黑" pitchFamily="34" charset="-122"/>
              </a:rPr>
              <a:t>“这对珠宝有魔力，有磁性，可以把人世间的物质吸进去，然后向我们这个时代放射出精确无误的频波……”这句话写出了什么</a:t>
            </a:r>
            <a:r>
              <a:rPr lang="en-US" altLang="zh-CN" dirty="0">
                <a:latin typeface="微软雅黑" pitchFamily="34" charset="-122"/>
                <a:ea typeface="微软雅黑" pitchFamily="34" charset="-122"/>
              </a:rPr>
              <a:t>?</a:t>
            </a:r>
            <a:endParaRPr lang="zh-CN" altLang="zh-CN" dirty="0">
              <a:latin typeface="微软雅黑" pitchFamily="34" charset="-122"/>
              <a:ea typeface="微软雅黑" pitchFamily="34" charset="-122"/>
            </a:endParaRPr>
          </a:p>
          <a:p>
            <a:pPr eaLnBrk="1" hangingPunct="1">
              <a:lnSpc>
                <a:spcPct val="150000"/>
              </a:lnSpc>
            </a:pPr>
            <a:endParaRPr lang="zh-CN" altLang="zh-CN" dirty="0">
              <a:latin typeface="微软雅黑" pitchFamily="34" charset="-122"/>
              <a:ea typeface="微软雅黑" pitchFamily="34" charset="-122"/>
            </a:endParaRPr>
          </a:p>
        </p:txBody>
      </p:sp>
      <p:pic>
        <p:nvPicPr>
          <p:cNvPr id="6" name="图片 5"/>
          <p:cNvPicPr>
            <a:picLocks noChangeAspect="1"/>
          </p:cNvPicPr>
          <p:nvPr/>
        </p:nvPicPr>
        <p:blipFill rotWithShape="1">
          <a:blip r:embed="rId2" cstate="email">
            <a:extLst>
              <a:ext uri="{28A0092B-C50C-407E-A947-70E740481C1C}">
                <a14:useLocalDpi xmlns:a14="http://schemas.microsoft.com/office/drawing/2010/main"/>
              </a:ext>
            </a:extLst>
          </a:blip>
          <a:srcRect/>
          <a:stretch>
            <a:fillRect/>
          </a:stretch>
        </p:blipFill>
        <p:spPr>
          <a:xfrm>
            <a:off x="7548880" y="3524252"/>
            <a:ext cx="1541780" cy="1542415"/>
          </a:xfrm>
          <a:prstGeom prst="ellipse">
            <a:avLst/>
          </a:prstGeom>
          <a:ln>
            <a:noFill/>
          </a:ln>
          <a:effectLst>
            <a:softEdge rad="112500"/>
          </a:effectLst>
        </p:spPr>
      </p:pic>
      <p:sp>
        <p:nvSpPr>
          <p:cNvPr id="5" name="标题 1"/>
          <p:cNvSpPr txBox="1">
            <a:spLocks/>
          </p:cNvSpPr>
          <p:nvPr/>
        </p:nvSpPr>
        <p:spPr>
          <a:xfrm>
            <a:off x="611190" y="195264"/>
            <a:ext cx="1296987" cy="431800"/>
          </a:xfrm>
          <a:prstGeom prst="rect">
            <a:avLst/>
          </a:prstGeom>
        </p:spPr>
        <p:txBody>
          <a:bodyPr>
            <a:normAutofit/>
          </a:bodyPr>
          <a:lstStyle/>
          <a:p>
            <a:pPr fontAlgn="auto">
              <a:spcAft>
                <a:spcPts val="0"/>
              </a:spcAft>
              <a:defRPr/>
            </a:pPr>
            <a:r>
              <a:rPr lang="zh-CN" altLang="en-US" b="1" cap="all" dirty="0">
                <a:latin typeface="微软雅黑" pitchFamily="34" charset="-122"/>
                <a:ea typeface="微软雅黑" pitchFamily="34" charset="-122"/>
                <a:cs typeface="+mj-cs"/>
              </a:rPr>
              <a:t>课文品读</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100000">
                                          <p:val>
                                            <p:strVal val="#ppt_x"/>
                                          </p:val>
                                        </p:tav>
                                      </p:tavLst>
                                    </p:anim>
                                    <p:anim calcmode="lin" valueType="num">
                                      <p:cBhvr>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a:spLocks noChangeArrowheads="1"/>
          </p:cNvSpPr>
          <p:nvPr/>
        </p:nvSpPr>
        <p:spPr bwMode="auto">
          <a:xfrm>
            <a:off x="827088" y="2503488"/>
            <a:ext cx="687705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dirty="0">
                <a:solidFill>
                  <a:srgbClr val="FF0000"/>
                </a:solidFill>
                <a:latin typeface="微软雅黑" pitchFamily="34" charset="-122"/>
                <a:ea typeface="微软雅黑" pitchFamily="34" charset="-122"/>
              </a:rPr>
              <a:t>       </a:t>
            </a:r>
            <a:r>
              <a:rPr lang="zh-CN" altLang="en-US" dirty="0">
                <a:solidFill>
                  <a:srgbClr val="FF0000"/>
                </a:solidFill>
                <a:latin typeface="微软雅黑" pitchFamily="34" charset="-122"/>
                <a:ea typeface="微软雅黑" pitchFamily="34" charset="-122"/>
              </a:rPr>
              <a:t>点拨：</a:t>
            </a:r>
            <a:r>
              <a:rPr lang="zh-CN" altLang="zh-CN" dirty="0">
                <a:latin typeface="微软雅黑" pitchFamily="34" charset="-122"/>
                <a:ea typeface="微软雅黑" pitchFamily="34" charset="-122"/>
              </a:rPr>
              <a:t>引用高尔基的话，夸张地道出了托尔斯泰那种能把万事万物尽收眼底的全方位的观察力。</a:t>
            </a:r>
          </a:p>
        </p:txBody>
      </p:sp>
      <p:sp>
        <p:nvSpPr>
          <p:cNvPr id="19459" name="TextBox 6"/>
          <p:cNvSpPr txBox="1">
            <a:spLocks noChangeArrowheads="1"/>
          </p:cNvSpPr>
          <p:nvPr/>
        </p:nvSpPr>
        <p:spPr bwMode="auto">
          <a:xfrm>
            <a:off x="827088" y="1058863"/>
            <a:ext cx="7416800" cy="133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a:latin typeface="微软雅黑" pitchFamily="34" charset="-122"/>
                <a:ea typeface="微软雅黑" pitchFamily="34" charset="-122"/>
              </a:rPr>
              <a:t>       </a:t>
            </a:r>
            <a:r>
              <a:rPr lang="zh-CN" altLang="en-US">
                <a:latin typeface="微软雅黑" pitchFamily="34" charset="-122"/>
                <a:ea typeface="微软雅黑" pitchFamily="34" charset="-122"/>
              </a:rPr>
              <a:t>探究八：</a:t>
            </a:r>
            <a:r>
              <a:rPr lang="zh-CN" altLang="zh-CN">
                <a:latin typeface="微软雅黑" pitchFamily="34" charset="-122"/>
                <a:ea typeface="微软雅黑" pitchFamily="34" charset="-122"/>
              </a:rPr>
              <a:t>细细体会品味语句中暗含的语意。</a:t>
            </a:r>
          </a:p>
          <a:p>
            <a:pPr eaLnBrk="1" hangingPunct="1">
              <a:lnSpc>
                <a:spcPct val="150000"/>
              </a:lnSpc>
            </a:pPr>
            <a:r>
              <a:rPr lang="zh-CN" altLang="zh-CN">
                <a:latin typeface="微软雅黑" pitchFamily="34" charset="-122"/>
                <a:ea typeface="微软雅黑" pitchFamily="34" charset="-122"/>
              </a:rPr>
              <a:t>“托尔斯泰这对眼睛里有一百只眼珠”──引用高尔基的话，夸张地道出了托尔斯泰那种能把万事万物尽收眼底的全方位的观察力。</a:t>
            </a:r>
          </a:p>
        </p:txBody>
      </p:sp>
      <p:pic>
        <p:nvPicPr>
          <p:cNvPr id="19460" name="图片 45" descr="20070609235921234.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512050" y="3863976"/>
            <a:ext cx="1520825" cy="121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标题 1"/>
          <p:cNvSpPr txBox="1">
            <a:spLocks/>
          </p:cNvSpPr>
          <p:nvPr/>
        </p:nvSpPr>
        <p:spPr>
          <a:xfrm>
            <a:off x="611190" y="195264"/>
            <a:ext cx="1296987" cy="431800"/>
          </a:xfrm>
          <a:prstGeom prst="rect">
            <a:avLst/>
          </a:prstGeom>
        </p:spPr>
        <p:txBody>
          <a:bodyPr>
            <a:normAutofit/>
          </a:bodyPr>
          <a:lstStyle/>
          <a:p>
            <a:pPr fontAlgn="auto">
              <a:spcAft>
                <a:spcPts val="0"/>
              </a:spcAft>
              <a:defRPr/>
            </a:pPr>
            <a:r>
              <a:rPr lang="zh-CN" altLang="en-US" b="1" cap="all" dirty="0">
                <a:latin typeface="微软雅黑" pitchFamily="34" charset="-122"/>
                <a:ea typeface="微软雅黑" pitchFamily="34" charset="-122"/>
                <a:cs typeface="+mj-cs"/>
              </a:rPr>
              <a:t>课文品读</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100000">
                                          <p:val>
                                            <p:strVal val="#ppt_x"/>
                                          </p:val>
                                        </p:tav>
                                      </p:tavLst>
                                    </p:anim>
                                    <p:anim calcmode="lin" valueType="num">
                                      <p:cBhvr>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a:spLocks noChangeArrowheads="1"/>
          </p:cNvSpPr>
          <p:nvPr/>
        </p:nvSpPr>
        <p:spPr bwMode="auto">
          <a:xfrm>
            <a:off x="1187454" y="2500313"/>
            <a:ext cx="763587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dirty="0">
                <a:solidFill>
                  <a:srgbClr val="FF0000"/>
                </a:solidFill>
                <a:latin typeface="微软雅黑" pitchFamily="34" charset="-122"/>
                <a:ea typeface="微软雅黑" pitchFamily="34" charset="-122"/>
              </a:rPr>
              <a:t>         </a:t>
            </a:r>
            <a:r>
              <a:rPr lang="zh-CN" altLang="en-US" dirty="0">
                <a:solidFill>
                  <a:srgbClr val="FF0000"/>
                </a:solidFill>
                <a:latin typeface="微软雅黑" pitchFamily="34" charset="-122"/>
                <a:ea typeface="微软雅黑" pitchFamily="34" charset="-122"/>
              </a:rPr>
              <a:t>点拨</a:t>
            </a:r>
            <a:r>
              <a:rPr lang="en-US" altLang="zh-CN" dirty="0">
                <a:solidFill>
                  <a:srgbClr val="FF0000"/>
                </a:solidFill>
                <a:latin typeface="微软雅黑" pitchFamily="34" charset="-122"/>
                <a:ea typeface="微软雅黑" pitchFamily="34" charset="-122"/>
              </a:rPr>
              <a:t>:</a:t>
            </a:r>
            <a:r>
              <a:rPr lang="zh-CN" altLang="zh-CN" dirty="0">
                <a:latin typeface="微软雅黑" pitchFamily="34" charset="-122"/>
                <a:ea typeface="微软雅黑" pitchFamily="34" charset="-122"/>
              </a:rPr>
              <a:t>作者说，“具有这种犀利眼光，能够看清真相的人，可以任意支配整个世界及其知识财富，”这就是说这样的人可以成为整个世界及其知识财富的主宰和主人。这句话与“他肯定缺少一样东西，那就是属于自己的那一份幸福”并不矛盾</a:t>
            </a:r>
            <a:endParaRPr lang="zh-CN" altLang="en-US" dirty="0">
              <a:latin typeface="微软雅黑" pitchFamily="34" charset="-122"/>
              <a:ea typeface="微软雅黑" pitchFamily="34" charset="-122"/>
            </a:endParaRPr>
          </a:p>
        </p:txBody>
      </p:sp>
      <p:sp>
        <p:nvSpPr>
          <p:cNvPr id="20483" name="TextBox 9"/>
          <p:cNvSpPr txBox="1">
            <a:spLocks noChangeArrowheads="1"/>
          </p:cNvSpPr>
          <p:nvPr/>
        </p:nvSpPr>
        <p:spPr bwMode="auto">
          <a:xfrm>
            <a:off x="900113" y="842963"/>
            <a:ext cx="7916862" cy="1892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30000"/>
              </a:lnSpc>
            </a:pPr>
            <a:r>
              <a:rPr lang="zh-CN" altLang="en-US">
                <a:latin typeface="微软雅黑" pitchFamily="34" charset="-122"/>
                <a:ea typeface="微软雅黑" pitchFamily="34" charset="-122"/>
              </a:rPr>
              <a:t>       探究九：</a:t>
            </a:r>
            <a:r>
              <a:rPr lang="zh-CN" altLang="zh-CN">
                <a:latin typeface="微软雅黑" pitchFamily="34" charset="-122"/>
                <a:ea typeface="微软雅黑" pitchFamily="34" charset="-122"/>
              </a:rPr>
              <a:t>课文一方面说托尔斯泰“可以任意支配整个世界及其知识财富”，可见他是幸福的；但另一方面又说他得不到“属于自己的那一份幸福”，这是否矛盾？你怎样理解作者所说的“幸福”的含义？联系托尔斯泰的生平（主要是晚年的思想变化），与同学一起讨论：托尔斯泰究竟幸福还是不幸？</a:t>
            </a:r>
          </a:p>
        </p:txBody>
      </p:sp>
      <p:pic>
        <p:nvPicPr>
          <p:cNvPr id="20484" name="图片 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35600" y="3636965"/>
            <a:ext cx="3600450" cy="150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标题 1"/>
          <p:cNvSpPr txBox="1">
            <a:spLocks/>
          </p:cNvSpPr>
          <p:nvPr/>
        </p:nvSpPr>
        <p:spPr>
          <a:xfrm>
            <a:off x="611190" y="195264"/>
            <a:ext cx="1296987" cy="431800"/>
          </a:xfrm>
          <a:prstGeom prst="rect">
            <a:avLst/>
          </a:prstGeom>
        </p:spPr>
        <p:txBody>
          <a:bodyPr>
            <a:normAutofit/>
          </a:bodyPr>
          <a:lstStyle/>
          <a:p>
            <a:pPr fontAlgn="auto">
              <a:spcAft>
                <a:spcPts val="0"/>
              </a:spcAft>
              <a:defRPr/>
            </a:pPr>
            <a:r>
              <a:rPr lang="zh-CN" altLang="en-US" b="1" cap="all" dirty="0">
                <a:latin typeface="微软雅黑" pitchFamily="34" charset="-122"/>
                <a:ea typeface="微软雅黑" pitchFamily="34" charset="-122"/>
                <a:cs typeface="+mj-cs"/>
              </a:rPr>
              <a:t>课文品读</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100000">
                                          <p:val>
                                            <p:strVal val="#ppt_x"/>
                                          </p:val>
                                        </p:tav>
                                      </p:tavLst>
                                    </p:anim>
                                    <p:anim calcmode="lin" valueType="num">
                                      <p:cBhvr>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a:spLocks noChangeArrowheads="1"/>
          </p:cNvSpPr>
          <p:nvPr/>
        </p:nvSpPr>
        <p:spPr bwMode="auto">
          <a:xfrm>
            <a:off x="1258888" y="1131890"/>
            <a:ext cx="7275512"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a:latin typeface="微软雅黑" pitchFamily="34" charset="-122"/>
                <a:ea typeface="微软雅黑" pitchFamily="34" charset="-122"/>
              </a:rPr>
              <a:t>     </a:t>
            </a:r>
            <a:r>
              <a:rPr lang="zh-CN" altLang="zh-CN">
                <a:latin typeface="微软雅黑" pitchFamily="34" charset="-122"/>
                <a:ea typeface="微软雅黑" pitchFamily="34" charset="-122"/>
              </a:rPr>
              <a:t>“能够看清真相的人”常是痛苦的，这就是我们常说的智者的痛苦，如果他既是智者又是仁者，那么痛苦将是双倍的，托尔斯泰正是这样的人，他看透了暴政、丑恶、虚伪和苦难，也看清了造成人间种种罪恶的原因，并尽其自己毕生努力去改变它，但总是事与愿违，这才是最大的痛苦。晚年的托尔斯泰厌弃贵族生活，决然放弃财产，以致和家人产生矛盾，最后毅然离家出走，而客死于途中。</a:t>
            </a:r>
            <a:endParaRPr lang="zh-CN" altLang="en-US">
              <a:latin typeface="微软雅黑" pitchFamily="34" charset="-122"/>
              <a:ea typeface="微软雅黑" pitchFamily="34" charset="-122"/>
            </a:endParaRPr>
          </a:p>
        </p:txBody>
      </p:sp>
      <p:pic>
        <p:nvPicPr>
          <p:cNvPr id="21507" name="Picture 4" descr="0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556500" y="3417890"/>
            <a:ext cx="1549400"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标题 1"/>
          <p:cNvSpPr txBox="1">
            <a:spLocks/>
          </p:cNvSpPr>
          <p:nvPr/>
        </p:nvSpPr>
        <p:spPr>
          <a:xfrm>
            <a:off x="611190" y="195264"/>
            <a:ext cx="1296987" cy="431800"/>
          </a:xfrm>
          <a:prstGeom prst="rect">
            <a:avLst/>
          </a:prstGeom>
        </p:spPr>
        <p:txBody>
          <a:bodyPr>
            <a:normAutofit/>
          </a:bodyPr>
          <a:lstStyle/>
          <a:p>
            <a:pPr fontAlgn="auto">
              <a:spcAft>
                <a:spcPts val="0"/>
              </a:spcAft>
              <a:defRPr/>
            </a:pPr>
            <a:r>
              <a:rPr lang="zh-CN" altLang="en-US" b="1" cap="all" dirty="0">
                <a:latin typeface="微软雅黑" pitchFamily="34" charset="-122"/>
                <a:ea typeface="微软雅黑" pitchFamily="34" charset="-122"/>
                <a:cs typeface="+mj-cs"/>
              </a:rPr>
              <a:t>课文品读</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100000">
                                          <p:val>
                                            <p:strVal val="#ppt_x"/>
                                          </p:val>
                                        </p:tav>
                                      </p:tavLst>
                                    </p:anim>
                                    <p:anim calcmode="lin" valueType="num">
                                      <p:cBhvr>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a:spLocks noChangeArrowheads="1"/>
          </p:cNvSpPr>
          <p:nvPr/>
        </p:nvSpPr>
        <p:spPr bwMode="auto">
          <a:xfrm>
            <a:off x="1619250" y="1203326"/>
            <a:ext cx="679450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dirty="0">
                <a:latin typeface="微软雅黑" pitchFamily="34" charset="-122"/>
                <a:ea typeface="微软雅黑" pitchFamily="34" charset="-122"/>
              </a:rPr>
              <a:t>         </a:t>
            </a:r>
            <a:r>
              <a:rPr lang="zh-CN" altLang="zh-CN" dirty="0">
                <a:latin typeface="微软雅黑" pitchFamily="34" charset="-122"/>
                <a:ea typeface="微软雅黑" pitchFamily="34" charset="-122"/>
              </a:rPr>
              <a:t>本文是奥地利著名作家茨威格传记作品中可以独立成篇的一节。作者用他力透纸背而又妙趣横生的文笔为我们描绘出一幅世界级大文豪托尔斯泰的“肖像画”，揭示出托尔斯泰深邃而卓越的精神世界。学习这篇课文，我们犹如与两位大师对话交谈，悉心品味，自然能体会到文中丰富而深厚的人文内涵。</a:t>
            </a:r>
          </a:p>
          <a:p>
            <a:pPr eaLnBrk="1" hangingPunct="1">
              <a:lnSpc>
                <a:spcPct val="150000"/>
              </a:lnSpc>
            </a:pPr>
            <a:endParaRPr lang="zh-CN" altLang="zh-CN" dirty="0">
              <a:latin typeface="微软雅黑" pitchFamily="34" charset="-122"/>
              <a:ea typeface="微软雅黑" pitchFamily="34" charset="-122"/>
            </a:endParaRPr>
          </a:p>
        </p:txBody>
      </p:sp>
      <p:pic>
        <p:nvPicPr>
          <p:cNvPr id="22531" name="Picture 28" descr="http://img.article.pchome.net/00/37/32/09/pic_lib/wm/a60201da2c9a024eb8f120719c48f0ab.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23854" y="1287465"/>
            <a:ext cx="1152525" cy="197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图片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708404" y="3579813"/>
            <a:ext cx="1584325" cy="138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图片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427917" y="3724277"/>
            <a:ext cx="1176337" cy="141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标题 1"/>
          <p:cNvSpPr txBox="1">
            <a:spLocks/>
          </p:cNvSpPr>
          <p:nvPr/>
        </p:nvSpPr>
        <p:spPr>
          <a:xfrm>
            <a:off x="611190" y="195264"/>
            <a:ext cx="1296987" cy="431800"/>
          </a:xfrm>
          <a:prstGeom prst="rect">
            <a:avLst/>
          </a:prstGeom>
        </p:spPr>
        <p:txBody>
          <a:bodyPr>
            <a:normAutofit/>
          </a:bodyPr>
          <a:lstStyle/>
          <a:p>
            <a:pPr fontAlgn="auto">
              <a:spcAft>
                <a:spcPts val="0"/>
              </a:spcAft>
              <a:defRPr/>
            </a:pPr>
            <a:r>
              <a:rPr lang="zh-CN" altLang="en-US" b="1" cap="all" dirty="0">
                <a:latin typeface="微软雅黑" pitchFamily="34" charset="-122"/>
                <a:ea typeface="微软雅黑" pitchFamily="34" charset="-122"/>
                <a:cs typeface="+mj-cs"/>
              </a:rPr>
              <a:t>课文品读</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100000">
                                          <p:val>
                                            <p:strVal val="#ppt_x"/>
                                          </p:val>
                                        </p:tav>
                                      </p:tavLst>
                                    </p:anim>
                                    <p:anim calcmode="lin" valueType="num">
                                      <p:cBhvr>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395288" y="195265"/>
            <a:ext cx="1757362" cy="579437"/>
          </a:xfrm>
          <a:prstGeom prst="rect">
            <a:avLst/>
          </a:prstGeom>
        </p:spPr>
        <p:txBody>
          <a:bodyPr>
            <a:normAutofit/>
          </a:bodyPr>
          <a:lstStyle/>
          <a:p>
            <a:pPr algn="ctr" eaLnBrk="0" hangingPunct="0">
              <a:defRPr/>
            </a:pPr>
            <a:r>
              <a:rPr lang="zh-CN" altLang="en-US" b="1" dirty="0">
                <a:latin typeface="微软雅黑" pitchFamily="34" charset="-122"/>
                <a:ea typeface="微软雅黑" pitchFamily="34" charset="-122"/>
                <a:cs typeface="+mj-cs"/>
              </a:rPr>
              <a:t>技法总结</a:t>
            </a:r>
            <a:endParaRPr lang="zh-CN" altLang="en-US" dirty="0">
              <a:latin typeface="微软雅黑" pitchFamily="34" charset="-122"/>
              <a:ea typeface="微软雅黑" pitchFamily="34" charset="-122"/>
              <a:cs typeface="+mj-cs"/>
            </a:endParaRPr>
          </a:p>
        </p:txBody>
      </p:sp>
      <p:sp>
        <p:nvSpPr>
          <p:cNvPr id="3" name="Rectangle 2"/>
          <p:cNvSpPr txBox="1">
            <a:spLocks noChangeArrowheads="1"/>
          </p:cNvSpPr>
          <p:nvPr/>
        </p:nvSpPr>
        <p:spPr>
          <a:xfrm>
            <a:off x="539750" y="1276352"/>
            <a:ext cx="7416800" cy="2663825"/>
          </a:xfrm>
          <a:prstGeom prst="rect">
            <a:avLst/>
          </a:prstGeom>
        </p:spPr>
        <p:txBody>
          <a:bodyPr/>
          <a:lstStyle/>
          <a:p>
            <a:pPr>
              <a:lnSpc>
                <a:spcPct val="120000"/>
              </a:lnSpc>
              <a:defRPr/>
            </a:pPr>
            <a:r>
              <a:rPr kumimoji="1" lang="zh-CN" altLang="en-US" sz="2000" dirty="0">
                <a:solidFill>
                  <a:srgbClr val="0000CC"/>
                </a:solidFill>
                <a:latin typeface="微软雅黑" pitchFamily="34" charset="-122"/>
                <a:ea typeface="微软雅黑" pitchFamily="34" charset="-122"/>
                <a:cs typeface="+mj-cs"/>
              </a:rPr>
              <a:t>       作者在课文前半部分极力描写托尔斯泰平庸丑陋的外表</a:t>
            </a:r>
            <a:r>
              <a:rPr kumimoji="1" lang="en-US" altLang="zh-CN" sz="2000" dirty="0">
                <a:solidFill>
                  <a:srgbClr val="0000CC"/>
                </a:solidFill>
                <a:latin typeface="微软雅黑" pitchFamily="34" charset="-122"/>
                <a:ea typeface="微软雅黑" pitchFamily="34" charset="-122"/>
                <a:cs typeface="+mj-cs"/>
              </a:rPr>
              <a:t>,</a:t>
            </a:r>
            <a:r>
              <a:rPr lang="en-US" altLang="zh-CN" sz="2000" dirty="0">
                <a:solidFill>
                  <a:srgbClr val="0000CC"/>
                </a:solidFill>
                <a:latin typeface="微软雅黑" pitchFamily="34" charset="-122"/>
                <a:ea typeface="微软雅黑" pitchFamily="34" charset="-122"/>
                <a:cs typeface="+mj-cs"/>
              </a:rPr>
              <a:t> </a:t>
            </a:r>
            <a:r>
              <a:rPr lang="zh-CN" altLang="en-US" sz="2000" dirty="0">
                <a:solidFill>
                  <a:srgbClr val="0000CC"/>
                </a:solidFill>
                <a:latin typeface="微软雅黑" pitchFamily="34" charset="-122"/>
                <a:ea typeface="微软雅黑" pitchFamily="34" charset="-122"/>
                <a:cs typeface="+mj-cs"/>
              </a:rPr>
              <a:t>这</a:t>
            </a:r>
            <a:r>
              <a:rPr kumimoji="1" lang="zh-CN" altLang="en-US" sz="2000" dirty="0">
                <a:solidFill>
                  <a:srgbClr val="0000CC"/>
                </a:solidFill>
                <a:latin typeface="微软雅黑" pitchFamily="34" charset="-122"/>
                <a:ea typeface="微软雅黑" pitchFamily="34" charset="-122"/>
                <a:cs typeface="+mj-cs"/>
              </a:rPr>
              <a:t>对塑造人物形象有何作用</a:t>
            </a:r>
            <a:r>
              <a:rPr lang="zh-CN" altLang="en-US" sz="2000" dirty="0">
                <a:solidFill>
                  <a:srgbClr val="0000CC"/>
                </a:solidFill>
                <a:latin typeface="微软雅黑" pitchFamily="34" charset="-122"/>
                <a:ea typeface="微软雅黑" pitchFamily="34" charset="-122"/>
                <a:cs typeface="+mj-cs"/>
              </a:rPr>
              <a:t>？</a:t>
            </a:r>
            <a:r>
              <a:rPr lang="zh-CN" altLang="en-US" sz="4000" b="1" dirty="0">
                <a:solidFill>
                  <a:srgbClr val="0000CC"/>
                </a:solidFill>
                <a:latin typeface="黑体" pitchFamily="2" charset="-122"/>
                <a:ea typeface="黑体" pitchFamily="2" charset="-122"/>
                <a:cs typeface="+mj-cs"/>
              </a:rPr>
              <a:t/>
            </a:r>
            <a:br>
              <a:rPr lang="zh-CN" altLang="en-US" sz="4000" b="1" dirty="0">
                <a:solidFill>
                  <a:srgbClr val="0000CC"/>
                </a:solidFill>
                <a:latin typeface="黑体" pitchFamily="2" charset="-122"/>
                <a:ea typeface="黑体" pitchFamily="2" charset="-122"/>
                <a:cs typeface="+mj-cs"/>
              </a:rPr>
            </a:br>
            <a:endParaRPr lang="zh-CN" altLang="en-US" sz="4000" b="1" dirty="0">
              <a:solidFill>
                <a:srgbClr val="0000CC"/>
              </a:solidFill>
              <a:latin typeface="黑体" pitchFamily="2" charset="-122"/>
              <a:ea typeface="黑体" pitchFamily="2" charset="-122"/>
              <a:cs typeface="+mj-cs"/>
            </a:endParaRPr>
          </a:p>
        </p:txBody>
      </p:sp>
      <p:sp>
        <p:nvSpPr>
          <p:cNvPr id="4" name="Text Box 3"/>
          <p:cNvSpPr txBox="1">
            <a:spLocks noChangeArrowheads="1"/>
          </p:cNvSpPr>
          <p:nvPr/>
        </p:nvSpPr>
        <p:spPr bwMode="auto">
          <a:xfrm>
            <a:off x="539750" y="2500315"/>
            <a:ext cx="7200900" cy="954107"/>
          </a:xfrm>
          <a:prstGeom prst="rect">
            <a:avLst/>
          </a:prstGeom>
          <a:noFill/>
          <a:ln w="9525">
            <a:noFill/>
            <a:miter lim="800000"/>
            <a:headEnd/>
            <a:tailEnd/>
          </a:ln>
          <a:effectLst/>
        </p:spPr>
        <p:txBody>
          <a:bodyPr>
            <a:spAutoFit/>
          </a:bodyPr>
          <a:lstStyle/>
          <a:p>
            <a:pPr>
              <a:spcBef>
                <a:spcPct val="50000"/>
              </a:spcBef>
              <a:defRPr/>
            </a:pPr>
            <a:r>
              <a:rPr lang="en-US" altLang="zh-CN" sz="3600" b="1" dirty="0">
                <a:effectLst>
                  <a:outerShdw blurRad="38100" dist="38100" dir="2700000" algn="tl">
                    <a:srgbClr val="C0C0C0"/>
                  </a:outerShdw>
                </a:effectLst>
                <a:latin typeface="Arial" charset="0"/>
                <a:ea typeface="黑体" pitchFamily="2" charset="-122"/>
              </a:rPr>
              <a:t>    </a:t>
            </a:r>
            <a:r>
              <a:rPr lang="zh-CN" altLang="en-US" sz="2000" dirty="0">
                <a:effectLst>
                  <a:outerShdw blurRad="38100" dist="38100" dir="2700000" algn="tl">
                    <a:srgbClr val="C0C0C0"/>
                  </a:outerShdw>
                </a:effectLst>
                <a:latin typeface="微软雅黑" pitchFamily="34" charset="-122"/>
                <a:ea typeface="微软雅黑" pitchFamily="34" charset="-122"/>
              </a:rPr>
              <a:t>采用</a:t>
            </a:r>
            <a:r>
              <a:rPr lang="zh-CN" altLang="en-US" sz="2000" dirty="0">
                <a:solidFill>
                  <a:srgbClr val="CC0000"/>
                </a:solidFill>
                <a:effectLst>
                  <a:outerShdw blurRad="38100" dist="38100" dir="2700000" algn="tl">
                    <a:srgbClr val="C0C0C0"/>
                  </a:outerShdw>
                </a:effectLst>
                <a:latin typeface="微软雅黑" pitchFamily="34" charset="-122"/>
                <a:ea typeface="微软雅黑" pitchFamily="34" charset="-122"/>
              </a:rPr>
              <a:t>欲扬先抑</a:t>
            </a:r>
            <a:r>
              <a:rPr lang="zh-CN" altLang="en-US" sz="2000" dirty="0">
                <a:effectLst>
                  <a:outerShdw blurRad="38100" dist="38100" dir="2700000" algn="tl">
                    <a:srgbClr val="C0C0C0"/>
                  </a:outerShdw>
                </a:effectLst>
                <a:latin typeface="微软雅黑" pitchFamily="34" charset="-122"/>
                <a:ea typeface="微软雅黑" pitchFamily="34" charset="-122"/>
              </a:rPr>
              <a:t>的手法。通过外形的丑陋、平庸</a:t>
            </a:r>
            <a:r>
              <a:rPr lang="zh-CN" altLang="en-US" sz="2000" dirty="0">
                <a:solidFill>
                  <a:srgbClr val="CC0000"/>
                </a:solidFill>
                <a:effectLst>
                  <a:outerShdw blurRad="38100" dist="38100" dir="2700000" algn="tl">
                    <a:srgbClr val="C0C0C0"/>
                  </a:outerShdw>
                </a:effectLst>
                <a:latin typeface="微软雅黑" pitchFamily="34" charset="-122"/>
                <a:ea typeface="微软雅黑" pitchFamily="34" charset="-122"/>
              </a:rPr>
              <a:t>反衬</a:t>
            </a:r>
            <a:r>
              <a:rPr lang="zh-CN" altLang="en-US" sz="2000" dirty="0">
                <a:effectLst>
                  <a:outerShdw blurRad="38100" dist="38100" dir="2700000" algn="tl">
                    <a:srgbClr val="C0C0C0"/>
                  </a:outerShdw>
                </a:effectLst>
                <a:latin typeface="微软雅黑" pitchFamily="34" charset="-122"/>
                <a:ea typeface="微软雅黑" pitchFamily="34" charset="-122"/>
              </a:rPr>
              <a:t>他灵魂的高贵、眼睛的精美。</a:t>
            </a:r>
          </a:p>
        </p:txBody>
      </p:sp>
      <p:pic>
        <p:nvPicPr>
          <p:cNvPr id="23557" name="Picture 19" descr="ZW_016"/>
          <p:cNvPicPr>
            <a:picLocks noChangeAspect="1" noChangeArrowheads="1" noCrop="1"/>
          </p:cNvPicPr>
          <p:nvPr/>
        </p:nvPicPr>
        <p:blipFill>
          <a:blip r:embed="rId2">
            <a:extLst>
              <a:ext uri="{28A0092B-C50C-407E-A947-70E740481C1C}">
                <a14:useLocalDpi xmlns:a14="http://schemas.microsoft.com/office/drawing/2010/main"/>
              </a:ext>
            </a:extLst>
          </a:blip>
          <a:srcRect/>
          <a:stretch>
            <a:fillRect/>
          </a:stretch>
        </p:blipFill>
        <p:spPr bwMode="auto">
          <a:xfrm>
            <a:off x="7740654" y="3435350"/>
            <a:ext cx="892175"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圆角矩形 2"/>
          <p:cNvSpPr>
            <a:spLocks noChangeArrowheads="1"/>
          </p:cNvSpPr>
          <p:nvPr/>
        </p:nvSpPr>
        <p:spPr bwMode="auto">
          <a:xfrm flipH="1">
            <a:off x="2308229" y="2936876"/>
            <a:ext cx="5719763" cy="714375"/>
          </a:xfrm>
          <a:prstGeom prst="roundRect">
            <a:avLst>
              <a:gd name="adj" fmla="val 50000"/>
            </a:avLst>
          </a:prstGeom>
          <a:solidFill>
            <a:srgbClr val="29A3FF"/>
          </a:solidFill>
          <a:ln w="25400">
            <a:noFill/>
            <a:round/>
            <a:headEnd/>
            <a:tailEnd/>
          </a:ln>
          <a:effectLst>
            <a:outerShdw dist="38100" dir="5400000" algn="t" rotWithShape="0">
              <a:srgbClr val="0070C0">
                <a:alpha val="39999"/>
              </a:srgbClr>
            </a:outerShdw>
          </a:effectLst>
        </p:spPr>
        <p:txBody>
          <a:bodyPr lIns="44796" tIns="22398" rIns="44796" bIns="22398" anchor="ctr"/>
          <a:lstStyle/>
          <a:p>
            <a:pPr algn="ctr" defTabSz="447675">
              <a:defRPr/>
            </a:pPr>
            <a:endParaRPr lang="zh-CN" altLang="en-US" sz="900">
              <a:solidFill>
                <a:srgbClr val="FFFFFF"/>
              </a:solidFill>
            </a:endParaRPr>
          </a:p>
        </p:txBody>
      </p:sp>
      <p:sp>
        <p:nvSpPr>
          <p:cNvPr id="11266" name="圆角矩形 3"/>
          <p:cNvSpPr>
            <a:spLocks noChangeArrowheads="1"/>
          </p:cNvSpPr>
          <p:nvPr/>
        </p:nvSpPr>
        <p:spPr bwMode="auto">
          <a:xfrm flipH="1">
            <a:off x="2268538" y="2066927"/>
            <a:ext cx="5759450" cy="720725"/>
          </a:xfrm>
          <a:prstGeom prst="roundRect">
            <a:avLst>
              <a:gd name="adj" fmla="val 50000"/>
            </a:avLst>
          </a:prstGeom>
          <a:solidFill>
            <a:srgbClr val="29A3FF"/>
          </a:solidFill>
          <a:ln w="25400">
            <a:noFill/>
            <a:round/>
            <a:headEnd/>
            <a:tailEnd/>
          </a:ln>
          <a:effectLst>
            <a:outerShdw dist="38100" dir="5400000" algn="t" rotWithShape="0">
              <a:srgbClr val="0070C0">
                <a:alpha val="39999"/>
              </a:srgbClr>
            </a:outerShdw>
          </a:effectLst>
        </p:spPr>
        <p:txBody>
          <a:bodyPr lIns="44796" tIns="22398" rIns="44796" bIns="22398" anchor="ctr"/>
          <a:lstStyle/>
          <a:p>
            <a:pPr algn="ctr" defTabSz="447675">
              <a:defRPr/>
            </a:pPr>
            <a:endParaRPr lang="zh-CN" altLang="en-US" sz="900">
              <a:solidFill>
                <a:srgbClr val="FFFFFF"/>
              </a:solidFill>
            </a:endParaRPr>
          </a:p>
        </p:txBody>
      </p:sp>
      <p:sp>
        <p:nvSpPr>
          <p:cNvPr id="11267" name="圆角矩形 4"/>
          <p:cNvSpPr>
            <a:spLocks noChangeArrowheads="1"/>
          </p:cNvSpPr>
          <p:nvPr/>
        </p:nvSpPr>
        <p:spPr bwMode="auto">
          <a:xfrm flipH="1">
            <a:off x="2230438" y="1131890"/>
            <a:ext cx="5726112" cy="719137"/>
          </a:xfrm>
          <a:prstGeom prst="roundRect">
            <a:avLst>
              <a:gd name="adj" fmla="val 50000"/>
            </a:avLst>
          </a:prstGeom>
          <a:solidFill>
            <a:srgbClr val="29A3FF"/>
          </a:solidFill>
          <a:ln w="25400">
            <a:noFill/>
            <a:round/>
            <a:headEnd/>
            <a:tailEnd/>
          </a:ln>
          <a:effectLst>
            <a:outerShdw dist="38100" dir="5400000" algn="t" rotWithShape="0">
              <a:srgbClr val="0070C0">
                <a:alpha val="39999"/>
              </a:srgbClr>
            </a:outerShdw>
          </a:effectLst>
        </p:spPr>
        <p:txBody>
          <a:bodyPr lIns="44796" tIns="22398" rIns="44796" bIns="22398" anchor="ctr"/>
          <a:lstStyle/>
          <a:p>
            <a:pPr algn="ctr" defTabSz="447675">
              <a:defRPr/>
            </a:pPr>
            <a:endParaRPr lang="zh-CN" altLang="en-US" sz="900">
              <a:solidFill>
                <a:srgbClr val="FFFFFF"/>
              </a:solidFill>
            </a:endParaRPr>
          </a:p>
        </p:txBody>
      </p:sp>
      <p:sp>
        <p:nvSpPr>
          <p:cNvPr id="7" name="文本框 8"/>
          <p:cNvSpPr txBox="1">
            <a:spLocks noChangeArrowheads="1"/>
          </p:cNvSpPr>
          <p:nvPr/>
        </p:nvSpPr>
        <p:spPr bwMode="auto">
          <a:xfrm>
            <a:off x="2627317" y="1276351"/>
            <a:ext cx="5329237" cy="414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4796" tIns="22398" rIns="44796" bIns="22398">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1600" dirty="0">
                <a:latin typeface="微软雅黑" pitchFamily="34" charset="-122"/>
                <a:ea typeface="微软雅黑" pitchFamily="34" charset="-122"/>
                <a:sym typeface="宋体" pitchFamily="2" charset="-122"/>
              </a:rPr>
              <a:t>1、</a:t>
            </a:r>
            <a:r>
              <a:rPr lang="zh-CN" altLang="zh-CN" sz="1600" dirty="0">
                <a:latin typeface="微软雅黑" pitchFamily="34" charset="-122"/>
                <a:ea typeface="微软雅黑" pitchFamily="34" charset="-122"/>
              </a:rPr>
              <a:t>了解托尔斯泰的生平和作品，包括思想变化和人生追求。</a:t>
            </a:r>
          </a:p>
        </p:txBody>
      </p:sp>
      <p:sp>
        <p:nvSpPr>
          <p:cNvPr id="8" name="文本框 10"/>
          <p:cNvSpPr txBox="1">
            <a:spLocks noChangeArrowheads="1"/>
          </p:cNvSpPr>
          <p:nvPr/>
        </p:nvSpPr>
        <p:spPr bwMode="auto">
          <a:xfrm>
            <a:off x="2633667" y="2128840"/>
            <a:ext cx="5362575" cy="414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4796" tIns="22398" rIns="44796" bIns="22398">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1600" dirty="0">
                <a:latin typeface="微软雅黑" pitchFamily="34" charset="-122"/>
                <a:ea typeface="微软雅黑" pitchFamily="34" charset="-122"/>
                <a:sym typeface="宋体" pitchFamily="2" charset="-122"/>
              </a:rPr>
              <a:t>2、</a:t>
            </a:r>
            <a:r>
              <a:rPr lang="zh-CN" altLang="zh-CN" sz="1600" dirty="0">
                <a:latin typeface="微软雅黑" pitchFamily="34" charset="-122"/>
                <a:ea typeface="微软雅黑" pitchFamily="34" charset="-122"/>
              </a:rPr>
              <a:t>通过文本的阅读，感悟托尔斯泰深邃而卓越的精神世界。</a:t>
            </a:r>
          </a:p>
        </p:txBody>
      </p:sp>
      <p:sp>
        <p:nvSpPr>
          <p:cNvPr id="9" name="文本框 11"/>
          <p:cNvSpPr txBox="1">
            <a:spLocks noChangeArrowheads="1"/>
          </p:cNvSpPr>
          <p:nvPr/>
        </p:nvSpPr>
        <p:spPr bwMode="auto">
          <a:xfrm>
            <a:off x="2632078" y="3094040"/>
            <a:ext cx="5414963" cy="414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4796" tIns="22398" rIns="44796" bIns="22398">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1600" dirty="0">
                <a:latin typeface="微软雅黑" pitchFamily="34" charset="-122"/>
                <a:ea typeface="微软雅黑" pitchFamily="34" charset="-122"/>
                <a:sym typeface="宋体" pitchFamily="2" charset="-122"/>
              </a:rPr>
              <a:t>3、</a:t>
            </a:r>
            <a:r>
              <a:rPr lang="zh-CN" altLang="zh-CN" sz="1600" dirty="0">
                <a:latin typeface="微软雅黑" pitchFamily="34" charset="-122"/>
                <a:ea typeface="微软雅黑" pitchFamily="34" charset="-122"/>
              </a:rPr>
              <a:t>掌握比喻、夸张、排比的修辞方法。</a:t>
            </a:r>
          </a:p>
        </p:txBody>
      </p:sp>
      <p:pic>
        <p:nvPicPr>
          <p:cNvPr id="6152" name="Picture 3" descr="5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4217" y="1708150"/>
            <a:ext cx="1023937"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标题 1"/>
          <p:cNvSpPr txBox="1">
            <a:spLocks/>
          </p:cNvSpPr>
          <p:nvPr/>
        </p:nvSpPr>
        <p:spPr>
          <a:xfrm>
            <a:off x="431803" y="195265"/>
            <a:ext cx="1757363" cy="579437"/>
          </a:xfrm>
          <a:prstGeom prst="rect">
            <a:avLst/>
          </a:prstGeom>
        </p:spPr>
        <p:txBody>
          <a:bodyPr>
            <a:normAutofit/>
          </a:bodyPr>
          <a:lstStyle/>
          <a:p>
            <a:pPr algn="ctr" eaLnBrk="0" hangingPunct="0">
              <a:defRPr/>
            </a:pPr>
            <a:r>
              <a:rPr lang="zh-CN" altLang="en-US" sz="2200" b="1" dirty="0">
                <a:latin typeface="微软雅黑" pitchFamily="34" charset="-122"/>
                <a:ea typeface="微软雅黑" pitchFamily="34" charset="-122"/>
                <a:cs typeface="+mj-cs"/>
              </a:rPr>
              <a:t>学习目标</a:t>
            </a:r>
            <a:endParaRPr lang="zh-CN" altLang="en-US" sz="2200" dirty="0">
              <a:latin typeface="微软雅黑" pitchFamily="34" charset="-122"/>
              <a:ea typeface="微软雅黑" pitchFamily="34" charset="-122"/>
              <a:cs typeface="+mj-cs"/>
            </a:endParaRPr>
          </a:p>
        </p:txBody>
      </p:sp>
      <p:sp>
        <p:nvSpPr>
          <p:cNvPr id="2" name="文本框 1"/>
          <p:cNvSpPr txBox="1"/>
          <p:nvPr/>
        </p:nvSpPr>
        <p:spPr>
          <a:xfrm>
            <a:off x="4211970" y="267558"/>
            <a:ext cx="1656138" cy="261610"/>
          </a:xfrm>
          <a:prstGeom prst="rect">
            <a:avLst/>
          </a:prstGeom>
          <a:noFill/>
        </p:spPr>
        <p:txBody>
          <a:bodyPr wrap="square" rtlCol="0">
            <a:spAutoFit/>
          </a:bodyPr>
          <a:lstStyle/>
          <a:p>
            <a:r>
              <a:rPr lang="en-US" altLang="zh-CN" sz="1100" dirty="0">
                <a:solidFill>
                  <a:srgbClr val="F2F1DF"/>
                </a:solidFill>
              </a:rPr>
              <a:t>https://www.ypppt.com/</a:t>
            </a:r>
            <a:endParaRPr lang="zh-CN" altLang="en-US" sz="1100" dirty="0">
              <a:solidFill>
                <a:srgbClr val="F2F1D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3863975" y="2066927"/>
            <a:ext cx="1860550" cy="504825"/>
          </a:xfrm>
          <a:prstGeom prst="roundRect">
            <a:avLst>
              <a:gd name="adj" fmla="val 2577"/>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defRPr/>
            </a:pPr>
            <a:r>
              <a:rPr lang="zh-CN" altLang="zh-CN" noProof="1">
                <a:solidFill>
                  <a:schemeClr val="tx1"/>
                </a:solidFill>
                <a:latin typeface="微软雅黑" panose="020B0503020204020204" pitchFamily="34" charset="-122"/>
                <a:ea typeface="微软雅黑" panose="020B0503020204020204" pitchFamily="34" charset="-122"/>
              </a:rPr>
              <a:t>列夫•托尔斯泰</a:t>
            </a:r>
          </a:p>
        </p:txBody>
      </p:sp>
      <p:sp>
        <p:nvSpPr>
          <p:cNvPr id="7" name="圆角矩形 6"/>
          <p:cNvSpPr/>
          <p:nvPr/>
        </p:nvSpPr>
        <p:spPr>
          <a:xfrm>
            <a:off x="2268542" y="2571751"/>
            <a:ext cx="1609725" cy="504825"/>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r>
              <a:rPr lang="zh-CN" altLang="zh-CN" noProof="1">
                <a:solidFill>
                  <a:schemeClr val="accent2"/>
                </a:solidFill>
                <a:latin typeface="微软雅黑" panose="020B0503020204020204" pitchFamily="34" charset="-122"/>
                <a:ea typeface="微软雅黑" panose="020B0503020204020204" pitchFamily="34" charset="-122"/>
              </a:rPr>
              <a:t>非同寻常</a:t>
            </a:r>
            <a:endParaRPr lang="zh-CN" altLang="en-US" noProof="1">
              <a:solidFill>
                <a:schemeClr val="accent2"/>
              </a:solidFill>
              <a:latin typeface="微软雅黑" panose="020B0503020204020204" pitchFamily="34" charset="-122"/>
              <a:ea typeface="微软雅黑" panose="020B0503020204020204" pitchFamily="34" charset="-122"/>
            </a:endParaRPr>
          </a:p>
        </p:txBody>
      </p:sp>
      <p:sp>
        <p:nvSpPr>
          <p:cNvPr id="4" name="圆角矩形 3"/>
          <p:cNvSpPr/>
          <p:nvPr/>
        </p:nvSpPr>
        <p:spPr>
          <a:xfrm>
            <a:off x="2268538" y="1635125"/>
            <a:ext cx="1611312" cy="504825"/>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r>
              <a:rPr lang="zh-CN" altLang="zh-CN" noProof="1">
                <a:solidFill>
                  <a:schemeClr val="accent2"/>
                </a:solidFill>
                <a:latin typeface="微软雅黑" panose="020B0503020204020204" pitchFamily="34" charset="-122"/>
                <a:ea typeface="微软雅黑" panose="020B0503020204020204" pitchFamily="34" charset="-122"/>
              </a:rPr>
              <a:t>外貌特征</a:t>
            </a:r>
            <a:endParaRPr lang="zh-CN" altLang="en-US" noProof="1">
              <a:solidFill>
                <a:schemeClr val="accent2"/>
              </a:solidFill>
              <a:latin typeface="微软雅黑" panose="020B0503020204020204" pitchFamily="34" charset="-122"/>
              <a:ea typeface="微软雅黑" panose="020B0503020204020204" pitchFamily="34" charset="-122"/>
            </a:endParaRPr>
          </a:p>
        </p:txBody>
      </p:sp>
      <p:sp>
        <p:nvSpPr>
          <p:cNvPr id="12" name="圆角矩形 11"/>
          <p:cNvSpPr/>
          <p:nvPr/>
        </p:nvSpPr>
        <p:spPr>
          <a:xfrm>
            <a:off x="5724525" y="2500313"/>
            <a:ext cx="1511300" cy="647700"/>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r>
              <a:rPr lang="zh-CN" altLang="zh-CN" noProof="1">
                <a:solidFill>
                  <a:schemeClr val="accent2"/>
                </a:solidFill>
                <a:latin typeface="微软雅黑" panose="020B0503020204020204" pitchFamily="34" charset="-122"/>
                <a:ea typeface="微软雅黑" panose="020B0503020204020204" pitchFamily="34" charset="-122"/>
              </a:rPr>
              <a:t>崇敬赞美</a:t>
            </a:r>
            <a:endParaRPr lang="zh-CN" altLang="en-US" noProof="1">
              <a:solidFill>
                <a:schemeClr val="accent2"/>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5724525" y="1635125"/>
            <a:ext cx="1511300" cy="504825"/>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r>
              <a:rPr lang="zh-CN" altLang="zh-CN" noProof="1">
                <a:solidFill>
                  <a:schemeClr val="accent2"/>
                </a:solidFill>
                <a:latin typeface="微软雅黑" panose="020B0503020204020204" pitchFamily="34" charset="-122"/>
                <a:ea typeface="微软雅黑" panose="020B0503020204020204" pitchFamily="34" charset="-122"/>
              </a:rPr>
              <a:t>欲扬先抑</a:t>
            </a:r>
            <a:endParaRPr lang="en-US" altLang="zh-CN" noProof="1">
              <a:solidFill>
                <a:schemeClr val="accent2"/>
              </a:solidFill>
              <a:latin typeface="微软雅黑" panose="020B0503020204020204" pitchFamily="34" charset="-122"/>
              <a:ea typeface="微软雅黑" panose="020B0503020204020204" pitchFamily="34" charset="-122"/>
            </a:endParaRPr>
          </a:p>
        </p:txBody>
      </p:sp>
      <p:pic>
        <p:nvPicPr>
          <p:cNvPr id="24583" name="图片 27"/>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55654" y="1492252"/>
            <a:ext cx="1223963"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标题 1"/>
          <p:cNvSpPr txBox="1">
            <a:spLocks/>
          </p:cNvSpPr>
          <p:nvPr/>
        </p:nvSpPr>
        <p:spPr>
          <a:xfrm>
            <a:off x="611190" y="195264"/>
            <a:ext cx="1296987" cy="431800"/>
          </a:xfrm>
          <a:prstGeom prst="rect">
            <a:avLst/>
          </a:prstGeom>
        </p:spPr>
        <p:txBody>
          <a:bodyPr>
            <a:normAutofit/>
          </a:bodyPr>
          <a:lstStyle/>
          <a:p>
            <a:pPr fontAlgn="auto">
              <a:spcAft>
                <a:spcPts val="0"/>
              </a:spcAft>
              <a:defRPr/>
            </a:pPr>
            <a:r>
              <a:rPr lang="zh-CN" altLang="en-US" b="1" cap="all">
                <a:latin typeface="微软雅黑" pitchFamily="34" charset="-122"/>
                <a:ea typeface="微软雅黑" pitchFamily="34" charset="-122"/>
                <a:cs typeface="+mj-cs"/>
              </a:rPr>
              <a:t>技法总结</a:t>
            </a:r>
            <a:endParaRPr lang="zh-CN" altLang="en-US" b="1" cap="all" dirty="0">
              <a:latin typeface="微软雅黑" pitchFamily="34" charset="-122"/>
              <a:ea typeface="微软雅黑" pitchFamily="34" charset="-122"/>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ppt_x</p:attrName>
                                        </p:attrNameLst>
                                      </p:cBhvr>
                                      <p:tavLst>
                                        <p:tav tm="0">
                                          <p:val>
                                            <p:strVal val="#ppt_x"/>
                                          </p:val>
                                        </p:tav>
                                        <p:tav tm="100000">
                                          <p:val>
                                            <p:strVal val="#ppt_x"/>
                                          </p:val>
                                        </p:tav>
                                      </p:tavLst>
                                    </p:anim>
                                    <p:anim calcmode="lin" valueType="num">
                                      <p:cBhvr>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ppt_x</p:attrName>
                                        </p:attrNameLst>
                                      </p:cBhvr>
                                      <p:tavLst>
                                        <p:tav tm="0">
                                          <p:val>
                                            <p:strVal val="#ppt_x"/>
                                          </p:val>
                                        </p:tav>
                                        <p:tav tm="100000">
                                          <p:val>
                                            <p:strVal val="#ppt_x"/>
                                          </p:val>
                                        </p:tav>
                                      </p:tavLst>
                                    </p:anim>
                                    <p:anim calcmode="lin" valueType="num">
                                      <p:cBhvr>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ppt_x</p:attrName>
                                        </p:attrNameLst>
                                      </p:cBhvr>
                                      <p:tavLst>
                                        <p:tav tm="0">
                                          <p:val>
                                            <p:strVal val="#ppt_x"/>
                                          </p:val>
                                        </p:tav>
                                        <p:tav tm="100000">
                                          <p:val>
                                            <p:strVal val="#ppt_x"/>
                                          </p:val>
                                        </p:tav>
                                      </p:tavLst>
                                    </p:anim>
                                    <p:anim calcmode="lin" valueType="num">
                                      <p:cBhvr>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4" grpId="0" bldLvl="0" animBg="1"/>
      <p:bldP spid="12"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395288" y="195265"/>
            <a:ext cx="1757362" cy="579437"/>
          </a:xfrm>
          <a:prstGeom prst="rect">
            <a:avLst/>
          </a:prstGeom>
        </p:spPr>
        <p:txBody>
          <a:bodyPr>
            <a:normAutofit/>
          </a:bodyPr>
          <a:lstStyle/>
          <a:p>
            <a:pPr algn="ctr" eaLnBrk="0" hangingPunct="0">
              <a:defRPr/>
            </a:pPr>
            <a:r>
              <a:rPr lang="zh-CN" altLang="en-US" b="1" dirty="0">
                <a:latin typeface="微软雅黑" pitchFamily="34" charset="-122"/>
                <a:ea typeface="微软雅黑" pitchFamily="34" charset="-122"/>
                <a:cs typeface="+mj-cs"/>
              </a:rPr>
              <a:t>拓展阅读</a:t>
            </a:r>
          </a:p>
        </p:txBody>
      </p:sp>
      <p:sp>
        <p:nvSpPr>
          <p:cNvPr id="25603" name="矩形 2"/>
          <p:cNvSpPr>
            <a:spLocks noChangeArrowheads="1"/>
          </p:cNvSpPr>
          <p:nvPr/>
        </p:nvSpPr>
        <p:spPr bwMode="auto">
          <a:xfrm>
            <a:off x="827088" y="915990"/>
            <a:ext cx="6769100"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200000"/>
              </a:lnSpc>
            </a:pPr>
            <a:r>
              <a:rPr kumimoji="1" lang="zh-CN" altLang="en-US" sz="2000" dirty="0">
                <a:latin typeface="微软雅黑" pitchFamily="34" charset="-122"/>
                <a:ea typeface="微软雅黑" pitchFamily="34" charset="-122"/>
              </a:rPr>
              <a:t>       课文一方面说托尔斯泰“可以任意支配整个世界及其知识财富”，可见他是幸福的；但另一方面又说他得不到“属于自己的那一份幸福”，这是否矛盾？你认为托尔斯泰究竟是幸福还是不幸？</a:t>
            </a:r>
            <a:endParaRPr lang="zh-CN" altLang="en-US" sz="2000" dirty="0">
              <a:latin typeface="微软雅黑" pitchFamily="34" charset="-122"/>
              <a:ea typeface="微软雅黑" pitchFamily="34" charset="-122"/>
            </a:endParaRPr>
          </a:p>
        </p:txBody>
      </p:sp>
      <p:pic>
        <p:nvPicPr>
          <p:cNvPr id="25604" name="Picture 16" descr="http://img.lenovomm.com/s3/img/app-img-lestore/6299-2015-07-04052100-1435958460742.jpg?isCompress=true&amp;width=200&amp;height=333&amp;quantity=0.8&amp;rotate=true&amp;from=3gw"/>
          <p:cNvPicPr>
            <a:picLocks noChangeAspect="1" noChangeArrowheads="1"/>
          </p:cNvPicPr>
          <p:nvPr/>
        </p:nvPicPr>
        <p:blipFill>
          <a:blip r:embed="rId2" cstate="email">
            <a:clrChange>
              <a:clrFrom>
                <a:srgbClr val="F2F2F2"/>
              </a:clrFrom>
              <a:clrTo>
                <a:srgbClr val="F2F2F2">
                  <a:alpha val="0"/>
                </a:srgbClr>
              </a:clrTo>
            </a:clrChange>
            <a:extLst>
              <a:ext uri="{28A0092B-C50C-407E-A947-70E740481C1C}">
                <a14:useLocalDpi xmlns:a14="http://schemas.microsoft.com/office/drawing/2010/main"/>
              </a:ext>
            </a:extLst>
          </a:blip>
          <a:srcRect/>
          <a:stretch>
            <a:fillRect/>
          </a:stretch>
        </p:blipFill>
        <p:spPr bwMode="auto">
          <a:xfrm>
            <a:off x="7380288" y="3363914"/>
            <a:ext cx="144145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395288" y="195265"/>
            <a:ext cx="1757362" cy="579437"/>
          </a:xfrm>
          <a:prstGeom prst="rect">
            <a:avLst/>
          </a:prstGeom>
        </p:spPr>
        <p:txBody>
          <a:bodyPr>
            <a:normAutofit/>
          </a:bodyPr>
          <a:lstStyle/>
          <a:p>
            <a:pPr algn="ctr" eaLnBrk="0" hangingPunct="0">
              <a:defRPr/>
            </a:pPr>
            <a:r>
              <a:rPr lang="zh-CN" altLang="en-US" b="1">
                <a:latin typeface="微软雅黑" pitchFamily="34" charset="-122"/>
                <a:ea typeface="微软雅黑" pitchFamily="34" charset="-122"/>
                <a:cs typeface="+mj-cs"/>
              </a:rPr>
              <a:t>拓展阅读</a:t>
            </a:r>
            <a:endParaRPr lang="zh-CN" altLang="en-US" b="1" dirty="0">
              <a:latin typeface="微软雅黑" pitchFamily="34" charset="-122"/>
              <a:ea typeface="微软雅黑" pitchFamily="34" charset="-122"/>
              <a:cs typeface="+mj-cs"/>
            </a:endParaRPr>
          </a:p>
        </p:txBody>
      </p:sp>
      <p:sp>
        <p:nvSpPr>
          <p:cNvPr id="3" name="Text Box 2"/>
          <p:cNvSpPr txBox="1">
            <a:spLocks noChangeArrowheads="1"/>
          </p:cNvSpPr>
          <p:nvPr/>
        </p:nvSpPr>
        <p:spPr bwMode="auto">
          <a:xfrm>
            <a:off x="323854" y="1276352"/>
            <a:ext cx="6048375" cy="2585323"/>
          </a:xfrm>
          <a:prstGeom prst="rect">
            <a:avLst/>
          </a:prstGeom>
          <a:noFill/>
          <a:ln w="9525">
            <a:noFill/>
            <a:miter lim="800000"/>
            <a:headEnd/>
            <a:tailEnd/>
          </a:ln>
          <a:effectLst/>
        </p:spPr>
        <p:txBody>
          <a:bodyPr>
            <a:spAutoFit/>
          </a:bodyPr>
          <a:lstStyle/>
          <a:p>
            <a:pPr>
              <a:lnSpc>
                <a:spcPct val="150000"/>
              </a:lnSpc>
              <a:spcBef>
                <a:spcPct val="50000"/>
              </a:spcBef>
              <a:defRPr/>
            </a:pPr>
            <a:r>
              <a:rPr lang="en-US" altLang="zh-CN" dirty="0">
                <a:latin typeface="微软雅黑" pitchFamily="34" charset="-122"/>
                <a:ea typeface="微软雅黑" pitchFamily="34" charset="-122"/>
              </a:rPr>
              <a:t>      “</a:t>
            </a:r>
            <a:r>
              <a:rPr lang="zh-CN" altLang="en-US" dirty="0">
                <a:latin typeface="微软雅黑" pitchFamily="34" charset="-122"/>
                <a:ea typeface="微软雅黑" pitchFamily="34" charset="-122"/>
              </a:rPr>
              <a:t>能够看清真相的人”常常是痛苦的，这是智者的痛苦，如果他既是智者又是仁者，那么痛苦将是双倍的。托尔斯泰正是这样的人，他看透了</a:t>
            </a:r>
            <a:r>
              <a:rPr lang="zh-CN" altLang="en-US" dirty="0">
                <a:solidFill>
                  <a:srgbClr val="FF0000"/>
                </a:solidFill>
                <a:latin typeface="微软雅黑" pitchFamily="34" charset="-122"/>
                <a:ea typeface="微软雅黑" pitchFamily="34" charset="-122"/>
              </a:rPr>
              <a:t>暴政、丑恶、虚伪和苦难</a:t>
            </a:r>
            <a:r>
              <a:rPr lang="zh-CN" altLang="en-US" dirty="0">
                <a:latin typeface="微软雅黑" pitchFamily="34" charset="-122"/>
                <a:ea typeface="微软雅黑" pitchFamily="34" charset="-122"/>
              </a:rPr>
              <a:t>，也看清了造成人间种种罪恶的原因，并努力去改变它，但总是事与愿违，这才是</a:t>
            </a:r>
            <a:r>
              <a:rPr lang="zh-CN" altLang="en-US" dirty="0">
                <a:effectLst>
                  <a:outerShdw blurRad="38100" dist="38100" dir="2700000" algn="tl">
                    <a:srgbClr val="C0C0C0"/>
                  </a:outerShdw>
                </a:effectLst>
                <a:latin typeface="微软雅黑" pitchFamily="34" charset="-122"/>
                <a:ea typeface="微软雅黑" pitchFamily="34" charset="-122"/>
              </a:rPr>
              <a:t>他自己</a:t>
            </a:r>
            <a:r>
              <a:rPr lang="zh-CN" altLang="en-US" dirty="0">
                <a:latin typeface="微软雅黑" pitchFamily="34" charset="-122"/>
                <a:ea typeface="微软雅黑" pitchFamily="34" charset="-122"/>
              </a:rPr>
              <a:t>最大的痛苦与不幸。但他把宝贵的精神财富留给后人，他又是伟大而幸福的。</a:t>
            </a:r>
          </a:p>
        </p:txBody>
      </p:sp>
      <p:sp>
        <p:nvSpPr>
          <p:cNvPr id="26628" name="Text Box 3"/>
          <p:cNvSpPr txBox="1">
            <a:spLocks noChangeArrowheads="1"/>
          </p:cNvSpPr>
          <p:nvPr/>
        </p:nvSpPr>
        <p:spPr bwMode="auto">
          <a:xfrm>
            <a:off x="827088" y="915988"/>
            <a:ext cx="57451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50000"/>
              </a:spcBef>
            </a:pPr>
            <a:r>
              <a:rPr lang="en-US" altLang="zh-CN" b="1" dirty="0">
                <a:solidFill>
                  <a:srgbClr val="FF33CC"/>
                </a:solidFill>
                <a:latin typeface="微软雅黑" pitchFamily="34" charset="-122"/>
                <a:ea typeface="微软雅黑" pitchFamily="34" charset="-122"/>
              </a:rPr>
              <a:t>“</a:t>
            </a:r>
            <a:r>
              <a:rPr lang="zh-CN" altLang="en-US" b="1" dirty="0">
                <a:solidFill>
                  <a:srgbClr val="FF33CC"/>
                </a:solidFill>
                <a:latin typeface="微软雅黑" pitchFamily="34" charset="-122"/>
                <a:ea typeface="微软雅黑" pitchFamily="34" charset="-122"/>
              </a:rPr>
              <a:t>幸福”与“不幸”</a:t>
            </a:r>
            <a:endParaRPr lang="zh-CN" altLang="en-US" b="1" dirty="0">
              <a:latin typeface="微软雅黑" pitchFamily="34" charset="-122"/>
              <a:ea typeface="微软雅黑" pitchFamily="34" charset="-122"/>
            </a:endParaRPr>
          </a:p>
        </p:txBody>
      </p:sp>
      <p:pic>
        <p:nvPicPr>
          <p:cNvPr id="26629" name="Picture 4" descr="10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04025" y="2284413"/>
            <a:ext cx="20320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p:cNvSpPr>
            <a:spLocks noChangeArrowheads="1"/>
          </p:cNvSpPr>
          <p:nvPr/>
        </p:nvSpPr>
        <p:spPr bwMode="auto">
          <a:xfrm>
            <a:off x="468317" y="915958"/>
            <a:ext cx="7559675"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268288" eaLnBrk="0" hangingPunct="0">
              <a:lnSpc>
                <a:spcPct val="200000"/>
              </a:lnSpc>
            </a:pPr>
            <a:r>
              <a:rPr lang="en-US" altLang="zh-CN" b="1" dirty="0">
                <a:latin typeface="微软雅黑" pitchFamily="34" charset="-122"/>
                <a:ea typeface="微软雅黑" pitchFamily="34" charset="-122"/>
                <a:cs typeface="Times New Roman" pitchFamily="18" charset="0"/>
              </a:rPr>
              <a:t>1</a:t>
            </a:r>
            <a:r>
              <a:rPr lang="zh-CN" altLang="en-US" dirty="0">
                <a:latin typeface="微软雅黑" pitchFamily="34" charset="-122"/>
                <a:ea typeface="微软雅黑" pitchFamily="34" charset="-122"/>
                <a:cs typeface="Times New Roman" pitchFamily="18" charset="0"/>
              </a:rPr>
              <a:t>．下列标红字注音全对的一项是</a:t>
            </a:r>
            <a:r>
              <a:rPr lang="en-US" altLang="zh-CN" dirty="0">
                <a:latin typeface="微软雅黑" pitchFamily="34" charset="-122"/>
                <a:ea typeface="微软雅黑" pitchFamily="34" charset="-122"/>
                <a:cs typeface="Times New Roman" pitchFamily="18" charset="0"/>
              </a:rPr>
              <a:t>(          )</a:t>
            </a:r>
          </a:p>
          <a:p>
            <a:pPr indent="268288" eaLnBrk="0" hangingPunct="0">
              <a:lnSpc>
                <a:spcPct val="200000"/>
              </a:lnSpc>
            </a:pPr>
            <a:r>
              <a:rPr lang="en-US" altLang="zh-CN" dirty="0">
                <a:latin typeface="微软雅黑" pitchFamily="34" charset="-122"/>
                <a:ea typeface="微软雅黑" pitchFamily="34" charset="-122"/>
                <a:cs typeface="Times New Roman" pitchFamily="18" charset="0"/>
              </a:rPr>
              <a:t>A</a:t>
            </a:r>
            <a:r>
              <a:rPr lang="zh-CN" altLang="en-US" dirty="0">
                <a:latin typeface="微软雅黑" pitchFamily="34" charset="-122"/>
                <a:ea typeface="微软雅黑" pitchFamily="34" charset="-122"/>
                <a:cs typeface="Times New Roman" pitchFamily="18" charset="0"/>
              </a:rPr>
              <a:t>．胡</a:t>
            </a:r>
            <a:r>
              <a:rPr lang="zh-CN" altLang="en-US" dirty="0">
                <a:solidFill>
                  <a:srgbClr val="FF0000"/>
                </a:solidFill>
                <a:latin typeface="微软雅黑" pitchFamily="34" charset="-122"/>
                <a:ea typeface="微软雅黑" pitchFamily="34" charset="-122"/>
                <a:cs typeface="Times New Roman" pitchFamily="18" charset="0"/>
              </a:rPr>
              <a:t>髭</a:t>
            </a:r>
            <a:r>
              <a:rPr lang="en-US" altLang="zh-CN" dirty="0">
                <a:latin typeface="微软雅黑" pitchFamily="34" charset="-122"/>
                <a:ea typeface="微软雅黑" pitchFamily="34" charset="-122"/>
                <a:cs typeface="Times New Roman" pitchFamily="18" charset="0"/>
              </a:rPr>
              <a:t>(</a:t>
            </a:r>
            <a:r>
              <a:rPr lang="en-US" altLang="zh-CN" dirty="0" err="1">
                <a:latin typeface="微软雅黑" pitchFamily="34" charset="-122"/>
                <a:ea typeface="微软雅黑" pitchFamily="34" charset="-122"/>
                <a:cs typeface="Times New Roman" pitchFamily="18" charset="0"/>
              </a:rPr>
              <a:t>zì</a:t>
            </a:r>
            <a:r>
              <a:rPr lang="en-US" altLang="zh-CN" dirty="0">
                <a:latin typeface="微软雅黑" pitchFamily="34" charset="-122"/>
                <a:ea typeface="微软雅黑" pitchFamily="34" charset="-122"/>
                <a:cs typeface="Times New Roman" pitchFamily="18" charset="0"/>
              </a:rPr>
              <a:t>)          </a:t>
            </a:r>
            <a:r>
              <a:rPr lang="zh-CN" altLang="en-US" dirty="0">
                <a:latin typeface="微软雅黑" pitchFamily="34" charset="-122"/>
                <a:ea typeface="微软雅黑" pitchFamily="34" charset="-122"/>
                <a:cs typeface="Times New Roman" pitchFamily="18" charset="0"/>
              </a:rPr>
              <a:t>尴</a:t>
            </a:r>
            <a:r>
              <a:rPr lang="zh-CN" altLang="en-US" dirty="0">
                <a:solidFill>
                  <a:srgbClr val="FF0000"/>
                </a:solidFill>
                <a:latin typeface="微软雅黑" pitchFamily="34" charset="-122"/>
                <a:ea typeface="微软雅黑" pitchFamily="34" charset="-122"/>
                <a:cs typeface="Times New Roman" pitchFamily="18" charset="0"/>
              </a:rPr>
              <a:t>尬</a:t>
            </a:r>
            <a:r>
              <a:rPr lang="en-US" altLang="zh-CN" dirty="0">
                <a:latin typeface="微软雅黑" pitchFamily="34" charset="-122"/>
                <a:ea typeface="微软雅黑" pitchFamily="34" charset="-122"/>
                <a:cs typeface="Times New Roman" pitchFamily="18" charset="0"/>
              </a:rPr>
              <a:t>(</a:t>
            </a:r>
            <a:r>
              <a:rPr lang="en-US" altLang="zh-CN" dirty="0" err="1">
                <a:latin typeface="微软雅黑" pitchFamily="34" charset="-122"/>
                <a:ea typeface="微软雅黑" pitchFamily="34" charset="-122"/>
                <a:cs typeface="Times New Roman" pitchFamily="18" charset="0"/>
              </a:rPr>
              <a:t>gà</a:t>
            </a:r>
            <a:r>
              <a:rPr lang="en-US" altLang="zh-CN" dirty="0">
                <a:latin typeface="微软雅黑" pitchFamily="34" charset="-122"/>
                <a:ea typeface="微软雅黑" pitchFamily="34" charset="-122"/>
                <a:cs typeface="Times New Roman" pitchFamily="18" charset="0"/>
              </a:rPr>
              <a:t>)      </a:t>
            </a:r>
            <a:r>
              <a:rPr lang="zh-CN" altLang="en-US" dirty="0">
                <a:latin typeface="微软雅黑" pitchFamily="34" charset="-122"/>
                <a:ea typeface="微软雅黑" pitchFamily="34" charset="-122"/>
                <a:cs typeface="Times New Roman" pitchFamily="18" charset="0"/>
              </a:rPr>
              <a:t>粗</a:t>
            </a:r>
            <a:r>
              <a:rPr lang="zh-CN" altLang="en-US" dirty="0">
                <a:solidFill>
                  <a:srgbClr val="FF0000"/>
                </a:solidFill>
                <a:latin typeface="微软雅黑" pitchFamily="34" charset="-122"/>
                <a:ea typeface="微软雅黑" pitchFamily="34" charset="-122"/>
                <a:cs typeface="Times New Roman" pitchFamily="18" charset="0"/>
              </a:rPr>
              <a:t>劣</a:t>
            </a:r>
            <a:r>
              <a:rPr lang="en-US" altLang="zh-CN" dirty="0">
                <a:latin typeface="微软雅黑" pitchFamily="34" charset="-122"/>
                <a:ea typeface="微软雅黑" pitchFamily="34" charset="-122"/>
                <a:cs typeface="Times New Roman" pitchFamily="18" charset="0"/>
              </a:rPr>
              <a:t>(</a:t>
            </a:r>
            <a:r>
              <a:rPr lang="en-US" altLang="zh-CN" dirty="0" err="1">
                <a:latin typeface="微软雅黑" pitchFamily="34" charset="-122"/>
                <a:ea typeface="微软雅黑" pitchFamily="34" charset="-122"/>
                <a:cs typeface="Times New Roman" pitchFamily="18" charset="0"/>
              </a:rPr>
              <a:t>lüè</a:t>
            </a:r>
            <a:r>
              <a:rPr lang="en-US" altLang="zh-CN" dirty="0">
                <a:latin typeface="微软雅黑" pitchFamily="34" charset="-122"/>
                <a:ea typeface="微软雅黑" pitchFamily="34" charset="-122"/>
                <a:cs typeface="Times New Roman" pitchFamily="18" charset="0"/>
              </a:rPr>
              <a:t>)      </a:t>
            </a:r>
            <a:r>
              <a:rPr lang="zh-CN" altLang="en-US" dirty="0">
                <a:latin typeface="微软雅黑" pitchFamily="34" charset="-122"/>
                <a:ea typeface="微软雅黑" pitchFamily="34" charset="-122"/>
                <a:cs typeface="Times New Roman" pitchFamily="18" charset="0"/>
              </a:rPr>
              <a:t>粗制</a:t>
            </a:r>
            <a:r>
              <a:rPr lang="zh-CN" altLang="en-US" dirty="0">
                <a:solidFill>
                  <a:srgbClr val="FF0000"/>
                </a:solidFill>
                <a:latin typeface="微软雅黑" pitchFamily="34" charset="-122"/>
                <a:ea typeface="微软雅黑" pitchFamily="34" charset="-122"/>
                <a:cs typeface="Times New Roman" pitchFamily="18" charset="0"/>
              </a:rPr>
              <a:t>滥</a:t>
            </a:r>
            <a:r>
              <a:rPr lang="zh-CN" altLang="en-US" dirty="0">
                <a:latin typeface="微软雅黑" pitchFamily="34" charset="-122"/>
                <a:ea typeface="微软雅黑" pitchFamily="34" charset="-122"/>
                <a:cs typeface="Times New Roman" pitchFamily="18" charset="0"/>
              </a:rPr>
              <a:t>造</a:t>
            </a:r>
            <a:r>
              <a:rPr lang="en-US" altLang="zh-CN" dirty="0">
                <a:latin typeface="微软雅黑" pitchFamily="34" charset="-122"/>
                <a:ea typeface="微软雅黑" pitchFamily="34" charset="-122"/>
                <a:cs typeface="Times New Roman" pitchFamily="18" charset="0"/>
              </a:rPr>
              <a:t>(</a:t>
            </a:r>
            <a:r>
              <a:rPr lang="en-US" altLang="zh-CN" dirty="0" err="1">
                <a:latin typeface="微软雅黑" pitchFamily="34" charset="-122"/>
                <a:ea typeface="微软雅黑" pitchFamily="34" charset="-122"/>
                <a:cs typeface="Times New Roman" pitchFamily="18" charset="0"/>
              </a:rPr>
              <a:t>làn</a:t>
            </a:r>
            <a:r>
              <a:rPr lang="en-US" altLang="zh-CN" dirty="0">
                <a:latin typeface="微软雅黑" pitchFamily="34" charset="-122"/>
                <a:ea typeface="微软雅黑" pitchFamily="34" charset="-122"/>
                <a:cs typeface="Times New Roman" pitchFamily="18" charset="0"/>
              </a:rPr>
              <a:t>)</a:t>
            </a:r>
          </a:p>
          <a:p>
            <a:pPr indent="268288" eaLnBrk="0" hangingPunct="0">
              <a:lnSpc>
                <a:spcPct val="200000"/>
              </a:lnSpc>
            </a:pPr>
            <a:r>
              <a:rPr lang="en-US" altLang="zh-CN" dirty="0">
                <a:latin typeface="微软雅黑" pitchFamily="34" charset="-122"/>
                <a:ea typeface="微软雅黑" pitchFamily="34" charset="-122"/>
                <a:cs typeface="Times New Roman" pitchFamily="18" charset="0"/>
              </a:rPr>
              <a:t>B</a:t>
            </a:r>
            <a:r>
              <a:rPr lang="zh-CN" altLang="en-US" dirty="0">
                <a:latin typeface="微软雅黑" pitchFamily="34" charset="-122"/>
                <a:ea typeface="微软雅黑" pitchFamily="34" charset="-122"/>
                <a:cs typeface="Times New Roman" pitchFamily="18" charset="0"/>
              </a:rPr>
              <a:t>．</a:t>
            </a:r>
            <a:r>
              <a:rPr lang="zh-CN" altLang="en-US" dirty="0">
                <a:solidFill>
                  <a:srgbClr val="FF0000"/>
                </a:solidFill>
                <a:latin typeface="微软雅黑" pitchFamily="34" charset="-122"/>
                <a:ea typeface="微软雅黑" pitchFamily="34" charset="-122"/>
                <a:cs typeface="Times New Roman" pitchFamily="18" charset="0"/>
              </a:rPr>
              <a:t>侏</a:t>
            </a:r>
            <a:r>
              <a:rPr lang="zh-CN" altLang="en-US" dirty="0">
                <a:latin typeface="微软雅黑" pitchFamily="34" charset="-122"/>
                <a:ea typeface="微软雅黑" pitchFamily="34" charset="-122"/>
                <a:cs typeface="Times New Roman" pitchFamily="18" charset="0"/>
              </a:rPr>
              <a:t>儒</a:t>
            </a:r>
            <a:r>
              <a:rPr lang="en-US" altLang="zh-CN" dirty="0">
                <a:latin typeface="微软雅黑" pitchFamily="34" charset="-122"/>
                <a:ea typeface="微软雅黑" pitchFamily="34" charset="-122"/>
                <a:cs typeface="Times New Roman" pitchFamily="18" charset="0"/>
              </a:rPr>
              <a:t>(</a:t>
            </a:r>
            <a:r>
              <a:rPr lang="en-US" altLang="zh-CN" dirty="0" err="1">
                <a:latin typeface="微软雅黑" pitchFamily="34" charset="-122"/>
                <a:ea typeface="微软雅黑" pitchFamily="34" charset="-122"/>
                <a:cs typeface="Times New Roman" pitchFamily="18" charset="0"/>
              </a:rPr>
              <a:t>zhū</a:t>
            </a:r>
            <a:r>
              <a:rPr lang="en-US" altLang="zh-CN" dirty="0">
                <a:latin typeface="微软雅黑" pitchFamily="34" charset="-122"/>
                <a:ea typeface="微软雅黑" pitchFamily="34" charset="-122"/>
                <a:cs typeface="Times New Roman" pitchFamily="18" charset="0"/>
              </a:rPr>
              <a:t>)       </a:t>
            </a:r>
            <a:r>
              <a:rPr lang="zh-CN" altLang="en-US" dirty="0">
                <a:latin typeface="微软雅黑" pitchFamily="34" charset="-122"/>
                <a:ea typeface="微软雅黑" pitchFamily="34" charset="-122"/>
                <a:cs typeface="Times New Roman" pitchFamily="18" charset="0"/>
              </a:rPr>
              <a:t>粗</a:t>
            </a:r>
            <a:r>
              <a:rPr lang="zh-CN" altLang="en-US" dirty="0">
                <a:solidFill>
                  <a:srgbClr val="FF0000"/>
                </a:solidFill>
                <a:latin typeface="微软雅黑" pitchFamily="34" charset="-122"/>
                <a:ea typeface="微软雅黑" pitchFamily="34" charset="-122"/>
                <a:cs typeface="Times New Roman" pitchFamily="18" charset="0"/>
              </a:rPr>
              <a:t>糙</a:t>
            </a:r>
            <a:r>
              <a:rPr lang="en-US" altLang="zh-CN" dirty="0">
                <a:latin typeface="微软雅黑" pitchFamily="34" charset="-122"/>
                <a:ea typeface="微软雅黑" pitchFamily="34" charset="-122"/>
                <a:cs typeface="Times New Roman" pitchFamily="18" charset="0"/>
              </a:rPr>
              <a:t>(</a:t>
            </a:r>
            <a:r>
              <a:rPr lang="en-US" altLang="zh-CN" dirty="0" err="1">
                <a:latin typeface="微软雅黑" pitchFamily="34" charset="-122"/>
                <a:ea typeface="微软雅黑" pitchFamily="34" charset="-122"/>
                <a:cs typeface="Times New Roman" pitchFamily="18" charset="0"/>
              </a:rPr>
              <a:t>zào</a:t>
            </a:r>
            <a:r>
              <a:rPr lang="en-US" altLang="zh-CN" dirty="0">
                <a:latin typeface="微软雅黑" pitchFamily="34" charset="-122"/>
                <a:ea typeface="微软雅黑" pitchFamily="34" charset="-122"/>
                <a:cs typeface="Times New Roman" pitchFamily="18" charset="0"/>
              </a:rPr>
              <a:t>)    </a:t>
            </a:r>
            <a:r>
              <a:rPr lang="zh-CN" altLang="en-US" dirty="0">
                <a:latin typeface="微软雅黑" pitchFamily="34" charset="-122"/>
                <a:ea typeface="微软雅黑" pitchFamily="34" charset="-122"/>
                <a:cs typeface="Times New Roman" pitchFamily="18" charset="0"/>
              </a:rPr>
              <a:t>甲</a:t>
            </a:r>
            <a:r>
              <a:rPr lang="zh-CN" altLang="en-US" dirty="0">
                <a:solidFill>
                  <a:srgbClr val="FF0000"/>
                </a:solidFill>
                <a:latin typeface="微软雅黑" pitchFamily="34" charset="-122"/>
                <a:ea typeface="微软雅黑" pitchFamily="34" charset="-122"/>
                <a:cs typeface="Times New Roman" pitchFamily="18" charset="0"/>
              </a:rPr>
              <a:t>胄</a:t>
            </a:r>
            <a:r>
              <a:rPr lang="en-US" altLang="zh-CN" dirty="0">
                <a:latin typeface="微软雅黑" pitchFamily="34" charset="-122"/>
                <a:ea typeface="微软雅黑" pitchFamily="34" charset="-122"/>
                <a:cs typeface="Times New Roman" pitchFamily="18" charset="0"/>
              </a:rPr>
              <a:t>(</a:t>
            </a:r>
            <a:r>
              <a:rPr lang="en-US" altLang="zh-CN" dirty="0" err="1">
                <a:latin typeface="微软雅黑" pitchFamily="34" charset="-122"/>
                <a:ea typeface="微软雅黑" pitchFamily="34" charset="-122"/>
                <a:cs typeface="Times New Roman" pitchFamily="18" charset="0"/>
              </a:rPr>
              <a:t>wèi</a:t>
            </a:r>
            <a:r>
              <a:rPr lang="en-US" altLang="zh-CN" dirty="0">
                <a:latin typeface="微软雅黑" pitchFamily="34" charset="-122"/>
                <a:ea typeface="微软雅黑" pitchFamily="34" charset="-122"/>
                <a:cs typeface="Times New Roman" pitchFamily="18" charset="0"/>
              </a:rPr>
              <a:t>)      </a:t>
            </a:r>
            <a:r>
              <a:rPr lang="zh-CN" altLang="en-US" dirty="0">
                <a:latin typeface="微软雅黑" pitchFamily="34" charset="-122"/>
                <a:ea typeface="微软雅黑" pitchFamily="34" charset="-122"/>
                <a:cs typeface="Times New Roman" pitchFamily="18" charset="0"/>
              </a:rPr>
              <a:t>藏污纳</a:t>
            </a:r>
            <a:r>
              <a:rPr lang="zh-CN" altLang="en-US" dirty="0">
                <a:solidFill>
                  <a:srgbClr val="FF0000"/>
                </a:solidFill>
                <a:latin typeface="微软雅黑" pitchFamily="34" charset="-122"/>
                <a:ea typeface="微软雅黑" pitchFamily="34" charset="-122"/>
                <a:cs typeface="Times New Roman" pitchFamily="18" charset="0"/>
              </a:rPr>
              <a:t>垢</a:t>
            </a:r>
            <a:r>
              <a:rPr lang="en-US" altLang="zh-CN" dirty="0">
                <a:latin typeface="微软雅黑" pitchFamily="34" charset="-122"/>
                <a:ea typeface="微软雅黑" pitchFamily="34" charset="-122"/>
                <a:cs typeface="Times New Roman" pitchFamily="18" charset="0"/>
              </a:rPr>
              <a:t>(</a:t>
            </a:r>
            <a:r>
              <a:rPr lang="en-US" altLang="zh-CN" dirty="0" err="1">
                <a:latin typeface="微软雅黑" pitchFamily="34" charset="-122"/>
                <a:ea typeface="微软雅黑" pitchFamily="34" charset="-122"/>
                <a:cs typeface="Times New Roman" pitchFamily="18" charset="0"/>
              </a:rPr>
              <a:t>gòu</a:t>
            </a:r>
            <a:r>
              <a:rPr lang="en-US" altLang="zh-CN" dirty="0">
                <a:latin typeface="微软雅黑" pitchFamily="34" charset="-122"/>
                <a:ea typeface="微软雅黑" pitchFamily="34" charset="-122"/>
                <a:cs typeface="Times New Roman" pitchFamily="18" charset="0"/>
              </a:rPr>
              <a:t>)</a:t>
            </a:r>
          </a:p>
          <a:p>
            <a:pPr indent="268288" eaLnBrk="0" hangingPunct="0">
              <a:lnSpc>
                <a:spcPct val="200000"/>
              </a:lnSpc>
            </a:pPr>
            <a:r>
              <a:rPr lang="en-US" altLang="zh-CN" dirty="0">
                <a:latin typeface="微软雅黑" pitchFamily="34" charset="-122"/>
                <a:ea typeface="微软雅黑" pitchFamily="34" charset="-122"/>
                <a:cs typeface="Times New Roman" pitchFamily="18" charset="0"/>
              </a:rPr>
              <a:t>C</a:t>
            </a:r>
            <a:r>
              <a:rPr lang="zh-CN" altLang="en-US" dirty="0">
                <a:latin typeface="微软雅黑" pitchFamily="34" charset="-122"/>
                <a:ea typeface="微软雅黑" pitchFamily="34" charset="-122"/>
                <a:cs typeface="Times New Roman" pitchFamily="18" charset="0"/>
              </a:rPr>
              <a:t>．广</a:t>
            </a:r>
            <a:r>
              <a:rPr lang="zh-CN" altLang="en-US" dirty="0">
                <a:solidFill>
                  <a:srgbClr val="FF0000"/>
                </a:solidFill>
                <a:latin typeface="微软雅黑" pitchFamily="34" charset="-122"/>
                <a:ea typeface="微软雅黑" pitchFamily="34" charset="-122"/>
                <a:cs typeface="Times New Roman" pitchFamily="18" charset="0"/>
              </a:rPr>
              <a:t>袤</a:t>
            </a:r>
            <a:r>
              <a:rPr lang="en-US" altLang="zh-CN" dirty="0">
                <a:latin typeface="微软雅黑" pitchFamily="34" charset="-122"/>
                <a:ea typeface="微软雅黑" pitchFamily="34" charset="-122"/>
                <a:cs typeface="Times New Roman" pitchFamily="18" charset="0"/>
              </a:rPr>
              <a:t>(</a:t>
            </a:r>
            <a:r>
              <a:rPr lang="en-US" altLang="zh-CN" dirty="0" err="1">
                <a:latin typeface="微软雅黑" pitchFamily="34" charset="-122"/>
                <a:ea typeface="微软雅黑" pitchFamily="34" charset="-122"/>
                <a:cs typeface="Times New Roman" pitchFamily="18" charset="0"/>
              </a:rPr>
              <a:t>mào</a:t>
            </a:r>
            <a:r>
              <a:rPr lang="en-US" altLang="zh-CN" dirty="0">
                <a:latin typeface="微软雅黑" pitchFamily="34" charset="-122"/>
                <a:ea typeface="微软雅黑" pitchFamily="34" charset="-122"/>
                <a:cs typeface="Times New Roman" pitchFamily="18" charset="0"/>
              </a:rPr>
              <a:t>)     </a:t>
            </a:r>
            <a:r>
              <a:rPr lang="zh-CN" altLang="en-US" dirty="0">
                <a:latin typeface="微软雅黑" pitchFamily="34" charset="-122"/>
                <a:ea typeface="微软雅黑" pitchFamily="34" charset="-122"/>
                <a:cs typeface="Times New Roman" pitchFamily="18" charset="0"/>
              </a:rPr>
              <a:t>无</a:t>
            </a:r>
            <a:r>
              <a:rPr lang="zh-CN" altLang="en-US" dirty="0">
                <a:solidFill>
                  <a:srgbClr val="FF0000"/>
                </a:solidFill>
                <a:latin typeface="微软雅黑" pitchFamily="34" charset="-122"/>
                <a:ea typeface="微软雅黑" pitchFamily="34" charset="-122"/>
                <a:cs typeface="Times New Roman" pitchFamily="18" charset="0"/>
              </a:rPr>
              <a:t>垠</a:t>
            </a:r>
            <a:r>
              <a:rPr lang="en-US" altLang="zh-CN" dirty="0">
                <a:latin typeface="微软雅黑" pitchFamily="34" charset="-122"/>
                <a:ea typeface="微软雅黑" pitchFamily="34" charset="-122"/>
                <a:cs typeface="Times New Roman" pitchFamily="18" charset="0"/>
              </a:rPr>
              <a:t>(</a:t>
            </a:r>
            <a:r>
              <a:rPr lang="en-US" altLang="zh-CN" dirty="0" err="1">
                <a:latin typeface="微软雅黑" pitchFamily="34" charset="-122"/>
                <a:ea typeface="微软雅黑" pitchFamily="34" charset="-122"/>
                <a:cs typeface="Times New Roman" pitchFamily="18" charset="0"/>
              </a:rPr>
              <a:t>gēn</a:t>
            </a:r>
            <a:r>
              <a:rPr lang="en-US" altLang="zh-CN" dirty="0">
                <a:latin typeface="微软雅黑" pitchFamily="34" charset="-122"/>
                <a:ea typeface="微软雅黑" pitchFamily="34" charset="-122"/>
                <a:cs typeface="Times New Roman" pitchFamily="18" charset="0"/>
              </a:rPr>
              <a:t>)    </a:t>
            </a:r>
            <a:r>
              <a:rPr lang="zh-CN" altLang="en-US" dirty="0">
                <a:latin typeface="微软雅黑" pitchFamily="34" charset="-122"/>
                <a:ea typeface="微软雅黑" pitchFamily="34" charset="-122"/>
                <a:cs typeface="Times New Roman" pitchFamily="18" charset="0"/>
              </a:rPr>
              <a:t>掩</a:t>
            </a:r>
            <a:r>
              <a:rPr lang="zh-CN" altLang="en-US" dirty="0">
                <a:solidFill>
                  <a:srgbClr val="FF0000"/>
                </a:solidFill>
                <a:latin typeface="微软雅黑" pitchFamily="34" charset="-122"/>
                <a:ea typeface="微软雅黑" pitchFamily="34" charset="-122"/>
                <a:cs typeface="Times New Roman" pitchFamily="18" charset="0"/>
              </a:rPr>
              <a:t>饰</a:t>
            </a:r>
            <a:r>
              <a:rPr lang="en-US" altLang="zh-CN" dirty="0">
                <a:latin typeface="微软雅黑" pitchFamily="34" charset="-122"/>
                <a:ea typeface="微软雅黑" pitchFamily="34" charset="-122"/>
                <a:cs typeface="Times New Roman" pitchFamily="18" charset="0"/>
              </a:rPr>
              <a:t>(</a:t>
            </a:r>
            <a:r>
              <a:rPr lang="en-US" altLang="zh-CN" dirty="0" err="1">
                <a:latin typeface="微软雅黑" pitchFamily="34" charset="-122"/>
                <a:ea typeface="微软雅黑" pitchFamily="34" charset="-122"/>
                <a:cs typeface="Times New Roman" pitchFamily="18" charset="0"/>
              </a:rPr>
              <a:t>shì</a:t>
            </a:r>
            <a:r>
              <a:rPr lang="en-US" altLang="zh-CN" dirty="0">
                <a:latin typeface="微软雅黑" pitchFamily="34" charset="-122"/>
                <a:ea typeface="微软雅黑" pitchFamily="34" charset="-122"/>
                <a:cs typeface="Times New Roman" pitchFamily="18" charset="0"/>
              </a:rPr>
              <a:t>)       </a:t>
            </a:r>
            <a:r>
              <a:rPr lang="zh-CN" altLang="en-US" dirty="0">
                <a:latin typeface="微软雅黑" pitchFamily="34" charset="-122"/>
                <a:ea typeface="微软雅黑" pitchFamily="34" charset="-122"/>
                <a:cs typeface="Times New Roman" pitchFamily="18" charset="0"/>
              </a:rPr>
              <a:t>器宇</a:t>
            </a:r>
            <a:r>
              <a:rPr lang="zh-CN" altLang="en-US" dirty="0">
                <a:solidFill>
                  <a:srgbClr val="FF0000"/>
                </a:solidFill>
                <a:latin typeface="微软雅黑" pitchFamily="34" charset="-122"/>
                <a:ea typeface="微软雅黑" pitchFamily="34" charset="-122"/>
                <a:cs typeface="Times New Roman" pitchFamily="18" charset="0"/>
              </a:rPr>
              <a:t>轩</a:t>
            </a:r>
            <a:r>
              <a:rPr lang="zh-CN" altLang="en-US" dirty="0">
                <a:latin typeface="微软雅黑" pitchFamily="34" charset="-122"/>
                <a:ea typeface="微软雅黑" pitchFamily="34" charset="-122"/>
                <a:cs typeface="Times New Roman" pitchFamily="18" charset="0"/>
              </a:rPr>
              <a:t>昂</a:t>
            </a:r>
            <a:r>
              <a:rPr lang="en-US" altLang="zh-CN" dirty="0">
                <a:latin typeface="微软雅黑" pitchFamily="34" charset="-122"/>
                <a:ea typeface="微软雅黑" pitchFamily="34" charset="-122"/>
                <a:cs typeface="Times New Roman" pitchFamily="18" charset="0"/>
              </a:rPr>
              <a:t>(</a:t>
            </a:r>
            <a:r>
              <a:rPr lang="en-US" altLang="zh-CN" dirty="0" err="1">
                <a:latin typeface="微软雅黑" pitchFamily="34" charset="-122"/>
                <a:ea typeface="微软雅黑" pitchFamily="34" charset="-122"/>
                <a:cs typeface="Times New Roman" pitchFamily="18" charset="0"/>
              </a:rPr>
              <a:t>xuān</a:t>
            </a:r>
            <a:r>
              <a:rPr lang="en-US" altLang="zh-CN" dirty="0">
                <a:latin typeface="微软雅黑" pitchFamily="34" charset="-122"/>
                <a:ea typeface="微软雅黑" pitchFamily="34" charset="-122"/>
                <a:cs typeface="Times New Roman" pitchFamily="18" charset="0"/>
              </a:rPr>
              <a:t>)</a:t>
            </a:r>
          </a:p>
          <a:p>
            <a:pPr indent="268288" eaLnBrk="0" hangingPunct="0">
              <a:lnSpc>
                <a:spcPct val="200000"/>
              </a:lnSpc>
            </a:pPr>
            <a:r>
              <a:rPr lang="en-US" altLang="zh-CN" dirty="0">
                <a:latin typeface="微软雅黑" pitchFamily="34" charset="-122"/>
                <a:ea typeface="微软雅黑" pitchFamily="34" charset="-122"/>
                <a:cs typeface="Times New Roman" pitchFamily="18" charset="0"/>
              </a:rPr>
              <a:t>D</a:t>
            </a:r>
            <a:r>
              <a:rPr lang="zh-CN" altLang="en-US" dirty="0">
                <a:latin typeface="微软雅黑" pitchFamily="34" charset="-122"/>
                <a:ea typeface="微软雅黑" pitchFamily="34" charset="-122"/>
                <a:cs typeface="Times New Roman" pitchFamily="18" charset="0"/>
              </a:rPr>
              <a:t>．</a:t>
            </a:r>
            <a:r>
              <a:rPr lang="zh-CN" altLang="en-US" dirty="0">
                <a:solidFill>
                  <a:srgbClr val="FF0000"/>
                </a:solidFill>
                <a:latin typeface="微软雅黑" pitchFamily="34" charset="-122"/>
                <a:ea typeface="微软雅黑" pitchFamily="34" charset="-122"/>
                <a:cs typeface="Times New Roman" pitchFamily="18" charset="0"/>
              </a:rPr>
              <a:t>敦</a:t>
            </a:r>
            <a:r>
              <a:rPr lang="zh-CN" altLang="en-US" dirty="0">
                <a:latin typeface="微软雅黑" pitchFamily="34" charset="-122"/>
                <a:ea typeface="微软雅黑" pitchFamily="34" charset="-122"/>
                <a:cs typeface="Times New Roman" pitchFamily="18" charset="0"/>
              </a:rPr>
              <a:t>实</a:t>
            </a:r>
            <a:r>
              <a:rPr lang="en-US" altLang="zh-CN" dirty="0">
                <a:latin typeface="微软雅黑" pitchFamily="34" charset="-122"/>
                <a:ea typeface="微软雅黑" pitchFamily="34" charset="-122"/>
                <a:cs typeface="Times New Roman" pitchFamily="18" charset="0"/>
              </a:rPr>
              <a:t>(</a:t>
            </a:r>
            <a:r>
              <a:rPr lang="en-US" altLang="zh-CN" dirty="0" err="1">
                <a:latin typeface="微软雅黑" pitchFamily="34" charset="-122"/>
                <a:ea typeface="微软雅黑" pitchFamily="34" charset="-122"/>
                <a:cs typeface="Times New Roman" pitchFamily="18" charset="0"/>
              </a:rPr>
              <a:t>dūn</a:t>
            </a:r>
            <a:r>
              <a:rPr lang="en-US" altLang="zh-CN" dirty="0">
                <a:latin typeface="微软雅黑" pitchFamily="34" charset="-122"/>
                <a:ea typeface="微软雅黑" pitchFamily="34" charset="-122"/>
                <a:cs typeface="Times New Roman" pitchFamily="18" charset="0"/>
              </a:rPr>
              <a:t>)      </a:t>
            </a:r>
            <a:r>
              <a:rPr lang="zh-CN" altLang="en-US" dirty="0">
                <a:solidFill>
                  <a:srgbClr val="FF0000"/>
                </a:solidFill>
                <a:latin typeface="微软雅黑" pitchFamily="34" charset="-122"/>
                <a:ea typeface="微软雅黑" pitchFamily="34" charset="-122"/>
                <a:cs typeface="Times New Roman" pitchFamily="18" charset="0"/>
              </a:rPr>
              <a:t>颔</a:t>
            </a:r>
            <a:r>
              <a:rPr lang="zh-CN" altLang="en-US" dirty="0">
                <a:latin typeface="微软雅黑" pitchFamily="34" charset="-122"/>
                <a:ea typeface="微软雅黑" pitchFamily="34" charset="-122"/>
                <a:cs typeface="Times New Roman" pitchFamily="18" charset="0"/>
              </a:rPr>
              <a:t>首</a:t>
            </a:r>
            <a:r>
              <a:rPr lang="en-US" altLang="zh-CN" dirty="0">
                <a:latin typeface="微软雅黑" pitchFamily="34" charset="-122"/>
                <a:ea typeface="微软雅黑" pitchFamily="34" charset="-122"/>
                <a:cs typeface="Times New Roman" pitchFamily="18" charset="0"/>
              </a:rPr>
              <a:t>(</a:t>
            </a:r>
            <a:r>
              <a:rPr lang="en-US" altLang="zh-CN" dirty="0" err="1">
                <a:latin typeface="微软雅黑" pitchFamily="34" charset="-122"/>
                <a:ea typeface="微软雅黑" pitchFamily="34" charset="-122"/>
                <a:cs typeface="Times New Roman" pitchFamily="18" charset="0"/>
              </a:rPr>
              <a:t>hàn</a:t>
            </a:r>
            <a:r>
              <a:rPr lang="en-US" altLang="zh-CN" dirty="0">
                <a:latin typeface="微软雅黑" pitchFamily="34" charset="-122"/>
                <a:ea typeface="微软雅黑" pitchFamily="34" charset="-122"/>
                <a:cs typeface="Times New Roman" pitchFamily="18" charset="0"/>
              </a:rPr>
              <a:t>)    </a:t>
            </a:r>
            <a:r>
              <a:rPr lang="zh-CN" altLang="en-US" dirty="0">
                <a:latin typeface="微软雅黑" pitchFamily="34" charset="-122"/>
                <a:ea typeface="微软雅黑" pitchFamily="34" charset="-122"/>
                <a:cs typeface="Times New Roman" pitchFamily="18" charset="0"/>
              </a:rPr>
              <a:t>乡</a:t>
            </a:r>
            <a:r>
              <a:rPr lang="zh-CN" altLang="en-US" dirty="0">
                <a:solidFill>
                  <a:srgbClr val="FF0000"/>
                </a:solidFill>
                <a:latin typeface="微软雅黑" pitchFamily="34" charset="-122"/>
                <a:ea typeface="微软雅黑" pitchFamily="34" charset="-122"/>
                <a:cs typeface="Times New Roman" pitchFamily="18" charset="0"/>
              </a:rPr>
              <a:t>绅</a:t>
            </a:r>
            <a:r>
              <a:rPr lang="en-US" altLang="zh-CN" dirty="0">
                <a:latin typeface="微软雅黑" pitchFamily="34" charset="-122"/>
                <a:ea typeface="微软雅黑" pitchFamily="34" charset="-122"/>
                <a:cs typeface="Times New Roman" pitchFamily="18" charset="0"/>
              </a:rPr>
              <a:t>(</a:t>
            </a:r>
            <a:r>
              <a:rPr lang="en-US" altLang="zh-CN" dirty="0" err="1">
                <a:latin typeface="微软雅黑" pitchFamily="34" charset="-122"/>
                <a:ea typeface="微软雅黑" pitchFamily="34" charset="-122"/>
                <a:cs typeface="Times New Roman" pitchFamily="18" charset="0"/>
              </a:rPr>
              <a:t>shēn</a:t>
            </a:r>
            <a:r>
              <a:rPr lang="en-US" altLang="zh-CN" dirty="0">
                <a:latin typeface="微软雅黑" pitchFamily="34" charset="-122"/>
                <a:ea typeface="微软雅黑" pitchFamily="34" charset="-122"/>
                <a:cs typeface="Times New Roman" pitchFamily="18" charset="0"/>
              </a:rPr>
              <a:t>)    </a:t>
            </a:r>
            <a:r>
              <a:rPr lang="zh-CN" altLang="en-US" dirty="0">
                <a:latin typeface="微软雅黑" pitchFamily="34" charset="-122"/>
                <a:ea typeface="微软雅黑" pitchFamily="34" charset="-122"/>
                <a:cs typeface="Times New Roman" pitchFamily="18" charset="0"/>
              </a:rPr>
              <a:t>无可</a:t>
            </a:r>
            <a:r>
              <a:rPr lang="zh-CN" altLang="en-US" dirty="0">
                <a:solidFill>
                  <a:srgbClr val="FF0000"/>
                </a:solidFill>
                <a:latin typeface="微软雅黑" pitchFamily="34" charset="-122"/>
                <a:ea typeface="微软雅黑" pitchFamily="34" charset="-122"/>
                <a:cs typeface="Times New Roman" pitchFamily="18" charset="0"/>
              </a:rPr>
              <a:t>置</a:t>
            </a:r>
            <a:r>
              <a:rPr lang="zh-CN" altLang="en-US" dirty="0">
                <a:latin typeface="微软雅黑" pitchFamily="34" charset="-122"/>
                <a:ea typeface="微软雅黑" pitchFamily="34" charset="-122"/>
                <a:cs typeface="Times New Roman" pitchFamily="18" charset="0"/>
              </a:rPr>
              <a:t>疑</a:t>
            </a:r>
            <a:r>
              <a:rPr lang="en-US" altLang="zh-CN" dirty="0">
                <a:latin typeface="微软雅黑" pitchFamily="34" charset="-122"/>
                <a:ea typeface="微软雅黑" pitchFamily="34" charset="-122"/>
                <a:cs typeface="Times New Roman" pitchFamily="18" charset="0"/>
              </a:rPr>
              <a:t>(</a:t>
            </a:r>
            <a:r>
              <a:rPr lang="en-US" altLang="zh-CN" dirty="0" err="1">
                <a:latin typeface="微软雅黑" pitchFamily="34" charset="-122"/>
                <a:ea typeface="微软雅黑" pitchFamily="34" charset="-122"/>
                <a:cs typeface="Times New Roman" pitchFamily="18" charset="0"/>
              </a:rPr>
              <a:t>zhì</a:t>
            </a:r>
            <a:r>
              <a:rPr lang="en-US" altLang="zh-CN" dirty="0">
                <a:latin typeface="微软雅黑" pitchFamily="34" charset="-122"/>
                <a:ea typeface="微软雅黑" pitchFamily="34" charset="-122"/>
                <a:cs typeface="Times New Roman" pitchFamily="18" charset="0"/>
              </a:rPr>
              <a:t>)</a:t>
            </a:r>
          </a:p>
        </p:txBody>
      </p:sp>
      <p:sp>
        <p:nvSpPr>
          <p:cNvPr id="3" name="矩形 2"/>
          <p:cNvSpPr>
            <a:spLocks noChangeArrowheads="1"/>
          </p:cNvSpPr>
          <p:nvPr/>
        </p:nvSpPr>
        <p:spPr bwMode="auto">
          <a:xfrm>
            <a:off x="4356101" y="1101727"/>
            <a:ext cx="4283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b="1">
                <a:solidFill>
                  <a:srgbClr val="FF0000"/>
                </a:solidFill>
                <a:latin typeface="微软雅黑" pitchFamily="34" charset="-122"/>
                <a:ea typeface="微软雅黑" pitchFamily="34" charset="-122"/>
                <a:cs typeface="Times New Roman" pitchFamily="18" charset="0"/>
              </a:rPr>
              <a:t>D</a:t>
            </a:r>
            <a:endParaRPr lang="zh-CN" altLang="en-US" sz="2400">
              <a:solidFill>
                <a:srgbClr val="FF0000"/>
              </a:solidFill>
              <a:ea typeface="微软雅黑" pitchFamily="34" charset="-122"/>
              <a:cs typeface="Times New Roman" pitchFamily="18" charset="0"/>
            </a:endParaRPr>
          </a:p>
        </p:txBody>
      </p:sp>
      <p:sp>
        <p:nvSpPr>
          <p:cNvPr id="4" name="标题 1"/>
          <p:cNvSpPr txBox="1">
            <a:spLocks/>
          </p:cNvSpPr>
          <p:nvPr/>
        </p:nvSpPr>
        <p:spPr>
          <a:xfrm>
            <a:off x="611190" y="195264"/>
            <a:ext cx="1296987" cy="431800"/>
          </a:xfrm>
          <a:prstGeom prst="rect">
            <a:avLst/>
          </a:prstGeom>
        </p:spPr>
        <p:txBody>
          <a:bodyPr>
            <a:normAutofit/>
          </a:bodyPr>
          <a:lstStyle/>
          <a:p>
            <a:pPr fontAlgn="auto">
              <a:spcAft>
                <a:spcPts val="0"/>
              </a:spcAft>
              <a:defRPr/>
            </a:pPr>
            <a:r>
              <a:rPr lang="zh-CN" altLang="en-US" b="1" cap="all" dirty="0">
                <a:latin typeface="微软雅黑" pitchFamily="34" charset="-122"/>
                <a:ea typeface="微软雅黑" pitchFamily="34" charset="-122"/>
                <a:cs typeface="+mj-cs"/>
              </a:rPr>
              <a:t>随堂检测</a:t>
            </a:r>
          </a:p>
        </p:txBody>
      </p:sp>
      <p:pic>
        <p:nvPicPr>
          <p:cNvPr id="27653" name="图片 2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875463" y="2916238"/>
            <a:ext cx="1714500" cy="222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179389" y="941358"/>
            <a:ext cx="8879354"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nSpc>
                <a:spcPct val="200000"/>
              </a:lnSpc>
            </a:pPr>
            <a:r>
              <a:rPr lang="en-US" altLang="zh-CN" b="1" dirty="0">
                <a:latin typeface="微软雅黑" pitchFamily="34" charset="-122"/>
                <a:ea typeface="微软雅黑" pitchFamily="34" charset="-122"/>
              </a:rPr>
              <a:t>2</a:t>
            </a:r>
            <a:r>
              <a:rPr lang="zh-CN" altLang="en-US" dirty="0">
                <a:latin typeface="微软雅黑" pitchFamily="34" charset="-122"/>
                <a:ea typeface="微软雅黑" pitchFamily="34" charset="-122"/>
              </a:rPr>
              <a:t>．下列语句中书写完全正确的一项是</a:t>
            </a:r>
            <a:r>
              <a:rPr lang="en-US" altLang="zh-CN" dirty="0">
                <a:latin typeface="微软雅黑" pitchFamily="34" charset="-122"/>
                <a:ea typeface="微软雅黑" pitchFamily="34" charset="-122"/>
              </a:rPr>
              <a:t>(           )</a:t>
            </a:r>
            <a:endParaRPr lang="zh-CN" altLang="en-US" dirty="0">
              <a:latin typeface="微软雅黑" pitchFamily="34" charset="-122"/>
              <a:ea typeface="微软雅黑" pitchFamily="34" charset="-122"/>
            </a:endParaRPr>
          </a:p>
          <a:p>
            <a:pPr>
              <a:lnSpc>
                <a:spcPct val="200000"/>
              </a:lnSpc>
            </a:pPr>
            <a:r>
              <a:rPr lang="en-US" altLang="zh-CN" dirty="0">
                <a:latin typeface="微软雅黑" pitchFamily="34" charset="-122"/>
                <a:ea typeface="微软雅黑" pitchFamily="34" charset="-122"/>
              </a:rPr>
              <a:t>A</a:t>
            </a:r>
            <a:r>
              <a:rPr lang="zh-CN" altLang="en-US" dirty="0">
                <a:latin typeface="微软雅黑" pitchFamily="34" charset="-122"/>
                <a:ea typeface="微软雅黑" pitchFamily="34" charset="-122"/>
              </a:rPr>
              <a:t>．这副劳动者的忧郁面孔上笼罩着消沉的阴影，滞留着愚盹和压抑。</a:t>
            </a:r>
          </a:p>
          <a:p>
            <a:pPr>
              <a:lnSpc>
                <a:spcPct val="200000"/>
              </a:lnSpc>
            </a:pPr>
            <a:r>
              <a:rPr lang="en-US" altLang="zh-CN" dirty="0">
                <a:latin typeface="微软雅黑" pitchFamily="34" charset="-122"/>
                <a:ea typeface="微软雅黑" pitchFamily="34" charset="-122"/>
              </a:rPr>
              <a:t>B </a:t>
            </a:r>
            <a:r>
              <a:rPr lang="zh-CN" altLang="en-US" dirty="0">
                <a:latin typeface="微软雅黑" pitchFamily="34" charset="-122"/>
                <a:ea typeface="微软雅黑" pitchFamily="34" charset="-122"/>
              </a:rPr>
              <a:t>．不是传播智慧的庙堂，而是禁固思想的囚牢。</a:t>
            </a:r>
          </a:p>
          <a:p>
            <a:pPr>
              <a:lnSpc>
                <a:spcPct val="200000"/>
              </a:lnSpc>
            </a:pPr>
            <a:r>
              <a:rPr lang="en-US" altLang="zh-CN" dirty="0">
                <a:latin typeface="微软雅黑" pitchFamily="34" charset="-122"/>
                <a:ea typeface="微软雅黑" pitchFamily="34" charset="-122"/>
              </a:rPr>
              <a:t>C</a:t>
            </a:r>
            <a:r>
              <a:rPr lang="zh-CN" altLang="en-US" dirty="0">
                <a:latin typeface="微软雅黑" pitchFamily="34" charset="-122"/>
                <a:ea typeface="微软雅黑" pitchFamily="34" charset="-122"/>
              </a:rPr>
              <a:t>．虽然每个见过托尔斯泰的人都谈过这种犀厉目光，但再好的图片都没法加以反映。</a:t>
            </a:r>
          </a:p>
          <a:p>
            <a:pPr>
              <a:lnSpc>
                <a:spcPct val="200000"/>
              </a:lnSpc>
            </a:pPr>
            <a:r>
              <a:rPr lang="en-US" altLang="zh-CN" dirty="0">
                <a:latin typeface="微软雅黑" pitchFamily="34" charset="-122"/>
                <a:ea typeface="微软雅黑" pitchFamily="34" charset="-122"/>
              </a:rPr>
              <a:t>D</a:t>
            </a:r>
            <a:r>
              <a:rPr lang="zh-CN" altLang="en-US" dirty="0">
                <a:latin typeface="微软雅黑" pitchFamily="34" charset="-122"/>
                <a:ea typeface="微软雅黑" pitchFamily="34" charset="-122"/>
              </a:rPr>
              <a:t>．这道目光就像一把锃亮的钢刀刺了过来，又稳又准，击中要害。</a:t>
            </a:r>
          </a:p>
        </p:txBody>
      </p:sp>
      <p:pic>
        <p:nvPicPr>
          <p:cNvPr id="28675" name="Picture 1" descr="学科网(www.zxxk.com)--教育资源门户，提供试卷、教案、课件、论文、素材及各类教学资源下载，还有大量而丰富的教学相关资讯！"/>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68288"/>
            <a:ext cx="19050" cy="1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a:spLocks noChangeArrowheads="1"/>
          </p:cNvSpPr>
          <p:nvPr/>
        </p:nvSpPr>
        <p:spPr bwMode="auto">
          <a:xfrm>
            <a:off x="4402142" y="1085852"/>
            <a:ext cx="314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a:solidFill>
                  <a:srgbClr val="FF0000"/>
                </a:solidFill>
                <a:latin typeface="微软雅黑" pitchFamily="34" charset="-122"/>
                <a:ea typeface="微软雅黑" pitchFamily="34" charset="-122"/>
              </a:rPr>
              <a:t>C</a:t>
            </a:r>
            <a:endParaRPr lang="zh-CN" altLang="en-US" sz="2400">
              <a:solidFill>
                <a:srgbClr val="FF0000"/>
              </a:solidFill>
            </a:endParaRPr>
          </a:p>
        </p:txBody>
      </p:sp>
      <p:sp>
        <p:nvSpPr>
          <p:cNvPr id="6" name="标题 1"/>
          <p:cNvSpPr txBox="1">
            <a:spLocks/>
          </p:cNvSpPr>
          <p:nvPr/>
        </p:nvSpPr>
        <p:spPr>
          <a:xfrm>
            <a:off x="611190" y="195264"/>
            <a:ext cx="1296987" cy="431800"/>
          </a:xfrm>
          <a:prstGeom prst="rect">
            <a:avLst/>
          </a:prstGeom>
        </p:spPr>
        <p:txBody>
          <a:bodyPr>
            <a:normAutofit/>
          </a:bodyPr>
          <a:lstStyle/>
          <a:p>
            <a:pPr fontAlgn="auto">
              <a:spcAft>
                <a:spcPts val="0"/>
              </a:spcAft>
              <a:defRPr/>
            </a:pPr>
            <a:r>
              <a:rPr lang="zh-CN" altLang="en-US" b="1" cap="all">
                <a:latin typeface="微软雅黑" pitchFamily="34" charset="-122"/>
                <a:ea typeface="微软雅黑" pitchFamily="34" charset="-122"/>
                <a:cs typeface="+mj-cs"/>
              </a:rPr>
              <a:t>随堂检测</a:t>
            </a:r>
            <a:endParaRPr lang="zh-CN" altLang="en-US" b="1" cap="all" dirty="0">
              <a:latin typeface="微软雅黑" pitchFamily="34" charset="-122"/>
              <a:ea typeface="微软雅黑" pitchFamily="34" charset="-122"/>
              <a:cs typeface="+mj-cs"/>
            </a:endParaRPr>
          </a:p>
        </p:txBody>
      </p:sp>
      <p:pic>
        <p:nvPicPr>
          <p:cNvPr id="28678" name="图片 2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429500" y="2916238"/>
            <a:ext cx="1714500" cy="222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403350" y="1995488"/>
            <a:ext cx="5545138" cy="1754326"/>
          </a:xfrm>
          <a:prstGeom prst="rect">
            <a:avLst/>
          </a:prstGeom>
        </p:spPr>
        <p:txBody>
          <a:bodyPr>
            <a:spAutoFit/>
          </a:bodyPr>
          <a:lstStyle/>
          <a:p>
            <a:pPr marL="342900" indent="-342900">
              <a:lnSpc>
                <a:spcPct val="200000"/>
              </a:lnSpc>
              <a:buFontTx/>
              <a:buAutoNum type="arabicPeriod"/>
              <a:defRPr/>
            </a:pPr>
            <a:r>
              <a:rPr lang="zh-CN" altLang="en-US" b="1" dirty="0">
                <a:latin typeface="微软雅黑" pitchFamily="34" charset="-122"/>
                <a:ea typeface="微软雅黑" pitchFamily="34" charset="-122"/>
              </a:rPr>
              <a:t>请同学们认真完成同步练习。</a:t>
            </a:r>
            <a:endParaRPr lang="en-US" altLang="zh-CN" b="1" dirty="0">
              <a:latin typeface="微软雅黑" pitchFamily="34" charset="-122"/>
              <a:ea typeface="微软雅黑" pitchFamily="34" charset="-122"/>
            </a:endParaRPr>
          </a:p>
          <a:p>
            <a:pPr>
              <a:lnSpc>
                <a:spcPct val="200000"/>
              </a:lnSpc>
              <a:defRPr/>
            </a:pPr>
            <a:r>
              <a:rPr lang="en-US" altLang="zh-CN" b="1" dirty="0">
                <a:latin typeface="微软雅黑" pitchFamily="34" charset="-122"/>
                <a:ea typeface="微软雅黑" pitchFamily="34" charset="-122"/>
              </a:rPr>
              <a:t>2.   </a:t>
            </a:r>
            <a:r>
              <a:rPr lang="zh-CN" altLang="en-US" b="1" dirty="0">
                <a:latin typeface="微软雅黑" pitchFamily="34" charset="-122"/>
                <a:ea typeface="微软雅黑" pitchFamily="34" charset="-122"/>
              </a:rPr>
              <a:t>请同学们自主预习下一课内容。</a:t>
            </a:r>
            <a:endParaRPr lang="en-US" altLang="zh-CN" b="1" dirty="0">
              <a:latin typeface="微软雅黑" pitchFamily="34" charset="-122"/>
              <a:ea typeface="微软雅黑" pitchFamily="34" charset="-122"/>
            </a:endParaRPr>
          </a:p>
          <a:p>
            <a:pPr marL="342900" indent="-342900">
              <a:lnSpc>
                <a:spcPct val="200000"/>
              </a:lnSpc>
              <a:buFontTx/>
              <a:buAutoNum type="arabicPeriod"/>
              <a:defRPr/>
            </a:pPr>
            <a:endParaRPr lang="zh-CN" altLang="en-US" b="1" dirty="0">
              <a:latin typeface="微软雅黑" pitchFamily="34" charset="-122"/>
              <a:ea typeface="微软雅黑" pitchFamily="34" charset="-122"/>
            </a:endParaRPr>
          </a:p>
        </p:txBody>
      </p:sp>
      <p:pic>
        <p:nvPicPr>
          <p:cNvPr id="29699" name="图片 6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235829" y="2787652"/>
            <a:ext cx="1571625" cy="211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671798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0" descr="http://pic.58pic.com/58pic/13/75/05/23458PICsJu_1024.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55650" y="1058865"/>
            <a:ext cx="7704138"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文本框 1026"/>
          <p:cNvSpPr txBox="1">
            <a:spLocks noChangeArrowheads="1"/>
          </p:cNvSpPr>
          <p:nvPr/>
        </p:nvSpPr>
        <p:spPr bwMode="auto">
          <a:xfrm>
            <a:off x="1377954" y="3003550"/>
            <a:ext cx="5616575" cy="87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4796" tIns="22398" rIns="44796" bIns="22398">
            <a:spAutoFit/>
          </a:bodyPr>
          <a:lstStyle>
            <a:lvl1pPr indent="352425"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dirty="0">
                <a:ea typeface="微软雅黑" pitchFamily="34" charset="-122"/>
              </a:rPr>
              <a:t>  </a:t>
            </a:r>
            <a:r>
              <a:rPr lang="zh-CN" altLang="en-US" dirty="0">
                <a:ea typeface="微软雅黑" pitchFamily="34" charset="-122"/>
              </a:rPr>
              <a:t>读这几个字音时我们注意平翘舌发音的不同，注意与方言区别，注意与形近字的音不同，注意声调。</a:t>
            </a:r>
          </a:p>
        </p:txBody>
      </p:sp>
      <p:sp>
        <p:nvSpPr>
          <p:cNvPr id="7172" name="文本框 7176"/>
          <p:cNvSpPr txBox="1">
            <a:spLocks noChangeArrowheads="1"/>
          </p:cNvSpPr>
          <p:nvPr/>
        </p:nvSpPr>
        <p:spPr bwMode="auto">
          <a:xfrm>
            <a:off x="1414467" y="1635127"/>
            <a:ext cx="675798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zh-CN" sz="1600" dirty="0">
                <a:solidFill>
                  <a:srgbClr val="FF0000"/>
                </a:solidFill>
                <a:latin typeface="微软雅黑" pitchFamily="34" charset="-122"/>
                <a:ea typeface="微软雅黑" pitchFamily="34" charset="-122"/>
              </a:rPr>
              <a:t>锃（</a:t>
            </a:r>
            <a:r>
              <a:rPr lang="en-US" altLang="zh-CN" sz="1600" dirty="0">
                <a:solidFill>
                  <a:srgbClr val="FF0000"/>
                </a:solidFill>
                <a:latin typeface="微软雅黑" pitchFamily="34" charset="-122"/>
                <a:ea typeface="微软雅黑" pitchFamily="34" charset="-122"/>
              </a:rPr>
              <a:t>z</a:t>
            </a:r>
            <a:r>
              <a:rPr lang="zh-CN" altLang="zh-CN" sz="1600" dirty="0">
                <a:solidFill>
                  <a:srgbClr val="FF0000"/>
                </a:solidFill>
                <a:latin typeface="微软雅黑" pitchFamily="34" charset="-122"/>
                <a:ea typeface="微软雅黑" pitchFamily="34" charset="-122"/>
              </a:rPr>
              <a:t>è</a:t>
            </a:r>
            <a:r>
              <a:rPr lang="en-US" altLang="zh-CN" sz="1600" dirty="0" err="1">
                <a:solidFill>
                  <a:srgbClr val="FF0000"/>
                </a:solidFill>
                <a:latin typeface="微软雅黑" pitchFamily="34" charset="-122"/>
                <a:ea typeface="微软雅黑" pitchFamily="34" charset="-122"/>
              </a:rPr>
              <a:t>ng</a:t>
            </a:r>
            <a:r>
              <a:rPr lang="zh-CN" altLang="zh-CN" sz="1600" dirty="0">
                <a:solidFill>
                  <a:srgbClr val="FF0000"/>
                </a:solidFill>
                <a:latin typeface="微软雅黑" pitchFamily="34" charset="-122"/>
                <a:ea typeface="微软雅黑" pitchFamily="34" charset="-122"/>
              </a:rPr>
              <a:t>）亮 犀利（</a:t>
            </a:r>
            <a:r>
              <a:rPr lang="en-US" altLang="zh-CN" sz="1600" dirty="0">
                <a:solidFill>
                  <a:srgbClr val="FF0000"/>
                </a:solidFill>
                <a:latin typeface="微软雅黑" pitchFamily="34" charset="-122"/>
                <a:ea typeface="微软雅黑" pitchFamily="34" charset="-122"/>
              </a:rPr>
              <a:t>x</a:t>
            </a:r>
            <a:r>
              <a:rPr lang="zh-CN" altLang="zh-CN" sz="1600" dirty="0">
                <a:solidFill>
                  <a:srgbClr val="FF0000"/>
                </a:solidFill>
                <a:latin typeface="微软雅黑" pitchFamily="34" charset="-122"/>
                <a:ea typeface="微软雅黑" pitchFamily="34" charset="-122"/>
              </a:rPr>
              <a:t>ī）</a:t>
            </a:r>
            <a:r>
              <a:rPr lang="en-US" altLang="zh-CN" sz="1600" dirty="0">
                <a:solidFill>
                  <a:srgbClr val="FF0000"/>
                </a:solidFill>
                <a:latin typeface="微软雅黑" pitchFamily="34" charset="-122"/>
                <a:ea typeface="微软雅黑" pitchFamily="34" charset="-122"/>
              </a:rPr>
              <a:t>   </a:t>
            </a:r>
            <a:r>
              <a:rPr lang="zh-CN" altLang="zh-CN" sz="1600" dirty="0">
                <a:solidFill>
                  <a:srgbClr val="FF0000"/>
                </a:solidFill>
                <a:latin typeface="微软雅黑" pitchFamily="34" charset="-122"/>
                <a:ea typeface="微软雅黑" pitchFamily="34" charset="-122"/>
              </a:rPr>
              <a:t>尴尬（</a:t>
            </a:r>
            <a:r>
              <a:rPr lang="en-US" altLang="zh-CN" sz="1600" dirty="0">
                <a:solidFill>
                  <a:srgbClr val="FF0000"/>
                </a:solidFill>
                <a:latin typeface="微软雅黑" pitchFamily="34" charset="-122"/>
                <a:ea typeface="微软雅黑" pitchFamily="34" charset="-122"/>
              </a:rPr>
              <a:t>g</a:t>
            </a:r>
            <a:r>
              <a:rPr lang="zh-CN" altLang="zh-CN" sz="1600" dirty="0">
                <a:solidFill>
                  <a:srgbClr val="FF0000"/>
                </a:solidFill>
                <a:latin typeface="微软雅黑" pitchFamily="34" charset="-122"/>
                <a:ea typeface="微软雅黑" pitchFamily="34" charset="-122"/>
              </a:rPr>
              <a:t>ā</a:t>
            </a:r>
            <a:r>
              <a:rPr lang="en-US" altLang="zh-CN" sz="1600" dirty="0">
                <a:solidFill>
                  <a:srgbClr val="FF0000"/>
                </a:solidFill>
                <a:latin typeface="微软雅黑" pitchFamily="34" charset="-122"/>
                <a:ea typeface="微软雅黑" pitchFamily="34" charset="-122"/>
              </a:rPr>
              <a:t>n g</a:t>
            </a:r>
            <a:r>
              <a:rPr lang="zh-CN" altLang="zh-CN" sz="1600" dirty="0">
                <a:solidFill>
                  <a:srgbClr val="FF0000"/>
                </a:solidFill>
                <a:latin typeface="微软雅黑" pitchFamily="34" charset="-122"/>
                <a:ea typeface="微软雅黑" pitchFamily="34" charset="-122"/>
              </a:rPr>
              <a:t>à）</a:t>
            </a:r>
            <a:r>
              <a:rPr lang="en-US" altLang="zh-CN" sz="1600" dirty="0">
                <a:solidFill>
                  <a:srgbClr val="FF0000"/>
                </a:solidFill>
                <a:latin typeface="微软雅黑" pitchFamily="34" charset="-122"/>
                <a:ea typeface="微软雅黑" pitchFamily="34" charset="-122"/>
              </a:rPr>
              <a:t>    </a:t>
            </a:r>
            <a:r>
              <a:rPr lang="zh-CN" altLang="zh-CN" sz="1600" dirty="0">
                <a:solidFill>
                  <a:srgbClr val="FF0000"/>
                </a:solidFill>
                <a:latin typeface="微软雅黑" pitchFamily="34" charset="-122"/>
                <a:ea typeface="微软雅黑" pitchFamily="34" charset="-122"/>
              </a:rPr>
              <a:t>鬈（</a:t>
            </a:r>
            <a:r>
              <a:rPr lang="en-US" altLang="zh-CN" sz="1600" dirty="0" err="1">
                <a:solidFill>
                  <a:srgbClr val="FF0000"/>
                </a:solidFill>
                <a:latin typeface="微软雅黑" pitchFamily="34" charset="-122"/>
                <a:ea typeface="微软雅黑" pitchFamily="34" charset="-122"/>
              </a:rPr>
              <a:t>qu</a:t>
            </a:r>
            <a:r>
              <a:rPr lang="zh-CN" altLang="zh-CN" sz="1600" dirty="0">
                <a:solidFill>
                  <a:srgbClr val="FF0000"/>
                </a:solidFill>
                <a:latin typeface="微软雅黑" pitchFamily="34" charset="-122"/>
                <a:ea typeface="微软雅黑" pitchFamily="34" charset="-122"/>
              </a:rPr>
              <a:t>á</a:t>
            </a:r>
            <a:r>
              <a:rPr lang="en-US" altLang="zh-CN" sz="1600" dirty="0">
                <a:solidFill>
                  <a:srgbClr val="FF0000"/>
                </a:solidFill>
                <a:latin typeface="微软雅黑" pitchFamily="34" charset="-122"/>
                <a:ea typeface="微软雅黑" pitchFamily="34" charset="-122"/>
              </a:rPr>
              <a:t>n</a:t>
            </a:r>
            <a:r>
              <a:rPr lang="zh-CN" altLang="zh-CN" sz="1600" dirty="0">
                <a:solidFill>
                  <a:srgbClr val="FF0000"/>
                </a:solidFill>
                <a:latin typeface="微软雅黑" pitchFamily="34" charset="-122"/>
                <a:ea typeface="微软雅黑" pitchFamily="34" charset="-122"/>
              </a:rPr>
              <a:t>）</a:t>
            </a:r>
          </a:p>
          <a:p>
            <a:pPr eaLnBrk="1" hangingPunct="1">
              <a:lnSpc>
                <a:spcPct val="150000"/>
              </a:lnSpc>
            </a:pPr>
            <a:r>
              <a:rPr lang="zh-CN" altLang="zh-CN" sz="1600" dirty="0">
                <a:solidFill>
                  <a:srgbClr val="FF0000"/>
                </a:solidFill>
                <a:latin typeface="微软雅黑" pitchFamily="34" charset="-122"/>
                <a:ea typeface="微软雅黑" pitchFamily="34" charset="-122"/>
              </a:rPr>
              <a:t>禁锢（</a:t>
            </a:r>
            <a:r>
              <a:rPr lang="en-US" altLang="zh-CN" sz="1600" dirty="0">
                <a:solidFill>
                  <a:srgbClr val="FF0000"/>
                </a:solidFill>
                <a:latin typeface="微软雅黑" pitchFamily="34" charset="-122"/>
                <a:ea typeface="微软雅黑" pitchFamily="34" charset="-122"/>
              </a:rPr>
              <a:t>g</a:t>
            </a:r>
            <a:r>
              <a:rPr lang="zh-CN" altLang="zh-CN" sz="1600" dirty="0">
                <a:solidFill>
                  <a:srgbClr val="FF0000"/>
                </a:solidFill>
                <a:latin typeface="微软雅黑" pitchFamily="34" charset="-122"/>
                <a:ea typeface="微软雅黑" pitchFamily="34" charset="-122"/>
              </a:rPr>
              <a:t>ù）</a:t>
            </a:r>
            <a:r>
              <a:rPr lang="en-US" altLang="zh-CN" sz="1600" dirty="0">
                <a:solidFill>
                  <a:srgbClr val="FF0000"/>
                </a:solidFill>
                <a:latin typeface="微软雅黑" pitchFamily="34" charset="-122"/>
                <a:ea typeface="微软雅黑" pitchFamily="34" charset="-122"/>
              </a:rPr>
              <a:t>   </a:t>
            </a:r>
            <a:r>
              <a:rPr lang="zh-CN" altLang="zh-CN" sz="1600" dirty="0">
                <a:solidFill>
                  <a:srgbClr val="FF0000"/>
                </a:solidFill>
                <a:latin typeface="微软雅黑" pitchFamily="34" charset="-122"/>
                <a:ea typeface="微软雅黑" pitchFamily="34" charset="-122"/>
              </a:rPr>
              <a:t>滞留（</a:t>
            </a:r>
            <a:r>
              <a:rPr lang="en-US" altLang="zh-CN" sz="1600" dirty="0" err="1">
                <a:solidFill>
                  <a:srgbClr val="FF0000"/>
                </a:solidFill>
                <a:latin typeface="微软雅黑" pitchFamily="34" charset="-122"/>
                <a:ea typeface="微软雅黑" pitchFamily="34" charset="-122"/>
              </a:rPr>
              <a:t>zh</a:t>
            </a:r>
            <a:r>
              <a:rPr lang="zh-CN" altLang="zh-CN" sz="1600" dirty="0">
                <a:solidFill>
                  <a:srgbClr val="FF0000"/>
                </a:solidFill>
                <a:latin typeface="微软雅黑" pitchFamily="34" charset="-122"/>
                <a:ea typeface="微软雅黑" pitchFamily="34" charset="-122"/>
              </a:rPr>
              <a:t>ì）</a:t>
            </a:r>
            <a:r>
              <a:rPr lang="en-US" altLang="zh-CN" sz="1600" dirty="0">
                <a:solidFill>
                  <a:srgbClr val="FF0000"/>
                </a:solidFill>
                <a:latin typeface="微软雅黑" pitchFamily="34" charset="-122"/>
                <a:ea typeface="微软雅黑" pitchFamily="34" charset="-122"/>
              </a:rPr>
              <a:t>  </a:t>
            </a:r>
            <a:r>
              <a:rPr lang="zh-CN" altLang="zh-CN" sz="1600" dirty="0">
                <a:solidFill>
                  <a:srgbClr val="FF0000"/>
                </a:solidFill>
                <a:latin typeface="微软雅黑" pitchFamily="34" charset="-122"/>
                <a:ea typeface="微软雅黑" pitchFamily="34" charset="-122"/>
              </a:rPr>
              <a:t>颔（</a:t>
            </a:r>
            <a:r>
              <a:rPr lang="en-US" altLang="zh-CN" sz="1600" dirty="0">
                <a:solidFill>
                  <a:srgbClr val="FF0000"/>
                </a:solidFill>
                <a:latin typeface="微软雅黑" pitchFamily="34" charset="-122"/>
                <a:ea typeface="微软雅黑" pitchFamily="34" charset="-122"/>
              </a:rPr>
              <a:t>h</a:t>
            </a:r>
            <a:r>
              <a:rPr lang="zh-CN" altLang="zh-CN" sz="1600" dirty="0">
                <a:solidFill>
                  <a:srgbClr val="FF0000"/>
                </a:solidFill>
                <a:latin typeface="微软雅黑" pitchFamily="34" charset="-122"/>
                <a:ea typeface="微软雅黑" pitchFamily="34" charset="-122"/>
              </a:rPr>
              <a:t>à</a:t>
            </a:r>
            <a:r>
              <a:rPr lang="en-US" altLang="zh-CN" sz="1600" dirty="0">
                <a:solidFill>
                  <a:srgbClr val="FF0000"/>
                </a:solidFill>
                <a:latin typeface="微软雅黑" pitchFamily="34" charset="-122"/>
                <a:ea typeface="微软雅黑" pitchFamily="34" charset="-122"/>
              </a:rPr>
              <a:t>n</a:t>
            </a:r>
            <a:r>
              <a:rPr lang="zh-CN" altLang="zh-CN" sz="1600" dirty="0">
                <a:solidFill>
                  <a:srgbClr val="FF0000"/>
                </a:solidFill>
                <a:latin typeface="微软雅黑" pitchFamily="34" charset="-122"/>
                <a:ea typeface="微软雅黑" pitchFamily="34" charset="-122"/>
              </a:rPr>
              <a:t>）首低眉</a:t>
            </a:r>
            <a:r>
              <a:rPr lang="en-US" altLang="zh-CN" sz="1600" dirty="0">
                <a:solidFill>
                  <a:srgbClr val="FF0000"/>
                </a:solidFill>
                <a:latin typeface="微软雅黑" pitchFamily="34" charset="-122"/>
                <a:ea typeface="微软雅黑" pitchFamily="34" charset="-122"/>
              </a:rPr>
              <a:t>   </a:t>
            </a:r>
            <a:r>
              <a:rPr lang="zh-CN" altLang="zh-CN" sz="1600" dirty="0">
                <a:solidFill>
                  <a:srgbClr val="FF0000"/>
                </a:solidFill>
                <a:latin typeface="微软雅黑" pitchFamily="34" charset="-122"/>
                <a:ea typeface="微软雅黑" pitchFamily="34" charset="-122"/>
              </a:rPr>
              <a:t>髯（</a:t>
            </a:r>
            <a:r>
              <a:rPr lang="en-US" altLang="zh-CN" sz="1600" dirty="0">
                <a:solidFill>
                  <a:srgbClr val="FF0000"/>
                </a:solidFill>
                <a:latin typeface="微软雅黑" pitchFamily="34" charset="-122"/>
                <a:ea typeface="微软雅黑" pitchFamily="34" charset="-122"/>
              </a:rPr>
              <a:t>r</a:t>
            </a:r>
            <a:r>
              <a:rPr lang="zh-CN" altLang="zh-CN" sz="1600" dirty="0">
                <a:solidFill>
                  <a:srgbClr val="FF0000"/>
                </a:solidFill>
                <a:latin typeface="微软雅黑" pitchFamily="34" charset="-122"/>
                <a:ea typeface="微软雅黑" pitchFamily="34" charset="-122"/>
              </a:rPr>
              <a:t>á</a:t>
            </a:r>
            <a:r>
              <a:rPr lang="en-US" altLang="zh-CN" sz="1600" dirty="0">
                <a:solidFill>
                  <a:srgbClr val="FF0000"/>
                </a:solidFill>
                <a:latin typeface="微软雅黑" pitchFamily="34" charset="-122"/>
                <a:ea typeface="微软雅黑" pitchFamily="34" charset="-122"/>
              </a:rPr>
              <a:t>n</a:t>
            </a:r>
            <a:r>
              <a:rPr lang="zh-CN" altLang="zh-CN" sz="1600" dirty="0">
                <a:solidFill>
                  <a:srgbClr val="FF0000"/>
                </a:solidFill>
                <a:latin typeface="微软雅黑" pitchFamily="34" charset="-122"/>
                <a:ea typeface="微软雅黑" pitchFamily="34" charset="-122"/>
              </a:rPr>
              <a:t>）</a:t>
            </a:r>
          </a:p>
          <a:p>
            <a:pPr eaLnBrk="1" hangingPunct="1">
              <a:lnSpc>
                <a:spcPct val="150000"/>
              </a:lnSpc>
            </a:pPr>
            <a:r>
              <a:rPr lang="zh-CN" altLang="zh-CN" sz="1600" dirty="0">
                <a:solidFill>
                  <a:srgbClr val="FF0000"/>
                </a:solidFill>
                <a:latin typeface="微软雅黑" pitchFamily="34" charset="-122"/>
                <a:ea typeface="微软雅黑" pitchFamily="34" charset="-122"/>
              </a:rPr>
              <a:t>黝黑（</a:t>
            </a:r>
            <a:r>
              <a:rPr lang="en-US" altLang="zh-CN" sz="1600" dirty="0">
                <a:solidFill>
                  <a:srgbClr val="FF0000"/>
                </a:solidFill>
                <a:latin typeface="微软雅黑" pitchFamily="34" charset="-122"/>
                <a:ea typeface="微软雅黑" pitchFamily="34" charset="-122"/>
              </a:rPr>
              <a:t>y</a:t>
            </a:r>
            <a:r>
              <a:rPr lang="zh-CN" altLang="zh-CN" sz="1600" dirty="0">
                <a:solidFill>
                  <a:srgbClr val="FF0000"/>
                </a:solidFill>
                <a:latin typeface="微软雅黑" pitchFamily="34" charset="-122"/>
                <a:ea typeface="微软雅黑" pitchFamily="34" charset="-122"/>
              </a:rPr>
              <a:t>ǒ</a:t>
            </a:r>
            <a:r>
              <a:rPr lang="en-US" altLang="zh-CN" sz="1600" dirty="0">
                <a:solidFill>
                  <a:srgbClr val="FF0000"/>
                </a:solidFill>
                <a:latin typeface="微软雅黑" pitchFamily="34" charset="-122"/>
                <a:ea typeface="微软雅黑" pitchFamily="34" charset="-122"/>
              </a:rPr>
              <a:t>u</a:t>
            </a:r>
            <a:r>
              <a:rPr lang="zh-CN" altLang="zh-CN" sz="1600" dirty="0">
                <a:solidFill>
                  <a:srgbClr val="FF0000"/>
                </a:solidFill>
                <a:latin typeface="微软雅黑" pitchFamily="34" charset="-122"/>
                <a:ea typeface="微软雅黑" pitchFamily="34" charset="-122"/>
              </a:rPr>
              <a:t>）</a:t>
            </a:r>
            <a:r>
              <a:rPr lang="en-US" altLang="zh-CN" sz="1600" dirty="0">
                <a:solidFill>
                  <a:srgbClr val="FF0000"/>
                </a:solidFill>
                <a:latin typeface="微软雅黑" pitchFamily="34" charset="-122"/>
                <a:ea typeface="微软雅黑" pitchFamily="34" charset="-122"/>
              </a:rPr>
              <a:t>  </a:t>
            </a:r>
            <a:r>
              <a:rPr lang="zh-CN" altLang="zh-CN" sz="1600" dirty="0">
                <a:solidFill>
                  <a:srgbClr val="FF0000"/>
                </a:solidFill>
                <a:latin typeface="微软雅黑" pitchFamily="34" charset="-122"/>
                <a:ea typeface="微软雅黑" pitchFamily="34" charset="-122"/>
              </a:rPr>
              <a:t>炽热（</a:t>
            </a:r>
            <a:r>
              <a:rPr lang="en-US" altLang="zh-CN" sz="1600" dirty="0" err="1">
                <a:solidFill>
                  <a:srgbClr val="FF0000"/>
                </a:solidFill>
                <a:latin typeface="微软雅黑" pitchFamily="34" charset="-122"/>
                <a:ea typeface="微软雅黑" pitchFamily="34" charset="-122"/>
              </a:rPr>
              <a:t>ch</a:t>
            </a:r>
            <a:r>
              <a:rPr lang="zh-CN" altLang="zh-CN" sz="1600" dirty="0">
                <a:solidFill>
                  <a:srgbClr val="FF0000"/>
                </a:solidFill>
                <a:latin typeface="微软雅黑" pitchFamily="34" charset="-122"/>
                <a:ea typeface="微软雅黑" pitchFamily="34" charset="-122"/>
              </a:rPr>
              <a:t>ì）</a:t>
            </a:r>
            <a:r>
              <a:rPr lang="en-US" altLang="zh-CN" sz="1600" dirty="0">
                <a:solidFill>
                  <a:srgbClr val="FF0000"/>
                </a:solidFill>
                <a:latin typeface="微软雅黑" pitchFamily="34" charset="-122"/>
                <a:ea typeface="微软雅黑" pitchFamily="34" charset="-122"/>
              </a:rPr>
              <a:t>  </a:t>
            </a:r>
            <a:r>
              <a:rPr lang="zh-CN" altLang="zh-CN" sz="1600" dirty="0">
                <a:solidFill>
                  <a:srgbClr val="FF0000"/>
                </a:solidFill>
                <a:latin typeface="微软雅黑" pitchFamily="34" charset="-122"/>
                <a:ea typeface="微软雅黑" pitchFamily="34" charset="-122"/>
              </a:rPr>
              <a:t>广袤（</a:t>
            </a:r>
            <a:r>
              <a:rPr lang="en-US" altLang="zh-CN" sz="1600" dirty="0">
                <a:solidFill>
                  <a:srgbClr val="FF0000"/>
                </a:solidFill>
                <a:latin typeface="微软雅黑" pitchFamily="34" charset="-122"/>
                <a:ea typeface="微软雅黑" pitchFamily="34" charset="-122"/>
              </a:rPr>
              <a:t>m</a:t>
            </a:r>
            <a:r>
              <a:rPr lang="zh-CN" altLang="zh-CN" sz="1600" dirty="0">
                <a:solidFill>
                  <a:srgbClr val="FF0000"/>
                </a:solidFill>
                <a:latin typeface="微软雅黑" pitchFamily="34" charset="-122"/>
                <a:ea typeface="微软雅黑" pitchFamily="34" charset="-122"/>
              </a:rPr>
              <a:t>à</a:t>
            </a:r>
            <a:r>
              <a:rPr lang="en-US" altLang="zh-CN" sz="1600" dirty="0">
                <a:solidFill>
                  <a:srgbClr val="FF0000"/>
                </a:solidFill>
                <a:latin typeface="微软雅黑" pitchFamily="34" charset="-122"/>
                <a:ea typeface="微软雅黑" pitchFamily="34" charset="-122"/>
              </a:rPr>
              <a:t>o</a:t>
            </a:r>
            <a:r>
              <a:rPr lang="zh-CN" altLang="zh-CN" sz="1600" dirty="0">
                <a:solidFill>
                  <a:srgbClr val="FF0000"/>
                </a:solidFill>
                <a:latin typeface="微软雅黑" pitchFamily="34" charset="-122"/>
                <a:ea typeface="微软雅黑" pitchFamily="34" charset="-122"/>
              </a:rPr>
              <a:t>）无垠</a:t>
            </a:r>
            <a:r>
              <a:rPr lang="en-US" altLang="zh-CN" sz="1600" dirty="0">
                <a:solidFill>
                  <a:srgbClr val="FF0000"/>
                </a:solidFill>
                <a:latin typeface="微软雅黑" pitchFamily="34" charset="-122"/>
                <a:ea typeface="微软雅黑" pitchFamily="34" charset="-122"/>
              </a:rPr>
              <a:t>   </a:t>
            </a:r>
            <a:r>
              <a:rPr lang="zh-CN" altLang="zh-CN" sz="1600" dirty="0">
                <a:solidFill>
                  <a:srgbClr val="FF0000"/>
                </a:solidFill>
                <a:latin typeface="微软雅黑" pitchFamily="34" charset="-122"/>
                <a:ea typeface="微软雅黑" pitchFamily="34" charset="-122"/>
              </a:rPr>
              <a:t>髭（</a:t>
            </a:r>
            <a:r>
              <a:rPr lang="en-US" altLang="zh-CN" sz="1600" dirty="0">
                <a:solidFill>
                  <a:srgbClr val="FF0000"/>
                </a:solidFill>
                <a:latin typeface="微软雅黑" pitchFamily="34" charset="-122"/>
                <a:ea typeface="微软雅黑" pitchFamily="34" charset="-122"/>
              </a:rPr>
              <a:t>z</a:t>
            </a:r>
            <a:r>
              <a:rPr lang="zh-CN" altLang="zh-CN" sz="1600" dirty="0">
                <a:solidFill>
                  <a:srgbClr val="FF0000"/>
                </a:solidFill>
                <a:latin typeface="微软雅黑" pitchFamily="34" charset="-122"/>
                <a:ea typeface="微软雅黑" pitchFamily="34" charset="-122"/>
              </a:rPr>
              <a:t>ī</a:t>
            </a:r>
            <a:r>
              <a:rPr lang="zh-CN" altLang="zh-CN" sz="1600" dirty="0" smtClean="0">
                <a:solidFill>
                  <a:srgbClr val="FF0000"/>
                </a:solidFill>
                <a:latin typeface="微软雅黑" pitchFamily="34" charset="-122"/>
                <a:ea typeface="微软雅黑" pitchFamily="34" charset="-122"/>
              </a:rPr>
              <a:t>）</a:t>
            </a:r>
            <a:endParaRPr lang="zh-CN" altLang="zh-CN" sz="1600" dirty="0">
              <a:latin typeface="微软雅黑" pitchFamily="34" charset="-122"/>
              <a:ea typeface="微软雅黑" pitchFamily="34" charset="-122"/>
            </a:endParaRPr>
          </a:p>
        </p:txBody>
      </p:sp>
      <p:sp>
        <p:nvSpPr>
          <p:cNvPr id="7173" name="文本框 7183"/>
          <p:cNvSpPr txBox="1">
            <a:spLocks noChangeArrowheads="1"/>
          </p:cNvSpPr>
          <p:nvPr/>
        </p:nvSpPr>
        <p:spPr bwMode="auto">
          <a:xfrm>
            <a:off x="1547817" y="1492252"/>
            <a:ext cx="662463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spcBef>
                <a:spcPct val="20000"/>
              </a:spcBef>
            </a:pPr>
            <a:r>
              <a:rPr lang="en-US" altLang="zh-CN">
                <a:solidFill>
                  <a:srgbClr val="FF0000"/>
                </a:solidFill>
                <a:latin typeface="微软雅黑" pitchFamily="34" charset="-122"/>
                <a:ea typeface="微软雅黑" pitchFamily="34" charset="-122"/>
              </a:rPr>
              <a:t>      </a:t>
            </a:r>
          </a:p>
        </p:txBody>
      </p:sp>
      <p:sp>
        <p:nvSpPr>
          <p:cNvPr id="8" name="横卷形 7"/>
          <p:cNvSpPr/>
          <p:nvPr/>
        </p:nvSpPr>
        <p:spPr>
          <a:xfrm>
            <a:off x="2987675" y="123825"/>
            <a:ext cx="2808288" cy="935038"/>
          </a:xfrm>
          <a:prstGeom prst="horizontalScroll">
            <a:avLst/>
          </a:prstGeom>
          <a:solidFill>
            <a:srgbClr val="92D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p>
        </p:txBody>
      </p:sp>
      <p:sp>
        <p:nvSpPr>
          <p:cNvPr id="7175" name="文本框 1"/>
          <p:cNvSpPr txBox="1">
            <a:spLocks noChangeArrowheads="1"/>
          </p:cNvSpPr>
          <p:nvPr/>
        </p:nvSpPr>
        <p:spPr bwMode="auto">
          <a:xfrm>
            <a:off x="3621088" y="315914"/>
            <a:ext cx="1706294" cy="460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4796" tIns="22398" rIns="44796" bIns="22398">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dirty="0">
                <a:latin typeface="微软雅黑" pitchFamily="34" charset="-122"/>
                <a:ea typeface="微软雅黑" pitchFamily="34" charset="-122"/>
                <a:sym typeface="宋体" pitchFamily="2" charset="-122"/>
              </a:rPr>
              <a:t>识生字，读准音</a:t>
            </a:r>
            <a:endParaRPr lang="zh-CN" altLang="en-US" dirty="0">
              <a:ea typeface="微软雅黑" pitchFamily="34" charset="-122"/>
            </a:endParaRPr>
          </a:p>
        </p:txBody>
      </p:sp>
      <p:pic>
        <p:nvPicPr>
          <p:cNvPr id="7176" name="Picture 5" descr="http://s3.sinaimg.cn/mw690/b0095d86gd854ccbfc4b2&amp;690"/>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850188" y="4041775"/>
            <a:ext cx="1306512"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标题 1"/>
          <p:cNvSpPr>
            <a:spLocks noGrp="1"/>
          </p:cNvSpPr>
          <p:nvPr>
            <p:ph type="title"/>
          </p:nvPr>
        </p:nvSpPr>
        <p:spPr>
          <a:xfrm>
            <a:off x="582613" y="192090"/>
            <a:ext cx="1757362" cy="579437"/>
          </a:xfrm>
        </p:spPr>
        <p:txBody>
          <a:bodyPr>
            <a:normAutofit fontScale="90000"/>
          </a:bodyPr>
          <a:lstStyle/>
          <a:p>
            <a:pPr>
              <a:defRPr/>
            </a:pPr>
            <a:r>
              <a:rPr lang="zh-CN" altLang="en-US" sz="2200" dirty="0" smtClean="0">
                <a:latin typeface="微软雅黑" pitchFamily="34" charset="-122"/>
                <a:ea typeface="微软雅黑" pitchFamily="34" charset="-122"/>
              </a:rPr>
              <a:t>课前自主学习</a:t>
            </a:r>
            <a:endParaRPr lang="zh-CN" altLang="en-US" sz="2200"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8"/>
          <p:cNvSpPr txBox="1">
            <a:spLocks noChangeArrowheads="1"/>
          </p:cNvSpPr>
          <p:nvPr/>
        </p:nvSpPr>
        <p:spPr bwMode="auto">
          <a:xfrm>
            <a:off x="909638" y="1624013"/>
            <a:ext cx="5689600" cy="3369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4796" tIns="22398" rIns="44796" bIns="22398">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dirty="0">
                <a:latin typeface="微软雅黑" pitchFamily="34" charset="-122"/>
                <a:ea typeface="微软雅黑" pitchFamily="34" charset="-122"/>
              </a:rPr>
              <a:t>       </a:t>
            </a:r>
            <a:r>
              <a:rPr lang="zh-CN" altLang="zh-CN" dirty="0">
                <a:latin typeface="微软雅黑" pitchFamily="34" charset="-122"/>
                <a:ea typeface="微软雅黑" pitchFamily="34" charset="-122"/>
              </a:rPr>
              <a:t>斯蒂芬•茨威格（</a:t>
            </a:r>
            <a:r>
              <a:rPr lang="en-US" altLang="zh-CN" dirty="0">
                <a:latin typeface="微软雅黑" pitchFamily="34" charset="-122"/>
                <a:ea typeface="微软雅黑" pitchFamily="34" charset="-122"/>
              </a:rPr>
              <a:t>1881</a:t>
            </a:r>
            <a:r>
              <a:rPr lang="zh-CN" altLang="zh-CN" dirty="0">
                <a:latin typeface="微软雅黑" pitchFamily="34" charset="-122"/>
                <a:ea typeface="微软雅黑" pitchFamily="34" charset="-122"/>
              </a:rPr>
              <a:t>～</a:t>
            </a:r>
            <a:r>
              <a:rPr lang="en-US" altLang="zh-CN" dirty="0">
                <a:latin typeface="微软雅黑" pitchFamily="34" charset="-122"/>
                <a:ea typeface="微软雅黑" pitchFamily="34" charset="-122"/>
              </a:rPr>
              <a:t>1942</a:t>
            </a:r>
            <a:r>
              <a:rPr lang="zh-CN" altLang="zh-CN" dirty="0">
                <a:latin typeface="微软雅黑" pitchFamily="34" charset="-122"/>
                <a:ea typeface="微软雅黑" pitchFamily="34" charset="-122"/>
              </a:rPr>
              <a:t>），奥地利文学家，生于维也纳一个犹太资产阶级家庭，自幼徜徉沉浸在音乐、诗歌、戏剧的艺术之宫里，</a:t>
            </a:r>
            <a:r>
              <a:rPr lang="en-US" altLang="zh-CN" dirty="0">
                <a:latin typeface="微软雅黑" pitchFamily="34" charset="-122"/>
                <a:ea typeface="微软雅黑" pitchFamily="34" charset="-122"/>
              </a:rPr>
              <a:t>1901</a:t>
            </a:r>
            <a:r>
              <a:rPr lang="zh-CN" altLang="zh-CN" dirty="0">
                <a:latin typeface="微软雅黑" pitchFamily="34" charset="-122"/>
                <a:ea typeface="微软雅黑" pitchFamily="34" charset="-122"/>
              </a:rPr>
              <a:t>年在维也纳大学攻读哲学期间出版了第一奉诗集《银弦集》。此后，新作迭出，文学成了他毕生追求的事业。小说剧、诗歌、传记、散文特写，各种文学体裁他无不涉猎，其著述之丰、之精是惊人的。他的主要成就在文学传记和小说创作方面。</a:t>
            </a:r>
          </a:p>
        </p:txBody>
      </p:sp>
      <p:sp>
        <p:nvSpPr>
          <p:cNvPr id="16" name="横卷形 15"/>
          <p:cNvSpPr/>
          <p:nvPr/>
        </p:nvSpPr>
        <p:spPr>
          <a:xfrm>
            <a:off x="2987675" y="195265"/>
            <a:ext cx="2736850" cy="863600"/>
          </a:xfrm>
          <a:prstGeom prst="horizontalScroll">
            <a:avLst/>
          </a:prstGeom>
          <a:solidFill>
            <a:srgbClr val="92D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p>
        </p:txBody>
      </p:sp>
      <p:sp>
        <p:nvSpPr>
          <p:cNvPr id="8196" name="TextBox 6"/>
          <p:cNvSpPr txBox="1">
            <a:spLocks noChangeArrowheads="1"/>
          </p:cNvSpPr>
          <p:nvPr/>
        </p:nvSpPr>
        <p:spPr bwMode="auto">
          <a:xfrm>
            <a:off x="3548063" y="381000"/>
            <a:ext cx="2889250" cy="405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4796" tIns="22398" rIns="44796" bIns="22398">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30000"/>
              </a:lnSpc>
            </a:pPr>
            <a:r>
              <a:rPr lang="zh-CN" altLang="en-US" dirty="0">
                <a:latin typeface="微软雅黑" pitchFamily="34" charset="-122"/>
                <a:ea typeface="微软雅黑" pitchFamily="34" charset="-122"/>
              </a:rPr>
              <a:t>文学常识积累</a:t>
            </a:r>
          </a:p>
        </p:txBody>
      </p:sp>
      <p:pic>
        <p:nvPicPr>
          <p:cNvPr id="8197" name="Picture 2" descr="http://c.hiphotos.baidu.com/baike/w%3D268/sign=6a49aac7bd315c6043956ce9b5b3cbe6/c8177f3e6709c93dfa7808259e3df8dcd000545d.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948492" y="1563688"/>
            <a:ext cx="1831975"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矩形 5"/>
          <p:cNvSpPr>
            <a:spLocks noChangeArrowheads="1"/>
          </p:cNvSpPr>
          <p:nvPr/>
        </p:nvSpPr>
        <p:spPr bwMode="auto">
          <a:xfrm>
            <a:off x="684213" y="195263"/>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dirty="0">
                <a:latin typeface="微软雅黑" pitchFamily="34" charset="-122"/>
                <a:ea typeface="微软雅黑" pitchFamily="34" charset="-122"/>
              </a:rPr>
              <a:t>课前自主学习</a:t>
            </a:r>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8"/>
          <p:cNvSpPr txBox="1">
            <a:spLocks noChangeArrowheads="1"/>
          </p:cNvSpPr>
          <p:nvPr/>
        </p:nvSpPr>
        <p:spPr bwMode="auto">
          <a:xfrm>
            <a:off x="909638" y="1624013"/>
            <a:ext cx="5689600" cy="2538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4796" tIns="22398" rIns="44796" bIns="22398">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dirty="0">
                <a:latin typeface="微软雅黑" pitchFamily="34" charset="-122"/>
                <a:ea typeface="微软雅黑" pitchFamily="34" charset="-122"/>
              </a:rPr>
              <a:t>       </a:t>
            </a:r>
            <a:r>
              <a:rPr lang="zh-CN" altLang="zh-CN" dirty="0">
                <a:latin typeface="微软雅黑" pitchFamily="34" charset="-122"/>
                <a:ea typeface="微软雅黑" pitchFamily="34" charset="-122"/>
              </a:rPr>
              <a:t>主要作品有：为巴尔扎克、狄更斯、陀斯妥耶夫斯基写的传记《三位大师》和《罗曼•罗兰》等，小说《焦燥的心》《一个女人一生中的二十四小时》《象棋的故事》《一颗心的沦亡》等等。他的小说多写人的下意识活动和人在激驱使下的命运遭际，对人物的心理活动、精神状态进行细腻的工笔式描绘。</a:t>
            </a:r>
          </a:p>
        </p:txBody>
      </p:sp>
      <p:sp>
        <p:nvSpPr>
          <p:cNvPr id="16" name="横卷形 15"/>
          <p:cNvSpPr/>
          <p:nvPr/>
        </p:nvSpPr>
        <p:spPr>
          <a:xfrm>
            <a:off x="2987675" y="195265"/>
            <a:ext cx="2736850" cy="863600"/>
          </a:xfrm>
          <a:prstGeom prst="horizontalScroll">
            <a:avLst/>
          </a:prstGeom>
          <a:solidFill>
            <a:srgbClr val="92D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p>
        </p:txBody>
      </p:sp>
      <p:sp>
        <p:nvSpPr>
          <p:cNvPr id="9220" name="TextBox 6"/>
          <p:cNvSpPr txBox="1">
            <a:spLocks noChangeArrowheads="1"/>
          </p:cNvSpPr>
          <p:nvPr/>
        </p:nvSpPr>
        <p:spPr bwMode="auto">
          <a:xfrm>
            <a:off x="3548063" y="381000"/>
            <a:ext cx="2889250" cy="405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4796" tIns="22398" rIns="44796" bIns="22398">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30000"/>
              </a:lnSpc>
            </a:pPr>
            <a:r>
              <a:rPr lang="zh-CN" altLang="en-US">
                <a:latin typeface="微软雅黑" pitchFamily="34" charset="-122"/>
                <a:ea typeface="微软雅黑" pitchFamily="34" charset="-122"/>
              </a:rPr>
              <a:t>文学常识积累</a:t>
            </a:r>
          </a:p>
        </p:txBody>
      </p:sp>
      <p:pic>
        <p:nvPicPr>
          <p:cNvPr id="9221" name="Picture 2" descr="http://img31.ddimg.cn/90/27/1005379641-1_w_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3539" y="1774827"/>
            <a:ext cx="2181225" cy="218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矩形 5"/>
          <p:cNvSpPr>
            <a:spLocks noChangeArrowheads="1"/>
          </p:cNvSpPr>
          <p:nvPr/>
        </p:nvSpPr>
        <p:spPr bwMode="auto">
          <a:xfrm>
            <a:off x="684213" y="185738"/>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latin typeface="微软雅黑" pitchFamily="34" charset="-122"/>
                <a:ea typeface="微软雅黑" pitchFamily="34" charset="-122"/>
              </a:rPr>
              <a:t>课前自主学习</a:t>
            </a:r>
            <a:endParaRPr lang="zh-CN"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8"/>
          <p:cNvSpPr txBox="1">
            <a:spLocks noChangeArrowheads="1"/>
          </p:cNvSpPr>
          <p:nvPr/>
        </p:nvSpPr>
        <p:spPr bwMode="auto">
          <a:xfrm>
            <a:off x="909638" y="1624015"/>
            <a:ext cx="6470650" cy="1707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4796" tIns="22398" rIns="44796" bIns="22398">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dirty="0">
                <a:latin typeface="微软雅黑" pitchFamily="34" charset="-122"/>
                <a:ea typeface="微软雅黑" pitchFamily="34" charset="-122"/>
              </a:rPr>
              <a:t>        1942</a:t>
            </a:r>
            <a:r>
              <a:rPr lang="zh-CN" altLang="zh-CN" dirty="0">
                <a:latin typeface="微软雅黑" pitchFamily="34" charset="-122"/>
                <a:ea typeface="微软雅黑" pitchFamily="34" charset="-122"/>
              </a:rPr>
              <a:t>年</a:t>
            </a:r>
            <a:r>
              <a:rPr lang="en-US" altLang="zh-CN" dirty="0">
                <a:latin typeface="微软雅黑" pitchFamily="34" charset="-122"/>
                <a:ea typeface="微软雅黑" pitchFamily="34" charset="-122"/>
              </a:rPr>
              <a:t>2</a:t>
            </a:r>
            <a:r>
              <a:rPr lang="zh-CN" altLang="zh-CN" dirty="0">
                <a:latin typeface="微软雅黑" pitchFamily="34" charset="-122"/>
                <a:ea typeface="微软雅黑" pitchFamily="34" charset="-122"/>
              </a:rPr>
              <a:t>月</a:t>
            </a:r>
            <a:r>
              <a:rPr lang="en-US" altLang="zh-CN" dirty="0">
                <a:latin typeface="微软雅黑" pitchFamily="34" charset="-122"/>
                <a:ea typeface="微软雅黑" pitchFamily="34" charset="-122"/>
              </a:rPr>
              <a:t>22</a:t>
            </a:r>
            <a:r>
              <a:rPr lang="zh-CN" altLang="zh-CN" dirty="0">
                <a:latin typeface="微软雅黑" pitchFamily="34" charset="-122"/>
                <a:ea typeface="微软雅黑" pitchFamily="34" charset="-122"/>
              </a:rPr>
              <a:t>日，目睹希特勒法西斯主义的疯狂肆虐而无能为力，流亡在巴西的茨威格与妻子一道自杀于巴西首都里约热内卢市郊寓所，以一个弱者的绝望与悲愤，向那人间的罪恶不义发出了无声的控诉和抗议。</a:t>
            </a:r>
          </a:p>
        </p:txBody>
      </p:sp>
      <p:sp>
        <p:nvSpPr>
          <p:cNvPr id="16" name="横卷形 15"/>
          <p:cNvSpPr/>
          <p:nvPr/>
        </p:nvSpPr>
        <p:spPr>
          <a:xfrm>
            <a:off x="2987675" y="195265"/>
            <a:ext cx="2736850" cy="863600"/>
          </a:xfrm>
          <a:prstGeom prst="horizontalScroll">
            <a:avLst/>
          </a:prstGeom>
          <a:solidFill>
            <a:srgbClr val="92D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p>
        </p:txBody>
      </p:sp>
      <p:sp>
        <p:nvSpPr>
          <p:cNvPr id="10244" name="TextBox 6"/>
          <p:cNvSpPr txBox="1">
            <a:spLocks noChangeArrowheads="1"/>
          </p:cNvSpPr>
          <p:nvPr/>
        </p:nvSpPr>
        <p:spPr bwMode="auto">
          <a:xfrm>
            <a:off x="3548063" y="381000"/>
            <a:ext cx="2889250" cy="405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4796" tIns="22398" rIns="44796" bIns="22398">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30000"/>
              </a:lnSpc>
            </a:pPr>
            <a:r>
              <a:rPr lang="zh-CN" altLang="en-US">
                <a:latin typeface="微软雅黑" pitchFamily="34" charset="-122"/>
                <a:ea typeface="微软雅黑" pitchFamily="34" charset="-122"/>
              </a:rPr>
              <a:t>文学常识积累</a:t>
            </a:r>
          </a:p>
        </p:txBody>
      </p:sp>
      <p:pic>
        <p:nvPicPr>
          <p:cNvPr id="10245" name="Picture 4" descr="六一儿童节卡通壁纸 第一辑"/>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86650" y="3146425"/>
            <a:ext cx="1536700" cy="189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矩形 5"/>
          <p:cNvSpPr>
            <a:spLocks noChangeArrowheads="1"/>
          </p:cNvSpPr>
          <p:nvPr/>
        </p:nvSpPr>
        <p:spPr bwMode="auto">
          <a:xfrm>
            <a:off x="684213" y="195263"/>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latin typeface="微软雅黑" pitchFamily="34" charset="-122"/>
                <a:ea typeface="微软雅黑" pitchFamily="34" charset="-122"/>
              </a:rPr>
              <a:t>课前自主学习</a:t>
            </a:r>
            <a:endParaRPr lang="zh-CN"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bwMode="auto">
          <a:xfrm>
            <a:off x="1115616" y="1347615"/>
            <a:ext cx="6696744" cy="2643634"/>
            <a:chOff x="0" y="0"/>
            <a:chExt cx="2576" cy="516"/>
          </a:xfrm>
          <a:solidFill>
            <a:schemeClr val="accent3">
              <a:lumMod val="60000"/>
              <a:lumOff val="40000"/>
            </a:schemeClr>
          </a:solidFill>
        </p:grpSpPr>
        <p:sp>
          <p:nvSpPr>
            <p:cNvPr id="13" name="Line 10"/>
            <p:cNvSpPr>
              <a:spLocks noChangeShapeType="1"/>
            </p:cNvSpPr>
            <p:nvPr/>
          </p:nvSpPr>
          <p:spPr bwMode="auto">
            <a:xfrm>
              <a:off x="105" y="516"/>
              <a:ext cx="2358" cy="0"/>
            </a:xfrm>
            <a:prstGeom prst="line">
              <a:avLst/>
            </a:prstGeom>
            <a:grpFill/>
            <a:ln w="28575">
              <a:solidFill>
                <a:srgbClr val="99CC00"/>
              </a:solidFill>
              <a:round/>
            </a:ln>
          </p:spPr>
          <p:txBody>
            <a:bodyPr/>
            <a:lstStyle/>
            <a:p>
              <a:pPr fontAlgn="auto">
                <a:defRPr/>
              </a:pPr>
              <a:endParaRPr lang="zh-CN" altLang="en-US" noProof="1"/>
            </a:p>
          </p:txBody>
        </p:sp>
        <p:sp>
          <p:nvSpPr>
            <p:cNvPr id="14" name="Line 11"/>
            <p:cNvSpPr>
              <a:spLocks noChangeShapeType="1"/>
            </p:cNvSpPr>
            <p:nvPr/>
          </p:nvSpPr>
          <p:spPr bwMode="auto">
            <a:xfrm>
              <a:off x="0" y="112"/>
              <a:ext cx="0" cy="292"/>
            </a:xfrm>
            <a:prstGeom prst="line">
              <a:avLst/>
            </a:prstGeom>
            <a:grpFill/>
            <a:ln w="28575">
              <a:solidFill>
                <a:srgbClr val="99CC00"/>
              </a:solidFill>
              <a:round/>
            </a:ln>
          </p:spPr>
          <p:txBody>
            <a:bodyPr/>
            <a:lstStyle/>
            <a:p>
              <a:pPr fontAlgn="auto">
                <a:defRPr/>
              </a:pPr>
              <a:endParaRPr lang="zh-CN" altLang="en-US" noProof="1"/>
            </a:p>
          </p:txBody>
        </p:sp>
        <p:sp>
          <p:nvSpPr>
            <p:cNvPr id="15" name="Line 12"/>
            <p:cNvSpPr>
              <a:spLocks noChangeShapeType="1"/>
            </p:cNvSpPr>
            <p:nvPr/>
          </p:nvSpPr>
          <p:spPr bwMode="auto">
            <a:xfrm>
              <a:off x="2576" y="112"/>
              <a:ext cx="0" cy="292"/>
            </a:xfrm>
            <a:prstGeom prst="line">
              <a:avLst/>
            </a:prstGeom>
            <a:grpFill/>
            <a:ln w="28575">
              <a:solidFill>
                <a:srgbClr val="99CC00"/>
              </a:solidFill>
              <a:round/>
            </a:ln>
          </p:spPr>
          <p:txBody>
            <a:bodyPr/>
            <a:lstStyle/>
            <a:p>
              <a:pPr fontAlgn="auto">
                <a:defRPr/>
              </a:pPr>
              <a:endParaRPr lang="zh-CN" altLang="en-US" noProof="1"/>
            </a:p>
          </p:txBody>
        </p:sp>
        <p:sp>
          <p:nvSpPr>
            <p:cNvPr id="16" name="Line 13"/>
            <p:cNvSpPr>
              <a:spLocks noChangeShapeType="1"/>
            </p:cNvSpPr>
            <p:nvPr/>
          </p:nvSpPr>
          <p:spPr bwMode="auto">
            <a:xfrm>
              <a:off x="1" y="407"/>
              <a:ext cx="102" cy="0"/>
            </a:xfrm>
            <a:prstGeom prst="line">
              <a:avLst/>
            </a:prstGeom>
            <a:grpFill/>
            <a:ln w="28575">
              <a:solidFill>
                <a:srgbClr val="99CC00"/>
              </a:solidFill>
              <a:round/>
            </a:ln>
          </p:spPr>
          <p:txBody>
            <a:bodyPr/>
            <a:lstStyle/>
            <a:p>
              <a:pPr fontAlgn="auto">
                <a:defRPr/>
              </a:pPr>
              <a:endParaRPr lang="zh-CN" altLang="en-US" noProof="1"/>
            </a:p>
          </p:txBody>
        </p:sp>
        <p:sp>
          <p:nvSpPr>
            <p:cNvPr id="17" name="Line 14"/>
            <p:cNvSpPr>
              <a:spLocks noChangeShapeType="1"/>
            </p:cNvSpPr>
            <p:nvPr/>
          </p:nvSpPr>
          <p:spPr bwMode="auto">
            <a:xfrm>
              <a:off x="105" y="407"/>
              <a:ext cx="0" cy="108"/>
            </a:xfrm>
            <a:prstGeom prst="line">
              <a:avLst/>
            </a:prstGeom>
            <a:grpFill/>
            <a:ln w="28575">
              <a:solidFill>
                <a:srgbClr val="99CC00"/>
              </a:solidFill>
              <a:round/>
            </a:ln>
          </p:spPr>
          <p:txBody>
            <a:bodyPr/>
            <a:lstStyle/>
            <a:p>
              <a:pPr fontAlgn="auto">
                <a:defRPr/>
              </a:pPr>
              <a:endParaRPr lang="zh-CN" altLang="en-US" noProof="1"/>
            </a:p>
          </p:txBody>
        </p:sp>
        <p:sp>
          <p:nvSpPr>
            <p:cNvPr id="18" name="Line 15"/>
            <p:cNvSpPr>
              <a:spLocks noChangeShapeType="1"/>
            </p:cNvSpPr>
            <p:nvPr/>
          </p:nvSpPr>
          <p:spPr bwMode="auto">
            <a:xfrm>
              <a:off x="2469" y="407"/>
              <a:ext cx="102" cy="0"/>
            </a:xfrm>
            <a:prstGeom prst="line">
              <a:avLst/>
            </a:prstGeom>
            <a:grpFill/>
            <a:ln w="28575">
              <a:solidFill>
                <a:srgbClr val="99CC00"/>
              </a:solidFill>
              <a:round/>
            </a:ln>
          </p:spPr>
          <p:txBody>
            <a:bodyPr/>
            <a:lstStyle/>
            <a:p>
              <a:pPr fontAlgn="auto">
                <a:defRPr/>
              </a:pPr>
              <a:endParaRPr lang="zh-CN" altLang="en-US" noProof="1"/>
            </a:p>
          </p:txBody>
        </p:sp>
        <p:sp>
          <p:nvSpPr>
            <p:cNvPr id="19" name="Line 16"/>
            <p:cNvSpPr>
              <a:spLocks noChangeShapeType="1"/>
            </p:cNvSpPr>
            <p:nvPr/>
          </p:nvSpPr>
          <p:spPr bwMode="auto">
            <a:xfrm>
              <a:off x="2467" y="407"/>
              <a:ext cx="0" cy="108"/>
            </a:xfrm>
            <a:prstGeom prst="line">
              <a:avLst/>
            </a:prstGeom>
            <a:grpFill/>
            <a:ln w="28575">
              <a:solidFill>
                <a:srgbClr val="99CC00"/>
              </a:solidFill>
              <a:round/>
            </a:ln>
          </p:spPr>
          <p:txBody>
            <a:bodyPr/>
            <a:lstStyle/>
            <a:p>
              <a:pPr fontAlgn="auto">
                <a:defRPr/>
              </a:pPr>
              <a:endParaRPr lang="zh-CN" altLang="en-US" noProof="1"/>
            </a:p>
          </p:txBody>
        </p:sp>
        <p:sp>
          <p:nvSpPr>
            <p:cNvPr id="20" name="Line 17"/>
            <p:cNvSpPr>
              <a:spLocks noChangeShapeType="1"/>
            </p:cNvSpPr>
            <p:nvPr/>
          </p:nvSpPr>
          <p:spPr bwMode="auto">
            <a:xfrm>
              <a:off x="1" y="111"/>
              <a:ext cx="102" cy="0"/>
            </a:xfrm>
            <a:prstGeom prst="line">
              <a:avLst/>
            </a:prstGeom>
            <a:grpFill/>
            <a:ln w="28575">
              <a:solidFill>
                <a:srgbClr val="99CC00"/>
              </a:solidFill>
              <a:round/>
            </a:ln>
          </p:spPr>
          <p:txBody>
            <a:bodyPr/>
            <a:lstStyle/>
            <a:p>
              <a:pPr fontAlgn="auto">
                <a:defRPr/>
              </a:pPr>
              <a:endParaRPr lang="zh-CN" altLang="en-US" noProof="1"/>
            </a:p>
          </p:txBody>
        </p:sp>
        <p:sp>
          <p:nvSpPr>
            <p:cNvPr id="21" name="Line 18"/>
            <p:cNvSpPr>
              <a:spLocks noChangeShapeType="1"/>
            </p:cNvSpPr>
            <p:nvPr/>
          </p:nvSpPr>
          <p:spPr bwMode="auto">
            <a:xfrm>
              <a:off x="2469" y="111"/>
              <a:ext cx="102" cy="0"/>
            </a:xfrm>
            <a:prstGeom prst="line">
              <a:avLst/>
            </a:prstGeom>
            <a:grpFill/>
            <a:ln w="28575">
              <a:solidFill>
                <a:srgbClr val="99CC00"/>
              </a:solidFill>
              <a:round/>
            </a:ln>
          </p:spPr>
          <p:txBody>
            <a:bodyPr/>
            <a:lstStyle/>
            <a:p>
              <a:pPr fontAlgn="auto">
                <a:defRPr/>
              </a:pPr>
              <a:endParaRPr lang="zh-CN" altLang="en-US" noProof="1"/>
            </a:p>
          </p:txBody>
        </p:sp>
        <p:sp>
          <p:nvSpPr>
            <p:cNvPr id="22" name="Line 19"/>
            <p:cNvSpPr>
              <a:spLocks noChangeShapeType="1"/>
            </p:cNvSpPr>
            <p:nvPr/>
          </p:nvSpPr>
          <p:spPr bwMode="auto">
            <a:xfrm>
              <a:off x="105" y="3"/>
              <a:ext cx="0" cy="108"/>
            </a:xfrm>
            <a:prstGeom prst="line">
              <a:avLst/>
            </a:prstGeom>
            <a:grpFill/>
            <a:ln w="28575">
              <a:solidFill>
                <a:srgbClr val="99CC00"/>
              </a:solidFill>
              <a:round/>
            </a:ln>
          </p:spPr>
          <p:txBody>
            <a:bodyPr/>
            <a:lstStyle/>
            <a:p>
              <a:pPr fontAlgn="auto">
                <a:defRPr/>
              </a:pPr>
              <a:endParaRPr lang="zh-CN" altLang="en-US" noProof="1"/>
            </a:p>
          </p:txBody>
        </p:sp>
        <p:sp>
          <p:nvSpPr>
            <p:cNvPr id="23" name="Line 20"/>
            <p:cNvSpPr>
              <a:spLocks noChangeShapeType="1"/>
            </p:cNvSpPr>
            <p:nvPr/>
          </p:nvSpPr>
          <p:spPr bwMode="auto">
            <a:xfrm>
              <a:off x="2467" y="3"/>
              <a:ext cx="0" cy="108"/>
            </a:xfrm>
            <a:prstGeom prst="line">
              <a:avLst/>
            </a:prstGeom>
            <a:grpFill/>
            <a:ln w="28575">
              <a:solidFill>
                <a:srgbClr val="99CC00"/>
              </a:solidFill>
              <a:round/>
            </a:ln>
          </p:spPr>
          <p:txBody>
            <a:bodyPr/>
            <a:lstStyle/>
            <a:p>
              <a:pPr fontAlgn="auto">
                <a:defRPr/>
              </a:pPr>
              <a:endParaRPr lang="zh-CN" altLang="en-US" noProof="1"/>
            </a:p>
          </p:txBody>
        </p:sp>
        <p:sp>
          <p:nvSpPr>
            <p:cNvPr id="24" name="Line 21"/>
            <p:cNvSpPr>
              <a:spLocks noChangeShapeType="1"/>
            </p:cNvSpPr>
            <p:nvPr/>
          </p:nvSpPr>
          <p:spPr bwMode="auto">
            <a:xfrm>
              <a:off x="105" y="0"/>
              <a:ext cx="2358" cy="0"/>
            </a:xfrm>
            <a:prstGeom prst="line">
              <a:avLst/>
            </a:prstGeom>
            <a:grpFill/>
            <a:ln w="28575">
              <a:solidFill>
                <a:srgbClr val="99CC00"/>
              </a:solidFill>
              <a:round/>
            </a:ln>
          </p:spPr>
          <p:txBody>
            <a:bodyPr/>
            <a:lstStyle/>
            <a:p>
              <a:pPr fontAlgn="auto">
                <a:defRPr/>
              </a:pPr>
              <a:endParaRPr lang="zh-CN" altLang="en-US" noProof="1"/>
            </a:p>
          </p:txBody>
        </p:sp>
        <p:sp>
          <p:nvSpPr>
            <p:cNvPr id="25" name="Rectangle 22"/>
            <p:cNvSpPr>
              <a:spLocks noChangeArrowheads="1"/>
            </p:cNvSpPr>
            <p:nvPr/>
          </p:nvSpPr>
          <p:spPr bwMode="auto">
            <a:xfrm>
              <a:off x="2491" y="430"/>
              <a:ext cx="76" cy="79"/>
            </a:xfrm>
            <a:prstGeom prst="rect">
              <a:avLst/>
            </a:prstGeom>
            <a:grpFill/>
            <a:ln w="28575">
              <a:solidFill>
                <a:srgbClr val="99CC00"/>
              </a:solidFill>
              <a:miter lim="800000"/>
            </a:ln>
          </p:spPr>
          <p:txBody>
            <a:bodyPr wrap="none" anchor="ctr"/>
            <a:lstStyle/>
            <a:p>
              <a:pPr fontAlgn="auto">
                <a:defRPr/>
              </a:pPr>
              <a:endParaRPr lang="zh-CN" altLang="en-US" noProof="1"/>
            </a:p>
          </p:txBody>
        </p:sp>
        <p:sp>
          <p:nvSpPr>
            <p:cNvPr id="26" name="Rectangle 23"/>
            <p:cNvSpPr>
              <a:spLocks noChangeArrowheads="1"/>
            </p:cNvSpPr>
            <p:nvPr/>
          </p:nvSpPr>
          <p:spPr bwMode="auto">
            <a:xfrm>
              <a:off x="2491" y="6"/>
              <a:ext cx="76" cy="79"/>
            </a:xfrm>
            <a:prstGeom prst="rect">
              <a:avLst/>
            </a:prstGeom>
            <a:grpFill/>
            <a:ln w="28575">
              <a:solidFill>
                <a:srgbClr val="99CC00"/>
              </a:solidFill>
              <a:miter lim="800000"/>
            </a:ln>
          </p:spPr>
          <p:txBody>
            <a:bodyPr wrap="none" anchor="ctr"/>
            <a:lstStyle/>
            <a:p>
              <a:pPr fontAlgn="auto">
                <a:defRPr/>
              </a:pPr>
              <a:endParaRPr lang="zh-CN" altLang="en-US" noProof="1"/>
            </a:p>
          </p:txBody>
        </p:sp>
        <p:sp>
          <p:nvSpPr>
            <p:cNvPr id="27" name="Rectangle 24"/>
            <p:cNvSpPr>
              <a:spLocks noChangeArrowheads="1"/>
            </p:cNvSpPr>
            <p:nvPr/>
          </p:nvSpPr>
          <p:spPr bwMode="auto">
            <a:xfrm>
              <a:off x="1" y="430"/>
              <a:ext cx="76" cy="79"/>
            </a:xfrm>
            <a:prstGeom prst="rect">
              <a:avLst/>
            </a:prstGeom>
            <a:grpFill/>
            <a:ln w="28575">
              <a:solidFill>
                <a:srgbClr val="99CC00"/>
              </a:solidFill>
              <a:miter lim="800000"/>
            </a:ln>
          </p:spPr>
          <p:txBody>
            <a:bodyPr wrap="none" anchor="ctr"/>
            <a:lstStyle/>
            <a:p>
              <a:pPr fontAlgn="auto">
                <a:defRPr/>
              </a:pPr>
              <a:endParaRPr lang="zh-CN" altLang="en-US" noProof="1"/>
            </a:p>
          </p:txBody>
        </p:sp>
        <p:sp>
          <p:nvSpPr>
            <p:cNvPr id="28" name="Rectangle 25"/>
            <p:cNvSpPr>
              <a:spLocks noChangeArrowheads="1"/>
            </p:cNvSpPr>
            <p:nvPr/>
          </p:nvSpPr>
          <p:spPr bwMode="auto">
            <a:xfrm>
              <a:off x="1" y="6"/>
              <a:ext cx="76" cy="79"/>
            </a:xfrm>
            <a:prstGeom prst="rect">
              <a:avLst/>
            </a:prstGeom>
            <a:grpFill/>
            <a:ln w="28575">
              <a:solidFill>
                <a:srgbClr val="99CC00"/>
              </a:solidFill>
              <a:miter lim="800000"/>
            </a:ln>
          </p:spPr>
          <p:txBody>
            <a:bodyPr wrap="none" anchor="ctr"/>
            <a:lstStyle/>
            <a:p>
              <a:pPr fontAlgn="auto">
                <a:defRPr/>
              </a:pPr>
              <a:endParaRPr lang="zh-CN" altLang="en-US" noProof="1"/>
            </a:p>
          </p:txBody>
        </p:sp>
      </p:grpSp>
      <p:sp>
        <p:nvSpPr>
          <p:cNvPr id="4" name="文本框 1026"/>
          <p:cNvSpPr txBox="1">
            <a:spLocks noChangeArrowheads="1"/>
          </p:cNvSpPr>
          <p:nvPr/>
        </p:nvSpPr>
        <p:spPr bwMode="auto">
          <a:xfrm>
            <a:off x="1403354" y="2284415"/>
            <a:ext cx="6176963" cy="1707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4796" tIns="22398" rIns="44796" bIns="22398">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dirty="0">
                <a:latin typeface="微软雅黑" pitchFamily="34" charset="-122"/>
                <a:ea typeface="微软雅黑" pitchFamily="34" charset="-122"/>
              </a:rPr>
              <a:t>          </a:t>
            </a:r>
            <a:r>
              <a:rPr lang="zh-CN" altLang="en-US" dirty="0">
                <a:solidFill>
                  <a:srgbClr val="FF0000"/>
                </a:solidFill>
                <a:latin typeface="微软雅黑" pitchFamily="34" charset="-122"/>
                <a:ea typeface="微软雅黑" pitchFamily="34" charset="-122"/>
                <a:sym typeface="宋体" pitchFamily="2" charset="-122"/>
              </a:rPr>
              <a:t>点拨：</a:t>
            </a:r>
            <a:r>
              <a:rPr lang="zh-CN" altLang="zh-CN" dirty="0">
                <a:latin typeface="微软雅黑" pitchFamily="34" charset="-122"/>
                <a:ea typeface="微软雅黑" pitchFamily="34" charset="-122"/>
              </a:rPr>
              <a:t>可分两部分：</a:t>
            </a:r>
            <a:endParaRPr lang="en-US" altLang="zh-CN" dirty="0">
              <a:latin typeface="微软雅黑" pitchFamily="34" charset="-122"/>
              <a:ea typeface="微软雅黑" pitchFamily="34" charset="-122"/>
            </a:endParaRPr>
          </a:p>
          <a:p>
            <a:pPr eaLnBrk="1" hangingPunct="1">
              <a:lnSpc>
                <a:spcPct val="150000"/>
              </a:lnSpc>
            </a:pPr>
            <a:r>
              <a:rPr lang="en-US" altLang="zh-CN" dirty="0">
                <a:latin typeface="微软雅黑" pitchFamily="34" charset="-122"/>
                <a:ea typeface="微软雅黑" pitchFamily="34" charset="-122"/>
              </a:rPr>
              <a:t>          (</a:t>
            </a:r>
            <a:r>
              <a:rPr lang="zh-CN" altLang="zh-CN" dirty="0">
                <a:latin typeface="微软雅黑" pitchFamily="34" charset="-122"/>
                <a:ea typeface="微软雅黑" pitchFamily="34" charset="-122"/>
              </a:rPr>
              <a:t>一</a:t>
            </a:r>
            <a:r>
              <a:rPr lang="en-US" altLang="zh-CN" dirty="0">
                <a:latin typeface="微软雅黑" pitchFamily="34" charset="-122"/>
                <a:ea typeface="微软雅黑" pitchFamily="34" charset="-122"/>
              </a:rPr>
              <a:t>)</a:t>
            </a:r>
            <a:r>
              <a:rPr lang="zh-CN" altLang="zh-CN" dirty="0">
                <a:latin typeface="微软雅黑" pitchFamily="34" charset="-122"/>
                <a:ea typeface="微软雅黑" pitchFamily="34" charset="-122"/>
              </a:rPr>
              <a:t>（</a:t>
            </a:r>
            <a:r>
              <a:rPr lang="en-US" altLang="zh-CN" dirty="0">
                <a:latin typeface="微软雅黑" pitchFamily="34" charset="-122"/>
                <a:ea typeface="微软雅黑" pitchFamily="34" charset="-122"/>
              </a:rPr>
              <a:t>1</a:t>
            </a:r>
            <a:r>
              <a:rPr lang="zh-CN" altLang="zh-CN" dirty="0">
                <a:latin typeface="微软雅黑" pitchFamily="34" charset="-122"/>
                <a:ea typeface="微软雅黑" pitchFamily="34" charset="-122"/>
              </a:rPr>
              <a:t>～</a:t>
            </a:r>
            <a:r>
              <a:rPr lang="en-US" altLang="zh-CN" dirty="0">
                <a:latin typeface="微软雅黑" pitchFamily="34" charset="-122"/>
                <a:ea typeface="微软雅黑" pitchFamily="34" charset="-122"/>
              </a:rPr>
              <a:t>5</a:t>
            </a:r>
            <a:r>
              <a:rPr lang="zh-CN" altLang="zh-CN" dirty="0">
                <a:latin typeface="微软雅黑" pitchFamily="34" charset="-122"/>
                <a:ea typeface="微软雅黑" pitchFamily="34" charset="-122"/>
              </a:rPr>
              <a:t>）段主要刻画列夫</a:t>
            </a:r>
            <a:r>
              <a:rPr lang="en-US" altLang="zh-CN" dirty="0">
                <a:latin typeface="微软雅黑" pitchFamily="34" charset="-122"/>
                <a:ea typeface="微软雅黑" pitchFamily="34" charset="-122"/>
              </a:rPr>
              <a:t>?</a:t>
            </a:r>
            <a:r>
              <a:rPr lang="zh-CN" altLang="zh-CN" dirty="0">
                <a:latin typeface="微软雅黑" pitchFamily="34" charset="-122"/>
                <a:ea typeface="微软雅黑" pitchFamily="34" charset="-122"/>
              </a:rPr>
              <a:t>托尔斯泰的外貌特征。</a:t>
            </a:r>
          </a:p>
          <a:p>
            <a:pPr eaLnBrk="1" hangingPunct="1">
              <a:lnSpc>
                <a:spcPct val="150000"/>
              </a:lnSpc>
            </a:pPr>
            <a:r>
              <a:rPr lang="en-US" altLang="zh-CN" dirty="0">
                <a:latin typeface="微软雅黑" pitchFamily="34" charset="-122"/>
                <a:ea typeface="微软雅黑" pitchFamily="34" charset="-122"/>
              </a:rPr>
              <a:t>          (</a:t>
            </a:r>
            <a:r>
              <a:rPr lang="zh-CN" altLang="zh-CN" dirty="0">
                <a:latin typeface="微软雅黑" pitchFamily="34" charset="-122"/>
                <a:ea typeface="微软雅黑" pitchFamily="34" charset="-122"/>
              </a:rPr>
              <a:t>二</a:t>
            </a:r>
            <a:r>
              <a:rPr lang="en-US" altLang="zh-CN" dirty="0">
                <a:latin typeface="微软雅黑" pitchFamily="34" charset="-122"/>
                <a:ea typeface="微软雅黑" pitchFamily="34" charset="-122"/>
              </a:rPr>
              <a:t>)</a:t>
            </a:r>
            <a:r>
              <a:rPr lang="zh-CN" altLang="zh-CN" dirty="0">
                <a:latin typeface="微软雅黑" pitchFamily="34" charset="-122"/>
                <a:ea typeface="微软雅黑" pitchFamily="34" charset="-122"/>
              </a:rPr>
              <a:t>（</a:t>
            </a:r>
            <a:r>
              <a:rPr lang="en-US" altLang="zh-CN" dirty="0">
                <a:latin typeface="微软雅黑" pitchFamily="34" charset="-122"/>
                <a:ea typeface="微软雅黑" pitchFamily="34" charset="-122"/>
              </a:rPr>
              <a:t>6</a:t>
            </a:r>
            <a:r>
              <a:rPr lang="zh-CN" altLang="zh-CN" dirty="0">
                <a:latin typeface="微软雅黑" pitchFamily="34" charset="-122"/>
                <a:ea typeface="微软雅黑" pitchFamily="34" charset="-122"/>
              </a:rPr>
              <a:t>～</a:t>
            </a:r>
            <a:r>
              <a:rPr lang="en-US" altLang="zh-CN" dirty="0">
                <a:latin typeface="微软雅黑" pitchFamily="34" charset="-122"/>
                <a:ea typeface="微软雅黑" pitchFamily="34" charset="-122"/>
              </a:rPr>
              <a:t>9</a:t>
            </a:r>
            <a:r>
              <a:rPr lang="zh-CN" altLang="zh-CN" dirty="0">
                <a:latin typeface="微软雅黑" pitchFamily="34" charset="-122"/>
                <a:ea typeface="微软雅黑" pitchFamily="34" charset="-122"/>
              </a:rPr>
              <a:t>）段描写列夫</a:t>
            </a:r>
            <a:r>
              <a:rPr lang="en-US" altLang="zh-CN" dirty="0">
                <a:latin typeface="微软雅黑" pitchFamily="34" charset="-122"/>
                <a:ea typeface="微软雅黑" pitchFamily="34" charset="-122"/>
              </a:rPr>
              <a:t>?</a:t>
            </a:r>
            <a:r>
              <a:rPr lang="zh-CN" altLang="zh-CN" dirty="0">
                <a:latin typeface="微软雅黑" pitchFamily="34" charset="-122"/>
                <a:ea typeface="微软雅黑" pitchFamily="34" charset="-122"/>
              </a:rPr>
              <a:t>托尔斯泰的那双非同寻常的眼睛。</a:t>
            </a:r>
          </a:p>
        </p:txBody>
      </p:sp>
      <p:sp>
        <p:nvSpPr>
          <p:cNvPr id="11268" name="文本框 7176"/>
          <p:cNvSpPr txBox="1">
            <a:spLocks noChangeArrowheads="1"/>
          </p:cNvSpPr>
          <p:nvPr/>
        </p:nvSpPr>
        <p:spPr bwMode="auto">
          <a:xfrm>
            <a:off x="1547813" y="1419226"/>
            <a:ext cx="6235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dirty="0">
                <a:latin typeface="微软雅黑" pitchFamily="34" charset="-122"/>
                <a:ea typeface="微软雅黑" pitchFamily="34" charset="-122"/>
              </a:rPr>
              <a:t>       </a:t>
            </a:r>
            <a:r>
              <a:rPr lang="zh-CN" altLang="en-US" dirty="0">
                <a:latin typeface="微软雅黑" pitchFamily="34" charset="-122"/>
                <a:ea typeface="微软雅黑" pitchFamily="34" charset="-122"/>
              </a:rPr>
              <a:t>速读课文，</a:t>
            </a:r>
            <a:r>
              <a:rPr lang="zh-CN" altLang="zh-CN" dirty="0">
                <a:latin typeface="微软雅黑" pitchFamily="34" charset="-122"/>
                <a:ea typeface="微软雅黑" pitchFamily="34" charset="-122"/>
              </a:rPr>
              <a:t>说一说课文主要可分几部分？每部分的主要内容是什么？</a:t>
            </a:r>
            <a:endParaRPr lang="zh-CN" altLang="en-US" dirty="0">
              <a:latin typeface="微软雅黑" pitchFamily="34" charset="-122"/>
              <a:ea typeface="微软雅黑" pitchFamily="34" charset="-122"/>
            </a:endParaRPr>
          </a:p>
        </p:txBody>
      </p:sp>
      <p:sp>
        <p:nvSpPr>
          <p:cNvPr id="11269" name="矩形 28"/>
          <p:cNvSpPr>
            <a:spLocks noChangeArrowheads="1"/>
          </p:cNvSpPr>
          <p:nvPr/>
        </p:nvSpPr>
        <p:spPr bwMode="auto">
          <a:xfrm>
            <a:off x="3059113" y="484188"/>
            <a:ext cx="29209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dirty="0">
                <a:latin typeface="微软雅黑" pitchFamily="34" charset="-122"/>
                <a:ea typeface="微软雅黑" pitchFamily="34" charset="-122"/>
              </a:rPr>
              <a:t>听</a:t>
            </a:r>
            <a:r>
              <a:rPr lang="en-US" altLang="zh-CN" b="1" dirty="0">
                <a:latin typeface="微软雅黑" pitchFamily="34" charset="-122"/>
                <a:ea typeface="微软雅黑" pitchFamily="34" charset="-122"/>
              </a:rPr>
              <a:t>101</a:t>
            </a:r>
            <a:r>
              <a:rPr lang="zh-CN" altLang="en-US" b="1" dirty="0">
                <a:latin typeface="微软雅黑" pitchFamily="34" charset="-122"/>
                <a:ea typeface="微软雅黑" pitchFamily="34" charset="-122"/>
              </a:rPr>
              <a:t>名师微课，梳理文意</a:t>
            </a:r>
          </a:p>
        </p:txBody>
      </p:sp>
      <p:sp>
        <p:nvSpPr>
          <p:cNvPr id="11270" name="矩形 29"/>
          <p:cNvSpPr>
            <a:spLocks noChangeArrowheads="1"/>
          </p:cNvSpPr>
          <p:nvPr/>
        </p:nvSpPr>
        <p:spPr bwMode="auto">
          <a:xfrm>
            <a:off x="684213" y="195263"/>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dirty="0">
                <a:latin typeface="微软雅黑" pitchFamily="34" charset="-122"/>
                <a:ea typeface="微软雅黑" pitchFamily="34" charset="-122"/>
              </a:rPr>
              <a:t>自主学习反馈</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a:spLocks noChangeArrowheads="1"/>
          </p:cNvSpPr>
          <p:nvPr/>
        </p:nvSpPr>
        <p:spPr bwMode="auto">
          <a:xfrm>
            <a:off x="1330325" y="1635127"/>
            <a:ext cx="6483350" cy="216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sz="1600" dirty="0">
                <a:solidFill>
                  <a:srgbClr val="FF0000"/>
                </a:solidFill>
                <a:latin typeface="微软雅黑" pitchFamily="34" charset="-122"/>
                <a:ea typeface="微软雅黑" pitchFamily="34" charset="-122"/>
              </a:rPr>
              <a:t>        </a:t>
            </a:r>
            <a:r>
              <a:rPr lang="zh-CN" altLang="en-US" sz="1600" dirty="0">
                <a:solidFill>
                  <a:srgbClr val="FF0000"/>
                </a:solidFill>
                <a:latin typeface="微软雅黑" pitchFamily="34" charset="-122"/>
                <a:ea typeface="微软雅黑" pitchFamily="34" charset="-122"/>
              </a:rPr>
              <a:t>点拨：</a:t>
            </a:r>
            <a:r>
              <a:rPr lang="zh-CN" altLang="zh-CN" dirty="0">
                <a:latin typeface="微软雅黑" pitchFamily="34" charset="-122"/>
                <a:ea typeface="微软雅黑" pitchFamily="34" charset="-122"/>
              </a:rPr>
              <a:t>因为眼睛是心灵之窗，托尔斯泰丰富的精神世界，通过眼睛充分的表现出来。作者对托尔斯泰的眼睛的描写，已经不再限于肖像了，而是含蓄地揭示了托尔斯泰作为伟大的文学家，对他所处的时代作出准确、深入、全面地描绘，成为时代的代言人。</a:t>
            </a:r>
          </a:p>
        </p:txBody>
      </p:sp>
      <p:sp>
        <p:nvSpPr>
          <p:cNvPr id="12291" name="TextBox 9"/>
          <p:cNvSpPr txBox="1">
            <a:spLocks noChangeArrowheads="1"/>
          </p:cNvSpPr>
          <p:nvPr/>
        </p:nvSpPr>
        <p:spPr bwMode="auto">
          <a:xfrm>
            <a:off x="1108079" y="987427"/>
            <a:ext cx="699611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dirty="0">
                <a:latin typeface="微软雅黑" pitchFamily="34" charset="-122"/>
                <a:ea typeface="微软雅黑" pitchFamily="34" charset="-122"/>
              </a:rPr>
              <a:t>           </a:t>
            </a:r>
            <a:r>
              <a:rPr lang="zh-CN" altLang="en-US" dirty="0">
                <a:latin typeface="微软雅黑" pitchFamily="34" charset="-122"/>
                <a:ea typeface="微软雅黑" pitchFamily="34" charset="-122"/>
              </a:rPr>
              <a:t>探究一：</a:t>
            </a:r>
            <a:r>
              <a:rPr lang="zh-CN" altLang="zh-CN" dirty="0">
                <a:latin typeface="微软雅黑" pitchFamily="34" charset="-122"/>
                <a:ea typeface="微软雅黑" pitchFamily="34" charset="-122"/>
              </a:rPr>
              <a:t>在描写过程中，为什么重点描写他的眼睛？</a:t>
            </a:r>
          </a:p>
        </p:txBody>
      </p:sp>
      <p:pic>
        <p:nvPicPr>
          <p:cNvPr id="12292" name="Picture 16" descr="http://img.lenovomm.com/s3/img/app-img-lestore/6299-2015-07-04052100-1435958460742.jpg?isCompress=true&amp;width=200&amp;height=333&amp;quantity=0.8&amp;rotate=true&amp;from=3gw"/>
          <p:cNvPicPr>
            <a:picLocks noChangeAspect="1" noChangeArrowheads="1"/>
          </p:cNvPicPr>
          <p:nvPr/>
        </p:nvPicPr>
        <p:blipFill>
          <a:blip r:embed="rId2" cstate="email">
            <a:clrChange>
              <a:clrFrom>
                <a:srgbClr val="F2F2F2"/>
              </a:clrFrom>
              <a:clrTo>
                <a:srgbClr val="F2F2F2">
                  <a:alpha val="0"/>
                </a:srgbClr>
              </a:clrTo>
            </a:clrChange>
            <a:extLst>
              <a:ext uri="{28A0092B-C50C-407E-A947-70E740481C1C}">
                <a14:useLocalDpi xmlns:a14="http://schemas.microsoft.com/office/drawing/2010/main"/>
              </a:ext>
            </a:extLst>
          </a:blip>
          <a:srcRect/>
          <a:stretch>
            <a:fillRect/>
          </a:stretch>
        </p:blipFill>
        <p:spPr bwMode="auto">
          <a:xfrm>
            <a:off x="7451725" y="3292475"/>
            <a:ext cx="144145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矩形 4"/>
          <p:cNvSpPr>
            <a:spLocks noChangeArrowheads="1"/>
          </p:cNvSpPr>
          <p:nvPr/>
        </p:nvSpPr>
        <p:spPr bwMode="auto">
          <a:xfrm>
            <a:off x="755650" y="195263"/>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dirty="0">
                <a:latin typeface="微软雅黑" pitchFamily="34" charset="-122"/>
                <a:ea typeface="微软雅黑" pitchFamily="34" charset="-122"/>
              </a:rPr>
              <a:t>课文品读</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100000">
                                          <p:val>
                                            <p:strVal val="#ppt_x"/>
                                          </p:val>
                                        </p:tav>
                                      </p:tavLst>
                                    </p:anim>
                                    <p:anim calcmode="lin" valueType="num">
                                      <p:cBhvr>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http://img.bzdao.com/2555/1467999.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076700" y="2919415"/>
            <a:ext cx="5614988"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文本框 1"/>
          <p:cNvSpPr txBox="1">
            <a:spLocks noChangeArrowheads="1"/>
          </p:cNvSpPr>
          <p:nvPr/>
        </p:nvSpPr>
        <p:spPr bwMode="auto">
          <a:xfrm>
            <a:off x="900117" y="922340"/>
            <a:ext cx="6911975"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en-US" altLang="zh-CN" dirty="0">
                <a:latin typeface="微软雅黑" pitchFamily="34" charset="-122"/>
                <a:ea typeface="微软雅黑" pitchFamily="34" charset="-122"/>
                <a:sym typeface="宋体" pitchFamily="2" charset="-122"/>
              </a:rPr>
              <a:t>        </a:t>
            </a:r>
            <a:r>
              <a:rPr lang="zh-CN" altLang="en-US" dirty="0">
                <a:latin typeface="微软雅黑" pitchFamily="34" charset="-122"/>
                <a:ea typeface="微软雅黑" pitchFamily="34" charset="-122"/>
                <a:sym typeface="宋体" pitchFamily="2" charset="-122"/>
              </a:rPr>
              <a:t>探究二：</a:t>
            </a:r>
            <a:r>
              <a:rPr lang="zh-CN" altLang="zh-CN" dirty="0">
                <a:latin typeface="微软雅黑" pitchFamily="34" charset="-122"/>
                <a:ea typeface="微软雅黑" pitchFamily="34" charset="-122"/>
                <a:sym typeface="宋体" pitchFamily="2" charset="-122"/>
              </a:rPr>
              <a:t>作者是从哪些方面来刻画托尔斯泰的外貌特征的？</a:t>
            </a:r>
          </a:p>
          <a:p>
            <a:pPr eaLnBrk="1" hangingPunct="1">
              <a:lnSpc>
                <a:spcPct val="150000"/>
              </a:lnSpc>
            </a:pPr>
            <a:r>
              <a:rPr lang="zh-CN" altLang="zh-CN" dirty="0">
                <a:latin typeface="微软雅黑" pitchFamily="34" charset="-122"/>
                <a:ea typeface="微软雅黑" pitchFamily="34" charset="-122"/>
                <a:sym typeface="宋体" pitchFamily="2" charset="-122"/>
              </a:rPr>
              <a:t>       </a:t>
            </a:r>
            <a:r>
              <a:rPr lang="zh-CN" altLang="en-US" sz="1600" dirty="0">
                <a:solidFill>
                  <a:srgbClr val="FF0000"/>
                </a:solidFill>
                <a:latin typeface="微软雅黑" pitchFamily="34" charset="-122"/>
                <a:ea typeface="微软雅黑" pitchFamily="34" charset="-122"/>
                <a:sym typeface="宋体" pitchFamily="2" charset="-122"/>
              </a:rPr>
              <a:t>点拨</a:t>
            </a:r>
            <a:r>
              <a:rPr lang="zh-CN" altLang="zh-CN" dirty="0">
                <a:latin typeface="微软雅黑" pitchFamily="34" charset="-122"/>
                <a:ea typeface="微软雅黑" pitchFamily="34" charset="-122"/>
                <a:sym typeface="宋体" pitchFamily="2" charset="-122"/>
              </a:rPr>
              <a:t>：</a:t>
            </a:r>
            <a:r>
              <a:rPr lang="zh-CN" altLang="zh-CN" dirty="0">
                <a:latin typeface="微软雅黑" pitchFamily="34" charset="-122"/>
                <a:ea typeface="微软雅黑" pitchFamily="34" charset="-122"/>
              </a:rPr>
              <a:t>须发：多毛、胡须浓密</a:t>
            </a:r>
            <a:endParaRPr lang="en-US" altLang="zh-CN" dirty="0">
              <a:latin typeface="微软雅黑" pitchFamily="34" charset="-122"/>
              <a:ea typeface="微软雅黑" pitchFamily="34" charset="-122"/>
            </a:endParaRPr>
          </a:p>
          <a:p>
            <a:pPr eaLnBrk="1" hangingPunct="1">
              <a:lnSpc>
                <a:spcPct val="150000"/>
              </a:lnSpc>
            </a:pPr>
            <a:r>
              <a:rPr lang="en-US" altLang="zh-CN" dirty="0">
                <a:latin typeface="微软雅黑" pitchFamily="34" charset="-122"/>
                <a:ea typeface="微软雅黑" pitchFamily="34" charset="-122"/>
              </a:rPr>
              <a:t>      </a:t>
            </a:r>
            <a:r>
              <a:rPr lang="zh-CN" altLang="zh-CN" dirty="0">
                <a:latin typeface="微软雅黑" pitchFamily="34" charset="-122"/>
                <a:ea typeface="微软雅黑" pitchFamily="34" charset="-122"/>
              </a:rPr>
              <a:t>面部轮廓结构：失调、崎岖、平庸，甚至粗鄙</a:t>
            </a:r>
          </a:p>
          <a:p>
            <a:pPr eaLnBrk="1" hangingPunct="1">
              <a:lnSpc>
                <a:spcPct val="150000"/>
              </a:lnSpc>
            </a:pPr>
            <a:r>
              <a:rPr lang="en-US" altLang="zh-CN" dirty="0">
                <a:latin typeface="微软雅黑" pitchFamily="34" charset="-122"/>
                <a:ea typeface="微软雅黑" pitchFamily="34" charset="-122"/>
              </a:rPr>
              <a:t>      </a:t>
            </a:r>
            <a:r>
              <a:rPr lang="zh-CN" altLang="zh-CN" dirty="0">
                <a:latin typeface="微软雅黑" pitchFamily="34" charset="-122"/>
                <a:ea typeface="微软雅黑" pitchFamily="34" charset="-122"/>
              </a:rPr>
              <a:t>面部特征：忧郁、愚钝、压抑</a:t>
            </a:r>
          </a:p>
          <a:p>
            <a:pPr eaLnBrk="1" hangingPunct="1">
              <a:lnSpc>
                <a:spcPct val="150000"/>
              </a:lnSpc>
            </a:pPr>
            <a:r>
              <a:rPr lang="en-US" altLang="zh-CN" dirty="0">
                <a:latin typeface="微软雅黑" pitchFamily="34" charset="-122"/>
                <a:ea typeface="微软雅黑" pitchFamily="34" charset="-122"/>
              </a:rPr>
              <a:t>      </a:t>
            </a:r>
            <a:r>
              <a:rPr lang="zh-CN" altLang="zh-CN" dirty="0">
                <a:latin typeface="微软雅黑" pitchFamily="34" charset="-122"/>
                <a:ea typeface="微软雅黑" pitchFamily="34" charset="-122"/>
              </a:rPr>
              <a:t>长相：长相平平、普通</a:t>
            </a:r>
          </a:p>
          <a:p>
            <a:pPr eaLnBrk="1" hangingPunct="1">
              <a:lnSpc>
                <a:spcPct val="150000"/>
              </a:lnSpc>
            </a:pPr>
            <a:r>
              <a:rPr lang="en-US" altLang="zh-CN" dirty="0">
                <a:latin typeface="微软雅黑" pitchFamily="34" charset="-122"/>
                <a:ea typeface="微软雅黑" pitchFamily="34" charset="-122"/>
              </a:rPr>
              <a:t>      </a:t>
            </a:r>
            <a:r>
              <a:rPr lang="zh-CN" altLang="zh-CN" dirty="0">
                <a:latin typeface="微软雅黑" pitchFamily="34" charset="-122"/>
                <a:ea typeface="微软雅黑" pitchFamily="34" charset="-122"/>
              </a:rPr>
              <a:t>拜访者失望之情</a:t>
            </a:r>
            <a:endParaRPr lang="zh-CN" altLang="zh-CN" dirty="0">
              <a:latin typeface="微软雅黑" pitchFamily="34" charset="-122"/>
              <a:ea typeface="微软雅黑" pitchFamily="34" charset="-122"/>
              <a:sym typeface="宋体" pitchFamily="2" charset="-122"/>
            </a:endParaRPr>
          </a:p>
        </p:txBody>
      </p:sp>
      <p:sp>
        <p:nvSpPr>
          <p:cNvPr id="13316" name="矩形 3"/>
          <p:cNvSpPr>
            <a:spLocks noChangeArrowheads="1"/>
          </p:cNvSpPr>
          <p:nvPr/>
        </p:nvSpPr>
        <p:spPr bwMode="auto">
          <a:xfrm>
            <a:off x="755650" y="195263"/>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latin typeface="微软雅黑" pitchFamily="34" charset="-122"/>
                <a:ea typeface="微软雅黑" pitchFamily="34" charset="-122"/>
              </a:rPr>
              <a:t>课文品读</a:t>
            </a:r>
            <a:endParaRPr lang="zh-CN" altLang="en-US"/>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61024150529"/>
  <p:tag name="MH_LIBRARY" val="GRAPHIC"/>
  <p:tag name="MH_ORDER" val="Oval 61"/>
</p:tagLst>
</file>

<file path=ppt/tags/tag10.xml><?xml version="1.0" encoding="utf-8"?>
<p:tagLst xmlns:a="http://schemas.openxmlformats.org/drawingml/2006/main" xmlns:r="http://schemas.openxmlformats.org/officeDocument/2006/relationships" xmlns:p="http://schemas.openxmlformats.org/presentationml/2006/main">
  <p:tag name="MH" val="20161024150529"/>
  <p:tag name="MH_LIBRARY" val="GRAPHIC"/>
  <p:tag name="MH_ORDER" val="Rectangle 43"/>
</p:tagLst>
</file>

<file path=ppt/tags/tag11.xml><?xml version="1.0" encoding="utf-8"?>
<p:tagLst xmlns:a="http://schemas.openxmlformats.org/drawingml/2006/main" xmlns:r="http://schemas.openxmlformats.org/officeDocument/2006/relationships" xmlns:p="http://schemas.openxmlformats.org/presentationml/2006/main">
  <p:tag name="MH" val="20161024150529"/>
  <p:tag name="MH_LIBRARY" val="GRAPHIC"/>
  <p:tag name="MH_ORDER" val="Rectangle 44"/>
</p:tagLst>
</file>

<file path=ppt/tags/tag12.xml><?xml version="1.0" encoding="utf-8"?>
<p:tagLst xmlns:a="http://schemas.openxmlformats.org/drawingml/2006/main" xmlns:r="http://schemas.openxmlformats.org/officeDocument/2006/relationships" xmlns:p="http://schemas.openxmlformats.org/presentationml/2006/main">
  <p:tag name="MH" val="20161024150529"/>
  <p:tag name="MH_LIBRARY" val="GRAPHIC"/>
  <p:tag name="MH_ORDER" val="Rectangle 45"/>
</p:tagLst>
</file>

<file path=ppt/tags/tag13.xml><?xml version="1.0" encoding="utf-8"?>
<p:tagLst xmlns:a="http://schemas.openxmlformats.org/drawingml/2006/main" xmlns:r="http://schemas.openxmlformats.org/officeDocument/2006/relationships" xmlns:p="http://schemas.openxmlformats.org/presentationml/2006/main">
  <p:tag name="MH" val="20161024150529"/>
  <p:tag name="MH_LIBRARY" val="GRAPHIC"/>
  <p:tag name="MH_ORDER" val="Rectangle 55"/>
</p:tagLst>
</file>

<file path=ppt/tags/tag14.xml><?xml version="1.0" encoding="utf-8"?>
<p:tagLst xmlns:a="http://schemas.openxmlformats.org/drawingml/2006/main" xmlns:r="http://schemas.openxmlformats.org/officeDocument/2006/relationships" xmlns:p="http://schemas.openxmlformats.org/presentationml/2006/main">
  <p:tag name="MH" val="20161024150529"/>
  <p:tag name="MH_LIBRARY" val="GRAPHIC"/>
  <p:tag name="MH_ORDER" val="Rectangle 56"/>
</p:tagLst>
</file>

<file path=ppt/tags/tag15.xml><?xml version="1.0" encoding="utf-8"?>
<p:tagLst xmlns:a="http://schemas.openxmlformats.org/drawingml/2006/main" xmlns:r="http://schemas.openxmlformats.org/officeDocument/2006/relationships" xmlns:p="http://schemas.openxmlformats.org/presentationml/2006/main">
  <p:tag name="MH" val="20161024150529"/>
  <p:tag name="MH_LIBRARY" val="GRAPHIC"/>
  <p:tag name="MH_ORDER" val="Rectangle 57"/>
</p:tagLst>
</file>

<file path=ppt/tags/tag16.xml><?xml version="1.0" encoding="utf-8"?>
<p:tagLst xmlns:a="http://schemas.openxmlformats.org/drawingml/2006/main" xmlns:r="http://schemas.openxmlformats.org/officeDocument/2006/relationships" xmlns:p="http://schemas.openxmlformats.org/presentationml/2006/main">
  <p:tag name="MH" val="20161024150529"/>
  <p:tag name="MH_LIBRARY" val="GRAPHIC"/>
  <p:tag name="MH_ORDER" val="Rectangle 58"/>
</p:tagLst>
</file>

<file path=ppt/tags/tag17.xml><?xml version="1.0" encoding="utf-8"?>
<p:tagLst xmlns:a="http://schemas.openxmlformats.org/drawingml/2006/main" xmlns:r="http://schemas.openxmlformats.org/officeDocument/2006/relationships" xmlns:p="http://schemas.openxmlformats.org/presentationml/2006/main">
  <p:tag name="MH" val="20161024150529"/>
  <p:tag name="MH_LIBRARY" val="GRAPHIC"/>
  <p:tag name="MH_ORDER" val="Oval 59"/>
</p:tagLst>
</file>

<file path=ppt/tags/tag18.xml><?xml version="1.0" encoding="utf-8"?>
<p:tagLst xmlns:a="http://schemas.openxmlformats.org/drawingml/2006/main" xmlns:r="http://schemas.openxmlformats.org/officeDocument/2006/relationships" xmlns:p="http://schemas.openxmlformats.org/presentationml/2006/main">
  <p:tag name="MH" val="20161024150529"/>
  <p:tag name="MH_LIBRARY" val="GRAPHIC"/>
  <p:tag name="MH_ORDER" val="Oval 60"/>
</p:tagLst>
</file>

<file path=ppt/tags/tag19.xml><?xml version="1.0" encoding="utf-8"?>
<p:tagLst xmlns:a="http://schemas.openxmlformats.org/drawingml/2006/main" xmlns:r="http://schemas.openxmlformats.org/officeDocument/2006/relationships" xmlns:p="http://schemas.openxmlformats.org/presentationml/2006/main">
  <p:tag name="MH" val="20161024150529"/>
  <p:tag name="MH_LIBRARY" val="GRAPHIC"/>
  <p:tag name="MH_ORDER" val="Oval 62"/>
</p:tagLst>
</file>

<file path=ppt/tags/tag2.xml><?xml version="1.0" encoding="utf-8"?>
<p:tagLst xmlns:a="http://schemas.openxmlformats.org/drawingml/2006/main" xmlns:r="http://schemas.openxmlformats.org/officeDocument/2006/relationships" xmlns:p="http://schemas.openxmlformats.org/presentationml/2006/main">
  <p:tag name="MH" val="20161024150529"/>
  <p:tag name="MH_LIBRARY" val="GRAPHIC"/>
  <p:tag name="MH_ORDER" val="Rectangle 34"/>
</p:tagLst>
</file>

<file path=ppt/tags/tag20.xml><?xml version="1.0" encoding="utf-8"?>
<p:tagLst xmlns:a="http://schemas.openxmlformats.org/drawingml/2006/main" xmlns:r="http://schemas.openxmlformats.org/officeDocument/2006/relationships" xmlns:p="http://schemas.openxmlformats.org/presentationml/2006/main">
  <p:tag name="MH" val="20161024150529"/>
  <p:tag name="MH_LIBRARY" val="GRAPHIC"/>
  <p:tag name="MH_ORDER" val="Oval 63"/>
</p:tagLst>
</file>

<file path=ppt/tags/tag3.xml><?xml version="1.0" encoding="utf-8"?>
<p:tagLst xmlns:a="http://schemas.openxmlformats.org/drawingml/2006/main" xmlns:r="http://schemas.openxmlformats.org/officeDocument/2006/relationships" xmlns:p="http://schemas.openxmlformats.org/presentationml/2006/main">
  <p:tag name="MH" val="20161024150529"/>
  <p:tag name="MH_LIBRARY" val="GRAPHIC"/>
  <p:tag name="MH_ORDER" val="Rectangle 36"/>
</p:tagLst>
</file>

<file path=ppt/tags/tag4.xml><?xml version="1.0" encoding="utf-8"?>
<p:tagLst xmlns:a="http://schemas.openxmlformats.org/drawingml/2006/main" xmlns:r="http://schemas.openxmlformats.org/officeDocument/2006/relationships" xmlns:p="http://schemas.openxmlformats.org/presentationml/2006/main">
  <p:tag name="MH" val="20161024150529"/>
  <p:tag name="MH_LIBRARY" val="GRAPHIC"/>
  <p:tag name="MH_ORDER" val="Rectangle 37"/>
</p:tagLst>
</file>

<file path=ppt/tags/tag5.xml><?xml version="1.0" encoding="utf-8"?>
<p:tagLst xmlns:a="http://schemas.openxmlformats.org/drawingml/2006/main" xmlns:r="http://schemas.openxmlformats.org/officeDocument/2006/relationships" xmlns:p="http://schemas.openxmlformats.org/presentationml/2006/main">
  <p:tag name="MH" val="20161024150529"/>
  <p:tag name="MH_LIBRARY" val="GRAPHIC"/>
  <p:tag name="MH_ORDER" val="Rectangle 38"/>
</p:tagLst>
</file>

<file path=ppt/tags/tag6.xml><?xml version="1.0" encoding="utf-8"?>
<p:tagLst xmlns:a="http://schemas.openxmlformats.org/drawingml/2006/main" xmlns:r="http://schemas.openxmlformats.org/officeDocument/2006/relationships" xmlns:p="http://schemas.openxmlformats.org/presentationml/2006/main">
  <p:tag name="MH" val="20161024150529"/>
  <p:tag name="MH_LIBRARY" val="GRAPHIC"/>
  <p:tag name="MH_ORDER" val="Rectangle 39"/>
</p:tagLst>
</file>

<file path=ppt/tags/tag7.xml><?xml version="1.0" encoding="utf-8"?>
<p:tagLst xmlns:a="http://schemas.openxmlformats.org/drawingml/2006/main" xmlns:r="http://schemas.openxmlformats.org/officeDocument/2006/relationships" xmlns:p="http://schemas.openxmlformats.org/presentationml/2006/main">
  <p:tag name="MH" val="20161024150529"/>
  <p:tag name="MH_LIBRARY" val="GRAPHIC"/>
  <p:tag name="MH_ORDER" val="Rectangle 40"/>
</p:tagLst>
</file>

<file path=ppt/tags/tag8.xml><?xml version="1.0" encoding="utf-8"?>
<p:tagLst xmlns:a="http://schemas.openxmlformats.org/drawingml/2006/main" xmlns:r="http://schemas.openxmlformats.org/officeDocument/2006/relationships" xmlns:p="http://schemas.openxmlformats.org/presentationml/2006/main">
  <p:tag name="MH" val="20161024150529"/>
  <p:tag name="MH_LIBRARY" val="GRAPHIC"/>
  <p:tag name="MH_ORDER" val="Rectangle 41"/>
</p:tagLst>
</file>

<file path=ppt/tags/tag9.xml><?xml version="1.0" encoding="utf-8"?>
<p:tagLst xmlns:a="http://schemas.openxmlformats.org/drawingml/2006/main" xmlns:r="http://schemas.openxmlformats.org/officeDocument/2006/relationships" xmlns:p="http://schemas.openxmlformats.org/presentationml/2006/main">
  <p:tag name="MH" val="20161024150529"/>
  <p:tag name="MH_LIBRARY" val="GRAPHIC"/>
  <p:tag name="MH_ORDER" val="Rectangle 4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74</TotalTime>
  <Pages>0</Pages>
  <Words>1860</Words>
  <Characters>0</Characters>
  <Application>Microsoft Office PowerPoint</Application>
  <PresentationFormat>全屏显示(16:9)</PresentationFormat>
  <Lines>0</Lines>
  <Paragraphs>118</Paragraphs>
  <Slides>27</Slides>
  <Notes>6</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27</vt:i4>
      </vt:variant>
    </vt:vector>
  </HeadingPairs>
  <TitlesOfParts>
    <vt:vector size="37" baseType="lpstr">
      <vt:lpstr>Meiryo</vt:lpstr>
      <vt:lpstr>黑体</vt:lpstr>
      <vt:lpstr>宋体</vt:lpstr>
      <vt:lpstr>微软雅黑</vt:lpstr>
      <vt:lpstr>Arial</vt:lpstr>
      <vt:lpstr>Calibri</vt:lpstr>
      <vt:lpstr>Calibri Light</vt:lpstr>
      <vt:lpstr>Times New Roman</vt:lpstr>
      <vt:lpstr>Office 主题</vt:lpstr>
      <vt:lpstr>Office Theme</vt:lpstr>
      <vt:lpstr>列夫•托尔斯泰</vt:lpstr>
      <vt:lpstr>PowerPoint 演示文稿</vt:lpstr>
      <vt:lpstr>课前自主学习</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137</cp:revision>
  <dcterms:created xsi:type="dcterms:W3CDTF">2016-11-10T02:21:00Z</dcterms:created>
  <dcterms:modified xsi:type="dcterms:W3CDTF">2021-12-26T04:11:02Z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2052-10.1.0.6065</vt:lpwstr>
  </property>
</Properties>
</file>