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</p:sldMasterIdLst>
  <p:notesMasterIdLst>
    <p:notesMasterId r:id="rId37"/>
  </p:notesMasterIdLst>
  <p:sldIdLst>
    <p:sldId id="256" r:id="rId3"/>
    <p:sldId id="257" r:id="rId4"/>
    <p:sldId id="260" r:id="rId5"/>
    <p:sldId id="264" r:id="rId6"/>
    <p:sldId id="265" r:id="rId7"/>
    <p:sldId id="294" r:id="rId8"/>
    <p:sldId id="263" r:id="rId9"/>
    <p:sldId id="269" r:id="rId10"/>
    <p:sldId id="270" r:id="rId11"/>
    <p:sldId id="271" r:id="rId12"/>
    <p:sldId id="272" r:id="rId13"/>
    <p:sldId id="273" r:id="rId14"/>
    <p:sldId id="274" r:id="rId15"/>
    <p:sldId id="285" r:id="rId16"/>
    <p:sldId id="275" r:id="rId17"/>
    <p:sldId id="268" r:id="rId18"/>
    <p:sldId id="304" r:id="rId19"/>
    <p:sldId id="277" r:id="rId20"/>
    <p:sldId id="296" r:id="rId21"/>
    <p:sldId id="297" r:id="rId22"/>
    <p:sldId id="279" r:id="rId23"/>
    <p:sldId id="301" r:id="rId24"/>
    <p:sldId id="298" r:id="rId25"/>
    <p:sldId id="280" r:id="rId26"/>
    <p:sldId id="281" r:id="rId27"/>
    <p:sldId id="303" r:id="rId28"/>
    <p:sldId id="292" r:id="rId29"/>
    <p:sldId id="300" r:id="rId30"/>
    <p:sldId id="286" r:id="rId31"/>
    <p:sldId id="287" r:id="rId32"/>
    <p:sldId id="283" r:id="rId33"/>
    <p:sldId id="295" r:id="rId34"/>
    <p:sldId id="288" r:id="rId35"/>
    <p:sldId id="305" r:id="rId36"/>
  </p:sldIdLst>
  <p:sldSz cx="9144000" cy="5399088"/>
  <p:notesSz cx="6858000" cy="9144000"/>
  <p:custDataLst>
    <p:tags r:id="rId38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仿宋_GB2312" pitchFamily="49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仿宋_GB2312" pitchFamily="49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仿宋_GB2312" pitchFamily="49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仿宋_GB2312" pitchFamily="49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仿宋_GB2312" pitchFamily="49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37" d="100"/>
          <a:sy n="137" d="100"/>
        </p:scale>
        <p:origin x="864" y="114"/>
      </p:cViewPr>
      <p:guideLst>
        <p:guide orient="horz" pos="17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E4F25-CD56-4B75-8C52-ABBE0E0F850C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15975" y="1143000"/>
            <a:ext cx="5226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4E21A-945F-404F-AA3D-CFD95FF817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84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4E21A-945F-404F-AA3D-CFD95FF8170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203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15975" y="1143000"/>
            <a:ext cx="522605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541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15887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59113"/>
            <a:ext cx="6400800" cy="1379537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miter lim="800000"/>
          </a:ln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miter lim="800000"/>
          </a:ln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miter lim="800000"/>
          </a:ln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A722808-CB28-4082-9D13-B835648094D3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15900"/>
            <a:ext cx="8229600" cy="46069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83601"/>
            <a:ext cx="6858000" cy="18796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35772"/>
            <a:ext cx="6858000" cy="130352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87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062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346024"/>
            <a:ext cx="7886700" cy="224587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613141"/>
            <a:ext cx="7886700" cy="118105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28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437257"/>
            <a:ext cx="3886200" cy="34256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37257"/>
            <a:ext cx="3886200" cy="34256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77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452"/>
            <a:ext cx="7886700" cy="104357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323527"/>
            <a:ext cx="3868340" cy="64864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72167"/>
            <a:ext cx="3868340" cy="2900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323527"/>
            <a:ext cx="3887391" cy="64864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72167"/>
            <a:ext cx="3887391" cy="29007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5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343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2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59939"/>
            <a:ext cx="2949178" cy="1259787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77369"/>
            <a:ext cx="4629150" cy="383685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19726"/>
            <a:ext cx="2949178" cy="300074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35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59939"/>
            <a:ext cx="2949178" cy="1259787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77369"/>
            <a:ext cx="4629150" cy="383685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19726"/>
            <a:ext cx="2949178" cy="300074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377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54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87451"/>
            <a:ext cx="1971675" cy="45754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87451"/>
            <a:ext cx="5800725" cy="45754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0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468688"/>
            <a:ext cx="7772400" cy="10731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287588"/>
            <a:ext cx="7772400" cy="1181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8088"/>
            <a:ext cx="4040188" cy="504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712913"/>
            <a:ext cx="4040188" cy="3109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08088"/>
            <a:ext cx="4041775" cy="504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712913"/>
            <a:ext cx="4041775" cy="3109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3008313" cy="9159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14313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30300"/>
            <a:ext cx="3008313" cy="36925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79838"/>
            <a:ext cx="5486400" cy="446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82600"/>
            <a:ext cx="5486400" cy="32385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225925"/>
            <a:ext cx="5486400" cy="633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ctr" eaLnBrk="1" hangingPunct="1"/>
            <a:endParaRPr lang="en-US" altLang="zh-CN" sz="1400">
              <a:ea typeface="宋体" pitchFamily="2" charset="-122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lvl="0" algn="r" eaLnBrk="1" hangingPunct="1"/>
            <a:fld id="{81FDAE8B-1933-41EE-9BBC-A08FFB04683E}" type="slidenum">
              <a:rPr lang="zh-CN" altLang="en-US" sz="1400">
                <a:ea typeface="宋体" pitchFamily="2" charset="-122"/>
              </a:rPr>
              <a:t>‹#›</a:t>
            </a:fld>
            <a:endParaRPr lang="en-US" altLang="zh-CN" sz="1400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200" b="0" i="0" u="none" baseline="0">
          <a:solidFill>
            <a:schemeClr val="tx2"/>
          </a:solidFill>
          <a:effectLst/>
          <a:latin typeface="Arial" pitchFamily="34" charset="0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16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16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452"/>
            <a:ext cx="7886700" cy="1043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37257"/>
            <a:ext cx="7886700" cy="3425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004155"/>
            <a:ext cx="2057400" cy="2874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2021/12/26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004155"/>
            <a:ext cx="3086100" cy="2874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004155"/>
            <a:ext cx="2057400" cy="2874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3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11062" y="1403400"/>
            <a:ext cx="9132937" cy="1158875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effectLst/>
                <a:latin typeface="Arial" pitchFamily="34" charset="0"/>
                <a:ea typeface="微软雅黑" pitchFamily="34" charset="-122"/>
              </a:defRPr>
            </a:lvl1pPr>
          </a:lstStyle>
          <a:p>
            <a:pPr lvl="0" algn="ctr" eaLnBrk="1" hangingPunct="1"/>
            <a:r>
              <a:rPr lang="zh-CN" altLang="en-US" sz="4400" b="1" dirty="0"/>
              <a:t>列夫</a:t>
            </a:r>
            <a:r>
              <a:rPr lang="en-US" altLang="zh-CN" sz="4400" b="1" dirty="0"/>
              <a:t>·</a:t>
            </a:r>
            <a:r>
              <a:rPr lang="zh-CN" altLang="en-US" sz="4400" b="1" dirty="0"/>
              <a:t>托尔斯泰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331640" y="2843560"/>
            <a:ext cx="6400800" cy="1379537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baseline="0">
                <a:solidFill>
                  <a:schemeClr val="tx1"/>
                </a:solidFill>
                <a:effectLst/>
                <a:latin typeface="Arial" pitchFamily="34" charset="0"/>
                <a:ea typeface="微软雅黑" pitchFamily="34" charset="-122"/>
              </a:defRPr>
            </a:lvl1pPr>
            <a:lvl2pPr marL="45720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000" b="0" i="0" u="none" baseline="0">
                <a:solidFill>
                  <a:schemeClr val="tx1"/>
                </a:solidFill>
                <a:effectLst/>
                <a:latin typeface="Arial" pitchFamily="34" charset="0"/>
                <a:ea typeface="微软雅黑" pitchFamily="34" charset="-122"/>
              </a:defRPr>
            </a:lvl2pPr>
            <a:lvl3pPr marL="91440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0" i="0" u="none" baseline="0">
                <a:solidFill>
                  <a:schemeClr val="tx1"/>
                </a:solidFill>
                <a:effectLst/>
                <a:latin typeface="Arial" pitchFamily="34" charset="0"/>
                <a:ea typeface="微软雅黑" pitchFamily="34" charset="-122"/>
              </a:defRPr>
            </a:lvl3pPr>
            <a:lvl4pPr marL="137160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600" b="0" i="0" u="none" baseline="0">
                <a:solidFill>
                  <a:schemeClr val="tx1"/>
                </a:solidFill>
                <a:effectLst/>
                <a:latin typeface="Arial" pitchFamily="34" charset="0"/>
                <a:ea typeface="微软雅黑" pitchFamily="34" charset="-122"/>
              </a:defRPr>
            </a:lvl4pPr>
            <a:lvl5pPr marL="182880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600" b="0" i="0" u="none" baseline="0">
                <a:solidFill>
                  <a:schemeClr val="tx1"/>
                </a:solidFill>
                <a:effectLst/>
                <a:latin typeface="Arial" pitchFamily="34" charset="0"/>
                <a:ea typeface="微软雅黑" pitchFamily="34" charset="-122"/>
              </a:defRPr>
            </a:lvl5pPr>
          </a:lstStyle>
          <a:p>
            <a:pPr marL="0" lvl="0" indent="0" eaLnBrk="1" hangingPunct="1"/>
            <a:r>
              <a:rPr lang="zh-CN" altLang="en-US" dirty="0"/>
              <a:t>斯蒂芬</a:t>
            </a:r>
            <a:r>
              <a:rPr lang="en-US" altLang="zh-CN" dirty="0"/>
              <a:t>•</a:t>
            </a:r>
            <a:r>
              <a:rPr lang="zh-CN" altLang="en-US" dirty="0"/>
              <a:t>茨威格</a:t>
            </a:r>
            <a:endParaRPr lang="zh-CN" altLang="en-US" sz="1800" dirty="0"/>
          </a:p>
        </p:txBody>
      </p:sp>
      <p:sp>
        <p:nvSpPr>
          <p:cNvPr id="4" name="矩形 3"/>
          <p:cNvSpPr/>
          <p:nvPr/>
        </p:nvSpPr>
        <p:spPr>
          <a:xfrm>
            <a:off x="4046775" y="428893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1028700" y="149225"/>
            <a:ext cx="7086600" cy="6588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/>
              <a:t>眉毛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4000">
                <a:ea typeface="华文新魏" pitchFamily="2" charset="-122"/>
              </a:rPr>
              <a:t>        宽约一指的眉毛像纠缠不清的树根，朝上倒竖。 </a:t>
            </a:r>
          </a:p>
        </p:txBody>
      </p:sp>
    </p:spTree>
  </p:cSld>
  <p:clrMapOvr>
    <a:masterClrMapping/>
  </p:clrMapOvr>
  <p:transition advClick="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/>
              <a:t>头发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3600">
                <a:ea typeface="华文新魏" pitchFamily="2" charset="-122"/>
              </a:rPr>
              <a:t>         一绺绺灰白的鬈发像泡沫一样堆在额头上。不管从哪个角度看，你都能见到热带森林般茂密的须发 。</a:t>
            </a:r>
          </a:p>
        </p:txBody>
      </p:sp>
    </p:spTree>
  </p:cSld>
  <p:clrMapOvr>
    <a:masterClrMapping/>
  </p:clrMapOvr>
  <p:transition advClick="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/>
              <a:t>鼻子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3600">
                <a:ea typeface="华文新魏" pitchFamily="2" charset="-122"/>
              </a:rPr>
              <a:t>      我们见到的是一只宽宽的、两孔朝天的狮子鼻，仿佛被人一拳头打塌了的样子 。</a:t>
            </a:r>
          </a:p>
        </p:txBody>
      </p:sp>
    </p:spTree>
  </p:cSld>
  <p:clrMapOvr>
    <a:masterClrMapping/>
  </p:clrMapOvr>
  <p:transition advClick="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/>
              <a:t>眼睛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685800" y="942975"/>
            <a:ext cx="7772400" cy="394652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>
                <a:ea typeface="华文新魏" pitchFamily="2" charset="-122"/>
              </a:rPr>
              <a:t>            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托尔斯泰这对眼睛里有一百只眼珠。</a:t>
            </a:r>
          </a:p>
          <a:p>
            <a:pPr lvl="0" eaLnBrk="1" hangingPunct="1">
              <a:buNone/>
            </a:pPr>
            <a:endParaRPr lang="zh-CN" altLang="en-US" sz="2800">
              <a:latin typeface="华文新魏" pitchFamily="2" charset="-122"/>
              <a:ea typeface="华文新魏" pitchFamily="2" charset="-122"/>
            </a:endParaRPr>
          </a:p>
          <a:p>
            <a:pPr lvl="0" eaLnBrk="1" hangingPunct="1">
              <a:buNone/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      </a:t>
            </a:r>
            <a:r>
              <a:rPr lang="en-US" altLang="zh-CN" sz="2800">
                <a:ea typeface="华文新魏" pitchFamily="2" charset="-122"/>
              </a:rPr>
              <a:t>……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这对珠宝有魔力，有磁性，可以把人世间的物质吸进去，然后向我们这个时代放射出精确无误的频波。</a:t>
            </a:r>
          </a:p>
          <a:p>
            <a:pPr lvl="0" eaLnBrk="1" hangingPunct="1">
              <a:buNone/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  当这一副寒光四射的匕首转而对准它们的主人时是十分可怕的，因为锋刃无情，直戳要害，正好刺中了他的心窝。</a:t>
            </a:r>
          </a:p>
        </p:txBody>
      </p:sp>
    </p:spTree>
  </p:cSld>
  <p:clrMapOvr>
    <a:masterClrMapping/>
  </p:clrMapOvr>
  <p:transition advClick="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 sz="2800"/>
              <a:t>小结：托尔斯泰的外貌特点</a:t>
            </a:r>
            <a:br>
              <a:rPr lang="zh-CN" altLang="en-US" sz="2800"/>
            </a:br>
            <a:endParaRPr lang="zh-CN" altLang="en-US" sz="280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3924300" y="1116013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lnSpc>
                <a:spcPct val="90000"/>
              </a:lnSpc>
            </a:pPr>
            <a:endParaRPr lang="zh-CN" altLang="en-US" sz="2000">
              <a:solidFill>
                <a:srgbClr val="CC0000"/>
              </a:solidFill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>
                <a:solidFill>
                  <a:srgbClr val="CC0000"/>
                </a:solidFill>
              </a:rPr>
              <a:t>胡子：</a:t>
            </a:r>
            <a:r>
              <a:rPr lang="zh-CN" altLang="en-US" sz="2000">
                <a:solidFill>
                  <a:srgbClr val="CC0000"/>
                </a:solidFill>
              </a:rPr>
              <a:t>长 浓密</a:t>
            </a:r>
            <a:endParaRPr lang="zh-CN" altLang="en-US" sz="1800">
              <a:solidFill>
                <a:srgbClr val="CC0000"/>
              </a:solidFill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>
                <a:solidFill>
                  <a:srgbClr val="CC0000"/>
                </a:solidFill>
              </a:rPr>
              <a:t>眉毛：</a:t>
            </a:r>
            <a:r>
              <a:rPr lang="zh-CN" altLang="en-US" sz="2000">
                <a:solidFill>
                  <a:srgbClr val="CC0000"/>
                </a:solidFill>
              </a:rPr>
              <a:t>纠缠 倒竖</a:t>
            </a:r>
            <a:endParaRPr lang="zh-CN" altLang="en-US" sz="1800">
              <a:solidFill>
                <a:srgbClr val="CC0000"/>
              </a:solidFill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>
                <a:solidFill>
                  <a:srgbClr val="CC0000"/>
                </a:solidFill>
              </a:rPr>
              <a:t>须发 </a:t>
            </a:r>
            <a:r>
              <a:rPr lang="en-US" altLang="zh-CN" sz="1800">
                <a:solidFill>
                  <a:srgbClr val="CC0000"/>
                </a:solidFill>
              </a:rPr>
              <a:t>: </a:t>
            </a:r>
            <a:r>
              <a:rPr lang="zh-CN" altLang="en-US" sz="2000">
                <a:solidFill>
                  <a:srgbClr val="CC0000"/>
                </a:solidFill>
              </a:rPr>
              <a:t>浓密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1800">
                <a:solidFill>
                  <a:srgbClr val="CC0000"/>
                </a:solidFill>
              </a:rPr>
              <a:t>皮肤</a:t>
            </a:r>
            <a:r>
              <a:rPr lang="en-US" altLang="zh-CN" sz="1800">
                <a:solidFill>
                  <a:srgbClr val="CC0000"/>
                </a:solidFill>
              </a:rPr>
              <a:t>:</a:t>
            </a:r>
            <a:r>
              <a:rPr lang="zh-CN" altLang="en-US" sz="2000">
                <a:solidFill>
                  <a:srgbClr val="CC0000"/>
                </a:solidFill>
              </a:rPr>
              <a:t>黝黑 粗糙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000">
                <a:solidFill>
                  <a:srgbClr val="CC0000"/>
                </a:solidFill>
              </a:rPr>
              <a:t>脸颊：失调 平庸 粗鄙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000">
                <a:solidFill>
                  <a:srgbClr val="CC0000"/>
                </a:solidFill>
              </a:rPr>
              <a:t>眼睛 </a:t>
            </a:r>
            <a:r>
              <a:rPr lang="en-US" altLang="zh-CN" sz="2000">
                <a:solidFill>
                  <a:srgbClr val="CC0000"/>
                </a:solidFill>
              </a:rPr>
              <a:t>: </a:t>
            </a:r>
            <a:r>
              <a:rPr lang="zh-CN" altLang="en-US" sz="2000">
                <a:solidFill>
                  <a:srgbClr val="CC0000"/>
                </a:solidFill>
              </a:rPr>
              <a:t>犀利 有感情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000">
                <a:solidFill>
                  <a:srgbClr val="CC0000"/>
                </a:solidFill>
              </a:rPr>
              <a:t>身材：矮小 敦实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000">
                <a:solidFill>
                  <a:srgbClr val="CC0000"/>
                </a:solidFill>
              </a:rPr>
              <a:t>表情：忧郁 深沉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2000">
                <a:solidFill>
                  <a:srgbClr val="CC0000"/>
                </a:solidFill>
              </a:rPr>
              <a:t>长相：平庸 粗鄙</a:t>
            </a:r>
          </a:p>
          <a:p>
            <a:pPr lvl="0" eaLnBrk="1" hangingPunct="1">
              <a:lnSpc>
                <a:spcPct val="90000"/>
              </a:lnSpc>
            </a:pPr>
            <a:endParaRPr lang="zh-CN" altLang="en-US" sz="2000">
              <a:solidFill>
                <a:srgbClr val="CC0000"/>
              </a:solidFill>
            </a:endParaRPr>
          </a:p>
        </p:txBody>
      </p:sp>
      <p:sp>
        <p:nvSpPr>
          <p:cNvPr id="19460" name="Rectangle 4"/>
          <p:cNvSpPr/>
          <p:nvPr/>
        </p:nvSpPr>
        <p:spPr>
          <a:xfrm>
            <a:off x="1331913" y="1116013"/>
            <a:ext cx="8229600" cy="3562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endParaRPr lang="zh-CN" altLang="en-US" sz="2000"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胡子：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眉毛：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须发 </a:t>
            </a:r>
            <a:r>
              <a:rPr lang="en-US" altLang="zh-CN" sz="2000">
                <a:ea typeface="微软雅黑" pitchFamily="34" charset="-122"/>
              </a:rPr>
              <a:t>: </a:t>
            </a:r>
            <a:r>
              <a:rPr lang="zh-CN" altLang="en-US" sz="2000">
                <a:ea typeface="微软雅黑" pitchFamily="34" charset="-122"/>
              </a:rPr>
              <a:t>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皮肤 </a:t>
            </a:r>
            <a:r>
              <a:rPr lang="en-US" altLang="zh-CN" sz="2000">
                <a:ea typeface="微软雅黑" pitchFamily="34" charset="-122"/>
              </a:rPr>
              <a:t>: </a:t>
            </a:r>
            <a:r>
              <a:rPr lang="zh-CN" altLang="en-US" sz="2000">
                <a:ea typeface="微软雅黑" pitchFamily="34" charset="-122"/>
              </a:rPr>
              <a:t>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脸颊：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眼睛 </a:t>
            </a:r>
            <a:r>
              <a:rPr lang="en-US" altLang="zh-CN" sz="2000">
                <a:ea typeface="微软雅黑" pitchFamily="34" charset="-122"/>
              </a:rPr>
              <a:t>: </a:t>
            </a:r>
            <a:r>
              <a:rPr lang="zh-CN" altLang="en-US" sz="2000">
                <a:ea typeface="微软雅黑" pitchFamily="34" charset="-122"/>
              </a:rPr>
              <a:t>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身材：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表情：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zh-CN" altLang="en-US" sz="2000">
                <a:ea typeface="微软雅黑" pitchFamily="34" charset="-122"/>
              </a:rPr>
              <a:t>长相： </a:t>
            </a: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har char="•"/>
            </a:pPr>
            <a:endParaRPr lang="zh-CN" altLang="en-US" sz="2000"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  <p:bldP spid="19460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532813" cy="660400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 dirty="0">
                <a:solidFill>
                  <a:srgbClr val="006699"/>
                </a:solidFill>
                <a:latin typeface="华文彩云" pitchFamily="2" charset="-122"/>
                <a:ea typeface="华文彩云" pitchFamily="2" charset="-122"/>
              </a:rPr>
              <a:t>（</a:t>
            </a:r>
            <a:r>
              <a:rPr lang="en-US" altLang="zh-CN" dirty="0">
                <a:solidFill>
                  <a:srgbClr val="006699"/>
                </a:solidFill>
                <a:latin typeface="华文彩云" pitchFamily="2" charset="-122"/>
                <a:ea typeface="华文彩云" pitchFamily="2" charset="-122"/>
              </a:rPr>
              <a:t>2</a:t>
            </a:r>
            <a:r>
              <a:rPr lang="zh-CN" altLang="en-US" dirty="0">
                <a:solidFill>
                  <a:srgbClr val="006699"/>
                </a:solidFill>
                <a:latin typeface="华文彩云" pitchFamily="2" charset="-122"/>
                <a:ea typeface="华文彩云" pitchFamily="2" charset="-122"/>
              </a:rPr>
              <a:t>）手法分析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685800" y="1116013"/>
            <a:ext cx="7772400" cy="408146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b="1" dirty="0">
                <a:ea typeface="华文行楷" pitchFamily="2" charset="-122"/>
              </a:rPr>
              <a:t>作者对托尔斯泰</a:t>
            </a:r>
            <a:r>
              <a:rPr lang="zh-CN" altLang="en-US" b="1" dirty="0">
                <a:solidFill>
                  <a:srgbClr val="CC0000"/>
                </a:solidFill>
                <a:ea typeface="华文行楷" pitchFamily="2" charset="-122"/>
              </a:rPr>
              <a:t>外貌</a:t>
            </a:r>
            <a:r>
              <a:rPr lang="zh-CN" altLang="en-US" b="1" dirty="0">
                <a:ea typeface="华文行楷" pitchFamily="2" charset="-122"/>
              </a:rPr>
              <a:t>的描写，大量运用了夸张、比喻的修辞手法。 尤其把托尔斯泰目光的敏锐、犀利表现得极为生动形象。</a:t>
            </a:r>
          </a:p>
          <a:p>
            <a:pPr lvl="0" eaLnBrk="1" hangingPunct="1"/>
            <a:r>
              <a:rPr lang="zh-CN" altLang="en-US" b="1" dirty="0">
                <a:ea typeface="华文行楷" pitchFamily="2" charset="-122"/>
              </a:rPr>
              <a:t>托尔斯泰的</a:t>
            </a:r>
            <a:r>
              <a:rPr lang="zh-CN" altLang="en-US" b="1" dirty="0">
                <a:solidFill>
                  <a:srgbClr val="CC0000"/>
                </a:solidFill>
                <a:ea typeface="华文行楷" pitchFamily="2" charset="-122"/>
              </a:rPr>
              <a:t>眼睛</a:t>
            </a:r>
            <a:r>
              <a:rPr lang="zh-CN" altLang="en-US" b="1" dirty="0">
                <a:ea typeface="华文行楷" pitchFamily="2" charset="-122"/>
              </a:rPr>
              <a:t>充满智慧，让人感受到的是一位品格高尚的伟人，是一位给人类创造巨大精神财富的伟人。</a:t>
            </a:r>
          </a:p>
          <a:p>
            <a:pPr lvl="0" eaLnBrk="1" hangingPunct="1"/>
            <a:r>
              <a:rPr lang="zh-CN" altLang="en-US" b="1" dirty="0">
                <a:ea typeface="华文行楷" pitchFamily="2" charset="-122"/>
              </a:rPr>
              <a:t>透过托尔斯泰</a:t>
            </a:r>
            <a:r>
              <a:rPr lang="zh-CN" altLang="en-US" b="1" dirty="0">
                <a:solidFill>
                  <a:srgbClr val="CC0000"/>
                </a:solidFill>
                <a:ea typeface="华文行楷" pitchFamily="2" charset="-122"/>
              </a:rPr>
              <a:t>平庸甚至丑陋</a:t>
            </a:r>
            <a:r>
              <a:rPr lang="zh-CN" altLang="en-US" b="1" dirty="0">
                <a:ea typeface="华文行楷" pitchFamily="2" charset="-122"/>
              </a:rPr>
              <a:t>的外表，我们可见这位大文豪的</a:t>
            </a:r>
            <a:r>
              <a:rPr lang="zh-CN" altLang="en-US" b="1" dirty="0">
                <a:solidFill>
                  <a:srgbClr val="CC0000"/>
                </a:solidFill>
                <a:ea typeface="华文行楷" pitchFamily="2" charset="-122"/>
              </a:rPr>
              <a:t>不凡</a:t>
            </a:r>
            <a:r>
              <a:rPr lang="zh-CN" altLang="en-US" b="1" dirty="0">
                <a:ea typeface="华文行楷" pitchFamily="2" charset="-122"/>
              </a:rPr>
              <a:t>之处。</a:t>
            </a:r>
          </a:p>
        </p:txBody>
      </p:sp>
    </p:spTree>
  </p:cSld>
  <p:clrMapOvr>
    <a:masterClrMapping/>
  </p:clrMapOvr>
  <p:transition advClick="0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2800"/>
              <a:t>作业</a:t>
            </a:r>
            <a:r>
              <a:rPr lang="en-US" altLang="zh-CN" sz="2800"/>
              <a:t>:</a:t>
            </a:r>
            <a:br>
              <a:rPr lang="en-US" altLang="zh-CN" sz="2800"/>
            </a:br>
            <a:endParaRPr lang="zh-CN" altLang="en-US" sz="280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457200" y="1116013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.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勾画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出你最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喜欢的句子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，品味它的妙处。</a:t>
            </a:r>
          </a:p>
          <a:p>
            <a:pPr lvl="0" eaLnBrk="1" hangingPunct="1">
              <a:buNone/>
            </a:pPr>
            <a:r>
              <a:rPr lang="en-US" altLang="zh-CN" sz="36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3600" b="1" dirty="0">
                <a:latin typeface="华文新魏" pitchFamily="2" charset="-122"/>
                <a:ea typeface="华文新魏" pitchFamily="2" charset="-122"/>
              </a:rPr>
              <a:t>.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查找</a:t>
            </a:r>
            <a:r>
              <a:rPr lang="zh-CN" altLang="en-US" sz="3600" b="1" dirty="0">
                <a:latin typeface="华文新魏" pitchFamily="2" charset="-122"/>
                <a:ea typeface="华文新魏" pitchFamily="2" charset="-122"/>
              </a:rPr>
              <a:t>托尔斯泰和茨威格名言各一条，最好有关同一主题的。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b="1">
                <a:solidFill>
                  <a:srgbClr val="CC0000"/>
                </a:solidFill>
              </a:rPr>
              <a:t>知识回顾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179388" y="1116013"/>
            <a:ext cx="882015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3200" b="1" dirty="0"/>
              <a:t>作家：斯蒂芬</a:t>
            </a:r>
            <a:r>
              <a:rPr lang="en-US" altLang="zh-CN" sz="3200" b="1" dirty="0"/>
              <a:t>•</a:t>
            </a:r>
            <a:r>
              <a:rPr lang="zh-CN" altLang="en-US" sz="3200" b="1" dirty="0"/>
              <a:t>茨威格，奥地利作家。</a:t>
            </a:r>
          </a:p>
          <a:p>
            <a:pPr lvl="0" eaLnBrk="1" hangingPunct="1">
              <a:buNone/>
            </a:pPr>
            <a:r>
              <a:rPr lang="zh-CN" altLang="en-US" sz="3200" b="1" dirty="0"/>
              <a:t>文体：传记。</a:t>
            </a:r>
          </a:p>
          <a:p>
            <a:pPr lvl="0" eaLnBrk="1" hangingPunct="1">
              <a:buNone/>
            </a:pPr>
            <a:r>
              <a:rPr lang="zh-CN" altLang="en-US" sz="3200" b="1" dirty="0"/>
              <a:t>出处</a:t>
            </a:r>
            <a:r>
              <a:rPr lang="zh-CN" altLang="en-US" sz="3200" b="1" dirty="0" smtClean="0"/>
              <a:t>：</a:t>
            </a:r>
            <a:r>
              <a:rPr lang="en-US" altLang="zh-CN" sz="3200" b="1" dirty="0" smtClean="0"/>
              <a:t>《</a:t>
            </a:r>
            <a:r>
              <a:rPr lang="zh-CN" altLang="en-US" sz="3200" b="1" dirty="0"/>
              <a:t>三作家</a:t>
            </a:r>
            <a:r>
              <a:rPr lang="en-US" altLang="zh-CN" sz="3200" b="1" dirty="0"/>
              <a:t>》</a:t>
            </a:r>
            <a:r>
              <a:rPr lang="zh-CN" altLang="en-US" sz="3200" b="1" dirty="0"/>
              <a:t>之</a:t>
            </a:r>
            <a:r>
              <a:rPr lang="en-US" altLang="zh-CN" sz="3200" b="1" dirty="0"/>
              <a:t>《</a:t>
            </a:r>
            <a:r>
              <a:rPr lang="zh-CN" altLang="en-US" sz="3200" b="1" dirty="0"/>
              <a:t>列夫</a:t>
            </a:r>
            <a:r>
              <a:rPr lang="en-US" altLang="zh-CN" sz="3200" b="1" dirty="0"/>
              <a:t>•</a:t>
            </a:r>
            <a:r>
              <a:rPr lang="zh-CN" altLang="en-US" sz="3200" b="1" dirty="0"/>
              <a:t>托尔斯泰</a:t>
            </a:r>
            <a:r>
              <a:rPr lang="en-US" altLang="zh-CN" sz="3200" b="1" dirty="0"/>
              <a:t>》</a:t>
            </a:r>
            <a:r>
              <a:rPr lang="zh-CN" altLang="en-US" sz="3200" b="1" dirty="0"/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9600" lvl="0" indent="-609600" eaLnBrk="1" hangingPunct="1">
              <a:buNone/>
            </a:pPr>
            <a:r>
              <a:rPr lang="zh-CN" altLang="en-US"/>
              <a:t> </a:t>
            </a:r>
          </a:p>
          <a:p>
            <a:pPr marL="609600" lvl="0" indent="-609600" eaLnBrk="1" hangingPunct="1">
              <a:buNone/>
            </a:pPr>
            <a:r>
              <a:rPr lang="zh-CN" altLang="en-US"/>
              <a:t> </a:t>
            </a:r>
          </a:p>
        </p:txBody>
      </p:sp>
      <p:sp>
        <p:nvSpPr>
          <p:cNvPr id="26627" name="Rectangle 5"/>
          <p:cNvSpPr/>
          <p:nvPr/>
        </p:nvSpPr>
        <p:spPr>
          <a:xfrm>
            <a:off x="3348038" y="215900"/>
            <a:ext cx="184150" cy="1555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/>
            <a:endParaRPr lang="zh-CN" altLang="en-US" sz="9600">
              <a:solidFill>
                <a:srgbClr val="CC0000"/>
              </a:solidFill>
              <a:ea typeface="华文彩云" pitchFamily="2" charset="-122"/>
            </a:endParaRPr>
          </a:p>
        </p:txBody>
      </p:sp>
      <p:pic>
        <p:nvPicPr>
          <p:cNvPr id="26628" name="Picture 6" descr="茨威格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3225" y="215900"/>
            <a:ext cx="3203575" cy="4606925"/>
          </a:xfrm>
          <a:prstGeom prst="rect">
            <a:avLst/>
          </a:prstGeom>
          <a:noFill/>
          <a:ln w="76200" cap="rnd" cmpd="tri">
            <a:solidFill>
              <a:srgbClr val="006699"/>
            </a:solidFill>
            <a:prstDash val="sysDot"/>
            <a:miter lim="800000"/>
          </a:ln>
          <a:effectLst>
            <a:outerShdw dist="107763" dir="18900000" algn="ctr">
              <a:srgbClr val="808080">
                <a:alpha val="50000"/>
              </a:srgbClr>
            </a:outerShdw>
          </a:effectLst>
        </p:spPr>
      </p:pic>
      <p:pic>
        <p:nvPicPr>
          <p:cNvPr id="26629" name="Picture 7" descr="托尔斯泰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5900"/>
            <a:ext cx="3116263" cy="4606925"/>
          </a:xfrm>
          <a:prstGeom prst="rect">
            <a:avLst/>
          </a:prstGeom>
          <a:noFill/>
          <a:ln w="76200" cap="rnd" cmpd="tri">
            <a:solidFill>
              <a:srgbClr val="3366FF"/>
            </a:solidFill>
            <a:prstDash val="sysDot"/>
            <a:miter lim="800000"/>
          </a:ln>
        </p:spPr>
      </p:pic>
      <p:sp>
        <p:nvSpPr>
          <p:cNvPr id="26630" name="Text Box 8"/>
          <p:cNvSpPr/>
          <p:nvPr/>
        </p:nvSpPr>
        <p:spPr>
          <a:xfrm>
            <a:off x="3679825" y="0"/>
            <a:ext cx="1525588" cy="5075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eaVert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342900" lvl="0" indent="-342900" algn="ctr" eaLnBrk="1" hangingPunct="1">
              <a:spcBef>
                <a:spcPct val="20000"/>
              </a:spcBef>
            </a:pPr>
            <a:r>
              <a:rPr lang="zh-CN" altLang="en-US" sz="8800" b="1">
                <a:solidFill>
                  <a:srgbClr val="CC0000"/>
                </a:solidFill>
                <a:ea typeface="华文彩云" pitchFamily="2" charset="-122"/>
              </a:rPr>
              <a:t>名言分享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0" y="539750"/>
            <a:ext cx="9144000" cy="4535488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1200" b="1">
                <a:solidFill>
                  <a:schemeClr val="accent2"/>
                </a:solidFill>
              </a:rPr>
              <a:t>                       </a:t>
            </a:r>
            <a:r>
              <a:rPr lang="zh-CN" altLang="en-US" sz="4000" b="1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人们往往把欲望的满足看成</a:t>
            </a:r>
            <a:r>
              <a:rPr lang="zh-CN" altLang="en-US" sz="4000" b="1">
                <a:solidFill>
                  <a:srgbClr val="CC0000"/>
                </a:solidFill>
                <a:latin typeface="华文新魏" pitchFamily="2" charset="-122"/>
                <a:ea typeface="华文新魏" pitchFamily="2" charset="-122"/>
              </a:rPr>
              <a:t>幸福</a:t>
            </a:r>
            <a:r>
              <a:rPr lang="zh-CN" altLang="en-US" sz="4000" b="1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endParaRPr lang="zh-CN" altLang="en-US" sz="4000" b="1">
              <a:latin typeface="华文新魏" pitchFamily="2" charset="-122"/>
              <a:ea typeface="华文新魏" pitchFamily="2" charset="-122"/>
            </a:endParaRPr>
          </a:p>
          <a:p>
            <a:pPr lvl="0" eaLnBrk="1" hangingPunct="1">
              <a:lnSpc>
                <a:spcPct val="80000"/>
              </a:lnSpc>
              <a:buNone/>
            </a:pPr>
            <a:endParaRPr lang="en-US" altLang="zh-CN" sz="1600" b="1"/>
          </a:p>
          <a:p>
            <a:pPr lvl="0" eaLnBrk="1" hangingPunct="1">
              <a:lnSpc>
                <a:spcPct val="80000"/>
              </a:lnSpc>
              <a:buNone/>
            </a:pPr>
            <a:r>
              <a:rPr lang="en-US" altLang="zh-CN" sz="1600" b="1"/>
              <a:t>                                                                                                  </a:t>
            </a:r>
            <a:r>
              <a:rPr lang="en-US" altLang="zh-CN" sz="2000" b="1"/>
              <a:t>——</a:t>
            </a:r>
            <a:r>
              <a:rPr lang="zh-CN" altLang="en-US" sz="2800"/>
              <a:t>列夫</a:t>
            </a:r>
            <a:r>
              <a:rPr lang="en-US" altLang="zh-CN" sz="2800"/>
              <a:t>•</a:t>
            </a:r>
            <a:r>
              <a:rPr lang="zh-CN" altLang="en-US" sz="2800"/>
              <a:t>托尔斯泰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1600" b="1">
              <a:solidFill>
                <a:schemeClr val="accent2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1200" b="1">
                <a:solidFill>
                  <a:schemeClr val="accent2"/>
                </a:solidFill>
              </a:rPr>
              <a:t>                         </a:t>
            </a:r>
            <a:r>
              <a:rPr lang="zh-CN" altLang="en-US" sz="3600" b="1">
                <a:solidFill>
                  <a:schemeClr val="accent2"/>
                </a:solidFill>
                <a:ea typeface="华文新魏" pitchFamily="2" charset="-122"/>
              </a:rPr>
              <a:t>在这种</a:t>
            </a:r>
            <a:r>
              <a:rPr lang="zh-CN" altLang="en-US" sz="3600" b="1">
                <a:solidFill>
                  <a:srgbClr val="CC0000"/>
                </a:solidFill>
                <a:ea typeface="华文新魏" pitchFamily="2" charset="-122"/>
              </a:rPr>
              <a:t>幸福</a:t>
            </a:r>
            <a:r>
              <a:rPr lang="zh-CN" altLang="en-US" sz="3600" b="1">
                <a:solidFill>
                  <a:schemeClr val="accent2"/>
                </a:solidFill>
                <a:ea typeface="华文新魏" pitchFamily="2" charset="-122"/>
              </a:rPr>
              <a:t>中最美好的</a:t>
            </a:r>
            <a:r>
              <a:rPr lang="zh-CN" altLang="en-US" sz="3600" b="1">
                <a:solidFill>
                  <a:srgbClr val="CC0000"/>
                </a:solidFill>
                <a:ea typeface="华文新魏" pitchFamily="2" charset="-122"/>
              </a:rPr>
              <a:t>幸福</a:t>
            </a:r>
            <a:r>
              <a:rPr lang="zh-CN" altLang="en-US" sz="3600" b="1">
                <a:solidFill>
                  <a:schemeClr val="accent2"/>
                </a:solidFill>
                <a:ea typeface="华文新魏" pitchFamily="2" charset="-122"/>
              </a:rPr>
              <a:t>，乃是他们用不着在别人面前撒谎，他们可以诚实面对自己，诚实对待他们自然的感觉和欲望。                     </a:t>
            </a:r>
          </a:p>
          <a:p>
            <a:pPr lvl="0" eaLnBrk="1" hangingPunct="1">
              <a:lnSpc>
                <a:spcPct val="80000"/>
              </a:lnSpc>
              <a:buNone/>
            </a:pPr>
            <a:r>
              <a:rPr lang="en-US" altLang="zh-CN" sz="3600" b="1">
                <a:solidFill>
                  <a:schemeClr val="accent2"/>
                </a:solidFill>
                <a:ea typeface="华文新魏" pitchFamily="2" charset="-122"/>
              </a:rPr>
              <a:t>                                          </a:t>
            </a:r>
            <a:r>
              <a:rPr lang="en-US" altLang="zh-CN" sz="2000"/>
              <a:t>  </a:t>
            </a:r>
            <a:r>
              <a:rPr lang="en-US" altLang="zh-CN" sz="3200"/>
              <a:t>——</a:t>
            </a:r>
            <a:r>
              <a:rPr lang="zh-CN" altLang="en-US" sz="2800"/>
              <a:t>斯蒂芬</a:t>
            </a:r>
            <a:r>
              <a:rPr lang="en-US" altLang="zh-CN" sz="2800"/>
              <a:t>•</a:t>
            </a:r>
            <a:r>
              <a:rPr lang="zh-CN" altLang="en-US" sz="2800"/>
              <a:t>茨威格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en-US" altLang="zh-CN" sz="2000" b="1"/>
          </a:p>
          <a:p>
            <a:pPr lvl="0" algn="r" eaLnBrk="1" hangingPunct="1">
              <a:lnSpc>
                <a:spcPct val="80000"/>
              </a:lnSpc>
              <a:buNone/>
            </a:pPr>
            <a:r>
              <a:rPr lang="en-US" altLang="zh-CN" sz="1600" b="1"/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2"/>
          <p:cNvSpPr>
            <a:spLocks noGrp="1"/>
          </p:cNvSpPr>
          <p:nvPr>
            <p:ph idx="1"/>
          </p:nvPr>
        </p:nvSpPr>
        <p:spPr>
          <a:xfrm>
            <a:off x="3203575" y="0"/>
            <a:ext cx="5761038" cy="3706813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sz="3200" dirty="0"/>
              <a:t>    斯蒂芬</a:t>
            </a:r>
            <a:r>
              <a:rPr lang="en-US" altLang="zh-CN" sz="3200" dirty="0"/>
              <a:t>•</a:t>
            </a:r>
            <a:r>
              <a:rPr lang="zh-CN" altLang="en-US" sz="3200" dirty="0"/>
              <a:t>茨威格</a:t>
            </a:r>
            <a:r>
              <a:rPr lang="en-US" altLang="zh-CN" dirty="0"/>
              <a:t>(1881</a:t>
            </a:r>
            <a:r>
              <a:rPr lang="zh-CN" altLang="en-US" dirty="0"/>
              <a:t>～</a:t>
            </a:r>
            <a:r>
              <a:rPr lang="en-US" altLang="zh-CN" dirty="0"/>
              <a:t>1942)</a:t>
            </a:r>
            <a:r>
              <a:rPr lang="zh-CN" altLang="en-US" dirty="0"/>
              <a:t>，奥地利作家。擅长写小说、人物传记，也写诗歌、戏剧、散文特写和翻译作品。作品有</a:t>
            </a:r>
            <a:r>
              <a:rPr lang="en-US" altLang="zh-CN" dirty="0"/>
              <a:t>《</a:t>
            </a:r>
            <a:r>
              <a:rPr lang="zh-CN" altLang="en-US" dirty="0"/>
              <a:t>月光小巷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看不见的珍藏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一个陌生女人的来信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象棋的故事</a:t>
            </a:r>
            <a:r>
              <a:rPr lang="en-US" altLang="zh-CN" dirty="0"/>
              <a:t>》</a:t>
            </a:r>
            <a:r>
              <a:rPr lang="zh-CN" altLang="en-US" dirty="0"/>
              <a:t>等。他的小说多写人的下意识活动和人在激情驱使下的命运遭际。他的作品以人物的性格塑造及心理刻画见长，他比较喜欢某种戏剧性的情节。但他不是企图以情节的曲折、离奇去吸引读者，而是在生活的平淡中烘托出使人流连忘返的人和事。</a:t>
            </a:r>
          </a:p>
        </p:txBody>
      </p:sp>
      <p:pic>
        <p:nvPicPr>
          <p:cNvPr id="7171" name="Picture 4" descr="茨威格1"/>
          <p:cNvPicPr>
            <a:picLocks noGrp="1" noChangeAspect="1"/>
          </p:cNvPicPr>
          <p:nvPr>
            <p:ph type="body" orient="vert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63" y="215900"/>
            <a:ext cx="3203575" cy="4606925"/>
          </a:xfrm>
          <a:prstGeom prst="rect">
            <a:avLst/>
          </a:prstGeom>
          <a:noFill/>
          <a:ln w="76200" cap="rnd" cmpd="tri">
            <a:solidFill>
              <a:srgbClr val="006699"/>
            </a:solidFill>
            <a:prstDash val="sysDot"/>
            <a:miter lim="800000"/>
          </a:ln>
          <a:effectLst>
            <a:outerShdw dist="107763" dir="18900000" algn="ctr">
              <a:srgbClr val="808080"/>
            </a:outerShdw>
          </a:effec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algn="ctr" eaLnBrk="1" hangingPunct="1">
              <a:buNone/>
            </a:pPr>
            <a:r>
              <a:rPr lang="zh-CN" altLang="en-US" sz="9600" b="1" dirty="0">
                <a:solidFill>
                  <a:srgbClr val="CC0000"/>
                </a:solidFill>
                <a:ea typeface="华文彩云" pitchFamily="2" charset="-122"/>
              </a:rPr>
              <a:t>抓住特点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3600" dirty="0"/>
              <a:t>1.</a:t>
            </a:r>
            <a:r>
              <a:rPr lang="zh-CN" altLang="en-US" sz="3600" dirty="0">
                <a:solidFill>
                  <a:srgbClr val="CC0000"/>
                </a:solidFill>
              </a:rPr>
              <a:t>概括托尔斯泰的外貌特征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3600" dirty="0"/>
              <a:t>（摘选、勾画，概括其须发 、面部、表情、 长相、身材等特点，</a:t>
            </a:r>
            <a:r>
              <a:rPr lang="en-US" altLang="zh-CN" sz="3600" dirty="0"/>
              <a:t>50</a:t>
            </a:r>
            <a:r>
              <a:rPr lang="zh-CN" altLang="en-US" sz="3600" dirty="0"/>
              <a:t>字以内 ）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en-US" altLang="zh-CN" sz="3600" dirty="0"/>
              <a:t>2.</a:t>
            </a:r>
            <a:r>
              <a:rPr lang="zh-CN" altLang="en-US" sz="3600" dirty="0">
                <a:solidFill>
                  <a:srgbClr val="CC0000"/>
                </a:solidFill>
              </a:rPr>
              <a:t>他的目光眼神有何特点？</a:t>
            </a: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3600" dirty="0"/>
              <a:t/>
            </a:r>
            <a:br>
              <a:rPr lang="zh-CN" altLang="en-US" sz="3600" dirty="0"/>
            </a:br>
            <a:endParaRPr lang="zh-CN" altLang="en-US" sz="36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/>
          <p:nvPr/>
        </p:nvSpPr>
        <p:spPr>
          <a:xfrm>
            <a:off x="392113" y="149225"/>
            <a:ext cx="1730375" cy="452438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000" b="1">
                <a:solidFill>
                  <a:srgbClr val="CC0000"/>
                </a:solidFill>
                <a:ea typeface="宋体" pitchFamily="2" charset="-122"/>
              </a:rPr>
              <a:t>抓住特点</a:t>
            </a:r>
          </a:p>
        </p:txBody>
      </p:sp>
      <p:sp>
        <p:nvSpPr>
          <p:cNvPr id="30723" name="Text Box 3"/>
          <p:cNvSpPr/>
          <p:nvPr/>
        </p:nvSpPr>
        <p:spPr>
          <a:xfrm>
            <a:off x="501650" y="700088"/>
            <a:ext cx="24479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须发：</a:t>
            </a:r>
          </a:p>
        </p:txBody>
      </p:sp>
      <p:sp>
        <p:nvSpPr>
          <p:cNvPr id="30724" name="Text Box 4"/>
          <p:cNvSpPr/>
          <p:nvPr/>
        </p:nvSpPr>
        <p:spPr>
          <a:xfrm>
            <a:off x="533400" y="1200150"/>
            <a:ext cx="2447925" cy="360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面部：</a:t>
            </a:r>
          </a:p>
        </p:txBody>
      </p:sp>
      <p:sp>
        <p:nvSpPr>
          <p:cNvPr id="30725" name="Text Box 5"/>
          <p:cNvSpPr/>
          <p:nvPr/>
        </p:nvSpPr>
        <p:spPr>
          <a:xfrm>
            <a:off x="533400" y="1619250"/>
            <a:ext cx="1873250" cy="360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表情：</a:t>
            </a:r>
          </a:p>
        </p:txBody>
      </p:sp>
      <p:sp>
        <p:nvSpPr>
          <p:cNvPr id="30726" name="Text Box 6"/>
          <p:cNvSpPr/>
          <p:nvPr/>
        </p:nvSpPr>
        <p:spPr>
          <a:xfrm>
            <a:off x="533400" y="2076450"/>
            <a:ext cx="1152525" cy="358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长相：</a:t>
            </a:r>
          </a:p>
        </p:txBody>
      </p:sp>
      <p:sp>
        <p:nvSpPr>
          <p:cNvPr id="30727" name="Text Box 7"/>
          <p:cNvSpPr/>
          <p:nvPr/>
        </p:nvSpPr>
        <p:spPr>
          <a:xfrm>
            <a:off x="533400" y="2700338"/>
            <a:ext cx="11525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身材：</a:t>
            </a:r>
          </a:p>
        </p:txBody>
      </p:sp>
      <p:sp>
        <p:nvSpPr>
          <p:cNvPr id="30728" name="Text Box 8"/>
          <p:cNvSpPr/>
          <p:nvPr/>
        </p:nvSpPr>
        <p:spPr>
          <a:xfrm>
            <a:off x="6300788" y="1390650"/>
            <a:ext cx="935037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ea typeface="宋体" pitchFamily="2" charset="-122"/>
              </a:rPr>
              <a:t>眼睛</a:t>
            </a:r>
          </a:p>
        </p:txBody>
      </p:sp>
      <p:sp>
        <p:nvSpPr>
          <p:cNvPr id="30729" name="AutoShape 9"/>
          <p:cNvSpPr/>
          <p:nvPr/>
        </p:nvSpPr>
        <p:spPr>
          <a:xfrm>
            <a:off x="7019925" y="881063"/>
            <a:ext cx="215900" cy="1474787"/>
          </a:xfrm>
          <a:prstGeom prst="leftBrace">
            <a:avLst>
              <a:gd name="adj1" fmla="val 56924"/>
              <a:gd name="adj2" fmla="val 50000"/>
            </a:avLst>
          </a:prstGeom>
          <a:noFill/>
          <a:ln>
            <a:solidFill>
              <a:schemeClr val="tx1"/>
            </a:solidFill>
            <a:round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30730" name="Rectangle 10"/>
          <p:cNvSpPr/>
          <p:nvPr/>
        </p:nvSpPr>
        <p:spPr>
          <a:xfrm>
            <a:off x="1685925" y="682625"/>
            <a:ext cx="4470400" cy="452438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solidFill>
                  <a:schemeClr val="tx2"/>
                </a:solidFill>
                <a:ea typeface="宋体" pitchFamily="2" charset="-122"/>
              </a:rPr>
              <a:t>浓密、卷曲、灰白、蓬乱</a:t>
            </a:r>
            <a:endParaRPr lang="en-US" altLang="zh-CN" sz="2400" b="1">
              <a:solidFill>
                <a:schemeClr val="tx2"/>
              </a:solidFill>
              <a:ea typeface="宋体" pitchFamily="2" charset="-122"/>
            </a:endParaRPr>
          </a:p>
        </p:txBody>
      </p:sp>
      <p:sp>
        <p:nvSpPr>
          <p:cNvPr id="30731" name="Rectangle 11"/>
          <p:cNvSpPr/>
          <p:nvPr/>
        </p:nvSpPr>
        <p:spPr>
          <a:xfrm>
            <a:off x="1676400" y="1220788"/>
            <a:ext cx="4479925" cy="39846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ea typeface="宋体" pitchFamily="2" charset="-122"/>
              </a:rPr>
              <a:t>失调、崎岖、平庸、粗鄙、凹陷</a:t>
            </a:r>
          </a:p>
        </p:txBody>
      </p:sp>
      <p:sp>
        <p:nvSpPr>
          <p:cNvPr id="30732" name="Rectangle 12"/>
          <p:cNvSpPr/>
          <p:nvPr/>
        </p:nvSpPr>
        <p:spPr>
          <a:xfrm>
            <a:off x="1676400" y="1679575"/>
            <a:ext cx="4479925" cy="396875"/>
          </a:xfrm>
          <a:prstGeom prst="rect">
            <a:avLst/>
          </a:prstGeom>
          <a:solidFill>
            <a:srgbClr val="CC99FF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ea typeface="宋体" pitchFamily="2" charset="-122"/>
              </a:rPr>
              <a:t>忧郁、消沉、压抑、愚钝</a:t>
            </a:r>
          </a:p>
        </p:txBody>
      </p:sp>
      <p:sp>
        <p:nvSpPr>
          <p:cNvPr id="30733" name="Rectangle 13"/>
          <p:cNvSpPr/>
          <p:nvPr/>
        </p:nvSpPr>
        <p:spPr>
          <a:xfrm>
            <a:off x="1676400" y="2159000"/>
            <a:ext cx="4479925" cy="398463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ea typeface="宋体" pitchFamily="2" charset="-122"/>
              </a:rPr>
              <a:t>普通大众 、土头土脑、 长相平平</a:t>
            </a:r>
          </a:p>
        </p:txBody>
      </p:sp>
      <p:sp>
        <p:nvSpPr>
          <p:cNvPr id="30734" name="Text Box 15"/>
          <p:cNvSpPr/>
          <p:nvPr/>
        </p:nvSpPr>
        <p:spPr>
          <a:xfrm>
            <a:off x="7092950" y="601663"/>
            <a:ext cx="28797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3300"/>
                </a:solidFill>
                <a:ea typeface="宋体" pitchFamily="2" charset="-122"/>
              </a:rPr>
              <a:t>目光犀利</a:t>
            </a:r>
          </a:p>
        </p:txBody>
      </p:sp>
      <p:sp>
        <p:nvSpPr>
          <p:cNvPr id="30735" name="Text Box 16"/>
          <p:cNvSpPr/>
          <p:nvPr/>
        </p:nvSpPr>
        <p:spPr>
          <a:xfrm>
            <a:off x="7092950" y="1930400"/>
            <a:ext cx="22320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CC0000"/>
                </a:solidFill>
                <a:ea typeface="宋体" pitchFamily="2" charset="-122"/>
              </a:rPr>
              <a:t>富有感情</a:t>
            </a:r>
          </a:p>
        </p:txBody>
      </p:sp>
      <p:sp>
        <p:nvSpPr>
          <p:cNvPr id="30736" name="Rectangle 20"/>
          <p:cNvSpPr/>
          <p:nvPr/>
        </p:nvSpPr>
        <p:spPr>
          <a:xfrm>
            <a:off x="1676400" y="2700338"/>
            <a:ext cx="4479925" cy="398462"/>
          </a:xfrm>
          <a:prstGeom prst="rect">
            <a:avLst/>
          </a:prstGeom>
          <a:solidFill>
            <a:schemeClr val="folHlink">
              <a:alpha val="54901"/>
            </a:schemeClr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ea typeface="宋体" pitchFamily="2" charset="-122"/>
              </a:rPr>
              <a:t>矮小敦实</a:t>
            </a:r>
          </a:p>
        </p:txBody>
      </p:sp>
      <p:sp>
        <p:nvSpPr>
          <p:cNvPr id="30737" name="Oval 21"/>
          <p:cNvSpPr/>
          <p:nvPr/>
        </p:nvSpPr>
        <p:spPr>
          <a:xfrm>
            <a:off x="5580063" y="3490913"/>
            <a:ext cx="3384550" cy="936625"/>
          </a:xfrm>
          <a:prstGeom prst="ellipse">
            <a:avLst/>
          </a:prstGeom>
          <a:solidFill>
            <a:srgbClr val="CC0000"/>
          </a:solidFill>
          <a:ln>
            <a:noFill/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3600" b="1">
                <a:solidFill>
                  <a:schemeClr val="bg1"/>
                </a:solidFill>
              </a:rPr>
              <a:t>内在高超</a:t>
            </a:r>
          </a:p>
        </p:txBody>
      </p:sp>
      <p:sp>
        <p:nvSpPr>
          <p:cNvPr id="30738" name="Oval 22"/>
          <p:cNvSpPr/>
          <p:nvPr/>
        </p:nvSpPr>
        <p:spPr>
          <a:xfrm>
            <a:off x="1257300" y="3490913"/>
            <a:ext cx="3384550" cy="9366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3600" b="1">
                <a:solidFill>
                  <a:schemeClr val="bg1"/>
                </a:solidFill>
              </a:rPr>
              <a:t>外表丑陋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5" grpId="0"/>
      <p:bldP spid="30737" grpId="0" animBg="1"/>
      <p:bldP spid="307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algn="ctr" eaLnBrk="1" hangingPunct="1">
              <a:buNone/>
            </a:pPr>
            <a:r>
              <a:rPr lang="zh-CN" altLang="en-US" sz="9600" b="1" dirty="0">
                <a:solidFill>
                  <a:srgbClr val="CC0000"/>
                </a:solidFill>
                <a:ea typeface="华文彩云" pitchFamily="2" charset="-122"/>
              </a:rPr>
              <a:t>品味语言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>
                <a:solidFill>
                  <a:srgbClr val="CC0000"/>
                </a:solidFill>
              </a:rPr>
              <a:t>品味语言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endParaRPr lang="zh-CN" altLang="en-US" dirty="0"/>
          </a:p>
          <a:p>
            <a:pPr lvl="0" eaLnBrk="1" hangingPunct="1"/>
            <a:r>
              <a:rPr lang="zh-CN" altLang="en-US" sz="3200" dirty="0">
                <a:solidFill>
                  <a:srgbClr val="CC0000"/>
                </a:solidFill>
              </a:rPr>
              <a:t>      找到你喜欢的句子，富有感情地朗读出来，并说出它们的妙处。</a:t>
            </a:r>
          </a:p>
          <a:p>
            <a:pPr lvl="0" eaLnBrk="1" hangingPunct="1">
              <a:buNone/>
            </a:pPr>
            <a:r>
              <a:rPr lang="zh-CN" altLang="en-US" sz="3200" dirty="0"/>
              <a:t>        小组合作展示形式：</a:t>
            </a:r>
          </a:p>
          <a:p>
            <a:pPr lvl="0" eaLnBrk="1" hangingPunct="1"/>
            <a:r>
              <a:rPr lang="zh-CN" altLang="en-US" sz="3200" dirty="0"/>
              <a:t>     齐读</a:t>
            </a:r>
            <a:r>
              <a:rPr lang="en-US" altLang="zh-CN" sz="3200" dirty="0"/>
              <a:t>——</a:t>
            </a:r>
            <a:r>
              <a:rPr lang="zh-CN" altLang="en-US" sz="3200" dirty="0"/>
              <a:t>代表分析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2800">
                <a:solidFill>
                  <a:srgbClr val="CC0000"/>
                </a:solidFill>
              </a:rPr>
              <a:t>抓特点，品语言</a:t>
            </a:r>
            <a:r>
              <a:rPr lang="zh-CN" altLang="en-US" sz="2800"/>
              <a:t>   </a:t>
            </a:r>
            <a:br>
              <a:rPr lang="zh-CN" altLang="en-US" sz="2800"/>
            </a:br>
            <a:r>
              <a:rPr lang="zh-CN" altLang="en-US" sz="2800"/>
              <a:t/>
            </a:r>
            <a:br>
              <a:rPr lang="zh-CN" altLang="en-US" sz="2800"/>
            </a:br>
            <a:endParaRPr lang="zh-CN" altLang="en-US" sz="2800"/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31800" y="755650"/>
            <a:ext cx="87122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2000"/>
              <a:t> </a:t>
            </a:r>
          </a:p>
          <a:p>
            <a:pPr lvl="0" eaLnBrk="1" hangingPunct="1">
              <a:buNone/>
            </a:pPr>
            <a:r>
              <a:rPr lang="zh-CN" altLang="en-US" sz="2800"/>
              <a:t>          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文中第（  ）段 </a:t>
            </a:r>
            <a:r>
              <a:rPr lang="zh-CN" altLang="en-US" sz="2800" b="1">
                <a:ea typeface="仿宋_GB2312" pitchFamily="49" charset="-122"/>
              </a:rPr>
              <a:t>“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                                   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zh-CN" altLang="en-US" sz="2800" b="1">
                <a:ea typeface="仿宋_GB2312" pitchFamily="49" charset="-122"/>
              </a:rPr>
              <a:t>”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，</a:t>
            </a:r>
          </a:p>
          <a:p>
            <a:pPr lvl="0" eaLnBrk="1" hangingPunct="1">
              <a:buNone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通过运用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（    ）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修辞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/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（    ）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表达方式，</a:t>
            </a:r>
          </a:p>
          <a:p>
            <a:pPr lvl="0" eaLnBrk="1" hangingPunct="1">
              <a:buNone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 写出了托尔斯泰的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（   ）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（描写部位）是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（    ）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（特点）的，刻画出了他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（        ）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的性格，流露出作者对托尔斯泰的</a:t>
            </a:r>
            <a:r>
              <a:rPr lang="zh-CN" altLang="en-US" sz="2800" b="1" u="sng">
                <a:latin typeface="仿宋_GB2312" pitchFamily="49" charset="-122"/>
                <a:ea typeface="仿宋_GB2312" pitchFamily="49" charset="-122"/>
              </a:rPr>
              <a:t>       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之情</a:t>
            </a:r>
            <a:r>
              <a:rPr lang="zh-CN" altLang="en-US" sz="2800" b="1">
                <a:ea typeface="仿宋_GB2312" pitchFamily="49" charset="-122"/>
              </a:rPr>
              <a:t>  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。</a:t>
            </a:r>
            <a:r>
              <a:rPr lang="zh-CN" altLang="en-US" sz="2800" b="1">
                <a:ea typeface="仿宋_GB2312" pitchFamily="49" charset="-122"/>
              </a:rPr>
              <a:t>    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lvl="0" eaLnBrk="1" hangingPunct="1"/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-180975" y="0"/>
            <a:ext cx="9324975" cy="5148263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不管从哪个角度看，你都能见到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热带森林般茂密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的须发。像米开朗琪罗画的摩西一样，托尔斯泰给人留下的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难忘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形象，来源于他那天父般的犹如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卷起的滔滔白浪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的大胡子。</a:t>
            </a:r>
            <a:r>
              <a:rPr lang="zh-CN" altLang="en-US" b="1">
                <a:ea typeface="楷体_GB2312" pitchFamily="49" charset="-122"/>
              </a:rPr>
              <a:t> 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（  比喻 ）</a:t>
            </a:r>
          </a:p>
          <a:p>
            <a:pPr lvl="0" eaLnBrk="1" hangingPunct="1"/>
            <a:endParaRPr lang="en-US" altLang="zh-CN" b="1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这副劳动者的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忧郁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面孔上笼罩着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消沉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的阴影。滞留着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愚钝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压抑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：在他脸上找不到一点奋发向上的灵气，找不到精神光彩，找不到陀斯妥耶夫斯基眉宇之间那种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像大理石穹顶一样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缓缓隆起的非凡器宇。 （比喻  对比）</a:t>
            </a:r>
          </a:p>
          <a:p>
            <a:pPr lvl="0" eaLnBrk="1" hangingPunct="1"/>
            <a:endParaRPr lang="zh-CN" altLang="en-US" b="1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/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什么？就这么个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侏儒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！这么个小巧玲珑的家伙，</a:t>
            </a:r>
            <a:r>
              <a:rPr lang="zh-CN" altLang="en-US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难道真的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是列夫</a:t>
            </a:r>
            <a:r>
              <a:rPr lang="en-US" altLang="zh-CN" b="1">
                <a:ea typeface="楷体_GB2312" pitchFamily="49" charset="-122"/>
              </a:rPr>
              <a:t>·</a:t>
            </a:r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尼克拉耶维奇</a:t>
            </a:r>
            <a:r>
              <a:rPr lang="en-US" altLang="zh-CN" b="1">
                <a:ea typeface="楷体_GB2312" pitchFamily="49" charset="-122"/>
              </a:rPr>
              <a:t>·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托尔斯泰吗？这位客人不无尴尬地抬起眼皮直勾勾地打量着主人的脸。</a:t>
            </a:r>
            <a:r>
              <a:rPr lang="zh-CN" altLang="en-US" b="1">
                <a:ea typeface="楷体_GB2312" pitchFamily="49" charset="-122"/>
              </a:rPr>
              <a:t> 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（反问）</a:t>
            </a:r>
            <a:endParaRPr lang="en-US" altLang="zh-CN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b="1">
                <a:solidFill>
                  <a:srgbClr val="CC0000"/>
                </a:solidFill>
                <a:ea typeface="华文细黑" pitchFamily="2" charset="-122"/>
              </a:rPr>
              <a:t>品语言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-36512" y="611188"/>
            <a:ext cx="9467850" cy="525621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1.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这道目光就像一把锃亮的钢刀刺了过来，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又稳又准，击中要害。</a:t>
            </a:r>
          </a:p>
          <a:p>
            <a:pPr lvl="0" eaLnBrk="1" hangingPunct="1"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它像枪弹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穿透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了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伪装的甲胄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，它像金刚刀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切开了玻璃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 eaLnBrk="1" hangingPunct="1"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3.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托尔斯泰这对眼睛里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有一百只眼珠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 eaLnBrk="1" hangingPunct="1"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4.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这对珠宝有魔力，有磁性，可以把人世间的物质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吸进去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，然后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向我们这个时代放射出精确无误的频波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 eaLnBrk="1" hangingPunct="1">
              <a:buNone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5.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当这一副寒光四射的匕首转而对它们的主人时是十分可怕的，因为锋刃</a:t>
            </a:r>
            <a:r>
              <a:rPr lang="zh-CN" altLang="en-US" sz="2800" b="1" dirty="0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无情，直戳要害，正好刺中了他的心窝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 eaLnBrk="1" hangingPunct="1"/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algn="ctr" eaLnBrk="1" hangingPunct="1">
              <a:buNone/>
            </a:pPr>
            <a:r>
              <a:rPr lang="zh-CN" altLang="en-US" sz="9600" b="1" dirty="0">
                <a:solidFill>
                  <a:srgbClr val="CC0000"/>
                </a:solidFill>
                <a:ea typeface="华文彩云" pitchFamily="2" charset="-122"/>
              </a:rPr>
              <a:t>分析手法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457200" y="466725"/>
            <a:ext cx="8435975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lnSpc>
                <a:spcPct val="90000"/>
              </a:lnSpc>
            </a:pPr>
            <a:endParaRPr lang="zh-CN" altLang="en-US" sz="3600" dirty="0"/>
          </a:p>
          <a:p>
            <a:pPr lvl="0" eaLnBrk="1" hangingPunct="1">
              <a:lnSpc>
                <a:spcPct val="90000"/>
              </a:lnSpc>
            </a:pPr>
            <a:r>
              <a:rPr lang="zh-CN" altLang="en-US" sz="3600" dirty="0">
                <a:solidFill>
                  <a:srgbClr val="CC0000"/>
                </a:solidFill>
              </a:rPr>
              <a:t>统观全文，作者想要表现托尔斯泰哪个最突出的特点？ 他是怎样安排结构的？</a:t>
            </a:r>
            <a:endParaRPr lang="en-US" altLang="zh-CN" sz="3600" dirty="0">
              <a:solidFill>
                <a:srgbClr val="CC0000"/>
              </a:solidFill>
            </a:endParaRPr>
          </a:p>
          <a:p>
            <a:pPr lvl="0" eaLnBrk="1" hangingPunct="1">
              <a:lnSpc>
                <a:spcPct val="90000"/>
              </a:lnSpc>
            </a:pPr>
            <a:endParaRPr lang="en-US" altLang="zh-CN" sz="3600" dirty="0">
              <a:solidFill>
                <a:srgbClr val="CC0000"/>
              </a:solidFill>
            </a:endParaRPr>
          </a:p>
          <a:p>
            <a:pPr lvl="0" eaLnBrk="1" hangingPunct="1">
              <a:lnSpc>
                <a:spcPct val="90000"/>
              </a:lnSpc>
            </a:pPr>
            <a:r>
              <a:rPr lang="zh-CN" altLang="en-US" sz="3600" dirty="0"/>
              <a:t>结合你的阅读材料，你觉得托尔斯泰有哪些矛盾的方面</a:t>
            </a:r>
            <a:r>
              <a:rPr lang="en-US" altLang="zh-CN" sz="3600" dirty="0"/>
              <a:t>?</a:t>
            </a:r>
          </a:p>
          <a:p>
            <a:pPr lvl="0" eaLnBrk="1" hangingPunct="1">
              <a:lnSpc>
                <a:spcPct val="90000"/>
              </a:lnSpc>
            </a:pPr>
            <a:endParaRPr lang="zh-CN" altLang="en-US" sz="3600" dirty="0"/>
          </a:p>
        </p:txBody>
      </p:sp>
      <p:sp>
        <p:nvSpPr>
          <p:cNvPr id="37891" name="Rectangle 4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/>
              <a:t>分析手法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2"/>
          <p:cNvSpPr>
            <a:spLocks noGrp="1"/>
          </p:cNvSpPr>
          <p:nvPr>
            <p:ph/>
          </p:nvPr>
        </p:nvSpPr>
        <p:spPr>
          <a:xfrm>
            <a:off x="107504" y="323280"/>
            <a:ext cx="8229600" cy="460692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b="1" dirty="0"/>
              <a:t>     列夫</a:t>
            </a:r>
            <a:r>
              <a:rPr lang="en-US" altLang="zh-CN" b="1" dirty="0"/>
              <a:t>·</a:t>
            </a:r>
            <a:r>
              <a:rPr lang="zh-CN" altLang="en-US" b="1" dirty="0"/>
              <a:t>托尔斯泰</a:t>
            </a:r>
            <a:r>
              <a:rPr lang="zh-CN" altLang="en-US" dirty="0"/>
              <a:t>，世界十大文豪之一。他是贵族中的一个精神叛逆者，又是一个觉醒了的精神贵族。他在民众心中是一座丰碑，但在统治者眼中却是一颗危险的炸弹，是一把锋利的匕首。他生前放弃了自己的贵族身份和生活方式，晚年的他一直致力于“平民化” 。他的信仰和行为导致了妻子的不解，最终爆发了家庭危机，夫妇分家。又因为他的特立独行是对贵族阶层和统治阶级的反叛和宣战，更遭到了整个贵族阶级的排斥，他差点被流放，幸亏民众的舆论阻止了政府的荒唐行为。他在</a:t>
            </a:r>
            <a:r>
              <a:rPr lang="en-US" altLang="zh-CN" dirty="0"/>
              <a:t>82</a:t>
            </a:r>
            <a:r>
              <a:rPr lang="zh-CN" altLang="en-US" dirty="0"/>
              <a:t>岁时走完了自己的一生。他的遗言不是说给妻子儿女的，而是说给这个世界的，他说：“我爱真理。”他死后更是安静而朴素，他的坟前没有墓碑，没有十字架。</a:t>
            </a:r>
          </a:p>
        </p:txBody>
      </p:sp>
      <p:pic>
        <p:nvPicPr>
          <p:cNvPr id="8195" name="Picture 4" descr="克拉姆斯柯依 肖像画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15900"/>
            <a:ext cx="3683000" cy="4606925"/>
          </a:xfrm>
          <a:prstGeom prst="rect">
            <a:avLst/>
          </a:prstGeom>
          <a:solidFill>
            <a:schemeClr val="accent1"/>
          </a:solidFill>
          <a:ln>
            <a:solidFill>
              <a:srgbClr val="FFCC99"/>
            </a:solidFill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/>
              <a:t>问题探究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sz="3200" dirty="0"/>
              <a:t>      联系托尔斯泰的生平（主要是晚年的思变化</a:t>
            </a:r>
            <a:r>
              <a:rPr lang="en-US" altLang="zh-CN" sz="3200" dirty="0"/>
              <a:t>——</a:t>
            </a:r>
            <a:r>
              <a:rPr lang="zh-CN" altLang="en-US" sz="3200" dirty="0"/>
              <a:t>人生追求），</a:t>
            </a:r>
            <a:r>
              <a:rPr lang="zh-CN" altLang="en-US" sz="3200" dirty="0">
                <a:solidFill>
                  <a:srgbClr val="CC0000"/>
                </a:solidFill>
              </a:rPr>
              <a:t>讨论：</a:t>
            </a:r>
          </a:p>
          <a:p>
            <a:pPr lvl="0" eaLnBrk="1" hangingPunct="1">
              <a:buNone/>
            </a:pPr>
            <a:r>
              <a:rPr lang="zh-CN" altLang="en-US" sz="4400" dirty="0">
                <a:solidFill>
                  <a:srgbClr val="CC0000"/>
                </a:solidFill>
              </a:rPr>
              <a:t>     托尔斯泰究竟幸福还是不幸？</a:t>
            </a:r>
          </a:p>
          <a:p>
            <a:pPr lvl="0" eaLnBrk="1" hangingPunct="1"/>
            <a:endParaRPr lang="zh-CN" altLang="en-US" sz="4400" dirty="0">
              <a:solidFill>
                <a:srgbClr val="CC0000"/>
              </a:solidFill>
            </a:endParaRPr>
          </a:p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/>
              <a:t>盘点收获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2339975" y="466725"/>
            <a:ext cx="5472113" cy="449897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2800" b="1">
                <a:solidFill>
                  <a:srgbClr val="006699"/>
                </a:solidFill>
              </a:rPr>
              <a:t>人物特点                   </a:t>
            </a:r>
            <a:r>
              <a:rPr lang="zh-CN" altLang="en-US" sz="2800" b="1">
                <a:solidFill>
                  <a:schemeClr val="bg1"/>
                </a:solidFill>
              </a:rPr>
              <a:t>丑陋 高超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/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2800" b="1">
                <a:solidFill>
                  <a:srgbClr val="006699"/>
                </a:solidFill>
              </a:rPr>
              <a:t>描写语言                   </a:t>
            </a:r>
            <a:r>
              <a:rPr lang="zh-CN" altLang="en-US" sz="2800" b="1">
                <a:solidFill>
                  <a:schemeClr val="bg1"/>
                </a:solidFill>
              </a:rPr>
              <a:t>形象 生动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>
              <a:solidFill>
                <a:srgbClr val="006699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2800" b="1">
                <a:solidFill>
                  <a:srgbClr val="006699"/>
                </a:solidFill>
              </a:rPr>
              <a:t>文章手法                   </a:t>
            </a:r>
            <a:r>
              <a:rPr lang="zh-CN" altLang="en-US" sz="2800" b="1">
                <a:solidFill>
                  <a:schemeClr val="bg1"/>
                </a:solidFill>
              </a:rPr>
              <a:t>欲扬先抑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>
              <a:solidFill>
                <a:schemeClr val="bg1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2800" b="1">
                <a:solidFill>
                  <a:srgbClr val="006699"/>
                </a:solidFill>
              </a:rPr>
              <a:t>人格魅力                   </a:t>
            </a:r>
            <a:r>
              <a:rPr lang="zh-CN" altLang="en-US" sz="2800" b="1">
                <a:solidFill>
                  <a:schemeClr val="bg1"/>
                </a:solidFill>
              </a:rPr>
              <a:t>敏锐 自省</a:t>
            </a: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>
              <a:solidFill>
                <a:srgbClr val="006699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en-US" sz="2800" b="1">
                <a:solidFill>
                  <a:srgbClr val="006699"/>
                </a:solidFill>
              </a:rPr>
              <a:t>主旨感情                   </a:t>
            </a:r>
            <a:r>
              <a:rPr lang="zh-CN" altLang="en-US" sz="2800" b="1">
                <a:solidFill>
                  <a:schemeClr val="bg1"/>
                </a:solidFill>
              </a:rPr>
              <a:t>矛盾 敬佩</a:t>
            </a:r>
            <a:endParaRPr lang="en-US" altLang="zh-CN" sz="2800" b="1">
              <a:solidFill>
                <a:schemeClr val="bg1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>
              <a:solidFill>
                <a:schemeClr val="bg1"/>
              </a:solidFill>
            </a:endParaRPr>
          </a:p>
          <a:p>
            <a:pPr lvl="0" eaLnBrk="1" hangingPunct="1">
              <a:lnSpc>
                <a:spcPct val="80000"/>
              </a:lnSpc>
              <a:buNone/>
            </a:pPr>
            <a:endParaRPr lang="zh-CN" altLang="en-US" sz="2800" b="1">
              <a:solidFill>
                <a:schemeClr val="bg1"/>
              </a:solidFill>
            </a:endParaRPr>
          </a:p>
          <a:p>
            <a:pPr lvl="0" eaLnBrk="1" hangingPunct="1">
              <a:lnSpc>
                <a:spcPct val="80000"/>
              </a:lnSpc>
            </a:pPr>
            <a:endParaRPr lang="zh-CN" altLang="en-US" sz="2800" b="1">
              <a:solidFill>
                <a:srgbClr val="006699"/>
              </a:solidFill>
            </a:endParaRPr>
          </a:p>
          <a:p>
            <a:pPr lvl="0" eaLnBrk="1" hangingPunct="1">
              <a:lnSpc>
                <a:spcPct val="80000"/>
              </a:lnSpc>
            </a:pPr>
            <a:endParaRPr lang="zh-CN" altLang="en-US" sz="2800" b="1"/>
          </a:p>
        </p:txBody>
      </p:sp>
      <p:sp>
        <p:nvSpPr>
          <p:cNvPr id="39940" name="Rectangle 4"/>
          <p:cNvSpPr/>
          <p:nvPr/>
        </p:nvSpPr>
        <p:spPr>
          <a:xfrm>
            <a:off x="4716463" y="971550"/>
            <a:ext cx="3240087" cy="3562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342900" lvl="0" indent="-342900" eaLnBrk="1" hangingPunct="1">
              <a:spcBef>
                <a:spcPct val="20000"/>
              </a:spcBef>
            </a:pPr>
            <a:endParaRPr lang="zh-CN" altLang="en-US" sz="3600" b="1">
              <a:ea typeface="微软雅黑" pitchFamily="34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endParaRPr lang="zh-CN" altLang="en-US" sz="3600" b="1">
              <a:ea typeface="微软雅黑" pitchFamily="34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endParaRPr lang="zh-CN" altLang="en-US" sz="3600" b="1">
              <a:ea typeface="微软雅黑" pitchFamily="34" charset="-122"/>
            </a:endParaRPr>
          </a:p>
          <a:p>
            <a:pPr marL="342900" lvl="0" indent="-342900" eaLnBrk="1" hangingPunct="1">
              <a:spcBef>
                <a:spcPct val="20000"/>
              </a:spcBef>
              <a:buChar char="•"/>
            </a:pPr>
            <a:endParaRPr lang="zh-CN" altLang="en-US" sz="3600" b="1">
              <a:ea typeface="微软雅黑" pitchFamily="34" charset="-122"/>
            </a:endParaRPr>
          </a:p>
        </p:txBody>
      </p:sp>
      <p:sp>
        <p:nvSpPr>
          <p:cNvPr id="39941" name="Rectangle 5"/>
          <p:cNvSpPr/>
          <p:nvPr/>
        </p:nvSpPr>
        <p:spPr>
          <a:xfrm>
            <a:off x="2339975" y="466725"/>
            <a:ext cx="5472113" cy="4498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6699"/>
                </a:solidFill>
                <a:ea typeface="微软雅黑" pitchFamily="34" charset="-122"/>
              </a:rPr>
              <a:t>人物特点                   </a:t>
            </a:r>
            <a:r>
              <a:rPr lang="zh-CN" altLang="en-US" sz="2800" b="1">
                <a:ea typeface="微软雅黑" pitchFamily="34" charset="-122"/>
              </a:rPr>
              <a:t>丑陋 </a:t>
            </a:r>
            <a:r>
              <a:rPr lang="zh-CN" altLang="en-US" sz="2800" b="1">
                <a:solidFill>
                  <a:srgbClr val="CC0000"/>
                </a:solidFill>
                <a:ea typeface="微软雅黑" pitchFamily="34" charset="-122"/>
              </a:rPr>
              <a:t>高超</a:t>
            </a: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6699"/>
                </a:solidFill>
                <a:ea typeface="微软雅黑" pitchFamily="34" charset="-122"/>
              </a:rPr>
              <a:t>描写语言                   </a:t>
            </a:r>
            <a:r>
              <a:rPr lang="zh-CN" altLang="en-US" sz="2800" b="1">
                <a:ea typeface="微软雅黑" pitchFamily="34" charset="-122"/>
              </a:rPr>
              <a:t>形象 生动</a:t>
            </a: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solidFill>
                <a:srgbClr val="006699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6699"/>
                </a:solidFill>
                <a:ea typeface="微软雅黑" pitchFamily="34" charset="-122"/>
              </a:rPr>
              <a:t>文章手法                   </a:t>
            </a:r>
            <a:r>
              <a:rPr lang="zh-CN" altLang="en-US" sz="2800" b="1">
                <a:solidFill>
                  <a:srgbClr val="CC0000"/>
                </a:solidFill>
                <a:ea typeface="微软雅黑" pitchFamily="34" charset="-122"/>
              </a:rPr>
              <a:t>欲扬先抑</a:t>
            </a: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solidFill>
                <a:srgbClr val="CC0000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6699"/>
                </a:solidFill>
                <a:ea typeface="微软雅黑" pitchFamily="34" charset="-122"/>
              </a:rPr>
              <a:t>人格魅力                   </a:t>
            </a:r>
            <a:r>
              <a:rPr lang="zh-CN" altLang="en-US" sz="2800" b="1">
                <a:ea typeface="微软雅黑" pitchFamily="34" charset="-122"/>
              </a:rPr>
              <a:t>敏锐 自省</a:t>
            </a: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solidFill>
                <a:srgbClr val="006699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6699"/>
                </a:solidFill>
                <a:ea typeface="微软雅黑" pitchFamily="34" charset="-122"/>
              </a:rPr>
              <a:t>主旨感情                   </a:t>
            </a:r>
            <a:r>
              <a:rPr lang="zh-CN" altLang="en-US" sz="2800" b="1">
                <a:ea typeface="微软雅黑" pitchFamily="34" charset="-122"/>
              </a:rPr>
              <a:t>矛盾 </a:t>
            </a:r>
            <a:r>
              <a:rPr lang="zh-CN" altLang="en-US" sz="2800" b="1">
                <a:solidFill>
                  <a:srgbClr val="CC0000"/>
                </a:solidFill>
                <a:ea typeface="微软雅黑" pitchFamily="34" charset="-122"/>
              </a:rPr>
              <a:t>敬佩</a:t>
            </a:r>
            <a:endParaRPr lang="en-US" altLang="zh-CN" sz="2800" b="1">
              <a:solidFill>
                <a:srgbClr val="CC0000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solidFill>
                <a:srgbClr val="CC0000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2800" b="1">
              <a:solidFill>
                <a:srgbClr val="006699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  <a:buChar char="•"/>
            </a:pPr>
            <a:endParaRPr lang="zh-CN" altLang="en-US" sz="2800" b="1">
              <a:solidFill>
                <a:srgbClr val="006699"/>
              </a:solidFill>
              <a:ea typeface="微软雅黑" pitchFamily="34" charset="-122"/>
            </a:endParaRPr>
          </a:p>
          <a:p>
            <a:pPr marL="342900" lvl="0" indent="-342900" eaLnBrk="1" hangingPunct="1">
              <a:lnSpc>
                <a:spcPct val="80000"/>
              </a:lnSpc>
              <a:spcBef>
                <a:spcPct val="20000"/>
              </a:spcBef>
              <a:buChar char="•"/>
            </a:pPr>
            <a:endParaRPr lang="zh-CN" altLang="en-US" sz="2800" b="1"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/>
              <a:t>练笔</a:t>
            </a:r>
            <a:r>
              <a:rPr lang="en-US" altLang="zh-CN"/>
              <a:t>100</a:t>
            </a:r>
            <a:r>
              <a:rPr lang="zh-CN" altLang="en-US"/>
              <a:t>字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3157538" y="792163"/>
            <a:ext cx="5986462" cy="133191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/>
              <a:t>           </a:t>
            </a:r>
            <a:endParaRPr lang="zh-CN" altLang="en-US" sz="3600" b="1"/>
          </a:p>
        </p:txBody>
      </p:sp>
      <p:pic>
        <p:nvPicPr>
          <p:cNvPr id="40964" name="Picture 4" descr="S}GR96_BFPEKS0JEG68{V4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15900"/>
            <a:ext cx="3009900" cy="42672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0965" name="Rectangle 5"/>
          <p:cNvSpPr/>
          <p:nvPr/>
        </p:nvSpPr>
        <p:spPr>
          <a:xfrm>
            <a:off x="5003800" y="215900"/>
            <a:ext cx="1944688" cy="576263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3600">
                <a:ea typeface="微软雅黑" pitchFamily="34" charset="-122"/>
              </a:rPr>
              <a:t>练笔</a:t>
            </a:r>
          </a:p>
        </p:txBody>
      </p:sp>
      <p:sp>
        <p:nvSpPr>
          <p:cNvPr id="40966" name="Rectangle 8"/>
          <p:cNvSpPr/>
          <p:nvPr/>
        </p:nvSpPr>
        <p:spPr>
          <a:xfrm>
            <a:off x="3816350" y="3825875"/>
            <a:ext cx="4870450" cy="1465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仿宋_GB2312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b="1">
                <a:ea typeface="微软雅黑" pitchFamily="34" charset="-122"/>
              </a:rPr>
              <a:t>      结合鲁迅照片，运用本课所学的写法，为他进行肖像描写，力求形神兼备。 </a:t>
            </a:r>
          </a:p>
          <a:p>
            <a:pPr marL="0" lvl="0" indent="0" eaLnBrk="1" hangingPunct="1">
              <a:spcBef>
                <a:spcPct val="50000"/>
              </a:spcBef>
              <a:buChar char="•"/>
            </a:pPr>
            <a:endParaRPr lang="zh-CN" altLang="en-US" sz="3600" b="1">
              <a:ea typeface="微软雅黑" pitchFamily="34" charset="-122"/>
            </a:endParaRPr>
          </a:p>
        </p:txBody>
      </p:sp>
      <p:pic>
        <p:nvPicPr>
          <p:cNvPr id="40967" name="Picture 9" descr="鲁迅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200" y="792163"/>
            <a:ext cx="3887788" cy="29686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 descr="复活书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260475"/>
            <a:ext cx="2736850" cy="38100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1987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2800" dirty="0"/>
              <a:t>拓展阅读：</a:t>
            </a:r>
            <a:r>
              <a:rPr lang="en-US" altLang="zh-CN" sz="2800" dirty="0"/>
              <a:t>1.</a:t>
            </a:r>
            <a:r>
              <a:rPr lang="zh-CN" altLang="en-US" sz="2800" dirty="0"/>
              <a:t>阅读托翁名著 或 观看改编的同名电影</a:t>
            </a:r>
            <a:br>
              <a:rPr lang="zh-CN" altLang="en-US" sz="2800" dirty="0"/>
            </a:br>
            <a:r>
              <a:rPr lang="en-US" altLang="zh-CN" sz="2800" dirty="0"/>
              <a:t>2.</a:t>
            </a:r>
            <a:r>
              <a:rPr lang="zh-CN" altLang="en-US" sz="2800" dirty="0"/>
              <a:t>罗曼</a:t>
            </a:r>
            <a:r>
              <a:rPr lang="en-US" altLang="zh-CN" sz="2800" dirty="0"/>
              <a:t>·</a:t>
            </a:r>
            <a:r>
              <a:rPr lang="zh-CN" altLang="en-US" sz="2800" dirty="0"/>
              <a:t>罗兰</a:t>
            </a:r>
            <a:r>
              <a:rPr lang="en-US" altLang="zh-CN" sz="2800" dirty="0"/>
              <a:t>《</a:t>
            </a:r>
            <a:r>
              <a:rPr lang="zh-CN" altLang="en-US" sz="2800" dirty="0"/>
              <a:t>托尔斯泰传</a:t>
            </a:r>
            <a:r>
              <a:rPr lang="en-US" altLang="zh-CN" sz="2800" dirty="0"/>
              <a:t>》</a:t>
            </a:r>
            <a:br>
              <a:rPr lang="en-US" altLang="zh-CN" sz="2800" dirty="0"/>
            </a:br>
            <a:r>
              <a:rPr lang="en-US" altLang="zh-CN" sz="2800" dirty="0"/>
              <a:t>3.</a:t>
            </a:r>
            <a:r>
              <a:rPr lang="zh-CN" altLang="en-US" sz="2800" dirty="0"/>
              <a:t>茨威格</a:t>
            </a:r>
            <a:r>
              <a:rPr lang="en-US" altLang="zh-CN" sz="2800" dirty="0"/>
              <a:t>《</a:t>
            </a:r>
            <a:r>
              <a:rPr lang="zh-CN" altLang="en-US" sz="2800" dirty="0"/>
              <a:t>三作家</a:t>
            </a:r>
            <a:r>
              <a:rPr lang="en-US" altLang="zh-CN" sz="2800" dirty="0"/>
              <a:t>》</a:t>
            </a:r>
          </a:p>
        </p:txBody>
      </p:sp>
      <p:pic>
        <p:nvPicPr>
          <p:cNvPr id="41988" name="Picture 4" descr="安娜卡列尼娜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963" y="1260475"/>
            <a:ext cx="3810000" cy="3810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989" name="Picture 5" descr="战争与和平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3" y="1691431"/>
            <a:ext cx="2519362" cy="337904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990" name="Picture 7" descr="三作家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338" y="1260475"/>
            <a:ext cx="4138612" cy="381476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991" name="Picture 8" descr="克拉姆斯柯依 肖像画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975" y="1691431"/>
            <a:ext cx="3240088" cy="3596532"/>
          </a:xfrm>
          <a:prstGeom prst="rect">
            <a:avLst/>
          </a:prstGeom>
          <a:solidFill>
            <a:schemeClr val="accent1"/>
          </a:solidFill>
          <a:ln>
            <a:solidFill>
              <a:srgbClr val="FFCC99"/>
            </a:solidFill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340193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764363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3068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3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body" idx="1"/>
          </p:nvPr>
        </p:nvSpPr>
        <p:spPr>
          <a:xfrm>
            <a:off x="395536" y="323280"/>
            <a:ext cx="8229600" cy="457200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dirty="0"/>
              <a:t>     他的一生，是在焦虑与不安、对真理不断地求索和勤奋创作中度过的。他创作了大量文学作品，自传体小说三部曲</a:t>
            </a:r>
            <a:r>
              <a:rPr lang="en-US" altLang="zh-CN" dirty="0"/>
              <a:t>《</a:t>
            </a:r>
            <a:r>
              <a:rPr lang="zh-CN" altLang="en-US" dirty="0"/>
              <a:t>幼年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少年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青年</a:t>
            </a:r>
            <a:r>
              <a:rPr lang="en-US" altLang="zh-CN" dirty="0"/>
              <a:t>》</a:t>
            </a:r>
            <a:r>
              <a:rPr lang="zh-CN" altLang="en-US" dirty="0"/>
              <a:t>。其他作品还有</a:t>
            </a:r>
            <a:r>
              <a:rPr lang="en-US" altLang="zh-CN" dirty="0"/>
              <a:t>《</a:t>
            </a:r>
            <a:r>
              <a:rPr lang="zh-CN" altLang="en-US" dirty="0"/>
              <a:t>一个地主的早晨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哥萨克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忏悔录</a:t>
            </a:r>
            <a:r>
              <a:rPr lang="en-US" altLang="zh-CN" dirty="0"/>
              <a:t>》</a:t>
            </a:r>
            <a:r>
              <a:rPr lang="zh-CN" altLang="en-US" dirty="0"/>
              <a:t>等。他以自己漫长一生的辛勤创作，登上了当时欧洲批判现实主义文学的高峰。</a:t>
            </a:r>
            <a:r>
              <a:rPr lang="zh-CN" altLang="en-US" dirty="0">
                <a:solidFill>
                  <a:srgbClr val="CC0000"/>
                </a:solidFill>
              </a:rPr>
              <a:t>长篇小说</a:t>
            </a:r>
            <a:r>
              <a:rPr lang="en-US" altLang="zh-CN" dirty="0">
                <a:solidFill>
                  <a:srgbClr val="CC0000"/>
                </a:solidFill>
              </a:rPr>
              <a:t>《</a:t>
            </a:r>
            <a:r>
              <a:rPr lang="zh-CN" altLang="en-US" dirty="0">
                <a:solidFill>
                  <a:srgbClr val="CC0000"/>
                </a:solidFill>
              </a:rPr>
              <a:t>战争与和平</a:t>
            </a:r>
            <a:r>
              <a:rPr lang="en-US" altLang="zh-CN" dirty="0">
                <a:solidFill>
                  <a:srgbClr val="CC0000"/>
                </a:solidFill>
              </a:rPr>
              <a:t>》《</a:t>
            </a:r>
            <a:r>
              <a:rPr lang="zh-CN" altLang="en-US" dirty="0">
                <a:solidFill>
                  <a:srgbClr val="CC0000"/>
                </a:solidFill>
              </a:rPr>
              <a:t>安娜</a:t>
            </a:r>
            <a:r>
              <a:rPr lang="en-US" altLang="zh-CN" dirty="0">
                <a:solidFill>
                  <a:srgbClr val="CC0000"/>
                </a:solidFill>
              </a:rPr>
              <a:t>•</a:t>
            </a:r>
            <a:r>
              <a:rPr lang="zh-CN" altLang="en-US" dirty="0">
                <a:solidFill>
                  <a:srgbClr val="CC0000"/>
                </a:solidFill>
              </a:rPr>
              <a:t>卡列尼娜</a:t>
            </a:r>
            <a:r>
              <a:rPr lang="en-US" altLang="zh-CN" dirty="0">
                <a:solidFill>
                  <a:srgbClr val="CC0000"/>
                </a:solidFill>
              </a:rPr>
              <a:t>》《</a:t>
            </a:r>
            <a:r>
              <a:rPr lang="zh-CN" altLang="en-US" dirty="0">
                <a:solidFill>
                  <a:srgbClr val="CC0000"/>
                </a:solidFill>
              </a:rPr>
              <a:t>复活</a:t>
            </a:r>
            <a:r>
              <a:rPr lang="en-US" altLang="zh-CN" dirty="0">
                <a:solidFill>
                  <a:srgbClr val="CC0000"/>
                </a:solidFill>
              </a:rPr>
              <a:t>》</a:t>
            </a:r>
            <a:r>
              <a:rPr lang="zh-CN" altLang="en-US" dirty="0">
                <a:solidFill>
                  <a:srgbClr val="CC0000"/>
                </a:solidFill>
              </a:rPr>
              <a:t>代表了他的艺术高峰，</a:t>
            </a:r>
            <a:r>
              <a:rPr lang="zh-CN" altLang="en-US" dirty="0"/>
              <a:t>也是他实践“最清醒的现实主义”的标志。列宁曾经评价他是“俄国革命的镜子”。美国文学评论家哈洛</a:t>
            </a:r>
            <a:r>
              <a:rPr lang="en-US" altLang="zh-CN" dirty="0"/>
              <a:t>•</a:t>
            </a:r>
            <a:r>
              <a:rPr lang="zh-CN" altLang="en-US" dirty="0"/>
              <a:t>卜伦称他是“从文艺复兴以来唯一能挑战荷马、但丁与莎士比亚的伟大作家”。</a:t>
            </a:r>
          </a:p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 dirty="0"/>
              <a:t>字词检测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457200" y="682625"/>
            <a:ext cx="8229600" cy="453707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 sz="2000">
                <a:solidFill>
                  <a:schemeClr val="accent2"/>
                </a:solidFill>
              </a:rPr>
              <a:t>读课文，积累生字词：  </a:t>
            </a:r>
          </a:p>
          <a:p>
            <a:pPr lvl="0" eaLnBrk="1" hangingPunct="1">
              <a:buNone/>
            </a:pPr>
            <a:r>
              <a:rPr lang="zh-CN" altLang="en-US" sz="2000"/>
              <a:t>胡髭</a:t>
            </a:r>
            <a:r>
              <a:rPr lang="en-US" altLang="zh-CN" sz="2000"/>
              <a:t>(       )     </a:t>
            </a:r>
            <a:r>
              <a:rPr lang="zh-CN" altLang="en-US" sz="2000"/>
              <a:t>长髯</a:t>
            </a:r>
            <a:r>
              <a:rPr lang="en-US" altLang="zh-CN" sz="2000"/>
              <a:t>(        )      </a:t>
            </a:r>
            <a:r>
              <a:rPr lang="zh-CN" altLang="en-US" sz="2000"/>
              <a:t>鬈</a:t>
            </a:r>
            <a:r>
              <a:rPr lang="en-US" altLang="zh-CN" sz="2000"/>
              <a:t>(      )</a:t>
            </a:r>
            <a:r>
              <a:rPr lang="zh-CN" altLang="en-US" sz="2000"/>
              <a:t>发       黝</a:t>
            </a:r>
            <a:r>
              <a:rPr lang="en-US" altLang="zh-CN" sz="2000"/>
              <a:t>(      )</a:t>
            </a:r>
            <a:r>
              <a:rPr lang="zh-CN" altLang="en-US" sz="2000"/>
              <a:t>黑    </a:t>
            </a:r>
          </a:p>
          <a:p>
            <a:pPr lvl="0" eaLnBrk="1" hangingPunct="1">
              <a:buNone/>
            </a:pPr>
            <a:r>
              <a:rPr lang="zh-CN" altLang="en-US" sz="2000"/>
              <a:t>滞</a:t>
            </a:r>
            <a:r>
              <a:rPr lang="en-US" altLang="zh-CN" sz="2000"/>
              <a:t>(      )</a:t>
            </a:r>
            <a:r>
              <a:rPr lang="zh-CN" altLang="en-US" sz="2000"/>
              <a:t>留      愚钝</a:t>
            </a:r>
            <a:r>
              <a:rPr lang="en-US" altLang="zh-CN" sz="2000"/>
              <a:t>(      )        </a:t>
            </a:r>
            <a:r>
              <a:rPr lang="zh-CN" altLang="en-US" sz="2000"/>
              <a:t>禁锢</a:t>
            </a:r>
            <a:r>
              <a:rPr lang="en-US" altLang="zh-CN" sz="2000"/>
              <a:t>(       )      </a:t>
            </a:r>
            <a:r>
              <a:rPr lang="zh-CN" altLang="en-US" sz="2000"/>
              <a:t>轩</a:t>
            </a:r>
            <a:r>
              <a:rPr lang="en-US" altLang="zh-CN" sz="2000"/>
              <a:t>(        )</a:t>
            </a:r>
            <a:r>
              <a:rPr lang="zh-CN" altLang="en-US" sz="2000"/>
              <a:t>昂</a:t>
            </a:r>
          </a:p>
          <a:p>
            <a:pPr lvl="0" eaLnBrk="1" hangingPunct="1">
              <a:buNone/>
            </a:pPr>
            <a:r>
              <a:rPr lang="zh-CN" altLang="en-US" sz="2000"/>
              <a:t>犀</a:t>
            </a:r>
            <a:r>
              <a:rPr lang="en-US" altLang="zh-CN" sz="2000"/>
              <a:t>(      )</a:t>
            </a:r>
            <a:r>
              <a:rPr lang="zh-CN" altLang="en-US" sz="2000"/>
              <a:t>利       侏儒</a:t>
            </a:r>
            <a:r>
              <a:rPr lang="en-US" altLang="zh-CN" sz="2000"/>
              <a:t>(       )       </a:t>
            </a:r>
            <a:r>
              <a:rPr lang="zh-CN" altLang="en-US" sz="2000"/>
              <a:t>酒肆</a:t>
            </a:r>
            <a:r>
              <a:rPr lang="en-US" altLang="zh-CN" sz="2000"/>
              <a:t>(       )      </a:t>
            </a:r>
            <a:r>
              <a:rPr lang="zh-CN" altLang="en-US" sz="2000"/>
              <a:t>尴</a:t>
            </a:r>
            <a:r>
              <a:rPr lang="en-US" altLang="zh-CN" sz="2000"/>
              <a:t>(      )</a:t>
            </a:r>
            <a:r>
              <a:rPr lang="zh-CN" altLang="en-US" sz="2000"/>
              <a:t>尬</a:t>
            </a:r>
            <a:r>
              <a:rPr lang="en-US" altLang="zh-CN" sz="2000"/>
              <a:t>(       )</a:t>
            </a:r>
          </a:p>
          <a:p>
            <a:pPr lvl="0" eaLnBrk="1" hangingPunct="1">
              <a:buNone/>
            </a:pPr>
            <a:r>
              <a:rPr lang="zh-CN" altLang="en-US" sz="2000"/>
              <a:t>锃</a:t>
            </a:r>
            <a:r>
              <a:rPr lang="en-US" altLang="zh-CN" sz="2000"/>
              <a:t>(     )</a:t>
            </a:r>
            <a:r>
              <a:rPr lang="zh-CN" altLang="en-US" sz="2000"/>
              <a:t>亮       甲胄</a:t>
            </a:r>
            <a:r>
              <a:rPr lang="en-US" altLang="zh-CN" sz="2000"/>
              <a:t>(     )         </a:t>
            </a:r>
            <a:r>
              <a:rPr lang="zh-CN" altLang="en-US" sz="2000"/>
              <a:t>粲</a:t>
            </a:r>
            <a:r>
              <a:rPr lang="en-US" altLang="zh-CN" sz="2000"/>
              <a:t>(       )</a:t>
            </a:r>
            <a:r>
              <a:rPr lang="zh-CN" altLang="en-US" sz="2000"/>
              <a:t>然     盎</a:t>
            </a:r>
            <a:r>
              <a:rPr lang="en-US" altLang="zh-CN" sz="2000"/>
              <a:t>(        )</a:t>
            </a:r>
            <a:r>
              <a:rPr lang="zh-CN" altLang="en-US" sz="2000"/>
              <a:t>然</a:t>
            </a:r>
          </a:p>
          <a:p>
            <a:pPr lvl="0" eaLnBrk="1" hangingPunct="1"/>
            <a:endParaRPr lang="zh-CN" altLang="en-US" sz="2000"/>
          </a:p>
          <a:p>
            <a:pPr lvl="0" eaLnBrk="1" hangingPunct="1"/>
            <a:r>
              <a:rPr lang="zh-CN" altLang="en-US" sz="2000"/>
              <a:t>胡髭</a:t>
            </a:r>
            <a:r>
              <a:rPr lang="en-US" altLang="zh-CN" sz="2000"/>
              <a:t>(   </a:t>
            </a:r>
            <a:r>
              <a:rPr lang="en-US" altLang="zh-CN" sz="2000">
                <a:solidFill>
                  <a:srgbClr val="CC0000"/>
                </a:solidFill>
              </a:rPr>
              <a:t>z</a:t>
            </a:r>
            <a:r>
              <a:rPr lang="en-US" altLang="en-US" sz="2000">
                <a:solidFill>
                  <a:srgbClr val="CC0000"/>
                </a:solidFill>
              </a:rPr>
              <a:t>ī</a:t>
            </a:r>
            <a:r>
              <a:rPr lang="en-US" altLang="zh-CN" sz="2000">
                <a:solidFill>
                  <a:srgbClr val="CC0000"/>
                </a:solidFill>
              </a:rPr>
              <a:t>  </a:t>
            </a:r>
            <a:r>
              <a:rPr lang="en-US" altLang="zh-CN" sz="2000"/>
              <a:t> )     </a:t>
            </a:r>
            <a:r>
              <a:rPr lang="zh-CN" altLang="en-US" sz="2000"/>
              <a:t>长髯</a:t>
            </a:r>
            <a:r>
              <a:rPr lang="en-US" altLang="zh-CN" sz="2000"/>
              <a:t>(   </a:t>
            </a:r>
            <a:r>
              <a:rPr lang="en-US" altLang="zh-CN" sz="2000">
                <a:solidFill>
                  <a:srgbClr val="CC0000"/>
                </a:solidFill>
              </a:rPr>
              <a:t> r</a:t>
            </a:r>
            <a:r>
              <a:rPr lang="en-US" altLang="en-US" sz="2000">
                <a:solidFill>
                  <a:srgbClr val="CC0000"/>
                </a:solidFill>
              </a:rPr>
              <a:t>á</a:t>
            </a:r>
            <a:r>
              <a:rPr lang="en-US" altLang="zh-CN" sz="2000">
                <a:solidFill>
                  <a:srgbClr val="CC0000"/>
                </a:solidFill>
              </a:rPr>
              <a:t>n</a:t>
            </a:r>
            <a:r>
              <a:rPr lang="en-US" altLang="zh-CN" sz="2000"/>
              <a:t>  )      </a:t>
            </a:r>
            <a:r>
              <a:rPr lang="zh-CN" altLang="en-US" sz="2000"/>
              <a:t>鬈</a:t>
            </a:r>
            <a:r>
              <a:rPr lang="en-US" altLang="zh-CN" sz="2000"/>
              <a:t>(  </a:t>
            </a:r>
            <a:r>
              <a:rPr lang="en-US" altLang="zh-CN" sz="2000">
                <a:solidFill>
                  <a:srgbClr val="CC0000"/>
                </a:solidFill>
              </a:rPr>
              <a:t>qu</a:t>
            </a:r>
            <a:r>
              <a:rPr lang="en-US" altLang="en-US" sz="2000">
                <a:solidFill>
                  <a:srgbClr val="CC0000"/>
                </a:solidFill>
              </a:rPr>
              <a:t>á</a:t>
            </a:r>
            <a:r>
              <a:rPr lang="en-US" altLang="zh-CN" sz="2000">
                <a:solidFill>
                  <a:srgbClr val="CC0000"/>
                </a:solidFill>
              </a:rPr>
              <a:t>n</a:t>
            </a:r>
            <a:r>
              <a:rPr lang="en-US" altLang="zh-CN" sz="2000"/>
              <a:t>   )</a:t>
            </a:r>
            <a:r>
              <a:rPr lang="zh-CN" altLang="en-US" sz="2000"/>
              <a:t>发    黝</a:t>
            </a:r>
            <a:r>
              <a:rPr lang="en-US" altLang="zh-CN" sz="2000"/>
              <a:t>( </a:t>
            </a:r>
            <a:r>
              <a:rPr lang="en-US" altLang="zh-CN" sz="2000">
                <a:solidFill>
                  <a:srgbClr val="CC0000"/>
                </a:solidFill>
              </a:rPr>
              <a:t>y</a:t>
            </a:r>
            <a:r>
              <a:rPr lang="en-US" altLang="en-US" sz="2000">
                <a:solidFill>
                  <a:srgbClr val="CC0000"/>
                </a:solidFill>
              </a:rPr>
              <a:t>ǒ</a:t>
            </a:r>
            <a:r>
              <a:rPr lang="en-US" altLang="zh-CN" sz="2000">
                <a:solidFill>
                  <a:srgbClr val="CC0000"/>
                </a:solidFill>
              </a:rPr>
              <a:t>u   </a:t>
            </a:r>
            <a:r>
              <a:rPr lang="en-US" altLang="zh-CN" sz="2000"/>
              <a:t>  )</a:t>
            </a:r>
            <a:r>
              <a:rPr lang="zh-CN" altLang="en-US" sz="2000"/>
              <a:t>黑    </a:t>
            </a:r>
          </a:p>
          <a:p>
            <a:pPr lvl="0" eaLnBrk="1" hangingPunct="1"/>
            <a:r>
              <a:rPr lang="zh-CN" altLang="en-US" sz="2000"/>
              <a:t>滞</a:t>
            </a:r>
            <a:r>
              <a:rPr lang="en-US" altLang="zh-CN" sz="2000"/>
              <a:t>(   </a:t>
            </a:r>
            <a:r>
              <a:rPr lang="en-US" altLang="zh-CN" sz="2000">
                <a:solidFill>
                  <a:srgbClr val="CC0000"/>
                </a:solidFill>
              </a:rPr>
              <a:t> zh</a:t>
            </a:r>
            <a:r>
              <a:rPr lang="en-US" altLang="en-US" sz="2000">
                <a:solidFill>
                  <a:srgbClr val="CC0000"/>
                </a:solidFill>
              </a:rPr>
              <a:t>ì</a:t>
            </a:r>
            <a:r>
              <a:rPr lang="en-US" altLang="zh-CN" sz="2000"/>
              <a:t>  )</a:t>
            </a:r>
            <a:r>
              <a:rPr lang="zh-CN" altLang="en-US" sz="2000"/>
              <a:t>留   愚钝</a:t>
            </a:r>
            <a:r>
              <a:rPr lang="en-US" altLang="zh-CN" sz="2000"/>
              <a:t>( </a:t>
            </a:r>
            <a:r>
              <a:rPr lang="en-US" altLang="zh-CN" sz="2000">
                <a:solidFill>
                  <a:srgbClr val="CC0000"/>
                </a:solidFill>
              </a:rPr>
              <a:t>yú  </a:t>
            </a:r>
            <a:r>
              <a:rPr lang="en-US" altLang="zh-CN" sz="2000"/>
              <a:t>  )        </a:t>
            </a:r>
            <a:r>
              <a:rPr lang="zh-CN" altLang="en-US" sz="2000"/>
              <a:t>禁锢</a:t>
            </a:r>
            <a:r>
              <a:rPr lang="en-US" altLang="zh-CN" sz="2000"/>
              <a:t>(</a:t>
            </a:r>
            <a:r>
              <a:rPr lang="en-US" altLang="zh-CN" sz="2000">
                <a:solidFill>
                  <a:srgbClr val="CC0000"/>
                </a:solidFill>
              </a:rPr>
              <a:t> g</a:t>
            </a:r>
            <a:r>
              <a:rPr lang="en-US" altLang="en-US" sz="2000">
                <a:solidFill>
                  <a:srgbClr val="CC0000"/>
                </a:solidFill>
              </a:rPr>
              <a:t>ù</a:t>
            </a:r>
            <a:r>
              <a:rPr lang="en-US" altLang="zh-CN" sz="2000"/>
              <a:t> )           </a:t>
            </a:r>
            <a:r>
              <a:rPr lang="zh-CN" altLang="en-US" sz="2000"/>
              <a:t>轩</a:t>
            </a:r>
            <a:r>
              <a:rPr lang="en-US" altLang="zh-CN" sz="2000"/>
              <a:t>(</a:t>
            </a:r>
            <a:r>
              <a:rPr lang="en-US" altLang="zh-CN" sz="2000">
                <a:solidFill>
                  <a:srgbClr val="CC0000"/>
                </a:solidFill>
              </a:rPr>
              <a:t>xuān</a:t>
            </a:r>
            <a:r>
              <a:rPr lang="en-US" altLang="zh-CN" sz="2000"/>
              <a:t>)</a:t>
            </a:r>
            <a:r>
              <a:rPr lang="zh-CN" altLang="en-US" sz="2000"/>
              <a:t>昂    </a:t>
            </a:r>
          </a:p>
          <a:p>
            <a:pPr lvl="0" eaLnBrk="1" hangingPunct="1"/>
            <a:r>
              <a:rPr lang="zh-CN" altLang="en-US" sz="2000"/>
              <a:t> 犀</a:t>
            </a:r>
            <a:r>
              <a:rPr lang="en-US" altLang="zh-CN" sz="2000"/>
              <a:t>( </a:t>
            </a:r>
            <a:r>
              <a:rPr lang="en-US" altLang="zh-CN" sz="2000">
                <a:solidFill>
                  <a:srgbClr val="CC0000"/>
                </a:solidFill>
              </a:rPr>
              <a:t>x</a:t>
            </a:r>
            <a:r>
              <a:rPr lang="en-US" altLang="en-US" sz="2000">
                <a:solidFill>
                  <a:srgbClr val="CC0000"/>
                </a:solidFill>
              </a:rPr>
              <a:t>ī</a:t>
            </a:r>
            <a:r>
              <a:rPr lang="en-US" altLang="zh-CN" sz="2000"/>
              <a:t>)</a:t>
            </a:r>
            <a:r>
              <a:rPr lang="zh-CN" altLang="en-US" sz="2000"/>
              <a:t>利        侏儒</a:t>
            </a:r>
            <a:r>
              <a:rPr lang="en-US" altLang="zh-CN" sz="2000"/>
              <a:t>(  </a:t>
            </a:r>
            <a:r>
              <a:rPr lang="en-US" altLang="zh-CN" sz="2000">
                <a:solidFill>
                  <a:srgbClr val="CC0000"/>
                </a:solidFill>
              </a:rPr>
              <a:t>zhūrú</a:t>
            </a:r>
            <a:r>
              <a:rPr lang="en-US" altLang="zh-CN" sz="2000"/>
              <a:t>)      </a:t>
            </a:r>
            <a:r>
              <a:rPr lang="zh-CN" altLang="en-US" sz="2000"/>
              <a:t>酒肆</a:t>
            </a:r>
            <a:r>
              <a:rPr lang="en-US" altLang="zh-CN" sz="2000"/>
              <a:t>(  </a:t>
            </a:r>
            <a:r>
              <a:rPr lang="en-US" altLang="zh-CN" sz="2000">
                <a:solidFill>
                  <a:srgbClr val="CC0000"/>
                </a:solidFill>
              </a:rPr>
              <a:t>s</a:t>
            </a:r>
            <a:r>
              <a:rPr lang="en-US" altLang="en-US" sz="2000">
                <a:solidFill>
                  <a:srgbClr val="CC0000"/>
                </a:solidFill>
              </a:rPr>
              <a:t>ì</a:t>
            </a:r>
            <a:r>
              <a:rPr lang="en-US" altLang="zh-CN" sz="2000">
                <a:solidFill>
                  <a:srgbClr val="CC0000"/>
                </a:solidFill>
              </a:rPr>
              <a:t> </a:t>
            </a:r>
            <a:r>
              <a:rPr lang="en-US" altLang="zh-CN" sz="2000"/>
              <a:t> )          </a:t>
            </a:r>
            <a:r>
              <a:rPr lang="zh-CN" altLang="en-US" sz="2000"/>
              <a:t>尴</a:t>
            </a:r>
            <a:r>
              <a:rPr lang="en-US" altLang="zh-CN" sz="2000"/>
              <a:t>(  </a:t>
            </a:r>
            <a:r>
              <a:rPr lang="en-US" altLang="zh-CN" sz="2000">
                <a:solidFill>
                  <a:srgbClr val="CC0000"/>
                </a:solidFill>
              </a:rPr>
              <a:t>gān </a:t>
            </a:r>
            <a:r>
              <a:rPr lang="en-US" altLang="zh-CN" sz="2000"/>
              <a:t>)</a:t>
            </a:r>
            <a:r>
              <a:rPr lang="zh-CN" altLang="en-US" sz="2000"/>
              <a:t>尬</a:t>
            </a:r>
            <a:r>
              <a:rPr lang="en-US" altLang="zh-CN" sz="2000"/>
              <a:t>( </a:t>
            </a:r>
            <a:r>
              <a:rPr lang="en-US" altLang="zh-CN" sz="2000">
                <a:solidFill>
                  <a:srgbClr val="CC0000"/>
                </a:solidFill>
              </a:rPr>
              <a:t> g</a:t>
            </a:r>
            <a:r>
              <a:rPr lang="en-US" altLang="en-US" sz="2000">
                <a:solidFill>
                  <a:srgbClr val="CC0000"/>
                </a:solidFill>
              </a:rPr>
              <a:t>à</a:t>
            </a:r>
            <a:r>
              <a:rPr lang="en-US" altLang="zh-CN" sz="2000"/>
              <a:t> )</a:t>
            </a:r>
          </a:p>
          <a:p>
            <a:pPr lvl="0" eaLnBrk="1" hangingPunct="1"/>
            <a:r>
              <a:rPr lang="zh-CN" altLang="en-US" sz="2000"/>
              <a:t>锃</a:t>
            </a:r>
            <a:r>
              <a:rPr lang="en-US" altLang="zh-CN" sz="2000"/>
              <a:t>(</a:t>
            </a:r>
            <a:r>
              <a:rPr lang="en-US" altLang="zh-CN" sz="2000">
                <a:solidFill>
                  <a:srgbClr val="CC0000"/>
                </a:solidFill>
              </a:rPr>
              <a:t> z</a:t>
            </a:r>
            <a:r>
              <a:rPr lang="en-US" altLang="en-US" sz="2000">
                <a:solidFill>
                  <a:srgbClr val="CC0000"/>
                </a:solidFill>
              </a:rPr>
              <a:t>è</a:t>
            </a:r>
            <a:r>
              <a:rPr lang="en-US" altLang="zh-CN" sz="2000">
                <a:solidFill>
                  <a:srgbClr val="CC0000"/>
                </a:solidFill>
              </a:rPr>
              <a:t>ng</a:t>
            </a:r>
            <a:r>
              <a:rPr lang="en-US" altLang="zh-CN" sz="2000"/>
              <a:t>)</a:t>
            </a:r>
            <a:r>
              <a:rPr lang="zh-CN" altLang="en-US" sz="2000"/>
              <a:t>亮     甲胄</a:t>
            </a:r>
            <a:r>
              <a:rPr lang="en-US" altLang="zh-CN" sz="2000"/>
              <a:t>( </a:t>
            </a:r>
            <a:r>
              <a:rPr lang="en-US" altLang="zh-CN" sz="2000">
                <a:solidFill>
                  <a:srgbClr val="CC0000"/>
                </a:solidFill>
              </a:rPr>
              <a:t>zh</a:t>
            </a:r>
            <a:r>
              <a:rPr lang="en-US" altLang="en-US" sz="2000">
                <a:solidFill>
                  <a:srgbClr val="CC0000"/>
                </a:solidFill>
              </a:rPr>
              <a:t>ò</a:t>
            </a:r>
            <a:r>
              <a:rPr lang="en-US" altLang="zh-CN" sz="2000">
                <a:solidFill>
                  <a:srgbClr val="CC0000"/>
                </a:solidFill>
              </a:rPr>
              <a:t>u</a:t>
            </a:r>
            <a:r>
              <a:rPr lang="en-US" altLang="zh-CN" sz="2000"/>
              <a:t> )       </a:t>
            </a:r>
            <a:r>
              <a:rPr lang="zh-CN" altLang="en-US" sz="2000"/>
              <a:t>粲</a:t>
            </a:r>
            <a:r>
              <a:rPr lang="en-US" altLang="zh-CN" sz="2000"/>
              <a:t>(</a:t>
            </a:r>
            <a:r>
              <a:rPr lang="en-US" altLang="zh-CN" sz="2000">
                <a:solidFill>
                  <a:srgbClr val="CC0000"/>
                </a:solidFill>
              </a:rPr>
              <a:t>c</a:t>
            </a:r>
            <a:r>
              <a:rPr lang="en-US" altLang="en-US" sz="2000">
                <a:solidFill>
                  <a:srgbClr val="CC0000"/>
                </a:solidFill>
              </a:rPr>
              <a:t>à</a:t>
            </a:r>
            <a:r>
              <a:rPr lang="en-US" altLang="zh-CN" sz="2000">
                <a:solidFill>
                  <a:srgbClr val="CC0000"/>
                </a:solidFill>
              </a:rPr>
              <a:t>n</a:t>
            </a:r>
            <a:r>
              <a:rPr lang="en-US" altLang="zh-CN" sz="2000"/>
              <a:t>)</a:t>
            </a:r>
            <a:r>
              <a:rPr lang="zh-CN" altLang="en-US" sz="2000"/>
              <a:t>然          盎</a:t>
            </a:r>
            <a:r>
              <a:rPr lang="en-US" altLang="zh-CN" sz="2000"/>
              <a:t>( </a:t>
            </a:r>
            <a:r>
              <a:rPr lang="en-US" altLang="zh-CN" sz="2000">
                <a:solidFill>
                  <a:srgbClr val="CC0000"/>
                </a:solidFill>
              </a:rPr>
              <a:t> </a:t>
            </a:r>
            <a:r>
              <a:rPr lang="en-US" altLang="en-US" sz="2000">
                <a:solidFill>
                  <a:srgbClr val="CC0000"/>
                </a:solidFill>
              </a:rPr>
              <a:t>à</a:t>
            </a:r>
            <a:r>
              <a:rPr lang="en-US" altLang="zh-CN" sz="2000">
                <a:solidFill>
                  <a:srgbClr val="CC0000"/>
                </a:solidFill>
              </a:rPr>
              <a:t>ng </a:t>
            </a:r>
            <a:r>
              <a:rPr lang="en-US" altLang="zh-CN" sz="2000"/>
              <a:t>)</a:t>
            </a:r>
            <a:r>
              <a:rPr lang="zh-CN" altLang="en-US" sz="2000"/>
              <a:t>然</a:t>
            </a:r>
          </a:p>
          <a:p>
            <a:pPr lvl="0" eaLnBrk="1" hangingPunct="1"/>
            <a:endParaRPr lang="zh-CN" altLang="en-US" sz="2000"/>
          </a:p>
        </p:txBody>
      </p:sp>
      <p:sp>
        <p:nvSpPr>
          <p:cNvPr id="2" name="文本框 1"/>
          <p:cNvSpPr txBox="1"/>
          <p:nvPr/>
        </p:nvSpPr>
        <p:spPr>
          <a:xfrm>
            <a:off x="971600" y="21590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AEAE8"/>
                </a:solidFill>
              </a:rPr>
              <a:t>https://www.ypppt.com/</a:t>
            </a:r>
            <a:endParaRPr lang="zh-CN" altLang="en-US" sz="1100" dirty="0">
              <a:solidFill>
                <a:srgbClr val="EAEAE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2800">
                <a:solidFill>
                  <a:schemeClr val="accent2"/>
                </a:solidFill>
              </a:rPr>
              <a:t>解释词语</a:t>
            </a:r>
            <a:br>
              <a:rPr lang="zh-CN" altLang="en-US" sz="2800">
                <a:solidFill>
                  <a:schemeClr val="accent2"/>
                </a:solidFill>
              </a:rPr>
            </a:br>
            <a:endParaRPr lang="zh-CN" altLang="en-US" sz="280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r>
              <a:rPr lang="zh-CN" altLang="en-US"/>
              <a:t>藏污纳垢：                           郁郁寡欢： </a:t>
            </a:r>
          </a:p>
          <a:p>
            <a:pPr lvl="0" eaLnBrk="1" hangingPunct="1"/>
            <a:r>
              <a:rPr lang="zh-CN" altLang="en-US"/>
              <a:t>鹤立鸡群：                           正襟危坐： </a:t>
            </a:r>
          </a:p>
          <a:p>
            <a:pPr lvl="0" eaLnBrk="1" hangingPunct="1"/>
            <a:r>
              <a:rPr lang="zh-CN" altLang="en-US"/>
              <a:t>诚惶诚恐：                           广袤无垠：</a:t>
            </a:r>
          </a:p>
          <a:p>
            <a:pPr lvl="0" eaLnBrk="1" hangingPunct="1"/>
            <a:r>
              <a:rPr lang="zh-CN" altLang="en-US"/>
              <a:t>颔首低眉：                           无可置疑：</a:t>
            </a:r>
          </a:p>
          <a:p>
            <a:pPr lvl="0" eaLnBrk="1" hangingPunct="1"/>
            <a:r>
              <a:rPr lang="zh-CN" altLang="en-US"/>
              <a:t>黯然失色：</a:t>
            </a:r>
          </a:p>
          <a:p>
            <a:pPr lvl="0" eaLnBrk="1" hangingPunct="1"/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2843213" y="682625"/>
            <a:ext cx="5761037" cy="3241675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3600" dirty="0">
                <a:ea typeface="华文新魏" pitchFamily="2" charset="-122"/>
              </a:rPr>
              <a:t>默读课文，思考：</a:t>
            </a:r>
            <a:br>
              <a:rPr lang="zh-CN" altLang="en-US" sz="3600" dirty="0">
                <a:ea typeface="华文新魏" pitchFamily="2" charset="-122"/>
              </a:rPr>
            </a:br>
            <a:r>
              <a:rPr lang="zh-CN" altLang="en-US" sz="3600" dirty="0">
                <a:ea typeface="华文新魏" pitchFamily="2" charset="-122"/>
              </a:rPr>
              <a:t/>
            </a:r>
            <a:br>
              <a:rPr lang="zh-CN" altLang="en-US" sz="3600" dirty="0">
                <a:ea typeface="华文新魏" pitchFamily="2" charset="-122"/>
              </a:rPr>
            </a:br>
            <a:r>
              <a:rPr lang="zh-CN" altLang="en-US" sz="3600" dirty="0">
                <a:ea typeface="华文新魏" pitchFamily="2" charset="-122"/>
              </a:rPr>
              <a:t>    （</a:t>
            </a:r>
            <a:r>
              <a:rPr lang="en-US" altLang="zh-CN" sz="3600" dirty="0">
                <a:ea typeface="华文新魏" pitchFamily="2" charset="-122"/>
              </a:rPr>
              <a:t>1</a:t>
            </a:r>
            <a:r>
              <a:rPr lang="zh-CN" altLang="en-US" sz="3600" dirty="0">
                <a:ea typeface="华文新魏" pitchFamily="2" charset="-122"/>
              </a:rPr>
              <a:t>） 本文主要刻画了托尔斯泰哪几个方面？</a:t>
            </a:r>
            <a:br>
              <a:rPr lang="zh-CN" altLang="en-US" sz="3600" dirty="0">
                <a:ea typeface="华文新魏" pitchFamily="2" charset="-122"/>
              </a:rPr>
            </a:br>
            <a:r>
              <a:rPr lang="zh-CN" altLang="en-US" sz="3600" dirty="0">
                <a:ea typeface="华文新魏" pitchFamily="2" charset="-122"/>
              </a:rPr>
              <a:t>    （</a:t>
            </a:r>
            <a:r>
              <a:rPr lang="en-US" altLang="zh-CN" sz="3600" dirty="0">
                <a:ea typeface="华文新魏" pitchFamily="2" charset="-122"/>
              </a:rPr>
              <a:t>2</a:t>
            </a:r>
            <a:r>
              <a:rPr lang="zh-CN" altLang="en-US" sz="3600" dirty="0">
                <a:ea typeface="华文新魏" pitchFamily="2" charset="-122"/>
              </a:rPr>
              <a:t>）文章采用了怎样的手法？</a:t>
            </a:r>
            <a:br>
              <a:rPr lang="zh-CN" altLang="en-US" sz="3600" dirty="0">
                <a:ea typeface="华文新魏" pitchFamily="2" charset="-122"/>
              </a:rPr>
            </a:br>
            <a:r>
              <a:rPr lang="zh-CN" altLang="en-US" sz="3600" dirty="0">
                <a:ea typeface="华文新魏" pitchFamily="2" charset="-122"/>
              </a:rPr>
              <a:t>   （</a:t>
            </a:r>
            <a:r>
              <a:rPr lang="en-US" altLang="zh-CN" sz="3600" dirty="0">
                <a:ea typeface="华文新魏" pitchFamily="2" charset="-122"/>
              </a:rPr>
              <a:t>3</a:t>
            </a:r>
            <a:r>
              <a:rPr lang="zh-CN" altLang="en-US" sz="3600" dirty="0">
                <a:ea typeface="华文新魏" pitchFamily="2" charset="-122"/>
              </a:rPr>
              <a:t>）勾画出你最喜欢的句子，品味它的妙处。</a:t>
            </a:r>
          </a:p>
        </p:txBody>
      </p:sp>
      <p:pic>
        <p:nvPicPr>
          <p:cNvPr id="12291" name="Picture 4" descr="托尔斯泰1"/>
          <p:cNvPicPr>
            <a:picLocks noGrp="1" noChangeAspect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15900"/>
            <a:ext cx="2592388" cy="428307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9600" cy="900113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eaLnBrk="1" hangingPunct="1"/>
            <a:r>
              <a:rPr lang="zh-CN" altLang="en-US" sz="2800" dirty="0">
                <a:latin typeface="微软雅黑" pitchFamily="34" charset="-122"/>
              </a:rPr>
              <a:t>（</a:t>
            </a:r>
            <a:r>
              <a:rPr lang="en-US" altLang="zh-CN" sz="2800" dirty="0">
                <a:latin typeface="微软雅黑" pitchFamily="34" charset="-122"/>
              </a:rPr>
              <a:t>1</a:t>
            </a:r>
            <a:r>
              <a:rPr lang="zh-CN" altLang="en-US" sz="2800" dirty="0">
                <a:latin typeface="微软雅黑" pitchFamily="34" charset="-122"/>
              </a:rPr>
              <a:t>）阅读课文，在文中分类勾画出描写托尔斯泰外貌的句子，体会其作用。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260475"/>
            <a:ext cx="822960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/>
            <a:endParaRPr lang="zh-CN" altLang="en-US" sz="3200" dirty="0"/>
          </a:p>
          <a:p>
            <a:pPr lvl="0" eaLnBrk="1" hangingPunct="1"/>
            <a:r>
              <a:rPr lang="zh-CN" altLang="en-US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胡子：     眉毛：     须发</a:t>
            </a:r>
            <a:r>
              <a:rPr lang="en-US" altLang="zh-CN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:       </a:t>
            </a:r>
          </a:p>
          <a:p>
            <a:pPr lvl="0" eaLnBrk="1" hangingPunct="1"/>
            <a:r>
              <a:rPr lang="zh-CN" altLang="en-US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皮肤</a:t>
            </a:r>
            <a:r>
              <a:rPr lang="en-US" altLang="zh-CN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:      </a:t>
            </a:r>
            <a:r>
              <a:rPr lang="zh-CN" altLang="en-US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眼睛</a:t>
            </a:r>
            <a:r>
              <a:rPr lang="en-US" altLang="zh-CN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:      </a:t>
            </a:r>
            <a:r>
              <a:rPr lang="zh-CN" altLang="en-US" sz="3200" dirty="0">
                <a:solidFill>
                  <a:srgbClr val="006699"/>
                </a:solidFill>
                <a:latin typeface="楷体" pitchFamily="49" charset="-122"/>
                <a:ea typeface="楷体" pitchFamily="49" charset="-122"/>
              </a:rPr>
              <a:t>面颊：</a:t>
            </a:r>
            <a:endParaRPr lang="zh-CN" altLang="en-US" sz="3200" dirty="0">
              <a:solidFill>
                <a:srgbClr val="CC0000"/>
              </a:solidFill>
              <a:latin typeface="楷体" pitchFamily="49" charset="-122"/>
              <a:ea typeface="楷体" pitchFamily="49" charset="-122"/>
            </a:endParaRPr>
          </a:p>
          <a:p>
            <a:pPr lvl="0" eaLnBrk="1" hangingPunct="1"/>
            <a:r>
              <a:rPr lang="zh-CN" altLang="en-US" sz="3200" dirty="0">
                <a:solidFill>
                  <a:srgbClr val="CC0000"/>
                </a:solidFill>
                <a:latin typeface="楷体" pitchFamily="49" charset="-122"/>
                <a:ea typeface="楷体" pitchFamily="49" charset="-122"/>
              </a:rPr>
              <a:t>表情：     长相：     身材： </a:t>
            </a:r>
          </a:p>
          <a:p>
            <a:pPr lvl="0" eaLnBrk="1" hangingPunct="1"/>
            <a:endParaRPr lang="zh-CN" altLang="en-US" sz="3200" dirty="0">
              <a:latin typeface="楷体" pitchFamily="49" charset="-122"/>
              <a:ea typeface="楷体" pitchFamily="49" charset="-122"/>
            </a:endParaRPr>
          </a:p>
          <a:p>
            <a:pPr lvl="0" eaLnBrk="1" hangingPunct="1"/>
            <a:endParaRPr lang="zh-CN" altLang="en-US" dirty="0">
              <a:latin typeface="楷体" pitchFamily="49" charset="-122"/>
              <a:ea typeface="楷体" pitchFamily="49" charset="-122"/>
            </a:endParaRPr>
          </a:p>
          <a:p>
            <a:pPr lvl="0" eaLnBrk="1" hangingPunct="1"/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971550" y="179388"/>
            <a:ext cx="7086600" cy="660400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200" b="0" i="0" u="none" baseline="0">
                <a:solidFill>
                  <a:schemeClr val="tx2"/>
                </a:solidFill>
                <a:latin typeface="Arial" pitchFamily="34" charset="0"/>
                <a:ea typeface="微软雅黑" pitchFamily="34" charset="-122"/>
                <a:cs typeface="+mj-cs"/>
              </a:defRPr>
            </a:lvl1pPr>
          </a:lstStyle>
          <a:p>
            <a:pPr lvl="0" algn="ctr" eaLnBrk="1" hangingPunct="1"/>
            <a:r>
              <a:rPr lang="zh-CN" altLang="en-US"/>
              <a:t>胡子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1187450" y="1260475"/>
            <a:ext cx="7499350" cy="35623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2000" b="0" i="0" u="none" baseline="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lang="zh-CN" altLang="en-US" sz="2400" b="0" i="0" u="none" baseline="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lang="zh-CN" altLang="en-US" sz="1600" b="0" i="0" u="none" baseline="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eaLnBrk="1" hangingPunct="1">
              <a:buNone/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       长髯覆盖了两颊，遮住了嘴唇，遮住了皱似树皮的黝黑脸膛。一根根迎风飘动，颇有长者风度 。</a:t>
            </a:r>
          </a:p>
          <a:p>
            <a:pPr lvl="0" eaLnBrk="1" hangingPunct="1"/>
            <a:endParaRPr lang="zh-CN" altLang="en-US" sz="3200">
              <a:latin typeface="华文新魏" pitchFamily="2" charset="-122"/>
              <a:ea typeface="华文新魏" pitchFamily="2" charset="-122"/>
            </a:endParaRPr>
          </a:p>
          <a:p>
            <a:pPr lvl="0" eaLnBrk="1" hangingPunct="1">
              <a:buNone/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3200">
                <a:ea typeface="华文新魏" pitchFamily="2" charset="-122"/>
              </a:rPr>
              <a:t>……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他那天父般的犹如卷起的滔滔白浪的大胡子 。</a:t>
            </a:r>
          </a:p>
        </p:txBody>
      </p:sp>
    </p:spTree>
  </p:cSld>
  <p:clrMapOvr>
    <a:masterClrMapping/>
  </p:clrMapOvr>
  <p:transition advClick="0">
    <p:random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1580</Words>
  <Application>Microsoft Office PowerPoint</Application>
  <PresentationFormat>自定义</PresentationFormat>
  <Paragraphs>182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Meiryo</vt:lpstr>
      <vt:lpstr>仿宋_GB2312</vt:lpstr>
      <vt:lpstr>华文彩云</vt:lpstr>
      <vt:lpstr>华文细黑</vt:lpstr>
      <vt:lpstr>华文新魏</vt:lpstr>
      <vt:lpstr>华文行楷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列夫·托尔斯泰</vt:lpstr>
      <vt:lpstr>PowerPoint 演示文稿</vt:lpstr>
      <vt:lpstr>PowerPoint 演示文稿</vt:lpstr>
      <vt:lpstr>PowerPoint 演示文稿</vt:lpstr>
      <vt:lpstr>字词检测</vt:lpstr>
      <vt:lpstr>解释词语 </vt:lpstr>
      <vt:lpstr>默读课文，思考：      （1） 本文主要刻画了托尔斯泰哪几个方面？     （2）文章采用了怎样的手法？    （3）勾画出你最喜欢的句子，品味它的妙处。</vt:lpstr>
      <vt:lpstr>（1）阅读课文，在文中分类勾画出描写托尔斯泰外貌的句子，体会其作用。</vt:lpstr>
      <vt:lpstr>胡子</vt:lpstr>
      <vt:lpstr>眉毛</vt:lpstr>
      <vt:lpstr>头发</vt:lpstr>
      <vt:lpstr>鼻子</vt:lpstr>
      <vt:lpstr>眼睛</vt:lpstr>
      <vt:lpstr>小结：托尔斯泰的外貌特点 </vt:lpstr>
      <vt:lpstr>（2）手法分析</vt:lpstr>
      <vt:lpstr>作业: </vt:lpstr>
      <vt:lpstr>知识回顾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品味语言</vt:lpstr>
      <vt:lpstr>抓特点，品语言     </vt:lpstr>
      <vt:lpstr>PowerPoint 演示文稿</vt:lpstr>
      <vt:lpstr>品语言</vt:lpstr>
      <vt:lpstr>PowerPoint 演示文稿</vt:lpstr>
      <vt:lpstr>分析手法</vt:lpstr>
      <vt:lpstr>问题探究</vt:lpstr>
      <vt:lpstr>盘点收获</vt:lpstr>
      <vt:lpstr>练笔100字</vt:lpstr>
      <vt:lpstr>拓展阅读：1.阅读托翁名著 或 观看改编的同名电影 2.罗曼·罗兰《托尔斯泰传》 3.茨威格《三作家》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2021-01-27T15:18:40Z</cp:lastPrinted>
  <dcterms:created xsi:type="dcterms:W3CDTF">2021-01-27T15:18:40Z</dcterms:created>
  <dcterms:modified xsi:type="dcterms:W3CDTF">2021-12-26T03:58:57Z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