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2.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 id="2147483685" r:id="rId2"/>
  </p:sldMasterIdLst>
  <p:notesMasterIdLst>
    <p:notesMasterId r:id="rId21"/>
  </p:notesMasterIdLst>
  <p:sldIdLst>
    <p:sldId id="256" r:id="rId3"/>
    <p:sldId id="262" r:id="rId4"/>
    <p:sldId id="276" r:id="rId5"/>
    <p:sldId id="277" r:id="rId6"/>
    <p:sldId id="283" r:id="rId7"/>
    <p:sldId id="284" r:id="rId8"/>
    <p:sldId id="285" r:id="rId9"/>
    <p:sldId id="286" r:id="rId10"/>
    <p:sldId id="287" r:id="rId11"/>
    <p:sldId id="310" r:id="rId12"/>
    <p:sldId id="315" r:id="rId13"/>
    <p:sldId id="317" r:id="rId14"/>
    <p:sldId id="318" r:id="rId15"/>
    <p:sldId id="321" r:id="rId16"/>
    <p:sldId id="311" r:id="rId17"/>
    <p:sldId id="312" r:id="rId18"/>
    <p:sldId id="322" r:id="rId19"/>
    <p:sldId id="323" r:id="rId20"/>
  </p:sldIdLst>
  <p:sldSz cx="9144000" cy="5143500" type="screen16x9"/>
  <p:notesSz cx="6858000" cy="9144000"/>
  <p:defaultTextStyle>
    <a:defPPr>
      <a:defRPr lang="zh-CN"/>
    </a:defPPr>
    <a:lvl1pPr algn="l" rtl="0" fontAlgn="base">
      <a:spcBef>
        <a:spcPct val="0"/>
      </a:spcBef>
      <a:spcAft>
        <a:spcPct val="0"/>
      </a:spcAft>
      <a:buFont typeface="Arial" pitchFamily="34" charset="0"/>
      <a:defRPr sz="2000"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sz="2000"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sz="2000"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sz="2000"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sz="2000" kern="1200">
        <a:solidFill>
          <a:schemeClr val="tx1"/>
        </a:solidFill>
        <a:latin typeface="Arial" pitchFamily="34" charset="0"/>
        <a:ea typeface="宋体" pitchFamily="2" charset="-122"/>
        <a:cs typeface="+mn-cs"/>
      </a:defRPr>
    </a:lvl5pPr>
    <a:lvl6pPr marL="2286000" algn="l" defTabSz="914400" rtl="0" eaLnBrk="1" latinLnBrk="0" hangingPunct="1">
      <a:defRPr sz="2000" kern="1200">
        <a:solidFill>
          <a:schemeClr val="tx1"/>
        </a:solidFill>
        <a:latin typeface="Arial" pitchFamily="34" charset="0"/>
        <a:ea typeface="宋体" pitchFamily="2" charset="-122"/>
        <a:cs typeface="+mn-cs"/>
      </a:defRPr>
    </a:lvl6pPr>
    <a:lvl7pPr marL="2743200" algn="l" defTabSz="914400" rtl="0" eaLnBrk="1" latinLnBrk="0" hangingPunct="1">
      <a:defRPr sz="2000" kern="1200">
        <a:solidFill>
          <a:schemeClr val="tx1"/>
        </a:solidFill>
        <a:latin typeface="Arial" pitchFamily="34" charset="0"/>
        <a:ea typeface="宋体" pitchFamily="2" charset="-122"/>
        <a:cs typeface="+mn-cs"/>
      </a:defRPr>
    </a:lvl7pPr>
    <a:lvl8pPr marL="3200400" algn="l" defTabSz="914400" rtl="0" eaLnBrk="1" latinLnBrk="0" hangingPunct="1">
      <a:defRPr sz="2000" kern="1200">
        <a:solidFill>
          <a:schemeClr val="tx1"/>
        </a:solidFill>
        <a:latin typeface="Arial" pitchFamily="34" charset="0"/>
        <a:ea typeface="宋体" pitchFamily="2" charset="-122"/>
        <a:cs typeface="+mn-cs"/>
      </a:defRPr>
    </a:lvl8pPr>
    <a:lvl9pPr marL="3657600" algn="l" defTabSz="914400" rtl="0" eaLnBrk="1" latinLnBrk="0" hangingPunct="1">
      <a:defRPr sz="2000"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1605">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0000"/>
    <a:srgbClr val="FF0066"/>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4" autoAdjust="0"/>
    <p:restoredTop sz="96314" autoAdjust="0"/>
  </p:normalViewPr>
  <p:slideViewPr>
    <p:cSldViewPr>
      <p:cViewPr varScale="1">
        <p:scale>
          <a:sx n="143" d="100"/>
          <a:sy n="143" d="100"/>
        </p:scale>
        <p:origin x="684" y="120"/>
      </p:cViewPr>
      <p:guideLst>
        <p:guide orient="horz" pos="1605"/>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68" d="100"/>
        <a:sy n="168" d="100"/>
      </p:scale>
      <p:origin x="0" y="0"/>
    </p:cViewPr>
  </p:sorterViewPr>
  <p:gridSpacing cx="76198" cy="7619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C5D066-F809-4070-9401-E6B4B35D106E}" type="datetimeFigureOut">
              <a:rPr lang="zh-CN" altLang="en-US" smtClean="0"/>
              <a:t>2021/12/26</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960790C-AEC2-451F-9B46-F53BFFD7775D}" type="slidenum">
              <a:rPr lang="zh-CN" altLang="en-US" smtClean="0"/>
              <a:t>‹#›</a:t>
            </a:fld>
            <a:endParaRPr lang="zh-CN" altLang="en-US"/>
          </a:p>
        </p:txBody>
      </p:sp>
    </p:spTree>
    <p:extLst>
      <p:ext uri="{BB962C8B-B14F-4D97-AF65-F5344CB8AC3E}">
        <p14:creationId xmlns:p14="http://schemas.microsoft.com/office/powerpoint/2010/main" val="10486888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960790C-AEC2-451F-9B46-F53BFFD7775D}" type="slidenum">
              <a:rPr lang="zh-CN" altLang="en-US" smtClean="0"/>
              <a:t>4</a:t>
            </a:fld>
            <a:endParaRPr lang="zh-CN" altLang="en-US"/>
          </a:p>
        </p:txBody>
      </p:sp>
    </p:spTree>
    <p:extLst>
      <p:ext uri="{BB962C8B-B14F-4D97-AF65-F5344CB8AC3E}">
        <p14:creationId xmlns:p14="http://schemas.microsoft.com/office/powerpoint/2010/main" val="23077816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7960790C-AEC2-451F-9B46-F53BFFD7775D}" type="slidenum">
              <a:rPr lang="zh-CN" altLang="en-US" smtClean="0"/>
              <a:t>9</a:t>
            </a:fld>
            <a:endParaRPr lang="zh-CN" altLang="en-US"/>
          </a:p>
        </p:txBody>
      </p:sp>
    </p:spTree>
    <p:extLst>
      <p:ext uri="{BB962C8B-B14F-4D97-AF65-F5344CB8AC3E}">
        <p14:creationId xmlns:p14="http://schemas.microsoft.com/office/powerpoint/2010/main" val="31607456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5044913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lvl1pPr>
              <a:defRPr/>
            </a:lvl1pPr>
          </a:lstStyle>
          <a:p>
            <a:fld id="{82F288E0-7875-42C4-84C8-98DBBD3BF4D2}" type="datetimeFigureOut">
              <a:rPr lang="zh-CN" altLang="en-US"/>
              <a:pPr/>
              <a:t>2021/12/26</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9819C800-2A48-49A2-B81B-98C2C991B403}" type="slidenum">
              <a:rPr lang="zh-CN" altLang="en-US"/>
              <a:pPr/>
              <a:t>‹#›</a:t>
            </a:fld>
            <a:endParaRPr lang="zh-CN" altLang="en-US"/>
          </a:p>
        </p:txBody>
      </p:sp>
    </p:spTree>
    <p:extLst>
      <p:ext uri="{BB962C8B-B14F-4D97-AF65-F5344CB8AC3E}">
        <p14:creationId xmlns:p14="http://schemas.microsoft.com/office/powerpoint/2010/main" val="760540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50" y="273844"/>
            <a:ext cx="7886700" cy="4358879"/>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3" name="日期占位符 3"/>
          <p:cNvSpPr>
            <a:spLocks noGrp="1"/>
          </p:cNvSpPr>
          <p:nvPr>
            <p:ph type="dt" sz="half" idx="10"/>
          </p:nvPr>
        </p:nvSpPr>
        <p:spPr/>
        <p:txBody>
          <a:bodyPr/>
          <a:lstStyle>
            <a:lvl1pPr>
              <a:defRPr/>
            </a:lvl1pPr>
          </a:lstStyle>
          <a:p>
            <a:fld id="{82F288E0-7875-42C4-84C8-98DBBD3BF4D2}" type="datetimeFigureOut">
              <a:rPr lang="zh-CN" altLang="en-US"/>
              <a:pPr/>
              <a:t>2021/12/26</a:t>
            </a:fld>
            <a:endParaRPr lang="zh-CN" altLang="en-US"/>
          </a:p>
        </p:txBody>
      </p:sp>
      <p:sp>
        <p:nvSpPr>
          <p:cNvPr id="4" name="页脚占位符 4"/>
          <p:cNvSpPr>
            <a:spLocks noGrp="1"/>
          </p:cNvSpPr>
          <p:nvPr>
            <p:ph type="ftr" sz="quarter" idx="11"/>
          </p:nvPr>
        </p:nvSpPr>
        <p:spPr/>
        <p:txBody>
          <a:bodyPr/>
          <a:lstStyle>
            <a:lvl1pPr>
              <a:defRPr/>
            </a:lvl1pPr>
          </a:lstStyle>
          <a:p>
            <a:endParaRPr lang="zh-CN" altLang="en-US"/>
          </a:p>
        </p:txBody>
      </p:sp>
      <p:sp>
        <p:nvSpPr>
          <p:cNvPr id="5" name="灯片编号占位符 5"/>
          <p:cNvSpPr>
            <a:spLocks noGrp="1"/>
          </p:cNvSpPr>
          <p:nvPr>
            <p:ph type="sldNum" sz="quarter" idx="12"/>
          </p:nvPr>
        </p:nvSpPr>
        <p:spPr/>
        <p:txBody>
          <a:bodyPr/>
          <a:lstStyle>
            <a:lvl1pPr>
              <a:defRPr/>
            </a:lvl1pPr>
          </a:lstStyle>
          <a:p>
            <a:fld id="{978DB3DB-2E23-476F-B44B-4456CFEE409E}" type="slidenum">
              <a:rPr lang="zh-CN" altLang="en-US"/>
              <a:pPr/>
              <a:t>‹#›</a:t>
            </a:fld>
            <a:endParaRPr lang="zh-CN" altLang="en-US"/>
          </a:p>
        </p:txBody>
      </p:sp>
    </p:spTree>
    <p:extLst>
      <p:ext uri="{BB962C8B-B14F-4D97-AF65-F5344CB8AC3E}">
        <p14:creationId xmlns:p14="http://schemas.microsoft.com/office/powerpoint/2010/main" val="3295511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p:cNvSpPr>
          <p:nvPr>
            <p:ph type="dt" sz="half" idx="10"/>
          </p:nvPr>
        </p:nvSpPr>
        <p:spPr/>
        <p:txBody>
          <a:bodyPr/>
          <a:lstStyle>
            <a:lvl1pPr>
              <a:defRPr/>
            </a:lvl1pPr>
          </a:lstStyle>
          <a:p>
            <a:fld id="{82F288E0-7875-42C4-84C8-98DBBD3BF4D2}" type="datetimeFigureOut">
              <a:rPr lang="zh-CN" altLang="en-US"/>
              <a:pPr/>
              <a:t>2021/12/26</a:t>
            </a:fld>
            <a:endParaRPr lang="zh-CN" altLang="en-US"/>
          </a:p>
        </p:txBody>
      </p:sp>
      <p:sp>
        <p:nvSpPr>
          <p:cNvPr id="4" name="页脚占位符 4"/>
          <p:cNvSpPr>
            <a:spLocks noGrp="1"/>
          </p:cNvSpPr>
          <p:nvPr>
            <p:ph type="ftr" sz="quarter" idx="11"/>
          </p:nvPr>
        </p:nvSpPr>
        <p:spPr/>
        <p:txBody>
          <a:bodyPr/>
          <a:lstStyle>
            <a:lvl1pPr>
              <a:defRPr/>
            </a:lvl1pPr>
          </a:lstStyle>
          <a:p>
            <a:endParaRPr lang="zh-CN" altLang="en-US"/>
          </a:p>
        </p:txBody>
      </p:sp>
      <p:sp>
        <p:nvSpPr>
          <p:cNvPr id="5" name="灯片编号占位符 5"/>
          <p:cNvSpPr>
            <a:spLocks noGrp="1"/>
          </p:cNvSpPr>
          <p:nvPr>
            <p:ph type="sldNum" sz="quarter" idx="12"/>
          </p:nvPr>
        </p:nvSpPr>
        <p:spPr/>
        <p:txBody>
          <a:bodyPr/>
          <a:lstStyle>
            <a:lvl1pPr>
              <a:defRPr/>
            </a:lvl1pPr>
          </a:lstStyle>
          <a:p>
            <a:fld id="{420F58B0-5B97-4DCF-B165-7CE726B0F76D}" type="slidenum">
              <a:rPr lang="zh-CN" altLang="en-US"/>
              <a:pPr/>
              <a:t>‹#›</a:t>
            </a:fld>
            <a:endParaRPr lang="zh-CN" altLang="en-US"/>
          </a:p>
        </p:txBody>
      </p:sp>
    </p:spTree>
    <p:extLst>
      <p:ext uri="{BB962C8B-B14F-4D97-AF65-F5344CB8AC3E}">
        <p14:creationId xmlns:p14="http://schemas.microsoft.com/office/powerpoint/2010/main" val="33553222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73499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02605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19560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30703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02621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97020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32910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81309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fld id="{82F288E0-7875-42C4-84C8-98DBBD3BF4D2}" type="datetimeFigureOut">
              <a:rPr lang="zh-CN" altLang="en-US"/>
              <a:pPr/>
              <a:t>2021/12/26</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21A6B0C7-3490-4B18-BD19-CD82257E3FF9}" type="slidenum">
              <a:rPr lang="zh-CN" altLang="en-US"/>
              <a:pPr/>
              <a:t>‹#›</a:t>
            </a:fld>
            <a:endParaRPr lang="zh-CN" altLang="en-US"/>
          </a:p>
        </p:txBody>
      </p:sp>
      <p:sp>
        <p:nvSpPr>
          <p:cNvPr id="7" name="矩形 6"/>
          <p:cNvSpPr/>
          <p:nvPr userDrawn="1"/>
        </p:nvSpPr>
        <p:spPr>
          <a:xfrm>
            <a:off x="350174" y="1916832"/>
            <a:ext cx="735006" cy="2412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www.1ppt.com/moban/                  PPT</a:t>
            </a:r>
            <a:r>
              <a:rPr lang="zh-CN" altLang="en-US" sz="100" dirty="0">
                <a:solidFill>
                  <a:schemeClr val="bg1"/>
                </a:solidFill>
              </a:rPr>
              <a:t>素材：</a:t>
            </a:r>
            <a:r>
              <a:rPr lang="en-US" altLang="zh-CN" sz="100" dirty="0">
                <a:solidFill>
                  <a:schemeClr val="bg1"/>
                </a:solidFill>
              </a:rPr>
              <a:t>www.1ppt.com/sucai/</a:t>
            </a:r>
          </a:p>
          <a:p>
            <a:r>
              <a:rPr lang="en-US" altLang="zh-CN" sz="100" dirty="0">
                <a:solidFill>
                  <a:schemeClr val="bg1"/>
                </a:solidFill>
              </a:rPr>
              <a:t>PPT</a:t>
            </a:r>
            <a:r>
              <a:rPr lang="zh-CN" altLang="en-US" sz="100" dirty="0">
                <a:solidFill>
                  <a:schemeClr val="bg1"/>
                </a:solidFill>
              </a:rPr>
              <a:t>背景：</a:t>
            </a:r>
            <a:r>
              <a:rPr lang="en-US" altLang="zh-CN" sz="100" dirty="0">
                <a:solidFill>
                  <a:schemeClr val="bg1"/>
                </a:solidFill>
              </a:rPr>
              <a:t>www.1ppt.com/beijing/                   PPT</a:t>
            </a:r>
            <a:r>
              <a:rPr lang="zh-CN" altLang="en-US" sz="100" dirty="0">
                <a:solidFill>
                  <a:schemeClr val="bg1"/>
                </a:solidFill>
              </a:rPr>
              <a:t>图表：</a:t>
            </a:r>
            <a:r>
              <a:rPr lang="en-US" altLang="zh-CN" sz="100" dirty="0">
                <a:solidFill>
                  <a:schemeClr val="bg1"/>
                </a:solidFill>
              </a:rPr>
              <a:t>www.1ppt.com/tubiao/      </a:t>
            </a:r>
          </a:p>
          <a:p>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r>
              <a:rPr lang="zh-CN" altLang="en-US" sz="100" dirty="0">
                <a:solidFill>
                  <a:schemeClr val="bg1"/>
                </a:solidFill>
              </a:rPr>
              <a:t>资料下载：</a:t>
            </a:r>
            <a:r>
              <a:rPr lang="en-US" altLang="zh-CN" sz="100" dirty="0">
                <a:solidFill>
                  <a:schemeClr val="bg1"/>
                </a:solidFill>
              </a:rPr>
              <a:t>www.1ppt.com/ziliao/                   </a:t>
            </a:r>
            <a:r>
              <a:rPr lang="zh-CN" altLang="en-US" sz="100" dirty="0">
                <a:solidFill>
                  <a:schemeClr val="bg1"/>
                </a:solidFill>
              </a:rPr>
              <a:t>个人简历：</a:t>
            </a:r>
            <a:r>
              <a:rPr lang="en-US" altLang="zh-CN" sz="100" dirty="0">
                <a:solidFill>
                  <a:schemeClr val="bg1"/>
                </a:solidFill>
              </a:rPr>
              <a:t>www.1ppt.com/jianli/             </a:t>
            </a:r>
          </a:p>
          <a:p>
            <a:r>
              <a:rPr lang="zh-CN" altLang="en-US" sz="100" dirty="0">
                <a:solidFill>
                  <a:schemeClr val="bg1"/>
                </a:solidFill>
              </a:rPr>
              <a:t>试卷下载：</a:t>
            </a:r>
            <a:r>
              <a:rPr lang="en-US" altLang="zh-CN" sz="100" dirty="0">
                <a:solidFill>
                  <a:schemeClr val="bg1"/>
                </a:solidFill>
              </a:rPr>
              <a:t>www.1ppt.com/shiti/                     </a:t>
            </a:r>
            <a:r>
              <a:rPr lang="zh-CN" altLang="en-US" sz="100" dirty="0">
                <a:solidFill>
                  <a:schemeClr val="bg1"/>
                </a:solidFill>
              </a:rPr>
              <a:t>教案下载：</a:t>
            </a:r>
            <a:r>
              <a:rPr lang="en-US" altLang="zh-CN" sz="100" dirty="0">
                <a:solidFill>
                  <a:schemeClr val="bg1"/>
                </a:solidFill>
              </a:rPr>
              <a:t>www.1ppt.com/jiaoan/               </a:t>
            </a:r>
          </a:p>
          <a:p>
            <a:r>
              <a:rPr lang="zh-CN" altLang="en-US" sz="100" dirty="0">
                <a:solidFill>
                  <a:schemeClr val="bg1"/>
                </a:solidFill>
              </a:rPr>
              <a:t>手抄报：</a:t>
            </a:r>
            <a:r>
              <a:rPr lang="en-US" altLang="zh-CN" sz="100" dirty="0">
                <a:solidFill>
                  <a:schemeClr val="bg1"/>
                </a:solidFill>
              </a:rPr>
              <a:t>www.1ppt.com/shouchaobao/          PPT</a:t>
            </a:r>
            <a:r>
              <a:rPr lang="zh-CN" altLang="en-US" sz="100" dirty="0">
                <a:solidFill>
                  <a:schemeClr val="bg1"/>
                </a:solidFill>
              </a:rPr>
              <a:t>课件：</a:t>
            </a:r>
            <a:r>
              <a:rPr lang="en-US" altLang="zh-CN" sz="100" dirty="0">
                <a:solidFill>
                  <a:schemeClr val="bg1"/>
                </a:solidFill>
              </a:rPr>
              <a:t>www.1ppt.com/kejian/ </a:t>
            </a:r>
          </a:p>
          <a:p>
            <a:r>
              <a:rPr lang="zh-CN" altLang="en-US" sz="100" dirty="0">
                <a:solidFill>
                  <a:schemeClr val="bg1"/>
                </a:solidFill>
              </a:rPr>
              <a:t>语文课件：</a:t>
            </a:r>
            <a:r>
              <a:rPr lang="en-US" altLang="zh-CN" sz="100" dirty="0">
                <a:solidFill>
                  <a:schemeClr val="bg1"/>
                </a:solidFill>
              </a:rPr>
              <a:t>www.1ppt.com/kejian/yuwen/    </a:t>
            </a:r>
            <a:r>
              <a:rPr lang="zh-CN" altLang="en-US" sz="100" dirty="0">
                <a:solidFill>
                  <a:schemeClr val="bg1"/>
                </a:solidFill>
              </a:rPr>
              <a:t>数学课件：</a:t>
            </a:r>
            <a:r>
              <a:rPr lang="en-US" altLang="zh-CN" sz="100" dirty="0">
                <a:solidFill>
                  <a:schemeClr val="bg1"/>
                </a:solidFill>
              </a:rPr>
              <a:t>www.1ppt.com/kejian/shuxue/ </a:t>
            </a:r>
          </a:p>
          <a:p>
            <a:r>
              <a:rPr lang="zh-CN" altLang="en-US" sz="100" dirty="0">
                <a:solidFill>
                  <a:schemeClr val="bg1"/>
                </a:solidFill>
              </a:rPr>
              <a:t>英语课件：</a:t>
            </a:r>
            <a:r>
              <a:rPr lang="en-US" altLang="zh-CN" sz="100" dirty="0">
                <a:solidFill>
                  <a:schemeClr val="bg1"/>
                </a:solidFill>
              </a:rPr>
              <a:t>www.1ppt.com/kejian/yingyu/    </a:t>
            </a:r>
            <a:r>
              <a:rPr lang="zh-CN" altLang="en-US" sz="100" dirty="0">
                <a:solidFill>
                  <a:schemeClr val="bg1"/>
                </a:solidFill>
              </a:rPr>
              <a:t>美术课件：</a:t>
            </a:r>
            <a:r>
              <a:rPr lang="en-US" altLang="zh-CN" sz="100" dirty="0">
                <a:solidFill>
                  <a:schemeClr val="bg1"/>
                </a:solidFill>
              </a:rPr>
              <a:t>www.1ppt.com/kejian/meishu/ </a:t>
            </a:r>
          </a:p>
          <a:p>
            <a:r>
              <a:rPr lang="zh-CN" altLang="en-US" sz="100" dirty="0">
                <a:solidFill>
                  <a:schemeClr val="bg1"/>
                </a:solidFill>
              </a:rPr>
              <a:t>科学课件：</a:t>
            </a:r>
            <a:r>
              <a:rPr lang="en-US" altLang="zh-CN" sz="100" dirty="0">
                <a:solidFill>
                  <a:schemeClr val="bg1"/>
                </a:solidFill>
              </a:rPr>
              <a:t>www.1ppt.com/kejian/kexue/     </a:t>
            </a:r>
            <a:r>
              <a:rPr lang="zh-CN" altLang="en-US" sz="100" dirty="0">
                <a:solidFill>
                  <a:schemeClr val="bg1"/>
                </a:solidFill>
              </a:rPr>
              <a:t>物理课件：</a:t>
            </a:r>
            <a:r>
              <a:rPr lang="en-US" altLang="zh-CN" sz="100" dirty="0">
                <a:solidFill>
                  <a:schemeClr val="bg1"/>
                </a:solidFill>
              </a:rPr>
              <a:t>www.1ppt.com/kejian/wuli/ </a:t>
            </a:r>
          </a:p>
          <a:p>
            <a:r>
              <a:rPr lang="zh-CN" altLang="en-US" sz="100" dirty="0">
                <a:solidFill>
                  <a:schemeClr val="bg1"/>
                </a:solidFill>
              </a:rPr>
              <a:t>化学课件：</a:t>
            </a:r>
            <a:r>
              <a:rPr lang="en-US" altLang="zh-CN" sz="100" dirty="0">
                <a:solidFill>
                  <a:schemeClr val="bg1"/>
                </a:solidFill>
              </a:rPr>
              <a:t>www.1ppt.com/kejian/huaxue/  </a:t>
            </a:r>
            <a:r>
              <a:rPr lang="zh-CN" altLang="en-US" sz="100" dirty="0">
                <a:solidFill>
                  <a:schemeClr val="bg1"/>
                </a:solidFill>
              </a:rPr>
              <a:t>生物课件：</a:t>
            </a:r>
            <a:r>
              <a:rPr lang="en-US" altLang="zh-CN" sz="100" dirty="0">
                <a:solidFill>
                  <a:schemeClr val="bg1"/>
                </a:solidFill>
              </a:rPr>
              <a:t>www.1ppt.com/kejian/shengwu/ </a:t>
            </a:r>
          </a:p>
          <a:p>
            <a:r>
              <a:rPr lang="zh-CN" altLang="en-US" sz="100" dirty="0">
                <a:solidFill>
                  <a:schemeClr val="bg1"/>
                </a:solidFill>
              </a:rPr>
              <a:t>地理课件：</a:t>
            </a:r>
            <a:r>
              <a:rPr lang="en-US" altLang="zh-CN" sz="100" dirty="0">
                <a:solidFill>
                  <a:schemeClr val="bg1"/>
                </a:solidFill>
              </a:rPr>
              <a:t>www.1ppt.com/kejian/dili/          </a:t>
            </a:r>
            <a:r>
              <a:rPr lang="zh-CN" altLang="en-US" sz="100" dirty="0">
                <a:solidFill>
                  <a:schemeClr val="bg1"/>
                </a:solidFill>
              </a:rPr>
              <a:t>历史课件：</a:t>
            </a:r>
            <a:r>
              <a:rPr lang="en-US" altLang="zh-CN" sz="100" dirty="0">
                <a:solidFill>
                  <a:schemeClr val="bg1"/>
                </a:solidFill>
              </a:rPr>
              <a:t>www.1ppt.com/kejian/lishi/ </a:t>
            </a:r>
          </a:p>
        </p:txBody>
      </p:sp>
    </p:spTree>
    <p:extLst>
      <p:ext uri="{BB962C8B-B14F-4D97-AF65-F5344CB8AC3E}">
        <p14:creationId xmlns:p14="http://schemas.microsoft.com/office/powerpoint/2010/main" val="24318324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745223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62566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62570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smtClean="0"/>
              <a:t>单击此处编辑母版文本样式</a:t>
            </a:r>
          </a:p>
        </p:txBody>
      </p:sp>
      <p:sp>
        <p:nvSpPr>
          <p:cNvPr id="4" name="日期占位符 3"/>
          <p:cNvSpPr>
            <a:spLocks noGrp="1"/>
          </p:cNvSpPr>
          <p:nvPr>
            <p:ph type="dt" sz="half" idx="10"/>
          </p:nvPr>
        </p:nvSpPr>
        <p:spPr/>
        <p:txBody>
          <a:bodyPr/>
          <a:lstStyle>
            <a:lvl1pPr>
              <a:defRPr/>
            </a:lvl1pPr>
          </a:lstStyle>
          <a:p>
            <a:fld id="{82F288E0-7875-42C4-84C8-98DBBD3BF4D2}" type="datetimeFigureOut">
              <a:rPr lang="zh-CN" altLang="en-US"/>
              <a:pPr/>
              <a:t>2021/12/26</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243C4926-CC36-4490-8A47-BA68652AF1C4}" type="slidenum">
              <a:rPr lang="zh-CN" altLang="en-US"/>
              <a:pPr/>
              <a:t>‹#›</a:t>
            </a:fld>
            <a:endParaRPr lang="zh-CN" altLang="en-US"/>
          </a:p>
        </p:txBody>
      </p:sp>
    </p:spTree>
    <p:extLst>
      <p:ext uri="{BB962C8B-B14F-4D97-AF65-F5344CB8AC3E}">
        <p14:creationId xmlns:p14="http://schemas.microsoft.com/office/powerpoint/2010/main" val="42102845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628650" y="1369219"/>
            <a:ext cx="3886200" cy="3263504"/>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4629150" y="1369219"/>
            <a:ext cx="3886200" cy="3263504"/>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p:cNvSpPr>
          <p:nvPr>
            <p:ph type="dt" sz="half" idx="10"/>
          </p:nvPr>
        </p:nvSpPr>
        <p:spPr/>
        <p:txBody>
          <a:bodyPr/>
          <a:lstStyle>
            <a:lvl1pPr>
              <a:defRPr/>
            </a:lvl1pPr>
          </a:lstStyle>
          <a:p>
            <a:fld id="{82F288E0-7875-42C4-84C8-98DBBD3BF4D2}" type="datetimeFigureOut">
              <a:rPr lang="zh-CN" altLang="en-US"/>
              <a:pPr/>
              <a:t>2021/12/26</a:t>
            </a:fld>
            <a:endParaRPr lang="zh-CN" altLang="en-US"/>
          </a:p>
        </p:txBody>
      </p:sp>
      <p:sp>
        <p:nvSpPr>
          <p:cNvPr id="6" name="页脚占位符 4"/>
          <p:cNvSpPr>
            <a:spLocks noGrp="1"/>
          </p:cNvSpPr>
          <p:nvPr>
            <p:ph type="ftr" sz="quarter" idx="11"/>
          </p:nvPr>
        </p:nvSpPr>
        <p:spPr/>
        <p:txBody>
          <a:bodyPr/>
          <a:lstStyle>
            <a:lvl1pPr>
              <a:defRPr/>
            </a:lvl1pPr>
          </a:lstStyle>
          <a:p>
            <a:endParaRPr lang="zh-CN" altLang="en-US"/>
          </a:p>
        </p:txBody>
      </p:sp>
      <p:sp>
        <p:nvSpPr>
          <p:cNvPr id="7" name="灯片编号占位符 5"/>
          <p:cNvSpPr>
            <a:spLocks noGrp="1"/>
          </p:cNvSpPr>
          <p:nvPr>
            <p:ph type="sldNum" sz="quarter" idx="12"/>
          </p:nvPr>
        </p:nvSpPr>
        <p:spPr/>
        <p:txBody>
          <a:bodyPr/>
          <a:lstStyle>
            <a:lvl1pPr>
              <a:defRPr/>
            </a:lvl1pPr>
          </a:lstStyle>
          <a:p>
            <a:fld id="{095BF994-B796-4EA1-8676-CCF9EA898641}" type="slidenum">
              <a:rPr lang="zh-CN" altLang="en-US"/>
              <a:pPr/>
              <a:t>‹#›</a:t>
            </a:fld>
            <a:endParaRPr lang="zh-CN" altLang="en-US"/>
          </a:p>
        </p:txBody>
      </p:sp>
    </p:spTree>
    <p:extLst>
      <p:ext uri="{BB962C8B-B14F-4D97-AF65-F5344CB8AC3E}">
        <p14:creationId xmlns:p14="http://schemas.microsoft.com/office/powerpoint/2010/main" val="10021410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90082" y="1333829"/>
            <a:ext cx="3655181" cy="617934"/>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noProof="1" smtClean="0"/>
              <a:t>单击此处编辑母版文本样式</a:t>
            </a:r>
          </a:p>
        </p:txBody>
      </p:sp>
      <p:sp>
        <p:nvSpPr>
          <p:cNvPr id="4" name="内容占位符 3"/>
          <p:cNvSpPr>
            <a:spLocks noGrp="1"/>
          </p:cNvSpPr>
          <p:nvPr>
            <p:ph sz="half" idx="2"/>
          </p:nvPr>
        </p:nvSpPr>
        <p:spPr>
          <a:xfrm>
            <a:off x="890082" y="1999034"/>
            <a:ext cx="3655181" cy="2643213"/>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92704" y="1333829"/>
            <a:ext cx="3673182" cy="617934"/>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noProof="1" smtClean="0"/>
              <a:t>单击此处编辑母版文本样式</a:t>
            </a:r>
          </a:p>
        </p:txBody>
      </p:sp>
      <p:sp>
        <p:nvSpPr>
          <p:cNvPr id="6" name="内容占位符 5"/>
          <p:cNvSpPr>
            <a:spLocks noGrp="1"/>
          </p:cNvSpPr>
          <p:nvPr>
            <p:ph sz="quarter" idx="4"/>
          </p:nvPr>
        </p:nvSpPr>
        <p:spPr>
          <a:xfrm>
            <a:off x="4692704" y="1999034"/>
            <a:ext cx="3673182" cy="2643213"/>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p:cNvSpPr>
          <p:nvPr>
            <p:ph type="dt" sz="half" idx="10"/>
          </p:nvPr>
        </p:nvSpPr>
        <p:spPr/>
        <p:txBody>
          <a:bodyPr/>
          <a:lstStyle>
            <a:lvl1pPr>
              <a:defRPr/>
            </a:lvl1pPr>
          </a:lstStyle>
          <a:p>
            <a:fld id="{82F288E0-7875-42C4-84C8-98DBBD3BF4D2}" type="datetimeFigureOut">
              <a:rPr lang="zh-CN" altLang="en-US"/>
              <a:pPr/>
              <a:t>2021/12/26</a:t>
            </a:fld>
            <a:endParaRPr lang="zh-CN" altLang="en-US"/>
          </a:p>
        </p:txBody>
      </p:sp>
      <p:sp>
        <p:nvSpPr>
          <p:cNvPr id="8" name="页脚占位符 4"/>
          <p:cNvSpPr>
            <a:spLocks noGrp="1"/>
          </p:cNvSpPr>
          <p:nvPr>
            <p:ph type="ftr" sz="quarter" idx="11"/>
          </p:nvPr>
        </p:nvSpPr>
        <p:spPr/>
        <p:txBody>
          <a:bodyPr/>
          <a:lstStyle>
            <a:lvl1pPr>
              <a:defRPr/>
            </a:lvl1pPr>
          </a:lstStyle>
          <a:p>
            <a:endParaRPr lang="zh-CN" altLang="en-US"/>
          </a:p>
        </p:txBody>
      </p:sp>
      <p:sp>
        <p:nvSpPr>
          <p:cNvPr id="9" name="灯片编号占位符 5"/>
          <p:cNvSpPr>
            <a:spLocks noGrp="1"/>
          </p:cNvSpPr>
          <p:nvPr>
            <p:ph type="sldNum" sz="quarter" idx="12"/>
          </p:nvPr>
        </p:nvSpPr>
        <p:spPr/>
        <p:txBody>
          <a:bodyPr/>
          <a:lstStyle>
            <a:lvl1pPr>
              <a:defRPr/>
            </a:lvl1pPr>
          </a:lstStyle>
          <a:p>
            <a:fld id="{865FF54D-DC80-4827-AAD4-E4A16646351A}" type="slidenum">
              <a:rPr lang="zh-CN" altLang="en-US"/>
              <a:pPr/>
              <a:t>‹#›</a:t>
            </a:fld>
            <a:endParaRPr lang="zh-CN" altLang="en-US"/>
          </a:p>
        </p:txBody>
      </p:sp>
    </p:spTree>
    <p:extLst>
      <p:ext uri="{BB962C8B-B14F-4D97-AF65-F5344CB8AC3E}">
        <p14:creationId xmlns:p14="http://schemas.microsoft.com/office/powerpoint/2010/main" val="41017620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p:cNvSpPr>
          <p:nvPr>
            <p:ph type="dt" sz="half" idx="10"/>
          </p:nvPr>
        </p:nvSpPr>
        <p:spPr/>
        <p:txBody>
          <a:bodyPr/>
          <a:lstStyle>
            <a:lvl1pPr>
              <a:defRPr/>
            </a:lvl1pPr>
          </a:lstStyle>
          <a:p>
            <a:fld id="{82F288E0-7875-42C4-84C8-98DBBD3BF4D2}" type="datetimeFigureOut">
              <a:rPr lang="zh-CN" altLang="en-US"/>
              <a:pPr/>
              <a:t>2021/12/26</a:t>
            </a:fld>
            <a:endParaRPr lang="zh-CN" altLang="en-US"/>
          </a:p>
        </p:txBody>
      </p:sp>
      <p:sp>
        <p:nvSpPr>
          <p:cNvPr id="4" name="页脚占位符 4"/>
          <p:cNvSpPr>
            <a:spLocks noGrp="1"/>
          </p:cNvSpPr>
          <p:nvPr>
            <p:ph type="ftr" sz="quarter" idx="11"/>
          </p:nvPr>
        </p:nvSpPr>
        <p:spPr/>
        <p:txBody>
          <a:bodyPr/>
          <a:lstStyle>
            <a:lvl1pPr>
              <a:defRPr/>
            </a:lvl1pPr>
          </a:lstStyle>
          <a:p>
            <a:endParaRPr lang="zh-CN" altLang="en-US"/>
          </a:p>
        </p:txBody>
      </p:sp>
      <p:sp>
        <p:nvSpPr>
          <p:cNvPr id="5" name="灯片编号占位符 5"/>
          <p:cNvSpPr>
            <a:spLocks noGrp="1"/>
          </p:cNvSpPr>
          <p:nvPr>
            <p:ph type="sldNum" sz="quarter" idx="12"/>
          </p:nvPr>
        </p:nvSpPr>
        <p:spPr/>
        <p:txBody>
          <a:bodyPr/>
          <a:lstStyle>
            <a:lvl1pPr>
              <a:defRPr/>
            </a:lvl1pPr>
          </a:lstStyle>
          <a:p>
            <a:fld id="{E1F2B83C-BD84-45D1-8E64-207E7DBE5601}" type="slidenum">
              <a:rPr lang="zh-CN" altLang="en-US"/>
              <a:pPr/>
              <a:t>‹#›</a:t>
            </a:fld>
            <a:endParaRPr lang="zh-CN" altLang="en-US"/>
          </a:p>
        </p:txBody>
      </p:sp>
    </p:spTree>
    <p:extLst>
      <p:ext uri="{BB962C8B-B14F-4D97-AF65-F5344CB8AC3E}">
        <p14:creationId xmlns:p14="http://schemas.microsoft.com/office/powerpoint/2010/main" val="36727973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fld id="{82F288E0-7875-42C4-84C8-98DBBD3BF4D2}" type="datetimeFigureOut">
              <a:rPr lang="zh-CN" altLang="en-US"/>
              <a:pPr/>
              <a:t>2021/12/26</a:t>
            </a:fld>
            <a:endParaRPr lang="zh-CN" altLang="en-US"/>
          </a:p>
        </p:txBody>
      </p:sp>
      <p:sp>
        <p:nvSpPr>
          <p:cNvPr id="3" name="页脚占位符 4"/>
          <p:cNvSpPr>
            <a:spLocks noGrp="1"/>
          </p:cNvSpPr>
          <p:nvPr>
            <p:ph type="ftr" sz="quarter" idx="11"/>
          </p:nvPr>
        </p:nvSpPr>
        <p:spPr/>
        <p:txBody>
          <a:bodyPr/>
          <a:lstStyle>
            <a:lvl1pPr>
              <a:defRPr/>
            </a:lvl1pPr>
          </a:lstStyle>
          <a:p>
            <a:endParaRPr lang="zh-CN" altLang="en-US"/>
          </a:p>
        </p:txBody>
      </p:sp>
      <p:sp>
        <p:nvSpPr>
          <p:cNvPr id="4" name="灯片编号占位符 5"/>
          <p:cNvSpPr>
            <a:spLocks noGrp="1"/>
          </p:cNvSpPr>
          <p:nvPr>
            <p:ph type="sldNum" sz="quarter" idx="12"/>
          </p:nvPr>
        </p:nvSpPr>
        <p:spPr/>
        <p:txBody>
          <a:bodyPr/>
          <a:lstStyle>
            <a:lvl1pPr>
              <a:defRPr/>
            </a:lvl1pPr>
          </a:lstStyle>
          <a:p>
            <a:fld id="{B1E469C0-C591-4C8D-802F-954D6D4C4001}" type="slidenum">
              <a:rPr lang="zh-CN" altLang="en-US"/>
              <a:pPr/>
              <a:t>‹#›</a:t>
            </a:fld>
            <a:endParaRPr lang="zh-CN" altLang="en-US"/>
          </a:p>
        </p:txBody>
      </p:sp>
    </p:spTree>
    <p:extLst>
      <p:ext uri="{BB962C8B-B14F-4D97-AF65-F5344CB8AC3E}">
        <p14:creationId xmlns:p14="http://schemas.microsoft.com/office/powerpoint/2010/main" val="1528262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3124012" cy="1200150"/>
          </a:xfrm>
        </p:spPr>
        <p:txBody>
          <a:bodyPr anchor="b"/>
          <a:lstStyle>
            <a:lvl1pPr>
              <a:defRPr sz="24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3887391" y="342901"/>
            <a:ext cx="4629150" cy="4052888"/>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noProof="1"/>
          </a:p>
        </p:txBody>
      </p:sp>
      <p:sp>
        <p:nvSpPr>
          <p:cNvPr id="4" name="文本占位符 3"/>
          <p:cNvSpPr>
            <a:spLocks noGrp="1"/>
          </p:cNvSpPr>
          <p:nvPr>
            <p:ph type="body" sz="half" idx="2"/>
          </p:nvPr>
        </p:nvSpPr>
        <p:spPr>
          <a:xfrm>
            <a:off x="629841" y="1543050"/>
            <a:ext cx="3124012" cy="2858691"/>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noProof="1" smtClean="0"/>
              <a:t>单击此处编辑母版文本样式</a:t>
            </a:r>
          </a:p>
        </p:txBody>
      </p:sp>
      <p:sp>
        <p:nvSpPr>
          <p:cNvPr id="5" name="日期占位符 3"/>
          <p:cNvSpPr>
            <a:spLocks noGrp="1"/>
          </p:cNvSpPr>
          <p:nvPr>
            <p:ph type="dt" sz="half" idx="10"/>
          </p:nvPr>
        </p:nvSpPr>
        <p:spPr/>
        <p:txBody>
          <a:bodyPr/>
          <a:lstStyle>
            <a:lvl1pPr>
              <a:defRPr/>
            </a:lvl1pPr>
          </a:lstStyle>
          <a:p>
            <a:fld id="{82F288E0-7875-42C4-84C8-98DBBD3BF4D2}" type="datetimeFigureOut">
              <a:rPr lang="zh-CN" altLang="en-US"/>
              <a:pPr/>
              <a:t>2021/12/26</a:t>
            </a:fld>
            <a:endParaRPr lang="zh-CN" altLang="en-US"/>
          </a:p>
        </p:txBody>
      </p:sp>
      <p:sp>
        <p:nvSpPr>
          <p:cNvPr id="6" name="页脚占位符 4"/>
          <p:cNvSpPr>
            <a:spLocks noGrp="1"/>
          </p:cNvSpPr>
          <p:nvPr>
            <p:ph type="ftr" sz="quarter" idx="11"/>
          </p:nvPr>
        </p:nvSpPr>
        <p:spPr/>
        <p:txBody>
          <a:bodyPr/>
          <a:lstStyle>
            <a:lvl1pPr>
              <a:defRPr/>
            </a:lvl1pPr>
          </a:lstStyle>
          <a:p>
            <a:endParaRPr lang="zh-CN" altLang="en-US"/>
          </a:p>
        </p:txBody>
      </p:sp>
      <p:sp>
        <p:nvSpPr>
          <p:cNvPr id="7" name="灯片编号占位符 5"/>
          <p:cNvSpPr>
            <a:spLocks noGrp="1"/>
          </p:cNvSpPr>
          <p:nvPr>
            <p:ph type="sldNum" sz="quarter" idx="12"/>
          </p:nvPr>
        </p:nvSpPr>
        <p:spPr/>
        <p:txBody>
          <a:bodyPr/>
          <a:lstStyle>
            <a:lvl1pPr>
              <a:defRPr/>
            </a:lvl1pPr>
          </a:lstStyle>
          <a:p>
            <a:fld id="{1624D503-B567-49D2-A9B3-B3A41A713962}" type="slidenum">
              <a:rPr lang="zh-CN" altLang="en-US"/>
              <a:pPr/>
              <a:t>‹#›</a:t>
            </a:fld>
            <a:endParaRPr lang="zh-CN" altLang="en-US"/>
          </a:p>
        </p:txBody>
      </p:sp>
    </p:spTree>
    <p:extLst>
      <p:ext uri="{BB962C8B-B14F-4D97-AF65-F5344CB8AC3E}">
        <p14:creationId xmlns:p14="http://schemas.microsoft.com/office/powerpoint/2010/main" val="31739317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6" y="273844"/>
            <a:ext cx="1971675" cy="4358879"/>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628651" y="273844"/>
            <a:ext cx="5800725" cy="4358879"/>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fld id="{82F288E0-7875-42C4-84C8-98DBBD3BF4D2}" type="datetimeFigureOut">
              <a:rPr lang="zh-CN" altLang="en-US"/>
              <a:pPr/>
              <a:t>2021/12/26</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DEA15F52-44F3-45EA-99F1-7F16C45A7808}" type="slidenum">
              <a:rPr lang="zh-CN" altLang="en-US"/>
              <a:pPr/>
              <a:t>‹#›</a:t>
            </a:fld>
            <a:endParaRPr lang="zh-CN" altLang="en-US"/>
          </a:p>
        </p:txBody>
      </p:sp>
    </p:spTree>
    <p:extLst>
      <p:ext uri="{BB962C8B-B14F-4D97-AF65-F5344CB8AC3E}">
        <p14:creationId xmlns:p14="http://schemas.microsoft.com/office/powerpoint/2010/main" val="39833764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628650" y="273844"/>
            <a:ext cx="7886700" cy="994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noProof="1" smtClean="0">
                <a:solidFill>
                  <a:schemeClr val="tx1">
                    <a:tint val="75000"/>
                  </a:schemeClr>
                </a:solidFill>
              </a:defRPr>
            </a:lvl1pPr>
          </a:lstStyle>
          <a:p>
            <a:fld id="{82F288E0-7875-42C4-84C8-98DBBD3BF4D2}" type="datetimeFigureOut">
              <a:rPr lang="zh-CN" altLang="en-US"/>
              <a:pPr/>
              <a:t>2021/12/26</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noProof="1">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wrap="square" lIns="91440" tIns="45720" rIns="91440" bIns="45720" numCol="1" anchor="ctr" anchorCtr="0" compatLnSpc="1">
            <a:prstTxWarp prst="textNoShape">
              <a:avLst/>
            </a:prstTxWarp>
          </a:bodyPr>
          <a:lstStyle>
            <a:lvl1pPr algn="r">
              <a:defRPr sz="900">
                <a:solidFill>
                  <a:srgbClr val="898989"/>
                </a:solidFill>
              </a:defRPr>
            </a:lvl1pPr>
          </a:lstStyle>
          <a:p>
            <a:fld id="{F96A4D8C-C68B-4DE4-BF1C-663E66CB6911}"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684" r:id="rId1"/>
    <p:sldLayoutId id="2147483683" r:id="rId2"/>
    <p:sldLayoutId id="2147483682" r:id="rId3"/>
    <p:sldLayoutId id="2147483681" r:id="rId4"/>
    <p:sldLayoutId id="2147483680" r:id="rId5"/>
    <p:sldLayoutId id="2147483679" r:id="rId6"/>
    <p:sldLayoutId id="2147483678" r:id="rId7"/>
    <p:sldLayoutId id="2147483677" r:id="rId8"/>
    <p:sldLayoutId id="2147483676" r:id="rId9"/>
    <p:sldLayoutId id="2147483675" r:id="rId10"/>
    <p:sldLayoutId id="2147483674" r:id="rId11"/>
  </p:sldLayoutIdLst>
  <p:txStyles>
    <p:titleStyle>
      <a:lvl1pPr algn="l" defTabSz="685800" rtl="0" fontAlgn="base">
        <a:lnSpc>
          <a:spcPct val="90000"/>
        </a:lnSpc>
        <a:spcBef>
          <a:spcPct val="0"/>
        </a:spcBef>
        <a:spcAft>
          <a:spcPct val="0"/>
        </a:spcAft>
        <a:defRPr sz="3300" kern="1200">
          <a:solidFill>
            <a:schemeClr val="tx1"/>
          </a:solidFill>
          <a:latin typeface="+mj-lt"/>
          <a:ea typeface="+mj-ea"/>
          <a:cs typeface="+mj-cs"/>
        </a:defRPr>
      </a:lvl1pPr>
      <a:lvl2pPr algn="l" defTabSz="685800" rtl="0" fontAlgn="base">
        <a:lnSpc>
          <a:spcPct val="90000"/>
        </a:lnSpc>
        <a:spcBef>
          <a:spcPct val="0"/>
        </a:spcBef>
        <a:spcAft>
          <a:spcPct val="0"/>
        </a:spcAft>
        <a:defRPr sz="3300">
          <a:solidFill>
            <a:schemeClr val="tx1"/>
          </a:solidFill>
          <a:latin typeface="Calibri Light" pitchFamily="34" charset="0"/>
          <a:ea typeface="宋体" pitchFamily="2" charset="-122"/>
        </a:defRPr>
      </a:lvl2pPr>
      <a:lvl3pPr algn="l" defTabSz="685800" rtl="0" fontAlgn="base">
        <a:lnSpc>
          <a:spcPct val="90000"/>
        </a:lnSpc>
        <a:spcBef>
          <a:spcPct val="0"/>
        </a:spcBef>
        <a:spcAft>
          <a:spcPct val="0"/>
        </a:spcAft>
        <a:defRPr sz="3300">
          <a:solidFill>
            <a:schemeClr val="tx1"/>
          </a:solidFill>
          <a:latin typeface="Calibri Light" pitchFamily="34" charset="0"/>
          <a:ea typeface="宋体" pitchFamily="2" charset="-122"/>
        </a:defRPr>
      </a:lvl3pPr>
      <a:lvl4pPr algn="l" defTabSz="685800" rtl="0" fontAlgn="base">
        <a:lnSpc>
          <a:spcPct val="90000"/>
        </a:lnSpc>
        <a:spcBef>
          <a:spcPct val="0"/>
        </a:spcBef>
        <a:spcAft>
          <a:spcPct val="0"/>
        </a:spcAft>
        <a:defRPr sz="3300">
          <a:solidFill>
            <a:schemeClr val="tx1"/>
          </a:solidFill>
          <a:latin typeface="Calibri Light" pitchFamily="34" charset="0"/>
          <a:ea typeface="宋体" pitchFamily="2" charset="-122"/>
        </a:defRPr>
      </a:lvl4pPr>
      <a:lvl5pPr algn="l" defTabSz="685800" rtl="0" fontAlgn="base">
        <a:lnSpc>
          <a:spcPct val="90000"/>
        </a:lnSpc>
        <a:spcBef>
          <a:spcPct val="0"/>
        </a:spcBef>
        <a:spcAft>
          <a:spcPct val="0"/>
        </a:spcAft>
        <a:defRPr sz="3300">
          <a:solidFill>
            <a:schemeClr val="tx1"/>
          </a:solidFill>
          <a:latin typeface="Calibri Light" pitchFamily="34" charset="0"/>
          <a:ea typeface="宋体" pitchFamily="2" charset="-122"/>
        </a:defRPr>
      </a:lvl5pPr>
      <a:lvl6pPr marL="457200" algn="l" defTabSz="685800" rtl="0" fontAlgn="base">
        <a:lnSpc>
          <a:spcPct val="90000"/>
        </a:lnSpc>
        <a:spcBef>
          <a:spcPct val="0"/>
        </a:spcBef>
        <a:spcAft>
          <a:spcPct val="0"/>
        </a:spcAft>
        <a:defRPr sz="3300">
          <a:solidFill>
            <a:schemeClr val="tx1"/>
          </a:solidFill>
          <a:latin typeface="Calibri Light" pitchFamily="34" charset="0"/>
          <a:ea typeface="宋体" pitchFamily="2" charset="-122"/>
        </a:defRPr>
      </a:lvl6pPr>
      <a:lvl7pPr marL="914400" algn="l" defTabSz="685800" rtl="0" fontAlgn="base">
        <a:lnSpc>
          <a:spcPct val="90000"/>
        </a:lnSpc>
        <a:spcBef>
          <a:spcPct val="0"/>
        </a:spcBef>
        <a:spcAft>
          <a:spcPct val="0"/>
        </a:spcAft>
        <a:defRPr sz="3300">
          <a:solidFill>
            <a:schemeClr val="tx1"/>
          </a:solidFill>
          <a:latin typeface="Calibri Light" pitchFamily="34" charset="0"/>
          <a:ea typeface="宋体" pitchFamily="2" charset="-122"/>
        </a:defRPr>
      </a:lvl7pPr>
      <a:lvl8pPr marL="1371600" algn="l" defTabSz="685800" rtl="0" fontAlgn="base">
        <a:lnSpc>
          <a:spcPct val="90000"/>
        </a:lnSpc>
        <a:spcBef>
          <a:spcPct val="0"/>
        </a:spcBef>
        <a:spcAft>
          <a:spcPct val="0"/>
        </a:spcAft>
        <a:defRPr sz="3300">
          <a:solidFill>
            <a:schemeClr val="tx1"/>
          </a:solidFill>
          <a:latin typeface="Calibri Light" pitchFamily="34" charset="0"/>
          <a:ea typeface="宋体" pitchFamily="2" charset="-122"/>
        </a:defRPr>
      </a:lvl8pPr>
      <a:lvl9pPr marL="1828800" algn="l" defTabSz="685800" rtl="0" fontAlgn="base">
        <a:lnSpc>
          <a:spcPct val="90000"/>
        </a:lnSpc>
        <a:spcBef>
          <a:spcPct val="0"/>
        </a:spcBef>
        <a:spcAft>
          <a:spcPct val="0"/>
        </a:spcAft>
        <a:defRPr sz="3300">
          <a:solidFill>
            <a:schemeClr val="tx1"/>
          </a:solidFill>
          <a:latin typeface="Calibri Light" pitchFamily="34" charset="0"/>
          <a:ea typeface="宋体" pitchFamily="2" charset="-122"/>
        </a:defRPr>
      </a:lvl9pPr>
    </p:titleStyle>
    <p:bodyStyle>
      <a:lvl1pPr marL="171450" indent="-171450" algn="l" defTabSz="685800" rtl="0" fontAlgn="base">
        <a:lnSpc>
          <a:spcPct val="90000"/>
        </a:lnSpc>
        <a:spcBef>
          <a:spcPts val="750"/>
        </a:spcBef>
        <a:spcAft>
          <a:spcPct val="0"/>
        </a:spcAft>
        <a:buFont typeface="Arial"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2021/12/26</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403535822"/>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tags" Target="../tags/tag10.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tags" Target="../tags/tag11.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tags" Target="../tags/tag1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tags" Target="../tags/tag13.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tags" Target="../tags/tag14.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8.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0.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0.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0.xml"/><Relationship Id="rId1" Type="http://schemas.openxmlformats.org/officeDocument/2006/relationships/tags" Target="../tags/tag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图片 1" descr="09fa513d269759eef1dd37cdb7fb43166d22df2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9704" y="1252129"/>
            <a:ext cx="2441612" cy="3095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框 2"/>
          <p:cNvSpPr txBox="1"/>
          <p:nvPr/>
        </p:nvSpPr>
        <p:spPr>
          <a:xfrm>
            <a:off x="3657624" y="1581176"/>
            <a:ext cx="4641850" cy="769441"/>
          </a:xfrm>
          <a:prstGeom prst="rect">
            <a:avLst/>
          </a:prstGeom>
          <a:noFill/>
        </p:spPr>
        <p:txBody>
          <a:bodyPr>
            <a:spAutoFit/>
          </a:bodyPr>
          <a:lstStyle/>
          <a:p>
            <a:pPr algn="ctr"/>
            <a:r>
              <a:rPr lang="en-US" altLang="zh-CN" sz="4400" b="1" noProof="1" smtClean="0">
                <a:solidFill>
                  <a:schemeClr val="accent1"/>
                </a:solidFill>
                <a:effectLst>
                  <a:outerShdw blurRad="38100" dist="25400" dir="5400000" algn="ctr" rotWithShape="0">
                    <a:srgbClr val="6E747A">
                      <a:alpha val="43000"/>
                    </a:srgbClr>
                  </a:outerShdw>
                </a:effectLst>
                <a:latin typeface="方正清刻本悦宋简体" charset="-122"/>
                <a:ea typeface="方正清刻本悦宋简体" charset="-122"/>
                <a:cs typeface="方正清刻本悦宋简体" charset="-122"/>
              </a:rPr>
              <a:t>7</a:t>
            </a:r>
            <a:r>
              <a:rPr lang="zh-CN" altLang="en-US" sz="4400" b="1" noProof="1" smtClean="0">
                <a:solidFill>
                  <a:schemeClr val="accent1"/>
                </a:solidFill>
                <a:effectLst>
                  <a:outerShdw blurRad="38100" dist="25400" dir="5400000" algn="ctr" rotWithShape="0">
                    <a:srgbClr val="6E747A">
                      <a:alpha val="43000"/>
                    </a:srgbClr>
                  </a:outerShdw>
                </a:effectLst>
                <a:latin typeface="方正清刻本悦宋简体" charset="-122"/>
                <a:ea typeface="方正清刻本悦宋简体" charset="-122"/>
                <a:cs typeface="方正清刻本悦宋简体" charset="-122"/>
              </a:rPr>
              <a:t>列</a:t>
            </a:r>
            <a:r>
              <a:rPr lang="zh-CN" altLang="en-US" sz="4400" b="1" noProof="1">
                <a:solidFill>
                  <a:schemeClr val="accent1"/>
                </a:solidFill>
                <a:effectLst>
                  <a:outerShdw blurRad="38100" dist="25400" dir="5400000" algn="ctr" rotWithShape="0">
                    <a:srgbClr val="6E747A">
                      <a:alpha val="43000"/>
                    </a:srgbClr>
                  </a:outerShdw>
                </a:effectLst>
                <a:latin typeface="方正清刻本悦宋简体" charset="-122"/>
                <a:ea typeface="方正清刻本悦宋简体" charset="-122"/>
                <a:cs typeface="方正清刻本悦宋简体" charset="-122"/>
              </a:rPr>
              <a:t>夫</a:t>
            </a:r>
            <a:r>
              <a:rPr lang="en-US" altLang="zh-CN" sz="4400" b="1" noProof="1">
                <a:solidFill>
                  <a:schemeClr val="accent1"/>
                </a:solidFill>
                <a:effectLst>
                  <a:outerShdw blurRad="38100" dist="25400" dir="5400000" algn="ctr" rotWithShape="0">
                    <a:srgbClr val="6E747A">
                      <a:alpha val="43000"/>
                    </a:srgbClr>
                  </a:outerShdw>
                </a:effectLst>
                <a:latin typeface="方正清刻本悦宋简体" charset="-122"/>
                <a:ea typeface="方正清刻本悦宋简体" charset="-122"/>
                <a:cs typeface="方正清刻本悦宋简体" charset="-122"/>
              </a:rPr>
              <a:t>·</a:t>
            </a:r>
            <a:r>
              <a:rPr lang="zh-CN" altLang="en-US" sz="4400" b="1" noProof="1">
                <a:solidFill>
                  <a:schemeClr val="accent1"/>
                </a:solidFill>
                <a:effectLst>
                  <a:outerShdw blurRad="38100" dist="25400" dir="5400000" algn="ctr" rotWithShape="0">
                    <a:srgbClr val="6E747A">
                      <a:alpha val="43000"/>
                    </a:srgbClr>
                  </a:outerShdw>
                </a:effectLst>
                <a:latin typeface="方正清刻本悦宋简体" charset="-122"/>
                <a:ea typeface="方正清刻本悦宋简体" charset="-122"/>
                <a:cs typeface="方正清刻本悦宋简体" charset="-122"/>
              </a:rPr>
              <a:t>托尔斯泰</a:t>
            </a:r>
          </a:p>
        </p:txBody>
      </p:sp>
      <p:sp>
        <p:nvSpPr>
          <p:cNvPr id="4" name="矩形 3"/>
          <p:cNvSpPr/>
          <p:nvPr/>
        </p:nvSpPr>
        <p:spPr>
          <a:xfrm>
            <a:off x="5381270" y="3714720"/>
            <a:ext cx="1061509" cy="375809"/>
          </a:xfrm>
          <a:prstGeom prst="rect">
            <a:avLst/>
          </a:prstGeom>
        </p:spPr>
        <p:txBody>
          <a:bodyPr wrap="none">
            <a:spAutoFit/>
          </a:bodyPr>
          <a:lstStyle/>
          <a:p>
            <a:pPr marL="342900" lvl="0" indent="-342900" fontAlgn="base">
              <a:lnSpc>
                <a:spcPct val="110000"/>
              </a:lnSpc>
              <a:spcBef>
                <a:spcPct val="0"/>
              </a:spcBef>
              <a:spcAft>
                <a:spcPct val="0"/>
              </a:spcAft>
            </a:pPr>
            <a:r>
              <a:rPr lang="zh-CN" altLang="en-US" sz="1800" kern="0" dirty="0" smtClean="0">
                <a:solidFill>
                  <a:srgbClr val="000000"/>
                </a:solidFill>
                <a:latin typeface="微软雅黑" panose="020B0503020204020204" pitchFamily="34" charset="-122"/>
                <a:ea typeface="微软雅黑" panose="020B0503020204020204" pitchFamily="34" charset="-122"/>
              </a:rPr>
              <a:t>优品</a:t>
            </a:r>
            <a:r>
              <a:rPr lang="en-US" altLang="zh-CN" sz="1800" kern="0" dirty="0" smtClean="0">
                <a:solidFill>
                  <a:srgbClr val="000000"/>
                </a:solidFill>
                <a:latin typeface="微软雅黑" panose="020B0503020204020204" pitchFamily="34" charset="-122"/>
                <a:ea typeface="微软雅黑" panose="020B0503020204020204" pitchFamily="34" charset="-122"/>
              </a:rPr>
              <a:t>PPT</a:t>
            </a:r>
            <a:endParaRPr lang="en-US" altLang="zh-CN" sz="1800" kern="0" dirty="0">
              <a:solidFill>
                <a:srgbClr val="000000"/>
              </a:solidFill>
              <a:latin typeface="微软雅黑" panose="020B0503020204020204" pitchFamily="34" charset="-122"/>
              <a:ea typeface="微软雅黑" panose="020B0503020204020204" pitchFamily="34" charset="-122"/>
            </a:endParaRPr>
          </a:p>
        </p:txBody>
      </p:sp>
    </p:spTree>
    <p:custDataLst>
      <p:tags r:id="rId1"/>
    </p:custDataLst>
  </p:cSld>
  <p:clrMapOvr>
    <a:masterClrMapping/>
  </p:clrMapOvr>
  <p:transition>
    <p:strips dir="r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矩形 72705"/>
          <p:cNvSpPr>
            <a:spLocks noChangeArrowheads="1"/>
          </p:cNvSpPr>
          <p:nvPr/>
        </p:nvSpPr>
        <p:spPr bwMode="auto">
          <a:xfrm>
            <a:off x="188913" y="358214"/>
            <a:ext cx="8534400" cy="4662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a:lnSpc>
                <a:spcPct val="150000"/>
              </a:lnSpc>
            </a:pPr>
            <a:r>
              <a:rPr lang="zh-CN" altLang="en-US" sz="1800" dirty="0">
                <a:solidFill>
                  <a:srgbClr val="000000"/>
                </a:solidFill>
                <a:latin typeface="楷体_GB2312" charset="-122"/>
                <a:ea typeface="楷体_GB2312" charset="-122"/>
              </a:rPr>
              <a:t>（</a:t>
            </a:r>
            <a:r>
              <a:rPr lang="en-US" altLang="zh-CN" sz="1800" dirty="0">
                <a:solidFill>
                  <a:srgbClr val="000000"/>
                </a:solidFill>
                <a:latin typeface="楷体_GB2312" charset="-122"/>
                <a:ea typeface="楷体_GB2312" charset="-122"/>
              </a:rPr>
              <a:t>2</a:t>
            </a:r>
            <a:r>
              <a:rPr lang="zh-CN" altLang="en-US" sz="1800" dirty="0">
                <a:solidFill>
                  <a:srgbClr val="000000"/>
                </a:solidFill>
                <a:latin typeface="楷体_GB2312" charset="-122"/>
                <a:ea typeface="楷体_GB2312" charset="-122"/>
              </a:rPr>
              <a:t>）……这对珠宝有魔力，有磁性，可以把人世间的物质吸进去，然后向我们这个时代放射出精确无误的频波。</a:t>
            </a:r>
          </a:p>
          <a:p>
            <a:pPr algn="just">
              <a:lnSpc>
                <a:spcPct val="150000"/>
              </a:lnSpc>
            </a:pPr>
            <a:r>
              <a:rPr lang="zh-CN" altLang="en-US" sz="1800" dirty="0">
                <a:solidFill>
                  <a:srgbClr val="FF0000"/>
                </a:solidFill>
                <a:latin typeface="宋体" pitchFamily="2" charset="-122"/>
              </a:rPr>
              <a:t>    明确：这句话写出了作为思想家、艺术家、文学家的托尔斯泰的创作，既来自于对社会生活、人间世态的观察、研究，同时准确展示了时代的本质和要求。</a:t>
            </a:r>
          </a:p>
          <a:p>
            <a:pPr algn="just">
              <a:lnSpc>
                <a:spcPct val="150000"/>
              </a:lnSpc>
            </a:pPr>
            <a:r>
              <a:rPr lang="zh-CN" altLang="en-US" sz="1800" dirty="0">
                <a:solidFill>
                  <a:srgbClr val="000000"/>
                </a:solidFill>
                <a:latin typeface="楷体_GB2312" charset="-122"/>
                <a:ea typeface="楷体_GB2312" charset="-122"/>
              </a:rPr>
              <a:t>（</a:t>
            </a:r>
            <a:r>
              <a:rPr lang="en-US" altLang="zh-CN" sz="1800" dirty="0">
                <a:solidFill>
                  <a:srgbClr val="000000"/>
                </a:solidFill>
                <a:latin typeface="楷体_GB2312" charset="-122"/>
                <a:ea typeface="楷体_GB2312" charset="-122"/>
              </a:rPr>
              <a:t>3</a:t>
            </a:r>
            <a:r>
              <a:rPr lang="zh-CN" altLang="en-US" sz="1800" dirty="0">
                <a:solidFill>
                  <a:srgbClr val="000000"/>
                </a:solidFill>
                <a:latin typeface="楷体_GB2312" charset="-122"/>
                <a:ea typeface="楷体_GB2312" charset="-122"/>
              </a:rPr>
              <a:t>）当这一副寒光四射的匕首转而对准它们的主人时是十分可怕的，因为锋刃无情，直戳要害，正好刺中了他的心窝。</a:t>
            </a:r>
          </a:p>
          <a:p>
            <a:pPr algn="just">
              <a:lnSpc>
                <a:spcPct val="150000"/>
              </a:lnSpc>
            </a:pPr>
            <a:r>
              <a:rPr lang="zh-CN" altLang="en-US" sz="1800" dirty="0">
                <a:solidFill>
                  <a:srgbClr val="FF0000"/>
                </a:solidFill>
                <a:latin typeface="宋体" pitchFamily="2" charset="-122"/>
              </a:rPr>
              <a:t>    明确：这句话写出了托尔斯泰作为“清醒的现实主义”作家，对现实的批判是极其深刻而准确的。作为19世纪俄国现实主义文学顶峰的代表，托尔斯泰的笔锋几乎指向社会的各个方面，特别是对沙皇的专制、法律的虚伪、贵族的腐朽、农民贫困的原因等，无不给予深刻的揭示，这在他晚年的长篇巨著《复活》里表现得尤为充分。</a:t>
            </a:r>
          </a:p>
        </p:txBody>
      </p:sp>
    </p:spTree>
    <p:custDataLst>
      <p:tags r:id="rId1"/>
    </p:custDataLst>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7409">
                                            <p:txEl>
                                              <p:pRg st="0" end="0"/>
                                            </p:txEl>
                                          </p:spTgt>
                                        </p:tgtEl>
                                        <p:attrNameLst>
                                          <p:attrName>style.visibility</p:attrName>
                                        </p:attrNameLst>
                                      </p:cBhvr>
                                      <p:to>
                                        <p:strVal val="visible"/>
                                      </p:to>
                                    </p:set>
                                    <p:anim calcmode="lin" valueType="num">
                                      <p:cBhvr additive="base">
                                        <p:cTn id="7" dur="500" fill="hold"/>
                                        <p:tgtEl>
                                          <p:spTgt spid="1740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740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8" presetClass="entr" presetSubtype="12" fill="hold" nodeType="clickEffect">
                                  <p:stCondLst>
                                    <p:cond delay="0"/>
                                  </p:stCondLst>
                                  <p:childTnLst>
                                    <p:set>
                                      <p:cBhvr>
                                        <p:cTn id="12" dur="1" fill="hold">
                                          <p:stCondLst>
                                            <p:cond delay="0"/>
                                          </p:stCondLst>
                                        </p:cTn>
                                        <p:tgtEl>
                                          <p:spTgt spid="17409">
                                            <p:txEl>
                                              <p:pRg st="1" end="1"/>
                                            </p:txEl>
                                          </p:spTgt>
                                        </p:tgtEl>
                                        <p:attrNameLst>
                                          <p:attrName>style.visibility</p:attrName>
                                        </p:attrNameLst>
                                      </p:cBhvr>
                                      <p:to>
                                        <p:strVal val="visible"/>
                                      </p:to>
                                    </p:set>
                                    <p:animEffect transition="in" filter="strips(downLeft)">
                                      <p:cBhvr>
                                        <p:cTn id="13" dur="500"/>
                                        <p:tgtEl>
                                          <p:spTgt spid="17409">
                                            <p:txEl>
                                              <p:pRg st="1" end="1"/>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nodeType="clickEffect">
                                  <p:stCondLst>
                                    <p:cond delay="0"/>
                                  </p:stCondLst>
                                  <p:childTnLst>
                                    <p:set>
                                      <p:cBhvr>
                                        <p:cTn id="17" dur="1" fill="hold">
                                          <p:stCondLst>
                                            <p:cond delay="0"/>
                                          </p:stCondLst>
                                        </p:cTn>
                                        <p:tgtEl>
                                          <p:spTgt spid="17409">
                                            <p:txEl>
                                              <p:pRg st="2" end="2"/>
                                            </p:txEl>
                                          </p:spTgt>
                                        </p:tgtEl>
                                        <p:attrNameLst>
                                          <p:attrName>style.visibility</p:attrName>
                                        </p:attrNameLst>
                                      </p:cBhvr>
                                      <p:to>
                                        <p:strVal val="visible"/>
                                      </p:to>
                                    </p:set>
                                    <p:anim calcmode="lin" valueType="num">
                                      <p:cBhvr additive="base">
                                        <p:cTn id="18" dur="500" fill="hold"/>
                                        <p:tgtEl>
                                          <p:spTgt spid="17409">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1740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18" presetClass="entr" presetSubtype="12" fill="hold" nodeType="clickEffect">
                                  <p:stCondLst>
                                    <p:cond delay="0"/>
                                  </p:stCondLst>
                                  <p:childTnLst>
                                    <p:set>
                                      <p:cBhvr>
                                        <p:cTn id="23" dur="1" fill="hold">
                                          <p:stCondLst>
                                            <p:cond delay="0"/>
                                          </p:stCondLst>
                                        </p:cTn>
                                        <p:tgtEl>
                                          <p:spTgt spid="17409">
                                            <p:txEl>
                                              <p:pRg st="3" end="3"/>
                                            </p:txEl>
                                          </p:spTgt>
                                        </p:tgtEl>
                                        <p:attrNameLst>
                                          <p:attrName>style.visibility</p:attrName>
                                        </p:attrNameLst>
                                      </p:cBhvr>
                                      <p:to>
                                        <p:strVal val="visible"/>
                                      </p:to>
                                    </p:set>
                                    <p:animEffect transition="in" filter="strips(downLeft)">
                                      <p:cBhvr>
                                        <p:cTn id="24" dur="500"/>
                                        <p:tgtEl>
                                          <p:spTgt spid="1740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矩形 77825"/>
          <p:cNvSpPr>
            <a:spLocks noChangeArrowheads="1"/>
          </p:cNvSpPr>
          <p:nvPr/>
        </p:nvSpPr>
        <p:spPr bwMode="auto">
          <a:xfrm>
            <a:off x="112714" y="65187"/>
            <a:ext cx="8924925"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a:lnSpc>
                <a:spcPct val="150000"/>
              </a:lnSpc>
            </a:pPr>
            <a:r>
              <a:rPr lang="zh-CN" altLang="en-US" sz="1800" dirty="0">
                <a:solidFill>
                  <a:srgbClr val="303030"/>
                </a:solidFill>
              </a:rPr>
              <a:t>5.作者在课文前半部分极力描写托尔斯泰平庸甚至丑陋的外表，但联系全文看，读者仍能感到这位大文豪的不凡之处。这是为什么？前半部分的描写对塑造人物形象有什么作用？</a:t>
            </a:r>
            <a:r>
              <a:rPr lang="zh-CN" altLang="en-US" sz="1800" dirty="0">
                <a:solidFill>
                  <a:srgbClr val="FF0000"/>
                </a:solidFill>
              </a:rPr>
              <a:t>       </a:t>
            </a:r>
          </a:p>
          <a:p>
            <a:pPr algn="just">
              <a:lnSpc>
                <a:spcPct val="150000"/>
              </a:lnSpc>
            </a:pPr>
            <a:r>
              <a:rPr lang="zh-CN" altLang="en-US" sz="1800" dirty="0">
                <a:solidFill>
                  <a:srgbClr val="FF0000"/>
                </a:solidFill>
              </a:rPr>
              <a:t>        明确：课文前半部分描写托尔斯泰的外貌，突出了两个方面的特点，一是托尔斯泰外貌的平庸甚至丑陋，二是他和普通人一样，混在人堆里分辨不出来。写他面相平庸既是对他外貌作真实的刻画，也是为了说明他是俄国人民大众中的普通一员，与全体俄国人民同呼吸共命运。联系全文看，写他平庸甚至丑陋的外表，正是用来反衬他眼睛的精美绝伦，反衬他灵魂的高贵，作者已一语道破：“托尔斯泰面部的其他部件——胡子、眉毛、头发，都不过是用以包装、保护这对闪光的珠宝的甲壳而已。”全文既对托尔斯泰的“形”“神”作了独到细致的刻画，同时也在字里行间渗透着作者对托尔斯泰的崇敬、赞美之情。这样，前半部分的描写非但没有损害托尔斯泰在读者心目中的形象，反而收到相辅相成的艺术效果，使托尔斯泰的外貌包括眼睛给人留下强烈深刻的印象。</a:t>
            </a:r>
          </a:p>
        </p:txBody>
      </p:sp>
    </p:spTree>
    <p:custDataLst>
      <p:tags r:id="rId1"/>
    </p:custDataLst>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7826"/>
                                        </p:tgtEl>
                                        <p:attrNameLst>
                                          <p:attrName>style.visibility</p:attrName>
                                        </p:attrNameLst>
                                      </p:cBhvr>
                                      <p:to>
                                        <p:strVal val="visible"/>
                                      </p:to>
                                    </p:set>
                                    <p:animEffect transition="in" filter="blinds(horizontal)">
                                      <p:cBhvr>
                                        <p:cTn id="7" dur="500"/>
                                        <p:tgtEl>
                                          <p:spTgt spid="7782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nodeType="clickEffect">
                                  <p:stCondLst>
                                    <p:cond delay="0"/>
                                  </p:stCondLst>
                                  <p:childTnLst>
                                    <p:set>
                                      <p:cBhvr>
                                        <p:cTn id="11" dur="1" fill="hold">
                                          <p:stCondLst>
                                            <p:cond delay="0"/>
                                          </p:stCondLst>
                                        </p:cTn>
                                        <p:tgtEl>
                                          <p:spTgt spid="77826">
                                            <p:txEl>
                                              <p:pRg st="0" end="0"/>
                                            </p:txEl>
                                          </p:spTgt>
                                        </p:tgtEl>
                                        <p:attrNameLst>
                                          <p:attrName>style.visibility</p:attrName>
                                        </p:attrNameLst>
                                      </p:cBhvr>
                                      <p:to>
                                        <p:strVal val="visible"/>
                                      </p:to>
                                    </p:set>
                                    <p:anim calcmode="lin" valueType="num">
                                      <p:cBhvr additive="base">
                                        <p:cTn id="12" dur="500" fill="hold"/>
                                        <p:tgtEl>
                                          <p:spTgt spid="7782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782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18" presetClass="entr" presetSubtype="12" fill="hold" nodeType="clickEffect">
                                  <p:stCondLst>
                                    <p:cond delay="0"/>
                                  </p:stCondLst>
                                  <p:childTnLst>
                                    <p:set>
                                      <p:cBhvr>
                                        <p:cTn id="17" dur="1" fill="hold">
                                          <p:stCondLst>
                                            <p:cond delay="0"/>
                                          </p:stCondLst>
                                        </p:cTn>
                                        <p:tgtEl>
                                          <p:spTgt spid="77826">
                                            <p:txEl>
                                              <p:pRg st="1" end="1"/>
                                            </p:txEl>
                                          </p:spTgt>
                                        </p:tgtEl>
                                        <p:attrNameLst>
                                          <p:attrName>style.visibility</p:attrName>
                                        </p:attrNameLst>
                                      </p:cBhvr>
                                      <p:to>
                                        <p:strVal val="visible"/>
                                      </p:to>
                                    </p:set>
                                    <p:animEffect transition="in" filter="strips(downLeft)">
                                      <p:cBhvr>
                                        <p:cTn id="18" dur="500"/>
                                        <p:tgtEl>
                                          <p:spTgt spid="7782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矩形 79873"/>
          <p:cNvSpPr>
            <a:spLocks noChangeArrowheads="1"/>
          </p:cNvSpPr>
          <p:nvPr/>
        </p:nvSpPr>
        <p:spPr bwMode="auto">
          <a:xfrm>
            <a:off x="279400" y="1099514"/>
            <a:ext cx="8534400"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93713" algn="just">
              <a:lnSpc>
                <a:spcPct val="150000"/>
              </a:lnSpc>
            </a:pPr>
            <a:r>
              <a:rPr lang="zh-CN" altLang="en-US" dirty="0">
                <a:solidFill>
                  <a:srgbClr val="000000"/>
                </a:solidFill>
              </a:rPr>
              <a:t>1.大量运用比喻和夸张的修辞手法。</a:t>
            </a:r>
          </a:p>
          <a:p>
            <a:pPr indent="493713" algn="just">
              <a:lnSpc>
                <a:spcPct val="150000"/>
              </a:lnSpc>
            </a:pPr>
            <a:r>
              <a:rPr lang="zh-CN" altLang="en-US" dirty="0">
                <a:solidFill>
                  <a:srgbClr val="000000"/>
                </a:solidFill>
              </a:rPr>
              <a:t>本文是用文字给人物画肖像，运笔在方寸之间，却洋洋洒洒，数千言。在不算短小的篇幅里，作者又并非面面俱到，而是突出重点。有时，只是刻画某一方面，却精雕细刻，给读者留下深刻强烈的印象。之所以能尺水兴波，纵横捭阖，主要得益于比喻、夸张的妙用。比喻不是追求形似，而是追求神肖；夸张更是突显了托翁的形貌特征。</a:t>
            </a:r>
          </a:p>
        </p:txBody>
      </p:sp>
      <p:sp>
        <p:nvSpPr>
          <p:cNvPr id="20482" name="文本框 1"/>
          <p:cNvSpPr txBox="1">
            <a:spLocks noChangeArrowheads="1"/>
          </p:cNvSpPr>
          <p:nvPr/>
        </p:nvSpPr>
        <p:spPr bwMode="auto">
          <a:xfrm>
            <a:off x="540339" y="362008"/>
            <a:ext cx="1620957"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itchFamily="34" charset="0"/>
                <a:ea typeface="宋体" pitchFamily="2" charset="-122"/>
              </a:defRPr>
            </a:lvl1pPr>
            <a:lvl2pPr>
              <a:defRPr sz="2000">
                <a:solidFill>
                  <a:schemeClr val="tx1"/>
                </a:solidFill>
                <a:latin typeface="Arial" pitchFamily="34" charset="0"/>
                <a:ea typeface="宋体" pitchFamily="2" charset="-122"/>
              </a:defRPr>
            </a:lvl2pPr>
            <a:lvl3pPr>
              <a:defRPr sz="2000">
                <a:solidFill>
                  <a:schemeClr val="tx1"/>
                </a:solidFill>
                <a:latin typeface="Arial" pitchFamily="34" charset="0"/>
                <a:ea typeface="宋体" pitchFamily="2" charset="-122"/>
              </a:defRPr>
            </a:lvl3pPr>
            <a:lvl4pPr>
              <a:defRPr sz="2000">
                <a:solidFill>
                  <a:schemeClr val="tx1"/>
                </a:solidFill>
                <a:latin typeface="Arial" pitchFamily="34" charset="0"/>
                <a:ea typeface="宋体" pitchFamily="2" charset="-122"/>
              </a:defRPr>
            </a:lvl4pPr>
            <a:lvl5pPr>
              <a:defRPr sz="2000">
                <a:solidFill>
                  <a:schemeClr val="tx1"/>
                </a:solidFill>
                <a:latin typeface="Arial" pitchFamily="34" charset="0"/>
                <a:ea typeface="宋体" pitchFamily="2" charset="-122"/>
              </a:defRPr>
            </a:lvl5pPr>
            <a:lvl6pPr fontAlgn="base">
              <a:spcBef>
                <a:spcPct val="0"/>
              </a:spcBef>
              <a:spcAft>
                <a:spcPct val="0"/>
              </a:spcAft>
              <a:buFont typeface="Arial" pitchFamily="34" charset="0"/>
              <a:defRPr sz="2000">
                <a:solidFill>
                  <a:schemeClr val="tx1"/>
                </a:solidFill>
                <a:latin typeface="Arial" pitchFamily="34" charset="0"/>
                <a:ea typeface="宋体" pitchFamily="2" charset="-122"/>
              </a:defRPr>
            </a:lvl6pPr>
            <a:lvl7pPr fontAlgn="base">
              <a:spcBef>
                <a:spcPct val="0"/>
              </a:spcBef>
              <a:spcAft>
                <a:spcPct val="0"/>
              </a:spcAft>
              <a:buFont typeface="Arial" pitchFamily="34" charset="0"/>
              <a:defRPr sz="2000">
                <a:solidFill>
                  <a:schemeClr val="tx1"/>
                </a:solidFill>
                <a:latin typeface="Arial" pitchFamily="34" charset="0"/>
                <a:ea typeface="宋体" pitchFamily="2" charset="-122"/>
              </a:defRPr>
            </a:lvl7pPr>
            <a:lvl8pPr fontAlgn="base">
              <a:spcBef>
                <a:spcPct val="0"/>
              </a:spcBef>
              <a:spcAft>
                <a:spcPct val="0"/>
              </a:spcAft>
              <a:buFont typeface="Arial" pitchFamily="34" charset="0"/>
              <a:defRPr sz="2000">
                <a:solidFill>
                  <a:schemeClr val="tx1"/>
                </a:solidFill>
                <a:latin typeface="Arial" pitchFamily="34" charset="0"/>
                <a:ea typeface="宋体" pitchFamily="2" charset="-122"/>
              </a:defRPr>
            </a:lvl8pPr>
            <a:lvl9pPr fontAlgn="base">
              <a:spcBef>
                <a:spcPct val="0"/>
              </a:spcBef>
              <a:spcAft>
                <a:spcPct val="0"/>
              </a:spcAft>
              <a:buFont typeface="Arial" pitchFamily="34" charset="0"/>
              <a:defRPr sz="2000">
                <a:solidFill>
                  <a:schemeClr val="tx1"/>
                </a:solidFill>
                <a:latin typeface="Arial" pitchFamily="34" charset="0"/>
                <a:ea typeface="宋体" pitchFamily="2" charset="-122"/>
              </a:defRPr>
            </a:lvl9pPr>
          </a:lstStyle>
          <a:p>
            <a:pPr>
              <a:lnSpc>
                <a:spcPct val="130000"/>
              </a:lnSpc>
            </a:pPr>
            <a:r>
              <a:rPr lang="zh-CN" altLang="en-US" sz="2800" dirty="0">
                <a:latin typeface="黑体" pitchFamily="49" charset="-122"/>
                <a:ea typeface="黑体" pitchFamily="49" charset="-122"/>
              </a:rPr>
              <a:t>写作特点</a:t>
            </a:r>
          </a:p>
        </p:txBody>
      </p:sp>
    </p:spTree>
    <p:custDataLst>
      <p:tags r:id="rId1"/>
    </p:custDataLst>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0482">
                                            <p:txEl>
                                              <p:pRg st="0" end="0"/>
                                            </p:txEl>
                                          </p:spTgt>
                                        </p:tgtEl>
                                        <p:attrNameLst>
                                          <p:attrName>style.visibility</p:attrName>
                                        </p:attrNameLst>
                                      </p:cBhvr>
                                      <p:to>
                                        <p:strVal val="visible"/>
                                      </p:to>
                                    </p:set>
                                    <p:animEffect transition="in" filter="blinds(horizontal)">
                                      <p:cBhvr>
                                        <p:cTn id="7" dur="500"/>
                                        <p:tgtEl>
                                          <p:spTgt spid="2048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nodeType="clickEffect">
                                  <p:stCondLst>
                                    <p:cond delay="0"/>
                                  </p:stCondLst>
                                  <p:childTnLst>
                                    <p:set>
                                      <p:cBhvr>
                                        <p:cTn id="11" dur="1" fill="hold">
                                          <p:stCondLst>
                                            <p:cond delay="0"/>
                                          </p:stCondLst>
                                        </p:cTn>
                                        <p:tgtEl>
                                          <p:spTgt spid="20481">
                                            <p:txEl>
                                              <p:pRg st="0" end="0"/>
                                            </p:txEl>
                                          </p:spTgt>
                                        </p:tgtEl>
                                        <p:attrNameLst>
                                          <p:attrName>style.visibility</p:attrName>
                                        </p:attrNameLst>
                                      </p:cBhvr>
                                      <p:to>
                                        <p:strVal val="visible"/>
                                      </p:to>
                                    </p:set>
                                    <p:animEffect transition="in" filter="wipe(down)">
                                      <p:cBhvr>
                                        <p:cTn id="12" dur="500"/>
                                        <p:tgtEl>
                                          <p:spTgt spid="20481">
                                            <p:txEl>
                                              <p:pRg st="0" end="0"/>
                                            </p:txEl>
                                          </p:spTgt>
                                        </p:tgtEl>
                                      </p:cBhvr>
                                    </p:animEffect>
                                  </p:childTnLst>
                                </p:cTn>
                              </p:par>
                              <p:par>
                                <p:cTn id="13" presetID="22" presetClass="entr" presetSubtype="4" fill="hold" nodeType="withEffect">
                                  <p:stCondLst>
                                    <p:cond delay="0"/>
                                  </p:stCondLst>
                                  <p:childTnLst>
                                    <p:set>
                                      <p:cBhvr>
                                        <p:cTn id="14" dur="1" fill="hold">
                                          <p:stCondLst>
                                            <p:cond delay="0"/>
                                          </p:stCondLst>
                                        </p:cTn>
                                        <p:tgtEl>
                                          <p:spTgt spid="20481">
                                            <p:txEl>
                                              <p:pRg st="1" end="1"/>
                                            </p:txEl>
                                          </p:spTgt>
                                        </p:tgtEl>
                                        <p:attrNameLst>
                                          <p:attrName>style.visibility</p:attrName>
                                        </p:attrNameLst>
                                      </p:cBhvr>
                                      <p:to>
                                        <p:strVal val="visible"/>
                                      </p:to>
                                    </p:set>
                                    <p:animEffect transition="in" filter="wipe(down)">
                                      <p:cBhvr>
                                        <p:cTn id="15" dur="500"/>
                                        <p:tgtEl>
                                          <p:spTgt spid="2048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矩形 80897"/>
          <p:cNvSpPr>
            <a:spLocks noChangeArrowheads="1"/>
          </p:cNvSpPr>
          <p:nvPr/>
        </p:nvSpPr>
        <p:spPr bwMode="auto">
          <a:xfrm>
            <a:off x="304800" y="858560"/>
            <a:ext cx="8534400"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algn="just">
              <a:lnSpc>
                <a:spcPct val="150000"/>
              </a:lnSpc>
            </a:pPr>
            <a:r>
              <a:rPr lang="zh-CN" altLang="en-US" dirty="0">
                <a:solidFill>
                  <a:srgbClr val="000000"/>
                </a:solidFill>
              </a:rPr>
              <a:t>2.欲扬先抑的手法的运用。</a:t>
            </a:r>
          </a:p>
          <a:p>
            <a:pPr indent="457200" algn="just">
              <a:lnSpc>
                <a:spcPct val="150000"/>
              </a:lnSpc>
            </a:pPr>
            <a:r>
              <a:rPr lang="zh-CN" altLang="en-US" dirty="0">
                <a:solidFill>
                  <a:srgbClr val="000000"/>
                </a:solidFill>
              </a:rPr>
              <a:t>托尔斯泰是作者尊敬的艺术大师，可是他却用近一半的篇幅来描写自己心目中伟人平庸粗陋的外表，长相平平，混在人群里找都找不出来。联系全文就可以发现，写他平庸甚至丑陋的外表，正是用来反衬他眼睛的精美绝伦，反衬他灵魂的高贵。前半部分的描写非但没有损害托尔斯泰在读者心目中的形象，反而收到相辅相成的艺术效果，相互衬托，欲扬先抑，使托尔斯泰的眼睛给人留下强烈深刻的印象。</a:t>
            </a:r>
          </a:p>
        </p:txBody>
      </p:sp>
    </p:spTree>
    <p:custDataLst>
      <p:tags r:id="rId1"/>
    </p:custDataLst>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21505">
                                            <p:txEl>
                                              <p:pRg st="0" end="0"/>
                                            </p:txEl>
                                          </p:spTgt>
                                        </p:tgtEl>
                                        <p:attrNameLst>
                                          <p:attrName>style.visibility</p:attrName>
                                        </p:attrNameLst>
                                      </p:cBhvr>
                                      <p:to>
                                        <p:strVal val="visible"/>
                                      </p:to>
                                    </p:set>
                                    <p:animEffect transition="in" filter="wipe(down)">
                                      <p:cBhvr>
                                        <p:cTn id="7" dur="500"/>
                                        <p:tgtEl>
                                          <p:spTgt spid="21505">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21505">
                                            <p:txEl>
                                              <p:pRg st="1" end="1"/>
                                            </p:txEl>
                                          </p:spTgt>
                                        </p:tgtEl>
                                        <p:attrNameLst>
                                          <p:attrName>style.visibility</p:attrName>
                                        </p:attrNameLst>
                                      </p:cBhvr>
                                      <p:to>
                                        <p:strVal val="visible"/>
                                      </p:to>
                                    </p:set>
                                    <p:animEffect transition="in" filter="wipe(down)">
                                      <p:cBhvr>
                                        <p:cTn id="10" dur="500"/>
                                        <p:tgtEl>
                                          <p:spTgt spid="2150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矩形 80897"/>
          <p:cNvSpPr>
            <a:spLocks noChangeArrowheads="1"/>
          </p:cNvSpPr>
          <p:nvPr/>
        </p:nvSpPr>
        <p:spPr bwMode="auto">
          <a:xfrm>
            <a:off x="877889" y="1245067"/>
            <a:ext cx="7456487"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algn="just">
              <a:lnSpc>
                <a:spcPct val="150000"/>
              </a:lnSpc>
            </a:pPr>
            <a:r>
              <a:rPr lang="zh-CN" altLang="en-US" dirty="0">
                <a:solidFill>
                  <a:srgbClr val="000000"/>
                </a:solidFill>
              </a:rPr>
              <a:t>学生思考并发言，教师总结归纳。</a:t>
            </a:r>
          </a:p>
          <a:p>
            <a:pPr indent="457200" algn="just">
              <a:lnSpc>
                <a:spcPct val="150000"/>
              </a:lnSpc>
            </a:pPr>
            <a:r>
              <a:rPr lang="zh-CN" altLang="en-US" dirty="0">
                <a:solidFill>
                  <a:srgbClr val="000000"/>
                </a:solidFill>
              </a:rPr>
              <a:t> </a:t>
            </a:r>
            <a:r>
              <a:rPr lang="zh-CN" altLang="en-US" dirty="0">
                <a:solidFill>
                  <a:srgbClr val="FF0000"/>
                </a:solidFill>
              </a:rPr>
              <a:t>明确：这篇人物小传通过大量的比喻和夸张，描写了托尔斯泰的肖像，不仅展示了他独特的外貌特征，而且揭示了他深邃的精神世界，从而表达出对他的崇敬和赞美。</a:t>
            </a:r>
          </a:p>
        </p:txBody>
      </p:sp>
      <p:sp>
        <p:nvSpPr>
          <p:cNvPr id="100" name="文本框 99"/>
          <p:cNvSpPr txBox="1">
            <a:spLocks noChangeArrowheads="1"/>
          </p:cNvSpPr>
          <p:nvPr/>
        </p:nvSpPr>
        <p:spPr bwMode="auto">
          <a:xfrm>
            <a:off x="765175" y="616744"/>
            <a:ext cx="50800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pitchFamily="34" charset="0"/>
                <a:ea typeface="宋体" pitchFamily="2" charset="-122"/>
              </a:defRPr>
            </a:lvl1pPr>
            <a:lvl2pPr>
              <a:defRPr sz="2000">
                <a:solidFill>
                  <a:schemeClr val="tx1"/>
                </a:solidFill>
                <a:latin typeface="Arial" pitchFamily="34" charset="0"/>
                <a:ea typeface="宋体" pitchFamily="2" charset="-122"/>
              </a:defRPr>
            </a:lvl2pPr>
            <a:lvl3pPr>
              <a:defRPr sz="2000">
                <a:solidFill>
                  <a:schemeClr val="tx1"/>
                </a:solidFill>
                <a:latin typeface="Arial" pitchFamily="34" charset="0"/>
                <a:ea typeface="宋体" pitchFamily="2" charset="-122"/>
              </a:defRPr>
            </a:lvl3pPr>
            <a:lvl4pPr>
              <a:defRPr sz="2000">
                <a:solidFill>
                  <a:schemeClr val="tx1"/>
                </a:solidFill>
                <a:latin typeface="Arial" pitchFamily="34" charset="0"/>
                <a:ea typeface="宋体" pitchFamily="2" charset="-122"/>
              </a:defRPr>
            </a:lvl4pPr>
            <a:lvl5pPr>
              <a:defRPr sz="2000">
                <a:solidFill>
                  <a:schemeClr val="tx1"/>
                </a:solidFill>
                <a:latin typeface="Arial" pitchFamily="34" charset="0"/>
                <a:ea typeface="宋体" pitchFamily="2" charset="-122"/>
              </a:defRPr>
            </a:lvl5pPr>
            <a:lvl6pPr fontAlgn="base">
              <a:spcBef>
                <a:spcPct val="0"/>
              </a:spcBef>
              <a:spcAft>
                <a:spcPct val="0"/>
              </a:spcAft>
              <a:buFont typeface="Arial" pitchFamily="34" charset="0"/>
              <a:defRPr sz="2000">
                <a:solidFill>
                  <a:schemeClr val="tx1"/>
                </a:solidFill>
                <a:latin typeface="Arial" pitchFamily="34" charset="0"/>
                <a:ea typeface="宋体" pitchFamily="2" charset="-122"/>
              </a:defRPr>
            </a:lvl6pPr>
            <a:lvl7pPr fontAlgn="base">
              <a:spcBef>
                <a:spcPct val="0"/>
              </a:spcBef>
              <a:spcAft>
                <a:spcPct val="0"/>
              </a:spcAft>
              <a:buFont typeface="Arial" pitchFamily="34" charset="0"/>
              <a:defRPr sz="2000">
                <a:solidFill>
                  <a:schemeClr val="tx1"/>
                </a:solidFill>
                <a:latin typeface="Arial" pitchFamily="34" charset="0"/>
                <a:ea typeface="宋体" pitchFamily="2" charset="-122"/>
              </a:defRPr>
            </a:lvl7pPr>
            <a:lvl8pPr fontAlgn="base">
              <a:spcBef>
                <a:spcPct val="0"/>
              </a:spcBef>
              <a:spcAft>
                <a:spcPct val="0"/>
              </a:spcAft>
              <a:buFont typeface="Arial" pitchFamily="34" charset="0"/>
              <a:defRPr sz="2000">
                <a:solidFill>
                  <a:schemeClr val="tx1"/>
                </a:solidFill>
                <a:latin typeface="Arial" pitchFamily="34" charset="0"/>
                <a:ea typeface="宋体" pitchFamily="2" charset="-122"/>
              </a:defRPr>
            </a:lvl8pPr>
            <a:lvl9pPr fontAlgn="base">
              <a:spcBef>
                <a:spcPct val="0"/>
              </a:spcBef>
              <a:spcAft>
                <a:spcPct val="0"/>
              </a:spcAft>
              <a:buFont typeface="Arial" pitchFamily="34" charset="0"/>
              <a:defRPr sz="2000">
                <a:solidFill>
                  <a:schemeClr val="tx1"/>
                </a:solidFill>
                <a:latin typeface="Arial" pitchFamily="34" charset="0"/>
                <a:ea typeface="宋体" pitchFamily="2" charset="-122"/>
              </a:defRPr>
            </a:lvl9pPr>
          </a:lstStyle>
          <a:p>
            <a:r>
              <a:rPr lang="zh-CN" altLang="en-US" sz="2800" b="1" dirty="0">
                <a:latin typeface="黑体" pitchFamily="49" charset="-122"/>
                <a:ea typeface="黑体" pitchFamily="49" charset="-122"/>
              </a:rPr>
              <a:t>文章主旨</a:t>
            </a:r>
            <a:endParaRPr lang="zh-CN" altLang="en-US" sz="2800" dirty="0">
              <a:latin typeface="黑体" pitchFamily="49" charset="-122"/>
              <a:ea typeface="黑体" pitchFamily="49" charset="-122"/>
            </a:endParaRPr>
          </a:p>
        </p:txBody>
      </p:sp>
    </p:spTree>
    <p:custDataLst>
      <p:tags r:id="rId1"/>
    </p:custDataLst>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additive="base">
                                        <p:cTn id="7" dur="500" fill="hold"/>
                                        <p:tgtEl>
                                          <p:spTgt spid="100"/>
                                        </p:tgtEl>
                                        <p:attrNameLst>
                                          <p:attrName>ppt_x</p:attrName>
                                        </p:attrNameLst>
                                      </p:cBhvr>
                                      <p:tavLst>
                                        <p:tav tm="0">
                                          <p:val>
                                            <p:strVal val="#ppt_x"/>
                                          </p:val>
                                        </p:tav>
                                        <p:tav tm="100000">
                                          <p:val>
                                            <p:strVal val="#ppt_x"/>
                                          </p:val>
                                        </p:tav>
                                      </p:tavLst>
                                    </p:anim>
                                    <p:anim calcmode="lin" valueType="num">
                                      <p:cBhvr additive="base">
                                        <p:cTn id="8" dur="500" fill="hold"/>
                                        <p:tgtEl>
                                          <p:spTgt spid="100"/>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8" presetClass="entr" presetSubtype="12" fill="hold" nodeType="clickEffect">
                                  <p:stCondLst>
                                    <p:cond delay="0"/>
                                  </p:stCondLst>
                                  <p:childTnLst>
                                    <p:set>
                                      <p:cBhvr>
                                        <p:cTn id="12" dur="1" fill="hold">
                                          <p:stCondLst>
                                            <p:cond delay="0"/>
                                          </p:stCondLst>
                                        </p:cTn>
                                        <p:tgtEl>
                                          <p:spTgt spid="21505">
                                            <p:txEl>
                                              <p:pRg st="0" end="0"/>
                                            </p:txEl>
                                          </p:spTgt>
                                        </p:tgtEl>
                                        <p:attrNameLst>
                                          <p:attrName>style.visibility</p:attrName>
                                        </p:attrNameLst>
                                      </p:cBhvr>
                                      <p:to>
                                        <p:strVal val="visible"/>
                                      </p:to>
                                    </p:set>
                                    <p:animEffect transition="in" filter="strips(downLeft)">
                                      <p:cBhvr>
                                        <p:cTn id="13" dur="500"/>
                                        <p:tgtEl>
                                          <p:spTgt spid="21505">
                                            <p:txEl>
                                              <p:pRg st="0" end="0"/>
                                            </p:txEl>
                                          </p:spTgt>
                                        </p:tgtEl>
                                      </p:cBhvr>
                                    </p:animEffect>
                                  </p:childTnLst>
                                </p:cTn>
                              </p:par>
                              <p:par>
                                <p:cTn id="14" presetID="18" presetClass="entr" presetSubtype="12" fill="hold" nodeType="withEffect">
                                  <p:stCondLst>
                                    <p:cond delay="0"/>
                                  </p:stCondLst>
                                  <p:childTnLst>
                                    <p:set>
                                      <p:cBhvr>
                                        <p:cTn id="15" dur="1" fill="hold">
                                          <p:stCondLst>
                                            <p:cond delay="0"/>
                                          </p:stCondLst>
                                        </p:cTn>
                                        <p:tgtEl>
                                          <p:spTgt spid="21505">
                                            <p:txEl>
                                              <p:pRg st="1" end="1"/>
                                            </p:txEl>
                                          </p:spTgt>
                                        </p:tgtEl>
                                        <p:attrNameLst>
                                          <p:attrName>style.visibility</p:attrName>
                                        </p:attrNameLst>
                                      </p:cBhvr>
                                      <p:to>
                                        <p:strVal val="visible"/>
                                      </p:to>
                                    </p:set>
                                    <p:animEffect transition="in" filter="strips(downLeft)">
                                      <p:cBhvr>
                                        <p:cTn id="16" dur="500"/>
                                        <p:tgtEl>
                                          <p:spTgt spid="2150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矩形 73734"/>
          <p:cNvSpPr>
            <a:spLocks noChangeArrowheads="1"/>
          </p:cNvSpPr>
          <p:nvPr/>
        </p:nvSpPr>
        <p:spPr bwMode="auto">
          <a:xfrm>
            <a:off x="654051" y="1348800"/>
            <a:ext cx="7642225" cy="2400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266700" algn="just">
              <a:lnSpc>
                <a:spcPct val="150000"/>
              </a:lnSpc>
            </a:pPr>
            <a:r>
              <a:rPr lang="en-US" altLang="en-US" dirty="0">
                <a:solidFill>
                  <a:srgbClr val="000000"/>
                </a:solidFill>
                <a:latin typeface="Times New Roman" pitchFamily="18" charset="0"/>
              </a:rPr>
              <a:t>    </a:t>
            </a:r>
            <a:r>
              <a:rPr lang="zh-CN" altLang="en-US" dirty="0">
                <a:solidFill>
                  <a:srgbClr val="000000"/>
                </a:solidFill>
                <a:latin typeface="Times New Roman" pitchFamily="18" charset="0"/>
              </a:rPr>
              <a:t>本文是奥地利著名作家茨威格传记作品中可以独立成篇的一节。作者用他力透纸背而又妙趣横生的文笔为我们描绘出一幅世界级大文豪托尔斯泰的“肖像画”，揭示出托尔斯泰深邃而卓越的精神世界。学习这篇课文，我们犹如与两位大师对话交谈，悉心品味，自然能体会到文中丰富而深厚的人文内涵。</a:t>
            </a:r>
          </a:p>
        </p:txBody>
      </p:sp>
      <p:sp>
        <p:nvSpPr>
          <p:cNvPr id="22530" name="文本框 1"/>
          <p:cNvSpPr txBox="1">
            <a:spLocks noChangeArrowheads="1"/>
          </p:cNvSpPr>
          <p:nvPr/>
        </p:nvSpPr>
        <p:spPr bwMode="auto">
          <a:xfrm>
            <a:off x="723900" y="829866"/>
            <a:ext cx="1758950"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pitchFamily="34" charset="0"/>
                <a:ea typeface="宋体" pitchFamily="2" charset="-122"/>
              </a:defRPr>
            </a:lvl1pPr>
            <a:lvl2pPr>
              <a:defRPr sz="2000">
                <a:solidFill>
                  <a:schemeClr val="tx1"/>
                </a:solidFill>
                <a:latin typeface="Arial" pitchFamily="34" charset="0"/>
                <a:ea typeface="宋体" pitchFamily="2" charset="-122"/>
              </a:defRPr>
            </a:lvl2pPr>
            <a:lvl3pPr>
              <a:defRPr sz="2000">
                <a:solidFill>
                  <a:schemeClr val="tx1"/>
                </a:solidFill>
                <a:latin typeface="Arial" pitchFamily="34" charset="0"/>
                <a:ea typeface="宋体" pitchFamily="2" charset="-122"/>
              </a:defRPr>
            </a:lvl3pPr>
            <a:lvl4pPr>
              <a:defRPr sz="2000">
                <a:solidFill>
                  <a:schemeClr val="tx1"/>
                </a:solidFill>
                <a:latin typeface="Arial" pitchFamily="34" charset="0"/>
                <a:ea typeface="宋体" pitchFamily="2" charset="-122"/>
              </a:defRPr>
            </a:lvl4pPr>
            <a:lvl5pPr>
              <a:defRPr sz="2000">
                <a:solidFill>
                  <a:schemeClr val="tx1"/>
                </a:solidFill>
                <a:latin typeface="Arial" pitchFamily="34" charset="0"/>
                <a:ea typeface="宋体" pitchFamily="2" charset="-122"/>
              </a:defRPr>
            </a:lvl5pPr>
            <a:lvl6pPr fontAlgn="base">
              <a:spcBef>
                <a:spcPct val="0"/>
              </a:spcBef>
              <a:spcAft>
                <a:spcPct val="0"/>
              </a:spcAft>
              <a:buFont typeface="Arial" pitchFamily="34" charset="0"/>
              <a:defRPr sz="2000">
                <a:solidFill>
                  <a:schemeClr val="tx1"/>
                </a:solidFill>
                <a:latin typeface="Arial" pitchFamily="34" charset="0"/>
                <a:ea typeface="宋体" pitchFamily="2" charset="-122"/>
              </a:defRPr>
            </a:lvl6pPr>
            <a:lvl7pPr fontAlgn="base">
              <a:spcBef>
                <a:spcPct val="0"/>
              </a:spcBef>
              <a:spcAft>
                <a:spcPct val="0"/>
              </a:spcAft>
              <a:buFont typeface="Arial" pitchFamily="34" charset="0"/>
              <a:defRPr sz="2000">
                <a:solidFill>
                  <a:schemeClr val="tx1"/>
                </a:solidFill>
                <a:latin typeface="Arial" pitchFamily="34" charset="0"/>
                <a:ea typeface="宋体" pitchFamily="2" charset="-122"/>
              </a:defRPr>
            </a:lvl7pPr>
            <a:lvl8pPr fontAlgn="base">
              <a:spcBef>
                <a:spcPct val="0"/>
              </a:spcBef>
              <a:spcAft>
                <a:spcPct val="0"/>
              </a:spcAft>
              <a:buFont typeface="Arial" pitchFamily="34" charset="0"/>
              <a:defRPr sz="2000">
                <a:solidFill>
                  <a:schemeClr val="tx1"/>
                </a:solidFill>
                <a:latin typeface="Arial" pitchFamily="34" charset="0"/>
                <a:ea typeface="宋体" pitchFamily="2" charset="-122"/>
              </a:defRPr>
            </a:lvl8pPr>
            <a:lvl9pPr fontAlgn="base">
              <a:spcBef>
                <a:spcPct val="0"/>
              </a:spcBef>
              <a:spcAft>
                <a:spcPct val="0"/>
              </a:spcAft>
              <a:buFont typeface="Arial" pitchFamily="34" charset="0"/>
              <a:defRPr sz="2000">
                <a:solidFill>
                  <a:schemeClr val="tx1"/>
                </a:solidFill>
                <a:latin typeface="Arial" pitchFamily="34" charset="0"/>
                <a:ea typeface="宋体" pitchFamily="2" charset="-122"/>
              </a:defRPr>
            </a:lvl9pPr>
          </a:lstStyle>
          <a:p>
            <a:pPr>
              <a:lnSpc>
                <a:spcPct val="130000"/>
              </a:lnSpc>
            </a:pPr>
            <a:r>
              <a:rPr lang="zh-CN" altLang="en-US" sz="2800" dirty="0">
                <a:latin typeface="黑体" pitchFamily="49" charset="-122"/>
                <a:ea typeface="黑体" pitchFamily="49" charset="-122"/>
              </a:rPr>
              <a:t>课堂小结</a:t>
            </a:r>
          </a:p>
        </p:txBody>
      </p:sp>
    </p:spTree>
    <p:custDataLst>
      <p:tags r:id="rId1"/>
    </p:custDataLst>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530"/>
                                        </p:tgtEl>
                                        <p:attrNameLst>
                                          <p:attrName>style.visibility</p:attrName>
                                        </p:attrNameLst>
                                      </p:cBhvr>
                                      <p:to>
                                        <p:strVal val="visible"/>
                                      </p:to>
                                    </p:set>
                                    <p:anim calcmode="lin" valueType="num">
                                      <p:cBhvr additive="base">
                                        <p:cTn id="7" dur="500" fill="hold"/>
                                        <p:tgtEl>
                                          <p:spTgt spid="22530"/>
                                        </p:tgtEl>
                                        <p:attrNameLst>
                                          <p:attrName>ppt_x</p:attrName>
                                        </p:attrNameLst>
                                      </p:cBhvr>
                                      <p:tavLst>
                                        <p:tav tm="0">
                                          <p:val>
                                            <p:strVal val="#ppt_x"/>
                                          </p:val>
                                        </p:tav>
                                        <p:tav tm="100000">
                                          <p:val>
                                            <p:strVal val="#ppt_x"/>
                                          </p:val>
                                        </p:tav>
                                      </p:tavLst>
                                    </p:anim>
                                    <p:anim calcmode="lin" valueType="num">
                                      <p:cBhvr additive="base">
                                        <p:cTn id="8" dur="500" fill="hold"/>
                                        <p:tgtEl>
                                          <p:spTgt spid="22530"/>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22529"/>
                                        </p:tgtEl>
                                        <p:attrNameLst>
                                          <p:attrName>style.visibility</p:attrName>
                                        </p:attrNameLst>
                                      </p:cBhvr>
                                      <p:to>
                                        <p:strVal val="visible"/>
                                      </p:to>
                                    </p:set>
                                    <p:animEffect transition="in" filter="checkerboard(across)">
                                      <p:cBhvr>
                                        <p:cTn id="13" dur="500"/>
                                        <p:tgtEl>
                                          <p:spTgt spid="225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29" grpId="0"/>
      <p:bldP spid="2253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矩形 74754"/>
          <p:cNvSpPr>
            <a:spLocks noChangeArrowheads="1"/>
          </p:cNvSpPr>
          <p:nvPr/>
        </p:nvSpPr>
        <p:spPr bwMode="auto">
          <a:xfrm>
            <a:off x="1035051" y="1353265"/>
            <a:ext cx="7186613"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a:lnSpc>
                <a:spcPct val="150000"/>
              </a:lnSpc>
            </a:pPr>
            <a:r>
              <a:rPr lang="zh-CN" altLang="en-US" dirty="0">
                <a:solidFill>
                  <a:srgbClr val="000000"/>
                </a:solidFill>
              </a:rPr>
              <a:t>1.查阅有关资料，试写一篇小论文。论题：托尔斯泰究竟是幸福还是不幸？</a:t>
            </a:r>
          </a:p>
          <a:p>
            <a:pPr algn="just">
              <a:lnSpc>
                <a:spcPct val="150000"/>
              </a:lnSpc>
            </a:pPr>
            <a:r>
              <a:rPr lang="zh-CN" altLang="en-US" dirty="0">
                <a:solidFill>
                  <a:srgbClr val="000000"/>
                </a:solidFill>
              </a:rPr>
              <a:t>2.预习第8课。</a:t>
            </a:r>
          </a:p>
        </p:txBody>
      </p:sp>
      <p:sp>
        <p:nvSpPr>
          <p:cNvPr id="23554" name="文本框 1"/>
          <p:cNvSpPr txBox="1">
            <a:spLocks noChangeArrowheads="1"/>
          </p:cNvSpPr>
          <p:nvPr/>
        </p:nvSpPr>
        <p:spPr bwMode="auto">
          <a:xfrm>
            <a:off x="674689" y="651272"/>
            <a:ext cx="1798637"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pitchFamily="34" charset="0"/>
                <a:ea typeface="宋体" pitchFamily="2" charset="-122"/>
              </a:defRPr>
            </a:lvl1pPr>
            <a:lvl2pPr>
              <a:defRPr sz="2000">
                <a:solidFill>
                  <a:schemeClr val="tx1"/>
                </a:solidFill>
                <a:latin typeface="Arial" pitchFamily="34" charset="0"/>
                <a:ea typeface="宋体" pitchFamily="2" charset="-122"/>
              </a:defRPr>
            </a:lvl2pPr>
            <a:lvl3pPr>
              <a:defRPr sz="2000">
                <a:solidFill>
                  <a:schemeClr val="tx1"/>
                </a:solidFill>
                <a:latin typeface="Arial" pitchFamily="34" charset="0"/>
                <a:ea typeface="宋体" pitchFamily="2" charset="-122"/>
              </a:defRPr>
            </a:lvl3pPr>
            <a:lvl4pPr>
              <a:defRPr sz="2000">
                <a:solidFill>
                  <a:schemeClr val="tx1"/>
                </a:solidFill>
                <a:latin typeface="Arial" pitchFamily="34" charset="0"/>
                <a:ea typeface="宋体" pitchFamily="2" charset="-122"/>
              </a:defRPr>
            </a:lvl4pPr>
            <a:lvl5pPr>
              <a:defRPr sz="2000">
                <a:solidFill>
                  <a:schemeClr val="tx1"/>
                </a:solidFill>
                <a:latin typeface="Arial" pitchFamily="34" charset="0"/>
                <a:ea typeface="宋体" pitchFamily="2" charset="-122"/>
              </a:defRPr>
            </a:lvl5pPr>
            <a:lvl6pPr fontAlgn="base">
              <a:spcBef>
                <a:spcPct val="0"/>
              </a:spcBef>
              <a:spcAft>
                <a:spcPct val="0"/>
              </a:spcAft>
              <a:buFont typeface="Arial" pitchFamily="34" charset="0"/>
              <a:defRPr sz="2000">
                <a:solidFill>
                  <a:schemeClr val="tx1"/>
                </a:solidFill>
                <a:latin typeface="Arial" pitchFamily="34" charset="0"/>
                <a:ea typeface="宋体" pitchFamily="2" charset="-122"/>
              </a:defRPr>
            </a:lvl6pPr>
            <a:lvl7pPr fontAlgn="base">
              <a:spcBef>
                <a:spcPct val="0"/>
              </a:spcBef>
              <a:spcAft>
                <a:spcPct val="0"/>
              </a:spcAft>
              <a:buFont typeface="Arial" pitchFamily="34" charset="0"/>
              <a:defRPr sz="2000">
                <a:solidFill>
                  <a:schemeClr val="tx1"/>
                </a:solidFill>
                <a:latin typeface="Arial" pitchFamily="34" charset="0"/>
                <a:ea typeface="宋体" pitchFamily="2" charset="-122"/>
              </a:defRPr>
            </a:lvl7pPr>
            <a:lvl8pPr fontAlgn="base">
              <a:spcBef>
                <a:spcPct val="0"/>
              </a:spcBef>
              <a:spcAft>
                <a:spcPct val="0"/>
              </a:spcAft>
              <a:buFont typeface="Arial" pitchFamily="34" charset="0"/>
              <a:defRPr sz="2000">
                <a:solidFill>
                  <a:schemeClr val="tx1"/>
                </a:solidFill>
                <a:latin typeface="Arial" pitchFamily="34" charset="0"/>
                <a:ea typeface="宋体" pitchFamily="2" charset="-122"/>
              </a:defRPr>
            </a:lvl8pPr>
            <a:lvl9pPr fontAlgn="base">
              <a:spcBef>
                <a:spcPct val="0"/>
              </a:spcBef>
              <a:spcAft>
                <a:spcPct val="0"/>
              </a:spcAft>
              <a:buFont typeface="Arial" pitchFamily="34" charset="0"/>
              <a:defRPr sz="2000">
                <a:solidFill>
                  <a:schemeClr val="tx1"/>
                </a:solidFill>
                <a:latin typeface="Arial" pitchFamily="34" charset="0"/>
                <a:ea typeface="宋体" pitchFamily="2" charset="-122"/>
              </a:defRPr>
            </a:lvl9pPr>
          </a:lstStyle>
          <a:p>
            <a:pPr>
              <a:lnSpc>
                <a:spcPct val="130000"/>
              </a:lnSpc>
            </a:pPr>
            <a:r>
              <a:rPr lang="zh-CN" altLang="en-US" sz="2800" dirty="0">
                <a:latin typeface="黑体" pitchFamily="49" charset="-122"/>
                <a:ea typeface="黑体" pitchFamily="49" charset="-122"/>
              </a:rPr>
              <a:t>课后作业</a:t>
            </a:r>
          </a:p>
        </p:txBody>
      </p:sp>
    </p:spTree>
    <p:custDataLst>
      <p:tags r:id="rId1"/>
    </p:custDataLst>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3554"/>
                                        </p:tgtEl>
                                        <p:attrNameLst>
                                          <p:attrName>style.visibility</p:attrName>
                                        </p:attrNameLst>
                                      </p:cBhvr>
                                      <p:to>
                                        <p:strVal val="visible"/>
                                      </p:to>
                                    </p:set>
                                    <p:anim calcmode="lin" valueType="num">
                                      <p:cBhvr additive="base">
                                        <p:cTn id="7" dur="500" fill="hold"/>
                                        <p:tgtEl>
                                          <p:spTgt spid="23554"/>
                                        </p:tgtEl>
                                        <p:attrNameLst>
                                          <p:attrName>ppt_x</p:attrName>
                                        </p:attrNameLst>
                                      </p:cBhvr>
                                      <p:tavLst>
                                        <p:tav tm="0">
                                          <p:val>
                                            <p:strVal val="#ppt_x"/>
                                          </p:val>
                                        </p:tav>
                                        <p:tav tm="100000">
                                          <p:val>
                                            <p:strVal val="#ppt_x"/>
                                          </p:val>
                                        </p:tav>
                                      </p:tavLst>
                                    </p:anim>
                                    <p:anim calcmode="lin" valueType="num">
                                      <p:cBhvr additive="base">
                                        <p:cTn id="8" dur="500" fill="hold"/>
                                        <p:tgtEl>
                                          <p:spTgt spid="2355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23553">
                                            <p:txEl>
                                              <p:pRg st="0" end="0"/>
                                            </p:txEl>
                                          </p:spTgt>
                                        </p:tgtEl>
                                        <p:attrNameLst>
                                          <p:attrName>style.visibility</p:attrName>
                                        </p:attrNameLst>
                                      </p:cBhvr>
                                      <p:to>
                                        <p:strVal val="visible"/>
                                      </p:to>
                                    </p:set>
                                    <p:anim calcmode="lin" valueType="num">
                                      <p:cBhvr additive="base">
                                        <p:cTn id="13" dur="500" fill="hold"/>
                                        <p:tgtEl>
                                          <p:spTgt spid="2355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355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23553">
                                            <p:txEl>
                                              <p:pRg st="1" end="1"/>
                                            </p:txEl>
                                          </p:spTgt>
                                        </p:tgtEl>
                                        <p:attrNameLst>
                                          <p:attrName>style.visibility</p:attrName>
                                        </p:attrNameLst>
                                      </p:cBhvr>
                                      <p:to>
                                        <p:strVal val="visible"/>
                                      </p:to>
                                    </p:set>
                                    <p:anim calcmode="lin" valueType="num">
                                      <p:cBhvr additive="base">
                                        <p:cTn id="19" dur="500" fill="hold"/>
                                        <p:tgtEl>
                                          <p:spTgt spid="2355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355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矩形 74754"/>
          <p:cNvSpPr>
            <a:spLocks noChangeArrowheads="1"/>
          </p:cNvSpPr>
          <p:nvPr/>
        </p:nvSpPr>
        <p:spPr bwMode="auto">
          <a:xfrm>
            <a:off x="265114" y="551676"/>
            <a:ext cx="8931275"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a:lnSpc>
                <a:spcPct val="150000"/>
              </a:lnSpc>
            </a:pPr>
            <a:r>
              <a:rPr lang="zh-CN" altLang="en-US" dirty="0">
                <a:solidFill>
                  <a:srgbClr val="000000"/>
                </a:solidFill>
              </a:rPr>
              <a:t>                                                            须发：浓密</a:t>
            </a:r>
          </a:p>
          <a:p>
            <a:pPr algn="just">
              <a:lnSpc>
                <a:spcPct val="150000"/>
              </a:lnSpc>
            </a:pPr>
            <a:r>
              <a:rPr lang="zh-CN" altLang="en-US" dirty="0">
                <a:solidFill>
                  <a:srgbClr val="000000"/>
                </a:solidFill>
              </a:rPr>
              <a:t>                              外貌特征的勾画</a:t>
            </a:r>
          </a:p>
          <a:p>
            <a:pPr algn="just">
              <a:lnSpc>
                <a:spcPct val="150000"/>
              </a:lnSpc>
            </a:pPr>
            <a:r>
              <a:rPr lang="zh-CN" altLang="en-US" dirty="0">
                <a:solidFill>
                  <a:srgbClr val="000000"/>
                </a:solidFill>
              </a:rPr>
              <a:t>                            （平庸、丑陋）                轮廓结构</a:t>
            </a:r>
          </a:p>
          <a:p>
            <a:pPr algn="just">
              <a:lnSpc>
                <a:spcPct val="150000"/>
              </a:lnSpc>
            </a:pPr>
            <a:r>
              <a:rPr lang="zh-CN" altLang="en-US" dirty="0">
                <a:solidFill>
                  <a:srgbClr val="000000"/>
                </a:solidFill>
              </a:rPr>
              <a:t>                                                                     面容表情                       崇敬</a:t>
            </a:r>
          </a:p>
          <a:p>
            <a:pPr algn="just">
              <a:lnSpc>
                <a:spcPct val="150000"/>
              </a:lnSpc>
            </a:pPr>
            <a:r>
              <a:rPr lang="zh-CN" altLang="en-US" dirty="0">
                <a:solidFill>
                  <a:srgbClr val="000000"/>
                </a:solidFill>
              </a:rPr>
              <a:t>                                                            面部   普通大众       抑            赞美</a:t>
            </a:r>
          </a:p>
          <a:p>
            <a:pPr algn="just">
              <a:lnSpc>
                <a:spcPct val="150000"/>
              </a:lnSpc>
            </a:pPr>
            <a:r>
              <a:rPr lang="zh-CN" altLang="en-US" dirty="0">
                <a:solidFill>
                  <a:srgbClr val="000000"/>
                </a:solidFill>
              </a:rPr>
              <a:t>列夫•托尔斯泰                                                巨大反差         </a:t>
            </a:r>
          </a:p>
          <a:p>
            <a:pPr algn="just">
              <a:lnSpc>
                <a:spcPct val="150000"/>
              </a:lnSpc>
            </a:pPr>
            <a:r>
              <a:rPr lang="zh-CN" altLang="en-US" dirty="0">
                <a:solidFill>
                  <a:srgbClr val="000000"/>
                </a:solidFill>
              </a:rPr>
              <a:t>                              非同寻常的眼睛     犀利的目光</a:t>
            </a:r>
          </a:p>
          <a:p>
            <a:pPr algn="just">
              <a:lnSpc>
                <a:spcPct val="150000"/>
              </a:lnSpc>
            </a:pPr>
            <a:r>
              <a:rPr lang="zh-CN" altLang="en-US" dirty="0">
                <a:solidFill>
                  <a:srgbClr val="000000"/>
                </a:solidFill>
              </a:rPr>
              <a:t>                           （敏锐、深刻）        丰富的情感     扬</a:t>
            </a:r>
          </a:p>
          <a:p>
            <a:pPr algn="just">
              <a:lnSpc>
                <a:spcPct val="150000"/>
              </a:lnSpc>
            </a:pPr>
            <a:r>
              <a:rPr lang="zh-CN" altLang="en-US" dirty="0">
                <a:solidFill>
                  <a:srgbClr val="000000"/>
                </a:solidFill>
              </a:rPr>
              <a:t>                                                             眼睛的威力</a:t>
            </a:r>
          </a:p>
        </p:txBody>
      </p:sp>
      <p:sp>
        <p:nvSpPr>
          <p:cNvPr id="18434" name="文本框 1"/>
          <p:cNvSpPr txBox="1">
            <a:spLocks noChangeArrowheads="1"/>
          </p:cNvSpPr>
          <p:nvPr/>
        </p:nvSpPr>
        <p:spPr bwMode="auto">
          <a:xfrm>
            <a:off x="1752674" y="51544"/>
            <a:ext cx="1798637"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pitchFamily="34" charset="0"/>
                <a:ea typeface="宋体" pitchFamily="2" charset="-122"/>
              </a:defRPr>
            </a:lvl1pPr>
            <a:lvl2pPr>
              <a:defRPr sz="2000">
                <a:solidFill>
                  <a:schemeClr val="tx1"/>
                </a:solidFill>
                <a:latin typeface="Arial" pitchFamily="34" charset="0"/>
                <a:ea typeface="宋体" pitchFamily="2" charset="-122"/>
              </a:defRPr>
            </a:lvl2pPr>
            <a:lvl3pPr>
              <a:defRPr sz="2000">
                <a:solidFill>
                  <a:schemeClr val="tx1"/>
                </a:solidFill>
                <a:latin typeface="Arial" pitchFamily="34" charset="0"/>
                <a:ea typeface="宋体" pitchFamily="2" charset="-122"/>
              </a:defRPr>
            </a:lvl3pPr>
            <a:lvl4pPr>
              <a:defRPr sz="2000">
                <a:solidFill>
                  <a:schemeClr val="tx1"/>
                </a:solidFill>
                <a:latin typeface="Arial" pitchFamily="34" charset="0"/>
                <a:ea typeface="宋体" pitchFamily="2" charset="-122"/>
              </a:defRPr>
            </a:lvl4pPr>
            <a:lvl5pPr>
              <a:defRPr sz="2000">
                <a:solidFill>
                  <a:schemeClr val="tx1"/>
                </a:solidFill>
                <a:latin typeface="Arial" pitchFamily="34" charset="0"/>
                <a:ea typeface="宋体" pitchFamily="2" charset="-122"/>
              </a:defRPr>
            </a:lvl5pPr>
            <a:lvl6pPr fontAlgn="base">
              <a:spcBef>
                <a:spcPct val="0"/>
              </a:spcBef>
              <a:spcAft>
                <a:spcPct val="0"/>
              </a:spcAft>
              <a:buFont typeface="Arial" pitchFamily="34" charset="0"/>
              <a:defRPr sz="2000">
                <a:solidFill>
                  <a:schemeClr val="tx1"/>
                </a:solidFill>
                <a:latin typeface="Arial" pitchFamily="34" charset="0"/>
                <a:ea typeface="宋体" pitchFamily="2" charset="-122"/>
              </a:defRPr>
            </a:lvl6pPr>
            <a:lvl7pPr fontAlgn="base">
              <a:spcBef>
                <a:spcPct val="0"/>
              </a:spcBef>
              <a:spcAft>
                <a:spcPct val="0"/>
              </a:spcAft>
              <a:buFont typeface="Arial" pitchFamily="34" charset="0"/>
              <a:defRPr sz="2000">
                <a:solidFill>
                  <a:schemeClr val="tx1"/>
                </a:solidFill>
                <a:latin typeface="Arial" pitchFamily="34" charset="0"/>
                <a:ea typeface="宋体" pitchFamily="2" charset="-122"/>
              </a:defRPr>
            </a:lvl7pPr>
            <a:lvl8pPr fontAlgn="base">
              <a:spcBef>
                <a:spcPct val="0"/>
              </a:spcBef>
              <a:spcAft>
                <a:spcPct val="0"/>
              </a:spcAft>
              <a:buFont typeface="Arial" pitchFamily="34" charset="0"/>
              <a:defRPr sz="2000">
                <a:solidFill>
                  <a:schemeClr val="tx1"/>
                </a:solidFill>
                <a:latin typeface="Arial" pitchFamily="34" charset="0"/>
                <a:ea typeface="宋体" pitchFamily="2" charset="-122"/>
              </a:defRPr>
            </a:lvl8pPr>
            <a:lvl9pPr fontAlgn="base">
              <a:spcBef>
                <a:spcPct val="0"/>
              </a:spcBef>
              <a:spcAft>
                <a:spcPct val="0"/>
              </a:spcAft>
              <a:buFont typeface="Arial" pitchFamily="34" charset="0"/>
              <a:defRPr sz="2000">
                <a:solidFill>
                  <a:schemeClr val="tx1"/>
                </a:solidFill>
                <a:latin typeface="Arial" pitchFamily="34" charset="0"/>
                <a:ea typeface="宋体" pitchFamily="2" charset="-122"/>
              </a:defRPr>
            </a:lvl9pPr>
          </a:lstStyle>
          <a:p>
            <a:pPr>
              <a:lnSpc>
                <a:spcPct val="130000"/>
              </a:lnSpc>
            </a:pPr>
            <a:r>
              <a:rPr lang="zh-CN" altLang="en-US" sz="2800" dirty="0">
                <a:latin typeface="黑体" pitchFamily="49" charset="-122"/>
                <a:ea typeface="黑体" pitchFamily="49" charset="-122"/>
              </a:rPr>
              <a:t>板书设计</a:t>
            </a:r>
          </a:p>
        </p:txBody>
      </p:sp>
      <p:sp>
        <p:nvSpPr>
          <p:cNvPr id="2" name="双大括号 1"/>
          <p:cNvSpPr/>
          <p:nvPr/>
        </p:nvSpPr>
        <p:spPr>
          <a:xfrm>
            <a:off x="1866900" y="1345407"/>
            <a:ext cx="5729288" cy="2993231"/>
          </a:xfrm>
          <a:prstGeom prst="bracePair">
            <a:avLst/>
          </a:prstGeom>
        </p:spPr>
        <p:style>
          <a:lnRef idx="1">
            <a:schemeClr val="dk1"/>
          </a:lnRef>
          <a:fillRef idx="0">
            <a:schemeClr val="dk1"/>
          </a:fillRef>
          <a:effectRef idx="0">
            <a:schemeClr val="dk1"/>
          </a:effectRef>
          <a:fontRef idx="minor">
            <a:schemeClr val="tx1"/>
          </a:fontRef>
        </p:style>
        <p:txBody>
          <a:bodyPr anchor="ctr"/>
          <a:lstStyle/>
          <a:p>
            <a:pPr algn="ctr"/>
            <a:endParaRPr lang="zh-CN" altLang="en-US" noProof="1"/>
          </a:p>
        </p:txBody>
      </p:sp>
      <p:sp>
        <p:nvSpPr>
          <p:cNvPr id="3" name="双大括号 2"/>
          <p:cNvSpPr/>
          <p:nvPr/>
        </p:nvSpPr>
        <p:spPr>
          <a:xfrm>
            <a:off x="4995864" y="1988344"/>
            <a:ext cx="1628775" cy="1166813"/>
          </a:xfrm>
          <a:prstGeom prst="bracePair">
            <a:avLst/>
          </a:prstGeom>
        </p:spPr>
        <p:style>
          <a:lnRef idx="1">
            <a:schemeClr val="dk1"/>
          </a:lnRef>
          <a:fillRef idx="0">
            <a:schemeClr val="dk1"/>
          </a:fillRef>
          <a:effectRef idx="0">
            <a:schemeClr val="dk1"/>
          </a:effectRef>
          <a:fontRef idx="minor">
            <a:schemeClr val="tx1"/>
          </a:fontRef>
        </p:style>
        <p:txBody>
          <a:bodyPr anchor="ctr"/>
          <a:lstStyle/>
          <a:p>
            <a:pPr algn="ctr"/>
            <a:endParaRPr lang="zh-CN" altLang="en-US" noProof="1"/>
          </a:p>
        </p:txBody>
      </p:sp>
      <p:sp>
        <p:nvSpPr>
          <p:cNvPr id="4" name="双大括号 3"/>
          <p:cNvSpPr/>
          <p:nvPr/>
        </p:nvSpPr>
        <p:spPr>
          <a:xfrm>
            <a:off x="4346576" y="3275410"/>
            <a:ext cx="1793875" cy="920353"/>
          </a:xfrm>
          <a:prstGeom prst="bracePair">
            <a:avLst/>
          </a:prstGeom>
        </p:spPr>
        <p:style>
          <a:lnRef idx="1">
            <a:schemeClr val="dk1"/>
          </a:lnRef>
          <a:fillRef idx="0">
            <a:schemeClr val="dk1"/>
          </a:fillRef>
          <a:effectRef idx="0">
            <a:schemeClr val="dk1"/>
          </a:effectRef>
          <a:fontRef idx="minor">
            <a:schemeClr val="tx1"/>
          </a:fontRef>
        </p:style>
        <p:txBody>
          <a:bodyPr anchor="ctr"/>
          <a:lstStyle/>
          <a:p>
            <a:pPr algn="ctr"/>
            <a:endParaRPr lang="zh-CN" altLang="en-US" noProof="1"/>
          </a:p>
        </p:txBody>
      </p:sp>
      <p:sp>
        <p:nvSpPr>
          <p:cNvPr id="5" name="左大括号 4"/>
          <p:cNvSpPr/>
          <p:nvPr/>
        </p:nvSpPr>
        <p:spPr>
          <a:xfrm>
            <a:off x="4346576" y="1283494"/>
            <a:ext cx="195263" cy="1518047"/>
          </a:xfrm>
          <a:prstGeom prst="leftBrace">
            <a:avLst/>
          </a:prstGeom>
        </p:spPr>
        <p:style>
          <a:lnRef idx="1">
            <a:schemeClr val="dk1"/>
          </a:lnRef>
          <a:fillRef idx="0">
            <a:schemeClr val="dk1"/>
          </a:fillRef>
          <a:effectRef idx="0">
            <a:schemeClr val="dk1"/>
          </a:effectRef>
          <a:fontRef idx="minor">
            <a:schemeClr val="tx1"/>
          </a:fontRef>
        </p:style>
        <p:txBody>
          <a:bodyPr anchor="ctr"/>
          <a:lstStyle/>
          <a:p>
            <a:pPr algn="ctr"/>
            <a:endParaRPr lang="zh-CN" altLang="en-US" noProof="1"/>
          </a:p>
        </p:txBody>
      </p:sp>
    </p:spTree>
    <p:custDataLst>
      <p:tags r:id="rId1"/>
    </p:custDataLst>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fontAlgn="auto">
              <a:spcBef>
                <a:spcPts val="0"/>
              </a:spcBef>
              <a:spcAft>
                <a:spcPts val="0"/>
              </a:spcAft>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286114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矩形 12305"/>
          <p:cNvSpPr>
            <a:spLocks noChangeArrowheads="1"/>
          </p:cNvSpPr>
          <p:nvPr/>
        </p:nvSpPr>
        <p:spPr bwMode="auto">
          <a:xfrm>
            <a:off x="685902" y="1047790"/>
            <a:ext cx="7924592"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a:lnSpc>
                <a:spcPct val="150000"/>
              </a:lnSpc>
            </a:pPr>
            <a:r>
              <a:rPr lang="en-US" altLang="en-US" dirty="0">
                <a:solidFill>
                  <a:srgbClr val="000000"/>
                </a:solidFill>
              </a:rPr>
              <a:t>       </a:t>
            </a:r>
            <a:r>
              <a:rPr lang="zh-CN" altLang="en-US" dirty="0">
                <a:solidFill>
                  <a:srgbClr val="000000"/>
                </a:solidFill>
              </a:rPr>
              <a:t>19世纪下半叶的俄国，阶级矛盾空前尖锐，人民生活困苦不堪。许多进步作家被陷害、监禁或流放。而列夫·托尔斯泰以他犀利的笔锋解剖和批判了那个病态的社会。他的作品引起沙皇政府的惶恐，曾有人这样评价说：“俄国有两个沙皇，一个是俄国当政的统治者，另一个就是托尔斯泰，真沙皇对托尔斯泰无可奈何，而托尔斯泰却在动摇着他的统治。”一个作家为什么会有这样的影响？今天就让我们一起来寻找这个问题的答案吧。</a:t>
            </a:r>
          </a:p>
        </p:txBody>
      </p:sp>
      <p:sp>
        <p:nvSpPr>
          <p:cNvPr id="9218" name="文本框 1"/>
          <p:cNvSpPr txBox="1">
            <a:spLocks noChangeArrowheads="1"/>
          </p:cNvSpPr>
          <p:nvPr/>
        </p:nvSpPr>
        <p:spPr bwMode="auto">
          <a:xfrm>
            <a:off x="833544" y="377607"/>
            <a:ext cx="16541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pitchFamily="34" charset="0"/>
                <a:ea typeface="宋体" pitchFamily="2" charset="-122"/>
              </a:defRPr>
            </a:lvl1pPr>
            <a:lvl2pPr>
              <a:defRPr sz="2000">
                <a:solidFill>
                  <a:schemeClr val="tx1"/>
                </a:solidFill>
                <a:latin typeface="Arial" pitchFamily="34" charset="0"/>
                <a:ea typeface="宋体" pitchFamily="2" charset="-122"/>
              </a:defRPr>
            </a:lvl2pPr>
            <a:lvl3pPr>
              <a:defRPr sz="2000">
                <a:solidFill>
                  <a:schemeClr val="tx1"/>
                </a:solidFill>
                <a:latin typeface="Arial" pitchFamily="34" charset="0"/>
                <a:ea typeface="宋体" pitchFamily="2" charset="-122"/>
              </a:defRPr>
            </a:lvl3pPr>
            <a:lvl4pPr>
              <a:defRPr sz="2000">
                <a:solidFill>
                  <a:schemeClr val="tx1"/>
                </a:solidFill>
                <a:latin typeface="Arial" pitchFamily="34" charset="0"/>
                <a:ea typeface="宋体" pitchFamily="2" charset="-122"/>
              </a:defRPr>
            </a:lvl4pPr>
            <a:lvl5pPr>
              <a:defRPr sz="2000">
                <a:solidFill>
                  <a:schemeClr val="tx1"/>
                </a:solidFill>
                <a:latin typeface="Arial" pitchFamily="34" charset="0"/>
                <a:ea typeface="宋体" pitchFamily="2" charset="-122"/>
              </a:defRPr>
            </a:lvl5pPr>
            <a:lvl6pPr fontAlgn="base">
              <a:spcBef>
                <a:spcPct val="0"/>
              </a:spcBef>
              <a:spcAft>
                <a:spcPct val="0"/>
              </a:spcAft>
              <a:buFont typeface="Arial" pitchFamily="34" charset="0"/>
              <a:defRPr sz="2000">
                <a:solidFill>
                  <a:schemeClr val="tx1"/>
                </a:solidFill>
                <a:latin typeface="Arial" pitchFamily="34" charset="0"/>
                <a:ea typeface="宋体" pitchFamily="2" charset="-122"/>
              </a:defRPr>
            </a:lvl6pPr>
            <a:lvl7pPr fontAlgn="base">
              <a:spcBef>
                <a:spcPct val="0"/>
              </a:spcBef>
              <a:spcAft>
                <a:spcPct val="0"/>
              </a:spcAft>
              <a:buFont typeface="Arial" pitchFamily="34" charset="0"/>
              <a:defRPr sz="2000">
                <a:solidFill>
                  <a:schemeClr val="tx1"/>
                </a:solidFill>
                <a:latin typeface="Arial" pitchFamily="34" charset="0"/>
                <a:ea typeface="宋体" pitchFamily="2" charset="-122"/>
              </a:defRPr>
            </a:lvl7pPr>
            <a:lvl8pPr fontAlgn="base">
              <a:spcBef>
                <a:spcPct val="0"/>
              </a:spcBef>
              <a:spcAft>
                <a:spcPct val="0"/>
              </a:spcAft>
              <a:buFont typeface="Arial" pitchFamily="34" charset="0"/>
              <a:defRPr sz="2000">
                <a:solidFill>
                  <a:schemeClr val="tx1"/>
                </a:solidFill>
                <a:latin typeface="Arial" pitchFamily="34" charset="0"/>
                <a:ea typeface="宋体" pitchFamily="2" charset="-122"/>
              </a:defRPr>
            </a:lvl8pPr>
            <a:lvl9pPr fontAlgn="base">
              <a:spcBef>
                <a:spcPct val="0"/>
              </a:spcBef>
              <a:spcAft>
                <a:spcPct val="0"/>
              </a:spcAft>
              <a:buFont typeface="Arial" pitchFamily="34" charset="0"/>
              <a:defRPr sz="2000">
                <a:solidFill>
                  <a:schemeClr val="tx1"/>
                </a:solidFill>
                <a:latin typeface="Arial" pitchFamily="34" charset="0"/>
                <a:ea typeface="宋体" pitchFamily="2" charset="-122"/>
              </a:defRPr>
            </a:lvl9pPr>
          </a:lstStyle>
          <a:p>
            <a:r>
              <a:rPr lang="zh-CN" altLang="en-US" sz="2800" dirty="0">
                <a:latin typeface="黑体" pitchFamily="49" charset="-122"/>
                <a:ea typeface="黑体" pitchFamily="49" charset="-122"/>
              </a:rPr>
              <a:t>导入新课</a:t>
            </a:r>
          </a:p>
        </p:txBody>
      </p:sp>
      <p:sp>
        <p:nvSpPr>
          <p:cNvPr id="2" name="文本框 1"/>
          <p:cNvSpPr txBox="1"/>
          <p:nvPr/>
        </p:nvSpPr>
        <p:spPr>
          <a:xfrm>
            <a:off x="3657624" y="285810"/>
            <a:ext cx="1600158" cy="253916"/>
          </a:xfrm>
          <a:prstGeom prst="rect">
            <a:avLst/>
          </a:prstGeom>
          <a:noFill/>
        </p:spPr>
        <p:txBody>
          <a:bodyPr wrap="square" rtlCol="0">
            <a:spAutoFit/>
          </a:bodyPr>
          <a:lstStyle/>
          <a:p>
            <a:r>
              <a:rPr lang="en-US" altLang="zh-CN" sz="1050" dirty="0">
                <a:solidFill>
                  <a:srgbClr val="FFFFFF"/>
                </a:solidFill>
              </a:rPr>
              <a:t>https://www.ypppt.com/</a:t>
            </a:r>
            <a:endParaRPr lang="zh-CN" altLang="en-US" sz="1050" dirty="0">
              <a:solidFill>
                <a:srgbClr val="FFFFFF"/>
              </a:solidFill>
            </a:endParaRPr>
          </a:p>
        </p:txBody>
      </p:sp>
    </p:spTree>
    <p:custDataLst>
      <p:tags r:id="rId1"/>
    </p:custDataLst>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blinds(horizontal)">
                                      <p:cBhvr>
                                        <p:cTn id="7" dur="500"/>
                                        <p:tgtEl>
                                          <p:spTgt spid="921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nodeType="clickEffect">
                                  <p:stCondLst>
                                    <p:cond delay="0"/>
                                  </p:stCondLst>
                                  <p:childTnLst>
                                    <p:set>
                                      <p:cBhvr>
                                        <p:cTn id="11" dur="1" fill="hold">
                                          <p:stCondLst>
                                            <p:cond delay="0"/>
                                          </p:stCondLst>
                                        </p:cTn>
                                        <p:tgtEl>
                                          <p:spTgt spid="9217">
                                            <p:txEl>
                                              <p:pRg st="0" end="0"/>
                                            </p:txEl>
                                          </p:spTgt>
                                        </p:tgtEl>
                                        <p:attrNameLst>
                                          <p:attrName>style.visibility</p:attrName>
                                        </p:attrNameLst>
                                      </p:cBhvr>
                                      <p:to>
                                        <p:strVal val="visible"/>
                                      </p:to>
                                    </p:set>
                                    <p:anim calcmode="lin" valueType="num">
                                      <p:cBhvr additive="base">
                                        <p:cTn id="12" dur="500" fill="hold"/>
                                        <p:tgtEl>
                                          <p:spTgt spid="921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921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矩形 27665"/>
          <p:cNvSpPr>
            <a:spLocks noChangeArrowheads="1"/>
          </p:cNvSpPr>
          <p:nvPr/>
        </p:nvSpPr>
        <p:spPr bwMode="auto">
          <a:xfrm>
            <a:off x="622301" y="882521"/>
            <a:ext cx="5711825"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nSpc>
                <a:spcPct val="150000"/>
              </a:lnSpc>
            </a:pPr>
            <a:r>
              <a:rPr lang="en-US" altLang="en-US" dirty="0">
                <a:solidFill>
                  <a:srgbClr val="000000"/>
                </a:solidFill>
              </a:rPr>
              <a:t>      </a:t>
            </a:r>
            <a:r>
              <a:rPr lang="zh-CN" altLang="en-US" dirty="0">
                <a:solidFill>
                  <a:srgbClr val="000000"/>
                </a:solidFill>
              </a:rPr>
              <a:t>茨威格（1881—1942），奥地利著名作家。他的作品以小说和人物传记最为著名，被公认为世界上最杰出的中短篇小说家之一。其代表作有小说《最初的经历》《马来狂人》《恐惧》《象棋的故事》《一个女人一生中的二十四小时》《一个陌生女人的来信》《危险的怜悯》等，回忆录《昨日的世界》，传记《三作家》《罗曼·罗兰》《断头皇后》（或《断头艳后》）等。</a:t>
            </a:r>
          </a:p>
        </p:txBody>
      </p:sp>
      <p:sp>
        <p:nvSpPr>
          <p:cNvPr id="10242" name="文本框 1"/>
          <p:cNvSpPr txBox="1">
            <a:spLocks noChangeArrowheads="1"/>
          </p:cNvSpPr>
          <p:nvPr/>
        </p:nvSpPr>
        <p:spPr bwMode="auto">
          <a:xfrm>
            <a:off x="685902" y="285810"/>
            <a:ext cx="1620957"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itchFamily="34" charset="0"/>
                <a:ea typeface="宋体" pitchFamily="2" charset="-122"/>
              </a:defRPr>
            </a:lvl1pPr>
            <a:lvl2pPr>
              <a:defRPr sz="2000">
                <a:solidFill>
                  <a:schemeClr val="tx1"/>
                </a:solidFill>
                <a:latin typeface="Arial" pitchFamily="34" charset="0"/>
                <a:ea typeface="宋体" pitchFamily="2" charset="-122"/>
              </a:defRPr>
            </a:lvl2pPr>
            <a:lvl3pPr>
              <a:defRPr sz="2000">
                <a:solidFill>
                  <a:schemeClr val="tx1"/>
                </a:solidFill>
                <a:latin typeface="Arial" pitchFamily="34" charset="0"/>
                <a:ea typeface="宋体" pitchFamily="2" charset="-122"/>
              </a:defRPr>
            </a:lvl3pPr>
            <a:lvl4pPr>
              <a:defRPr sz="2000">
                <a:solidFill>
                  <a:schemeClr val="tx1"/>
                </a:solidFill>
                <a:latin typeface="Arial" pitchFamily="34" charset="0"/>
                <a:ea typeface="宋体" pitchFamily="2" charset="-122"/>
              </a:defRPr>
            </a:lvl4pPr>
            <a:lvl5pPr>
              <a:defRPr sz="2000">
                <a:solidFill>
                  <a:schemeClr val="tx1"/>
                </a:solidFill>
                <a:latin typeface="Arial" pitchFamily="34" charset="0"/>
                <a:ea typeface="宋体" pitchFamily="2" charset="-122"/>
              </a:defRPr>
            </a:lvl5pPr>
            <a:lvl6pPr fontAlgn="base">
              <a:spcBef>
                <a:spcPct val="0"/>
              </a:spcBef>
              <a:spcAft>
                <a:spcPct val="0"/>
              </a:spcAft>
              <a:buFont typeface="Arial" pitchFamily="34" charset="0"/>
              <a:defRPr sz="2000">
                <a:solidFill>
                  <a:schemeClr val="tx1"/>
                </a:solidFill>
                <a:latin typeface="Arial" pitchFamily="34" charset="0"/>
                <a:ea typeface="宋体" pitchFamily="2" charset="-122"/>
              </a:defRPr>
            </a:lvl6pPr>
            <a:lvl7pPr fontAlgn="base">
              <a:spcBef>
                <a:spcPct val="0"/>
              </a:spcBef>
              <a:spcAft>
                <a:spcPct val="0"/>
              </a:spcAft>
              <a:buFont typeface="Arial" pitchFamily="34" charset="0"/>
              <a:defRPr sz="2000">
                <a:solidFill>
                  <a:schemeClr val="tx1"/>
                </a:solidFill>
                <a:latin typeface="Arial" pitchFamily="34" charset="0"/>
                <a:ea typeface="宋体" pitchFamily="2" charset="-122"/>
              </a:defRPr>
            </a:lvl7pPr>
            <a:lvl8pPr fontAlgn="base">
              <a:spcBef>
                <a:spcPct val="0"/>
              </a:spcBef>
              <a:spcAft>
                <a:spcPct val="0"/>
              </a:spcAft>
              <a:buFont typeface="Arial" pitchFamily="34" charset="0"/>
              <a:defRPr sz="2000">
                <a:solidFill>
                  <a:schemeClr val="tx1"/>
                </a:solidFill>
                <a:latin typeface="Arial" pitchFamily="34" charset="0"/>
                <a:ea typeface="宋体" pitchFamily="2" charset="-122"/>
              </a:defRPr>
            </a:lvl8pPr>
            <a:lvl9pPr fontAlgn="base">
              <a:spcBef>
                <a:spcPct val="0"/>
              </a:spcBef>
              <a:spcAft>
                <a:spcPct val="0"/>
              </a:spcAft>
              <a:buFont typeface="Arial" pitchFamily="34" charset="0"/>
              <a:defRPr sz="2000">
                <a:solidFill>
                  <a:schemeClr val="tx1"/>
                </a:solidFill>
                <a:latin typeface="Arial" pitchFamily="34" charset="0"/>
                <a:ea typeface="宋体" pitchFamily="2" charset="-122"/>
              </a:defRPr>
            </a:lvl9pPr>
          </a:lstStyle>
          <a:p>
            <a:pPr>
              <a:lnSpc>
                <a:spcPct val="130000"/>
              </a:lnSpc>
            </a:pPr>
            <a:r>
              <a:rPr lang="zh-CN" altLang="en-US" sz="2800" dirty="0">
                <a:latin typeface="黑体" pitchFamily="49" charset="-122"/>
                <a:ea typeface="黑体" pitchFamily="49" charset="-122"/>
              </a:rPr>
              <a:t>作者简介</a:t>
            </a:r>
          </a:p>
        </p:txBody>
      </p:sp>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64911" y="1635919"/>
            <a:ext cx="2200275" cy="2199799"/>
          </a:xfrm>
          <a:prstGeom prst="ellipse">
            <a:avLst/>
          </a:prstGeom>
        </p:spPr>
      </p:pic>
    </p:spTree>
    <p:custDataLst>
      <p:tags r:id="rId1"/>
    </p:custDataLst>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blinds(horizontal)">
                                      <p:cBhvr>
                                        <p:cTn id="7" dur="500"/>
                                        <p:tgtEl>
                                          <p:spTgt spid="1024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nodeType="clickEffect">
                                  <p:stCondLst>
                                    <p:cond delay="0"/>
                                  </p:stCondLst>
                                  <p:childTnLst>
                                    <p:set>
                                      <p:cBhvr>
                                        <p:cTn id="11" dur="1" fill="hold">
                                          <p:stCondLst>
                                            <p:cond delay="0"/>
                                          </p:stCondLst>
                                        </p:cTn>
                                        <p:tgtEl>
                                          <p:spTgt spid="10241">
                                            <p:txEl>
                                              <p:pRg st="0" end="0"/>
                                            </p:txEl>
                                          </p:spTgt>
                                        </p:tgtEl>
                                        <p:attrNameLst>
                                          <p:attrName>style.visibility</p:attrName>
                                        </p:attrNameLst>
                                      </p:cBhvr>
                                      <p:to>
                                        <p:strVal val="visible"/>
                                      </p:to>
                                    </p:set>
                                    <p:anim calcmode="lin" valueType="num">
                                      <p:cBhvr additive="base">
                                        <p:cTn id="12" dur="500" fill="hold"/>
                                        <p:tgtEl>
                                          <p:spTgt spid="10241">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024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矩形 28684"/>
          <p:cNvSpPr>
            <a:spLocks noChangeArrowheads="1"/>
          </p:cNvSpPr>
          <p:nvPr/>
        </p:nvSpPr>
        <p:spPr bwMode="auto">
          <a:xfrm>
            <a:off x="304800" y="1751083"/>
            <a:ext cx="853440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nSpc>
                <a:spcPct val="150000"/>
              </a:lnSpc>
            </a:pPr>
            <a:r>
              <a:rPr lang="en-US" altLang="en-US" dirty="0">
                <a:solidFill>
                  <a:srgbClr val="000000"/>
                </a:solidFill>
              </a:rPr>
              <a:t>       </a:t>
            </a:r>
            <a:r>
              <a:rPr lang="zh-CN" altLang="en-US" dirty="0">
                <a:solidFill>
                  <a:srgbClr val="000000"/>
                </a:solidFill>
              </a:rPr>
              <a:t>本文节选自《三作家》。1928年夏天，苏联举办“列夫·托尔斯泰诞辰一百周年”纪念活动。同年9月，茨威格随同奥地利作家代表团访问苏联，他怀着无比崇敬的心情参观了托尔斯泰的故居和坟墓，领会了托尔斯泰的伟大。回国后，他写成了传记《三作家·托尔斯泰传》。</a:t>
            </a:r>
          </a:p>
        </p:txBody>
      </p:sp>
      <p:sp>
        <p:nvSpPr>
          <p:cNvPr id="11266" name="文本框 1"/>
          <p:cNvSpPr txBox="1">
            <a:spLocks noChangeArrowheads="1"/>
          </p:cNvSpPr>
          <p:nvPr/>
        </p:nvSpPr>
        <p:spPr bwMode="auto">
          <a:xfrm>
            <a:off x="744538" y="1098948"/>
            <a:ext cx="1620957"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itchFamily="34" charset="0"/>
                <a:ea typeface="宋体" pitchFamily="2" charset="-122"/>
              </a:defRPr>
            </a:lvl1pPr>
            <a:lvl2pPr>
              <a:defRPr sz="2000">
                <a:solidFill>
                  <a:schemeClr val="tx1"/>
                </a:solidFill>
                <a:latin typeface="Arial" pitchFamily="34" charset="0"/>
                <a:ea typeface="宋体" pitchFamily="2" charset="-122"/>
              </a:defRPr>
            </a:lvl2pPr>
            <a:lvl3pPr>
              <a:defRPr sz="2000">
                <a:solidFill>
                  <a:schemeClr val="tx1"/>
                </a:solidFill>
                <a:latin typeface="Arial" pitchFamily="34" charset="0"/>
                <a:ea typeface="宋体" pitchFamily="2" charset="-122"/>
              </a:defRPr>
            </a:lvl3pPr>
            <a:lvl4pPr>
              <a:defRPr sz="2000">
                <a:solidFill>
                  <a:schemeClr val="tx1"/>
                </a:solidFill>
                <a:latin typeface="Arial" pitchFamily="34" charset="0"/>
                <a:ea typeface="宋体" pitchFamily="2" charset="-122"/>
              </a:defRPr>
            </a:lvl4pPr>
            <a:lvl5pPr>
              <a:defRPr sz="2000">
                <a:solidFill>
                  <a:schemeClr val="tx1"/>
                </a:solidFill>
                <a:latin typeface="Arial" pitchFamily="34" charset="0"/>
                <a:ea typeface="宋体" pitchFamily="2" charset="-122"/>
              </a:defRPr>
            </a:lvl5pPr>
            <a:lvl6pPr fontAlgn="base">
              <a:spcBef>
                <a:spcPct val="0"/>
              </a:spcBef>
              <a:spcAft>
                <a:spcPct val="0"/>
              </a:spcAft>
              <a:buFont typeface="Arial" pitchFamily="34" charset="0"/>
              <a:defRPr sz="2000">
                <a:solidFill>
                  <a:schemeClr val="tx1"/>
                </a:solidFill>
                <a:latin typeface="Arial" pitchFamily="34" charset="0"/>
                <a:ea typeface="宋体" pitchFamily="2" charset="-122"/>
              </a:defRPr>
            </a:lvl6pPr>
            <a:lvl7pPr fontAlgn="base">
              <a:spcBef>
                <a:spcPct val="0"/>
              </a:spcBef>
              <a:spcAft>
                <a:spcPct val="0"/>
              </a:spcAft>
              <a:buFont typeface="Arial" pitchFamily="34" charset="0"/>
              <a:defRPr sz="2000">
                <a:solidFill>
                  <a:schemeClr val="tx1"/>
                </a:solidFill>
                <a:latin typeface="Arial" pitchFamily="34" charset="0"/>
                <a:ea typeface="宋体" pitchFamily="2" charset="-122"/>
              </a:defRPr>
            </a:lvl7pPr>
            <a:lvl8pPr fontAlgn="base">
              <a:spcBef>
                <a:spcPct val="0"/>
              </a:spcBef>
              <a:spcAft>
                <a:spcPct val="0"/>
              </a:spcAft>
              <a:buFont typeface="Arial" pitchFamily="34" charset="0"/>
              <a:defRPr sz="2000">
                <a:solidFill>
                  <a:schemeClr val="tx1"/>
                </a:solidFill>
                <a:latin typeface="Arial" pitchFamily="34" charset="0"/>
                <a:ea typeface="宋体" pitchFamily="2" charset="-122"/>
              </a:defRPr>
            </a:lvl8pPr>
            <a:lvl9pPr fontAlgn="base">
              <a:spcBef>
                <a:spcPct val="0"/>
              </a:spcBef>
              <a:spcAft>
                <a:spcPct val="0"/>
              </a:spcAft>
              <a:buFont typeface="Arial" pitchFamily="34" charset="0"/>
              <a:defRPr sz="2000">
                <a:solidFill>
                  <a:schemeClr val="tx1"/>
                </a:solidFill>
                <a:latin typeface="Arial" pitchFamily="34" charset="0"/>
                <a:ea typeface="宋体" pitchFamily="2" charset="-122"/>
              </a:defRPr>
            </a:lvl9pPr>
          </a:lstStyle>
          <a:p>
            <a:pPr>
              <a:lnSpc>
                <a:spcPct val="130000"/>
              </a:lnSpc>
            </a:pPr>
            <a:r>
              <a:rPr lang="zh-CN" altLang="en-US" sz="2800" dirty="0">
                <a:latin typeface="黑体" pitchFamily="49" charset="-122"/>
                <a:ea typeface="黑体" pitchFamily="49" charset="-122"/>
              </a:rPr>
              <a:t>写作背景</a:t>
            </a:r>
          </a:p>
        </p:txBody>
      </p:sp>
    </p:spTree>
    <p:custDataLst>
      <p:tags r:id="rId1"/>
    </p:custDataLst>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wipe(down)">
                                      <p:cBhvr>
                                        <p:cTn id="7" dur="500"/>
                                        <p:tgtEl>
                                          <p:spTgt spid="1126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1265"/>
                                        </p:tgtEl>
                                        <p:attrNameLst>
                                          <p:attrName>style.visibility</p:attrName>
                                        </p:attrNameLst>
                                      </p:cBhvr>
                                      <p:to>
                                        <p:strVal val="visible"/>
                                      </p:to>
                                    </p:set>
                                    <p:animEffect transition="in" filter="box(in)">
                                      <p:cBhvr>
                                        <p:cTn id="12" dur="2000"/>
                                        <p:tgtEl>
                                          <p:spTgt spid="112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5" grpId="0"/>
      <p:bldP spid="1126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矩形 45058"/>
          <p:cNvSpPr>
            <a:spLocks noChangeArrowheads="1"/>
          </p:cNvSpPr>
          <p:nvPr/>
        </p:nvSpPr>
        <p:spPr bwMode="auto">
          <a:xfrm>
            <a:off x="293262" y="1202762"/>
            <a:ext cx="8686800" cy="3939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a:spcBef>
                <a:spcPts val="1200"/>
              </a:spcBef>
            </a:pPr>
            <a:r>
              <a:rPr lang="zh-CN" altLang="en-US" dirty="0">
                <a:solidFill>
                  <a:srgbClr val="000000"/>
                </a:solidFill>
              </a:rPr>
              <a:t>1.听课文朗读磁带，初步感知课文。</a:t>
            </a:r>
          </a:p>
          <a:p>
            <a:pPr algn="just">
              <a:spcBef>
                <a:spcPts val="1200"/>
              </a:spcBef>
            </a:pPr>
            <a:r>
              <a:rPr lang="zh-CN" altLang="en-US" dirty="0">
                <a:solidFill>
                  <a:srgbClr val="000000"/>
                </a:solidFill>
              </a:rPr>
              <a:t>2.自由朗读课文，感知课文内容。</a:t>
            </a:r>
          </a:p>
          <a:p>
            <a:pPr algn="just">
              <a:spcBef>
                <a:spcPts val="1200"/>
              </a:spcBef>
            </a:pPr>
            <a:r>
              <a:rPr lang="zh-CN" altLang="en-US" dirty="0">
                <a:solidFill>
                  <a:srgbClr val="000000"/>
                </a:solidFill>
              </a:rPr>
              <a:t>（</a:t>
            </a:r>
            <a:r>
              <a:rPr lang="en-US" altLang="zh-CN" dirty="0">
                <a:solidFill>
                  <a:srgbClr val="000000"/>
                </a:solidFill>
              </a:rPr>
              <a:t>1</a:t>
            </a:r>
            <a:r>
              <a:rPr lang="zh-CN" altLang="en-US" dirty="0">
                <a:solidFill>
                  <a:srgbClr val="000000"/>
                </a:solidFill>
              </a:rPr>
              <a:t>）课文在结构上分为几部分？每部分各写了什么？</a:t>
            </a:r>
          </a:p>
          <a:p>
            <a:pPr algn="just">
              <a:spcBef>
                <a:spcPts val="1200"/>
              </a:spcBef>
            </a:pPr>
            <a:r>
              <a:rPr lang="zh-CN" altLang="en-US" dirty="0">
                <a:solidFill>
                  <a:srgbClr val="FF0000"/>
                </a:solidFill>
              </a:rPr>
              <a:t>      明确：本文是列夫·托尔斯泰的“肖像画”，可以分为两部分。第1～5段主要写了托尔斯泰的外貌特征；第6～9段描写托尔斯泰那双非同寻常的眼睛。</a:t>
            </a:r>
          </a:p>
          <a:p>
            <a:pPr algn="just">
              <a:spcBef>
                <a:spcPts val="1200"/>
              </a:spcBef>
            </a:pPr>
            <a:r>
              <a:rPr lang="zh-CN" altLang="en-US" dirty="0">
                <a:solidFill>
                  <a:srgbClr val="000000"/>
                </a:solidFill>
              </a:rPr>
              <a:t>（</a:t>
            </a:r>
            <a:r>
              <a:rPr lang="en-US" altLang="zh-CN" dirty="0">
                <a:solidFill>
                  <a:srgbClr val="000000"/>
                </a:solidFill>
              </a:rPr>
              <a:t>2</a:t>
            </a:r>
            <a:r>
              <a:rPr lang="zh-CN" altLang="en-US" dirty="0">
                <a:solidFill>
                  <a:srgbClr val="000000"/>
                </a:solidFill>
              </a:rPr>
              <a:t>）在描写过程中，为什么重点描写他的眼睛？</a:t>
            </a:r>
          </a:p>
          <a:p>
            <a:pPr algn="just">
              <a:spcBef>
                <a:spcPts val="1200"/>
              </a:spcBef>
            </a:pPr>
            <a:r>
              <a:rPr lang="zh-CN" altLang="en-US" dirty="0">
                <a:solidFill>
                  <a:srgbClr val="FF0000"/>
                </a:solidFill>
              </a:rPr>
              <a:t>      明确：因为眼睛是心灵之窗，托尔斯泰丰富的精神世界，通过眼睛充分地表现了出来。作者对托尔斯泰的眼睛的描写，已经不再限于肖像描写了，而是含蓄地揭示了托尔斯泰作为伟大的文学家，对自己所处的时代作出准确、深入、全面的描绘，成为时代的代言人。</a:t>
            </a:r>
          </a:p>
        </p:txBody>
      </p:sp>
      <p:sp>
        <p:nvSpPr>
          <p:cNvPr id="12290" name="文本框 1"/>
          <p:cNvSpPr txBox="1">
            <a:spLocks noChangeArrowheads="1"/>
          </p:cNvSpPr>
          <p:nvPr/>
        </p:nvSpPr>
        <p:spPr bwMode="auto">
          <a:xfrm>
            <a:off x="630465" y="64075"/>
            <a:ext cx="1620957"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itchFamily="34" charset="0"/>
                <a:ea typeface="宋体" pitchFamily="2" charset="-122"/>
              </a:defRPr>
            </a:lvl1pPr>
            <a:lvl2pPr>
              <a:defRPr sz="2000">
                <a:solidFill>
                  <a:schemeClr val="tx1"/>
                </a:solidFill>
                <a:latin typeface="Arial" pitchFamily="34" charset="0"/>
                <a:ea typeface="宋体" pitchFamily="2" charset="-122"/>
              </a:defRPr>
            </a:lvl2pPr>
            <a:lvl3pPr>
              <a:defRPr sz="2000">
                <a:solidFill>
                  <a:schemeClr val="tx1"/>
                </a:solidFill>
                <a:latin typeface="Arial" pitchFamily="34" charset="0"/>
                <a:ea typeface="宋体" pitchFamily="2" charset="-122"/>
              </a:defRPr>
            </a:lvl3pPr>
            <a:lvl4pPr>
              <a:defRPr sz="2000">
                <a:solidFill>
                  <a:schemeClr val="tx1"/>
                </a:solidFill>
                <a:latin typeface="Arial" pitchFamily="34" charset="0"/>
                <a:ea typeface="宋体" pitchFamily="2" charset="-122"/>
              </a:defRPr>
            </a:lvl4pPr>
            <a:lvl5pPr>
              <a:defRPr sz="2000">
                <a:solidFill>
                  <a:schemeClr val="tx1"/>
                </a:solidFill>
                <a:latin typeface="Arial" pitchFamily="34" charset="0"/>
                <a:ea typeface="宋体" pitchFamily="2" charset="-122"/>
              </a:defRPr>
            </a:lvl5pPr>
            <a:lvl6pPr fontAlgn="base">
              <a:spcBef>
                <a:spcPct val="0"/>
              </a:spcBef>
              <a:spcAft>
                <a:spcPct val="0"/>
              </a:spcAft>
              <a:buFont typeface="Arial" pitchFamily="34" charset="0"/>
              <a:defRPr sz="2000">
                <a:solidFill>
                  <a:schemeClr val="tx1"/>
                </a:solidFill>
                <a:latin typeface="Arial" pitchFamily="34" charset="0"/>
                <a:ea typeface="宋体" pitchFamily="2" charset="-122"/>
              </a:defRPr>
            </a:lvl6pPr>
            <a:lvl7pPr fontAlgn="base">
              <a:spcBef>
                <a:spcPct val="0"/>
              </a:spcBef>
              <a:spcAft>
                <a:spcPct val="0"/>
              </a:spcAft>
              <a:buFont typeface="Arial" pitchFamily="34" charset="0"/>
              <a:defRPr sz="2000">
                <a:solidFill>
                  <a:schemeClr val="tx1"/>
                </a:solidFill>
                <a:latin typeface="Arial" pitchFamily="34" charset="0"/>
                <a:ea typeface="宋体" pitchFamily="2" charset="-122"/>
              </a:defRPr>
            </a:lvl7pPr>
            <a:lvl8pPr fontAlgn="base">
              <a:spcBef>
                <a:spcPct val="0"/>
              </a:spcBef>
              <a:spcAft>
                <a:spcPct val="0"/>
              </a:spcAft>
              <a:buFont typeface="Arial" pitchFamily="34" charset="0"/>
              <a:defRPr sz="2000">
                <a:solidFill>
                  <a:schemeClr val="tx1"/>
                </a:solidFill>
                <a:latin typeface="Arial" pitchFamily="34" charset="0"/>
                <a:ea typeface="宋体" pitchFamily="2" charset="-122"/>
              </a:defRPr>
            </a:lvl8pPr>
            <a:lvl9pPr fontAlgn="base">
              <a:spcBef>
                <a:spcPct val="0"/>
              </a:spcBef>
              <a:spcAft>
                <a:spcPct val="0"/>
              </a:spcAft>
              <a:buFont typeface="Arial" pitchFamily="34" charset="0"/>
              <a:defRPr sz="2000">
                <a:solidFill>
                  <a:schemeClr val="tx1"/>
                </a:solidFill>
                <a:latin typeface="Arial" pitchFamily="34" charset="0"/>
                <a:ea typeface="宋体" pitchFamily="2" charset="-122"/>
              </a:defRPr>
            </a:lvl9pPr>
          </a:lstStyle>
          <a:p>
            <a:pPr>
              <a:lnSpc>
                <a:spcPct val="130000"/>
              </a:lnSpc>
            </a:pPr>
            <a:r>
              <a:rPr lang="zh-CN" altLang="en-US" sz="2800" dirty="0">
                <a:latin typeface="黑体" pitchFamily="49" charset="-122"/>
                <a:ea typeface="黑体" pitchFamily="49" charset="-122"/>
              </a:rPr>
              <a:t>新课讲授</a:t>
            </a:r>
          </a:p>
        </p:txBody>
      </p:sp>
      <p:sp>
        <p:nvSpPr>
          <p:cNvPr id="12291" name="文本框 2"/>
          <p:cNvSpPr txBox="1">
            <a:spLocks noChangeArrowheads="1"/>
          </p:cNvSpPr>
          <p:nvPr/>
        </p:nvSpPr>
        <p:spPr bwMode="auto">
          <a:xfrm>
            <a:off x="2590852" y="145543"/>
            <a:ext cx="2339102" cy="57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itchFamily="34" charset="0"/>
                <a:ea typeface="宋体" pitchFamily="2" charset="-122"/>
              </a:defRPr>
            </a:lvl1pPr>
            <a:lvl2pPr>
              <a:defRPr sz="2000">
                <a:solidFill>
                  <a:schemeClr val="tx1"/>
                </a:solidFill>
                <a:latin typeface="Arial" pitchFamily="34" charset="0"/>
                <a:ea typeface="宋体" pitchFamily="2" charset="-122"/>
              </a:defRPr>
            </a:lvl2pPr>
            <a:lvl3pPr>
              <a:defRPr sz="2000">
                <a:solidFill>
                  <a:schemeClr val="tx1"/>
                </a:solidFill>
                <a:latin typeface="Arial" pitchFamily="34" charset="0"/>
                <a:ea typeface="宋体" pitchFamily="2" charset="-122"/>
              </a:defRPr>
            </a:lvl3pPr>
            <a:lvl4pPr>
              <a:defRPr sz="2000">
                <a:solidFill>
                  <a:schemeClr val="tx1"/>
                </a:solidFill>
                <a:latin typeface="Arial" pitchFamily="34" charset="0"/>
                <a:ea typeface="宋体" pitchFamily="2" charset="-122"/>
              </a:defRPr>
            </a:lvl4pPr>
            <a:lvl5pPr>
              <a:defRPr sz="2000">
                <a:solidFill>
                  <a:schemeClr val="tx1"/>
                </a:solidFill>
                <a:latin typeface="Arial" pitchFamily="34" charset="0"/>
                <a:ea typeface="宋体" pitchFamily="2" charset="-122"/>
              </a:defRPr>
            </a:lvl5pPr>
            <a:lvl6pPr fontAlgn="base">
              <a:spcBef>
                <a:spcPct val="0"/>
              </a:spcBef>
              <a:spcAft>
                <a:spcPct val="0"/>
              </a:spcAft>
              <a:buFont typeface="Arial" pitchFamily="34" charset="0"/>
              <a:defRPr sz="2000">
                <a:solidFill>
                  <a:schemeClr val="tx1"/>
                </a:solidFill>
                <a:latin typeface="Arial" pitchFamily="34" charset="0"/>
                <a:ea typeface="宋体" pitchFamily="2" charset="-122"/>
              </a:defRPr>
            </a:lvl6pPr>
            <a:lvl7pPr fontAlgn="base">
              <a:spcBef>
                <a:spcPct val="0"/>
              </a:spcBef>
              <a:spcAft>
                <a:spcPct val="0"/>
              </a:spcAft>
              <a:buFont typeface="Arial" pitchFamily="34" charset="0"/>
              <a:defRPr sz="2000">
                <a:solidFill>
                  <a:schemeClr val="tx1"/>
                </a:solidFill>
                <a:latin typeface="Arial" pitchFamily="34" charset="0"/>
                <a:ea typeface="宋体" pitchFamily="2" charset="-122"/>
              </a:defRPr>
            </a:lvl7pPr>
            <a:lvl8pPr fontAlgn="base">
              <a:spcBef>
                <a:spcPct val="0"/>
              </a:spcBef>
              <a:spcAft>
                <a:spcPct val="0"/>
              </a:spcAft>
              <a:buFont typeface="Arial" pitchFamily="34" charset="0"/>
              <a:defRPr sz="2000">
                <a:solidFill>
                  <a:schemeClr val="tx1"/>
                </a:solidFill>
                <a:latin typeface="Arial" pitchFamily="34" charset="0"/>
                <a:ea typeface="宋体" pitchFamily="2" charset="-122"/>
              </a:defRPr>
            </a:lvl8pPr>
            <a:lvl9pPr fontAlgn="base">
              <a:spcBef>
                <a:spcPct val="0"/>
              </a:spcBef>
              <a:spcAft>
                <a:spcPct val="0"/>
              </a:spcAft>
              <a:buFont typeface="Arial" pitchFamily="34" charset="0"/>
              <a:defRPr sz="2000">
                <a:solidFill>
                  <a:schemeClr val="tx1"/>
                </a:solidFill>
                <a:latin typeface="Arial" pitchFamily="34" charset="0"/>
                <a:ea typeface="宋体" pitchFamily="2" charset="-122"/>
              </a:defRPr>
            </a:lvl9pPr>
          </a:lstStyle>
          <a:p>
            <a:pPr>
              <a:lnSpc>
                <a:spcPct val="130000"/>
              </a:lnSpc>
            </a:pPr>
            <a:r>
              <a:rPr lang="zh-CN" altLang="en-US" sz="2400" dirty="0">
                <a:latin typeface="黑体" pitchFamily="49" charset="-122"/>
                <a:ea typeface="黑体" pitchFamily="49" charset="-122"/>
              </a:rPr>
              <a:t>（一）整体感知</a:t>
            </a:r>
          </a:p>
        </p:txBody>
      </p:sp>
    </p:spTree>
    <p:custDataLst>
      <p:tags r:id="rId1"/>
    </p:custDataLst>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diamond(in)">
                                      <p:cBhvr>
                                        <p:cTn id="7" dur="2000"/>
                                        <p:tgtEl>
                                          <p:spTgt spid="1229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2291"/>
                                        </p:tgtEl>
                                        <p:attrNameLst>
                                          <p:attrName>style.visibility</p:attrName>
                                        </p:attrNameLst>
                                      </p:cBhvr>
                                      <p:to>
                                        <p:strVal val="visible"/>
                                      </p:to>
                                    </p:set>
                                    <p:animEffect transition="in" filter="wipe(down)">
                                      <p:cBhvr>
                                        <p:cTn id="12" dur="500"/>
                                        <p:tgtEl>
                                          <p:spTgt spid="1229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nodeType="clickEffect">
                                  <p:stCondLst>
                                    <p:cond delay="0"/>
                                  </p:stCondLst>
                                  <p:childTnLst>
                                    <p:set>
                                      <p:cBhvr>
                                        <p:cTn id="16" dur="1" fill="hold">
                                          <p:stCondLst>
                                            <p:cond delay="0"/>
                                          </p:stCondLst>
                                        </p:cTn>
                                        <p:tgtEl>
                                          <p:spTgt spid="12289">
                                            <p:txEl>
                                              <p:pRg st="0" end="0"/>
                                            </p:txEl>
                                          </p:spTgt>
                                        </p:tgtEl>
                                        <p:attrNameLst>
                                          <p:attrName>style.visibility</p:attrName>
                                        </p:attrNameLst>
                                      </p:cBhvr>
                                      <p:to>
                                        <p:strVal val="visible"/>
                                      </p:to>
                                    </p:set>
                                    <p:animEffect transition="in" filter="checkerboard(across)">
                                      <p:cBhvr>
                                        <p:cTn id="17" dur="500"/>
                                        <p:tgtEl>
                                          <p:spTgt spid="12289">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ntr" presetSubtype="10" fill="hold" nodeType="clickEffect">
                                  <p:stCondLst>
                                    <p:cond delay="0"/>
                                  </p:stCondLst>
                                  <p:childTnLst>
                                    <p:set>
                                      <p:cBhvr>
                                        <p:cTn id="21" dur="1" fill="hold">
                                          <p:stCondLst>
                                            <p:cond delay="0"/>
                                          </p:stCondLst>
                                        </p:cTn>
                                        <p:tgtEl>
                                          <p:spTgt spid="12289">
                                            <p:txEl>
                                              <p:pRg st="1" end="1"/>
                                            </p:txEl>
                                          </p:spTgt>
                                        </p:tgtEl>
                                        <p:attrNameLst>
                                          <p:attrName>style.visibility</p:attrName>
                                        </p:attrNameLst>
                                      </p:cBhvr>
                                      <p:to>
                                        <p:strVal val="visible"/>
                                      </p:to>
                                    </p:set>
                                    <p:animEffect transition="in" filter="checkerboard(across)">
                                      <p:cBhvr>
                                        <p:cTn id="22" dur="500"/>
                                        <p:tgtEl>
                                          <p:spTgt spid="12289">
                                            <p:txEl>
                                              <p:pRg st="1" end="1"/>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4" fill="hold" nodeType="clickEffect">
                                  <p:stCondLst>
                                    <p:cond delay="0"/>
                                  </p:stCondLst>
                                  <p:childTnLst>
                                    <p:set>
                                      <p:cBhvr>
                                        <p:cTn id="26" dur="1" fill="hold">
                                          <p:stCondLst>
                                            <p:cond delay="0"/>
                                          </p:stCondLst>
                                        </p:cTn>
                                        <p:tgtEl>
                                          <p:spTgt spid="12289">
                                            <p:txEl>
                                              <p:pRg st="2" end="2"/>
                                            </p:txEl>
                                          </p:spTgt>
                                        </p:tgtEl>
                                        <p:attrNameLst>
                                          <p:attrName>style.visibility</p:attrName>
                                        </p:attrNameLst>
                                      </p:cBhvr>
                                      <p:to>
                                        <p:strVal val="visible"/>
                                      </p:to>
                                    </p:set>
                                    <p:anim calcmode="lin" valueType="num">
                                      <p:cBhvr additive="base">
                                        <p:cTn id="27" dur="500" fill="hold"/>
                                        <p:tgtEl>
                                          <p:spTgt spid="12289">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228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5" presetClass="entr" presetSubtype="10" fill="hold" nodeType="clickEffect">
                                  <p:stCondLst>
                                    <p:cond delay="0"/>
                                  </p:stCondLst>
                                  <p:childTnLst>
                                    <p:set>
                                      <p:cBhvr>
                                        <p:cTn id="32" dur="1" fill="hold">
                                          <p:stCondLst>
                                            <p:cond delay="0"/>
                                          </p:stCondLst>
                                        </p:cTn>
                                        <p:tgtEl>
                                          <p:spTgt spid="12289">
                                            <p:txEl>
                                              <p:pRg st="3" end="3"/>
                                            </p:txEl>
                                          </p:spTgt>
                                        </p:tgtEl>
                                        <p:attrNameLst>
                                          <p:attrName>style.visibility</p:attrName>
                                        </p:attrNameLst>
                                      </p:cBhvr>
                                      <p:to>
                                        <p:strVal val="visible"/>
                                      </p:to>
                                    </p:set>
                                    <p:animEffect transition="in" filter="checkerboard(across)">
                                      <p:cBhvr>
                                        <p:cTn id="33" dur="500"/>
                                        <p:tgtEl>
                                          <p:spTgt spid="12289">
                                            <p:txEl>
                                              <p:pRg st="3" end="3"/>
                                            </p:txEl>
                                          </p:spTgt>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2" presetClass="entr" presetSubtype="4" fill="hold" nodeType="clickEffect">
                                  <p:stCondLst>
                                    <p:cond delay="0"/>
                                  </p:stCondLst>
                                  <p:childTnLst>
                                    <p:set>
                                      <p:cBhvr>
                                        <p:cTn id="37" dur="1" fill="hold">
                                          <p:stCondLst>
                                            <p:cond delay="0"/>
                                          </p:stCondLst>
                                        </p:cTn>
                                        <p:tgtEl>
                                          <p:spTgt spid="12289">
                                            <p:txEl>
                                              <p:pRg st="4" end="4"/>
                                            </p:txEl>
                                          </p:spTgt>
                                        </p:tgtEl>
                                        <p:attrNameLst>
                                          <p:attrName>style.visibility</p:attrName>
                                        </p:attrNameLst>
                                      </p:cBhvr>
                                      <p:to>
                                        <p:strVal val="visible"/>
                                      </p:to>
                                    </p:set>
                                    <p:anim calcmode="lin" valueType="num">
                                      <p:cBhvr additive="base">
                                        <p:cTn id="38" dur="500" fill="hold"/>
                                        <p:tgtEl>
                                          <p:spTgt spid="12289">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1228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5" presetClass="entr" presetSubtype="10" fill="hold" nodeType="clickEffect">
                                  <p:stCondLst>
                                    <p:cond delay="0"/>
                                  </p:stCondLst>
                                  <p:childTnLst>
                                    <p:set>
                                      <p:cBhvr>
                                        <p:cTn id="43" dur="1" fill="hold">
                                          <p:stCondLst>
                                            <p:cond delay="0"/>
                                          </p:stCondLst>
                                        </p:cTn>
                                        <p:tgtEl>
                                          <p:spTgt spid="12289">
                                            <p:txEl>
                                              <p:pRg st="5" end="5"/>
                                            </p:txEl>
                                          </p:spTgt>
                                        </p:tgtEl>
                                        <p:attrNameLst>
                                          <p:attrName>style.visibility</p:attrName>
                                        </p:attrNameLst>
                                      </p:cBhvr>
                                      <p:to>
                                        <p:strVal val="visible"/>
                                      </p:to>
                                    </p:set>
                                    <p:animEffect transition="in" filter="checkerboard(across)">
                                      <p:cBhvr>
                                        <p:cTn id="44" dur="500"/>
                                        <p:tgtEl>
                                          <p:spTgt spid="1228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p:bldP spid="1229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矩形 46081"/>
          <p:cNvSpPr>
            <a:spLocks noChangeArrowheads="1"/>
          </p:cNvSpPr>
          <p:nvPr/>
        </p:nvSpPr>
        <p:spPr bwMode="auto">
          <a:xfrm>
            <a:off x="304800" y="1005900"/>
            <a:ext cx="8534400" cy="2400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a:lnSpc>
                <a:spcPct val="150000"/>
              </a:lnSpc>
            </a:pPr>
            <a:r>
              <a:rPr lang="zh-CN" altLang="en-US" dirty="0">
                <a:solidFill>
                  <a:srgbClr val="000000"/>
                </a:solidFill>
              </a:rPr>
              <a:t>1.找出文中概括托尔斯泰的形貌给人的总体印象的语句。</a:t>
            </a:r>
          </a:p>
          <a:p>
            <a:pPr algn="just">
              <a:lnSpc>
                <a:spcPct val="150000"/>
              </a:lnSpc>
            </a:pPr>
            <a:r>
              <a:rPr lang="zh-CN" altLang="en-US" dirty="0">
                <a:solidFill>
                  <a:srgbClr val="000000"/>
                </a:solidFill>
              </a:rPr>
              <a:t>       </a:t>
            </a:r>
            <a:r>
              <a:rPr lang="zh-CN" altLang="en-US" dirty="0">
                <a:solidFill>
                  <a:srgbClr val="FF0000"/>
                </a:solidFill>
              </a:rPr>
              <a:t>明确：如：“托尔斯泰给人留下的难忘形象，来源于他那犹如卷起的滔滔白浪的大胡子”“留给人的总印象是失调、崎岖、平庸，甚至粗鄙”“托尔斯泰并没有自己独特的面相，他拥有一张俄国普通大众的脸，因为他与全体俄国人民同呼吸共命运”。</a:t>
            </a:r>
          </a:p>
        </p:txBody>
      </p:sp>
      <p:sp>
        <p:nvSpPr>
          <p:cNvPr id="13314" name="文本框 1"/>
          <p:cNvSpPr txBox="1">
            <a:spLocks noChangeArrowheads="1"/>
          </p:cNvSpPr>
          <p:nvPr/>
        </p:nvSpPr>
        <p:spPr bwMode="auto">
          <a:xfrm>
            <a:off x="457308" y="440049"/>
            <a:ext cx="2339102" cy="57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itchFamily="34" charset="0"/>
                <a:ea typeface="宋体" pitchFamily="2" charset="-122"/>
              </a:defRPr>
            </a:lvl1pPr>
            <a:lvl2pPr>
              <a:defRPr sz="2000">
                <a:solidFill>
                  <a:schemeClr val="tx1"/>
                </a:solidFill>
                <a:latin typeface="Arial" pitchFamily="34" charset="0"/>
                <a:ea typeface="宋体" pitchFamily="2" charset="-122"/>
              </a:defRPr>
            </a:lvl2pPr>
            <a:lvl3pPr>
              <a:defRPr sz="2000">
                <a:solidFill>
                  <a:schemeClr val="tx1"/>
                </a:solidFill>
                <a:latin typeface="Arial" pitchFamily="34" charset="0"/>
                <a:ea typeface="宋体" pitchFamily="2" charset="-122"/>
              </a:defRPr>
            </a:lvl3pPr>
            <a:lvl4pPr>
              <a:defRPr sz="2000">
                <a:solidFill>
                  <a:schemeClr val="tx1"/>
                </a:solidFill>
                <a:latin typeface="Arial" pitchFamily="34" charset="0"/>
                <a:ea typeface="宋体" pitchFamily="2" charset="-122"/>
              </a:defRPr>
            </a:lvl4pPr>
            <a:lvl5pPr>
              <a:defRPr sz="2000">
                <a:solidFill>
                  <a:schemeClr val="tx1"/>
                </a:solidFill>
                <a:latin typeface="Arial" pitchFamily="34" charset="0"/>
                <a:ea typeface="宋体" pitchFamily="2" charset="-122"/>
              </a:defRPr>
            </a:lvl5pPr>
            <a:lvl6pPr fontAlgn="base">
              <a:spcBef>
                <a:spcPct val="0"/>
              </a:spcBef>
              <a:spcAft>
                <a:spcPct val="0"/>
              </a:spcAft>
              <a:buFont typeface="Arial" pitchFamily="34" charset="0"/>
              <a:defRPr sz="2000">
                <a:solidFill>
                  <a:schemeClr val="tx1"/>
                </a:solidFill>
                <a:latin typeface="Arial" pitchFamily="34" charset="0"/>
                <a:ea typeface="宋体" pitchFamily="2" charset="-122"/>
              </a:defRPr>
            </a:lvl6pPr>
            <a:lvl7pPr fontAlgn="base">
              <a:spcBef>
                <a:spcPct val="0"/>
              </a:spcBef>
              <a:spcAft>
                <a:spcPct val="0"/>
              </a:spcAft>
              <a:buFont typeface="Arial" pitchFamily="34" charset="0"/>
              <a:defRPr sz="2000">
                <a:solidFill>
                  <a:schemeClr val="tx1"/>
                </a:solidFill>
                <a:latin typeface="Arial" pitchFamily="34" charset="0"/>
                <a:ea typeface="宋体" pitchFamily="2" charset="-122"/>
              </a:defRPr>
            </a:lvl7pPr>
            <a:lvl8pPr fontAlgn="base">
              <a:spcBef>
                <a:spcPct val="0"/>
              </a:spcBef>
              <a:spcAft>
                <a:spcPct val="0"/>
              </a:spcAft>
              <a:buFont typeface="Arial" pitchFamily="34" charset="0"/>
              <a:defRPr sz="2000">
                <a:solidFill>
                  <a:schemeClr val="tx1"/>
                </a:solidFill>
                <a:latin typeface="Arial" pitchFamily="34" charset="0"/>
                <a:ea typeface="宋体" pitchFamily="2" charset="-122"/>
              </a:defRPr>
            </a:lvl8pPr>
            <a:lvl9pPr fontAlgn="base">
              <a:spcBef>
                <a:spcPct val="0"/>
              </a:spcBef>
              <a:spcAft>
                <a:spcPct val="0"/>
              </a:spcAft>
              <a:buFont typeface="Arial" pitchFamily="34" charset="0"/>
              <a:defRPr sz="2000">
                <a:solidFill>
                  <a:schemeClr val="tx1"/>
                </a:solidFill>
                <a:latin typeface="Arial" pitchFamily="34" charset="0"/>
                <a:ea typeface="宋体" pitchFamily="2" charset="-122"/>
              </a:defRPr>
            </a:lvl9pPr>
          </a:lstStyle>
          <a:p>
            <a:pPr>
              <a:lnSpc>
                <a:spcPct val="130000"/>
              </a:lnSpc>
            </a:pPr>
            <a:r>
              <a:rPr lang="zh-CN" altLang="en-US" sz="2400" dirty="0">
                <a:latin typeface="黑体" pitchFamily="49" charset="-122"/>
                <a:ea typeface="黑体" pitchFamily="49" charset="-122"/>
              </a:rPr>
              <a:t>（二）问题探究</a:t>
            </a:r>
          </a:p>
        </p:txBody>
      </p:sp>
    </p:spTree>
    <p:custDataLst>
      <p:tags r:id="rId1"/>
    </p:custDataLst>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additive="base">
                                        <p:cTn id="7" dur="500" fill="hold"/>
                                        <p:tgtEl>
                                          <p:spTgt spid="13314"/>
                                        </p:tgtEl>
                                        <p:attrNameLst>
                                          <p:attrName>ppt_x</p:attrName>
                                        </p:attrNameLst>
                                      </p:cBhvr>
                                      <p:tavLst>
                                        <p:tav tm="0">
                                          <p:val>
                                            <p:strVal val="#ppt_x"/>
                                          </p:val>
                                        </p:tav>
                                        <p:tav tm="100000">
                                          <p:val>
                                            <p:strVal val="#ppt_x"/>
                                          </p:val>
                                        </p:tav>
                                      </p:tavLst>
                                    </p:anim>
                                    <p:anim calcmode="lin" valueType="num">
                                      <p:cBhvr additive="base">
                                        <p:cTn id="8" dur="500" fill="hold"/>
                                        <p:tgtEl>
                                          <p:spTgt spid="1331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3313">
                                            <p:txEl>
                                              <p:pRg st="0" end="0"/>
                                            </p:txEl>
                                          </p:spTgt>
                                        </p:tgtEl>
                                        <p:attrNameLst>
                                          <p:attrName>style.visibility</p:attrName>
                                        </p:attrNameLst>
                                      </p:cBhvr>
                                      <p:to>
                                        <p:strVal val="visible"/>
                                      </p:to>
                                    </p:set>
                                    <p:anim calcmode="lin" valueType="num">
                                      <p:cBhvr additive="base">
                                        <p:cTn id="13" dur="500" fill="hold"/>
                                        <p:tgtEl>
                                          <p:spTgt spid="1331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3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4" fill="hold" nodeType="clickEffect">
                                  <p:stCondLst>
                                    <p:cond delay="0"/>
                                  </p:stCondLst>
                                  <p:childTnLst>
                                    <p:set>
                                      <p:cBhvr>
                                        <p:cTn id="18" dur="1" fill="hold">
                                          <p:stCondLst>
                                            <p:cond delay="0"/>
                                          </p:stCondLst>
                                        </p:cTn>
                                        <p:tgtEl>
                                          <p:spTgt spid="13313">
                                            <p:txEl>
                                              <p:pRg st="1" end="1"/>
                                            </p:txEl>
                                          </p:spTgt>
                                        </p:tgtEl>
                                        <p:attrNameLst>
                                          <p:attrName>style.visibility</p:attrName>
                                        </p:attrNameLst>
                                      </p:cBhvr>
                                      <p:to>
                                        <p:strVal val="visible"/>
                                      </p:to>
                                    </p:set>
                                    <p:animEffect transition="in" filter="wipe(down)">
                                      <p:cBhvr>
                                        <p:cTn id="19" dur="500"/>
                                        <p:tgtEl>
                                          <p:spTgt spid="1331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矩形 47105"/>
          <p:cNvSpPr/>
          <p:nvPr/>
        </p:nvSpPr>
        <p:spPr>
          <a:xfrm>
            <a:off x="176214" y="133414"/>
            <a:ext cx="8766175" cy="5078313"/>
          </a:xfrm>
          <a:prstGeom prst="rect">
            <a:avLst/>
          </a:prstGeom>
          <a:noFill/>
          <a:ln w="9525">
            <a:noFill/>
          </a:ln>
        </p:spPr>
        <p:txBody>
          <a:bodyPr anchor="ctr">
            <a:spAutoFit/>
          </a:bodyPr>
          <a:lstStyle/>
          <a:p>
            <a:pPr algn="just">
              <a:lnSpc>
                <a:spcPct val="150000"/>
              </a:lnSpc>
            </a:pPr>
            <a:r>
              <a:rPr lang="zh-CN" altLang="en-US" sz="1800" noProof="1">
                <a:solidFill>
                  <a:srgbClr val="000000"/>
                </a:solidFill>
                <a:cs typeface="+mn-ea"/>
              </a:rPr>
              <a:t>2.从文中找出运用夸张、比喻的修辞手法描写托尔斯泰的眉毛、须发、皮肤、鼻子、眼睛的语句，并品评其表达效果。</a:t>
            </a:r>
          </a:p>
          <a:p>
            <a:pPr indent="457200" algn="just">
              <a:lnSpc>
                <a:spcPct val="150000"/>
              </a:lnSpc>
            </a:pPr>
            <a:r>
              <a:rPr lang="zh-CN" altLang="en-US" sz="1800" noProof="1">
                <a:solidFill>
                  <a:srgbClr val="FF0000"/>
                </a:solidFill>
                <a:cs typeface="+mn-ea"/>
              </a:rPr>
              <a:t>明确：描写眉毛：宽约一指的眉毛像纠缠不清的树根，朝上倒竖。</a:t>
            </a:r>
          </a:p>
          <a:p>
            <a:pPr indent="457200" algn="just">
              <a:lnSpc>
                <a:spcPct val="150000"/>
              </a:lnSpc>
            </a:pPr>
            <a:r>
              <a:rPr lang="zh-CN" altLang="en-US" sz="1800" noProof="1">
                <a:solidFill>
                  <a:srgbClr val="FF0000"/>
                </a:solidFill>
                <a:cs typeface="+mn-ea"/>
              </a:rPr>
              <a:t>描写须发：一绺绺灰白的鬈发像泡沫一样堆在额头上。不管从哪个角度看，你都能见到热带森林般茂密的须发……他那犹如卷起的滔滔白浪的大胡子。</a:t>
            </a:r>
          </a:p>
          <a:p>
            <a:pPr indent="457200" algn="just">
              <a:lnSpc>
                <a:spcPct val="150000"/>
              </a:lnSpc>
            </a:pPr>
            <a:r>
              <a:rPr lang="zh-CN" altLang="en-US" sz="1800" noProof="1">
                <a:solidFill>
                  <a:srgbClr val="FF0000"/>
                </a:solidFill>
                <a:cs typeface="+mn-ea"/>
              </a:rPr>
              <a:t>描写皮肤：皮肤藏污纳垢，缺少光泽，就像用枝条扎成的村舍外墙那样粗糙。</a:t>
            </a:r>
          </a:p>
          <a:p>
            <a:pPr indent="457200" algn="just">
              <a:lnSpc>
                <a:spcPct val="150000"/>
              </a:lnSpc>
            </a:pPr>
            <a:r>
              <a:rPr lang="zh-CN" altLang="en-US" sz="1800" noProof="1">
                <a:solidFill>
                  <a:srgbClr val="FF0000"/>
                </a:solidFill>
                <a:cs typeface="+mn-ea"/>
              </a:rPr>
              <a:t>描写鼻子：一个宽宽的、两孔朝天的狮子鼻，仿佛被人一拳打塌了的样子。</a:t>
            </a:r>
          </a:p>
          <a:p>
            <a:pPr indent="457200" algn="just">
              <a:lnSpc>
                <a:spcPct val="150000"/>
              </a:lnSpc>
            </a:pPr>
            <a:r>
              <a:rPr lang="zh-CN" altLang="en-US" sz="1800" noProof="1">
                <a:solidFill>
                  <a:srgbClr val="FF0000"/>
                </a:solidFill>
                <a:cs typeface="+mn-ea"/>
              </a:rPr>
              <a:t>描写目光：像枪弹穿透了伪装的甲胄，像金刚刀切开了玻璃。</a:t>
            </a:r>
          </a:p>
          <a:p>
            <a:pPr indent="457200" algn="just">
              <a:lnSpc>
                <a:spcPct val="150000"/>
              </a:lnSpc>
            </a:pPr>
            <a:r>
              <a:rPr lang="zh-CN" altLang="en-US" sz="1800" noProof="1">
                <a:solidFill>
                  <a:srgbClr val="FF0000"/>
                </a:solidFill>
                <a:cs typeface="+mn-ea"/>
              </a:rPr>
              <a:t>文中对托尔斯泰的外貌描写，大量运用神奇的夸张和连珠的妙喻，不仅使托尔斯泰形象鲜明、特征突出，而且使人产生无尽的联想。比喻不是追求形似，而是追求神肖；夸张是故意言过其实，尽量作扩大或缩小的描述，更加突显托翁的外貌特征。“形”“神”的独到刻画，使文意深刻，韵味无穷。</a:t>
            </a:r>
          </a:p>
        </p:txBody>
      </p:sp>
    </p:spTree>
    <p:custDataLst>
      <p:tags r:id="rId1"/>
    </p:custDataLst>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4337">
                                            <p:txEl>
                                              <p:pRg st="0" end="0"/>
                                            </p:txEl>
                                          </p:spTgt>
                                        </p:tgtEl>
                                        <p:attrNameLst>
                                          <p:attrName>style.visibility</p:attrName>
                                        </p:attrNameLst>
                                      </p:cBhvr>
                                      <p:to>
                                        <p:strVal val="visible"/>
                                      </p:to>
                                    </p:set>
                                    <p:animEffect transition="in" filter="blinds(horizontal)">
                                      <p:cBhvr>
                                        <p:cTn id="7" dur="500"/>
                                        <p:tgtEl>
                                          <p:spTgt spid="1433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14337">
                                            <p:txEl>
                                              <p:pRg st="1" end="1"/>
                                            </p:txEl>
                                          </p:spTgt>
                                        </p:tgtEl>
                                        <p:attrNameLst>
                                          <p:attrName>style.visibility</p:attrName>
                                        </p:attrNameLst>
                                      </p:cBhvr>
                                      <p:to>
                                        <p:strVal val="visible"/>
                                      </p:to>
                                    </p:set>
                                    <p:animEffect transition="in" filter="diamond(in)">
                                      <p:cBhvr>
                                        <p:cTn id="12" dur="2000"/>
                                        <p:tgtEl>
                                          <p:spTgt spid="14337">
                                            <p:txEl>
                                              <p:pRg st="1" end="1"/>
                                            </p:txEl>
                                          </p:spTgt>
                                        </p:tgtEl>
                                      </p:cBhvr>
                                    </p:animEffect>
                                  </p:childTnLst>
                                </p:cTn>
                              </p:par>
                              <p:par>
                                <p:cTn id="13" presetID="8" presetClass="entr" presetSubtype="16" fill="hold" nodeType="withEffect">
                                  <p:stCondLst>
                                    <p:cond delay="0"/>
                                  </p:stCondLst>
                                  <p:childTnLst>
                                    <p:set>
                                      <p:cBhvr>
                                        <p:cTn id="14" dur="1" fill="hold">
                                          <p:stCondLst>
                                            <p:cond delay="0"/>
                                          </p:stCondLst>
                                        </p:cTn>
                                        <p:tgtEl>
                                          <p:spTgt spid="14337">
                                            <p:txEl>
                                              <p:pRg st="2" end="2"/>
                                            </p:txEl>
                                          </p:spTgt>
                                        </p:tgtEl>
                                        <p:attrNameLst>
                                          <p:attrName>style.visibility</p:attrName>
                                        </p:attrNameLst>
                                      </p:cBhvr>
                                      <p:to>
                                        <p:strVal val="visible"/>
                                      </p:to>
                                    </p:set>
                                    <p:animEffect transition="in" filter="diamond(in)">
                                      <p:cBhvr>
                                        <p:cTn id="15" dur="2000"/>
                                        <p:tgtEl>
                                          <p:spTgt spid="14337">
                                            <p:txEl>
                                              <p:pRg st="2" end="2"/>
                                            </p:txEl>
                                          </p:spTgt>
                                        </p:tgtEl>
                                      </p:cBhvr>
                                    </p:animEffect>
                                  </p:childTnLst>
                                </p:cTn>
                              </p:par>
                              <p:par>
                                <p:cTn id="16" presetID="8" presetClass="entr" presetSubtype="16" fill="hold" nodeType="withEffect">
                                  <p:stCondLst>
                                    <p:cond delay="0"/>
                                  </p:stCondLst>
                                  <p:childTnLst>
                                    <p:set>
                                      <p:cBhvr>
                                        <p:cTn id="17" dur="1" fill="hold">
                                          <p:stCondLst>
                                            <p:cond delay="0"/>
                                          </p:stCondLst>
                                        </p:cTn>
                                        <p:tgtEl>
                                          <p:spTgt spid="14337">
                                            <p:txEl>
                                              <p:pRg st="3" end="3"/>
                                            </p:txEl>
                                          </p:spTgt>
                                        </p:tgtEl>
                                        <p:attrNameLst>
                                          <p:attrName>style.visibility</p:attrName>
                                        </p:attrNameLst>
                                      </p:cBhvr>
                                      <p:to>
                                        <p:strVal val="visible"/>
                                      </p:to>
                                    </p:set>
                                    <p:animEffect transition="in" filter="diamond(in)">
                                      <p:cBhvr>
                                        <p:cTn id="18" dur="2000"/>
                                        <p:tgtEl>
                                          <p:spTgt spid="14337">
                                            <p:txEl>
                                              <p:pRg st="3" end="3"/>
                                            </p:txEl>
                                          </p:spTgt>
                                        </p:tgtEl>
                                      </p:cBhvr>
                                    </p:animEffect>
                                  </p:childTnLst>
                                </p:cTn>
                              </p:par>
                              <p:par>
                                <p:cTn id="19" presetID="8" presetClass="entr" presetSubtype="16" fill="hold" nodeType="withEffect">
                                  <p:stCondLst>
                                    <p:cond delay="0"/>
                                  </p:stCondLst>
                                  <p:childTnLst>
                                    <p:set>
                                      <p:cBhvr>
                                        <p:cTn id="20" dur="1" fill="hold">
                                          <p:stCondLst>
                                            <p:cond delay="0"/>
                                          </p:stCondLst>
                                        </p:cTn>
                                        <p:tgtEl>
                                          <p:spTgt spid="14337">
                                            <p:txEl>
                                              <p:pRg st="4" end="4"/>
                                            </p:txEl>
                                          </p:spTgt>
                                        </p:tgtEl>
                                        <p:attrNameLst>
                                          <p:attrName>style.visibility</p:attrName>
                                        </p:attrNameLst>
                                      </p:cBhvr>
                                      <p:to>
                                        <p:strVal val="visible"/>
                                      </p:to>
                                    </p:set>
                                    <p:animEffect transition="in" filter="diamond(in)">
                                      <p:cBhvr>
                                        <p:cTn id="21" dur="2000"/>
                                        <p:tgtEl>
                                          <p:spTgt spid="14337">
                                            <p:txEl>
                                              <p:pRg st="4" end="4"/>
                                            </p:txEl>
                                          </p:spTgt>
                                        </p:tgtEl>
                                      </p:cBhvr>
                                    </p:animEffect>
                                  </p:childTnLst>
                                </p:cTn>
                              </p:par>
                              <p:par>
                                <p:cTn id="22" presetID="8" presetClass="entr" presetSubtype="16" fill="hold" nodeType="withEffect">
                                  <p:stCondLst>
                                    <p:cond delay="0"/>
                                  </p:stCondLst>
                                  <p:childTnLst>
                                    <p:set>
                                      <p:cBhvr>
                                        <p:cTn id="23" dur="1" fill="hold">
                                          <p:stCondLst>
                                            <p:cond delay="0"/>
                                          </p:stCondLst>
                                        </p:cTn>
                                        <p:tgtEl>
                                          <p:spTgt spid="14337">
                                            <p:txEl>
                                              <p:pRg st="5" end="5"/>
                                            </p:txEl>
                                          </p:spTgt>
                                        </p:tgtEl>
                                        <p:attrNameLst>
                                          <p:attrName>style.visibility</p:attrName>
                                        </p:attrNameLst>
                                      </p:cBhvr>
                                      <p:to>
                                        <p:strVal val="visible"/>
                                      </p:to>
                                    </p:set>
                                    <p:animEffect transition="in" filter="diamond(in)">
                                      <p:cBhvr>
                                        <p:cTn id="24" dur="2000"/>
                                        <p:tgtEl>
                                          <p:spTgt spid="14337">
                                            <p:txEl>
                                              <p:pRg st="5" end="5"/>
                                            </p:txEl>
                                          </p:spTgt>
                                        </p:tgtEl>
                                      </p:cBhvr>
                                    </p:animEffect>
                                  </p:childTnLst>
                                </p:cTn>
                              </p:par>
                              <p:par>
                                <p:cTn id="25" presetID="8" presetClass="entr" presetSubtype="16" fill="hold" nodeType="withEffect">
                                  <p:stCondLst>
                                    <p:cond delay="0"/>
                                  </p:stCondLst>
                                  <p:childTnLst>
                                    <p:set>
                                      <p:cBhvr>
                                        <p:cTn id="26" dur="1" fill="hold">
                                          <p:stCondLst>
                                            <p:cond delay="0"/>
                                          </p:stCondLst>
                                        </p:cTn>
                                        <p:tgtEl>
                                          <p:spTgt spid="14337">
                                            <p:txEl>
                                              <p:pRg st="6" end="6"/>
                                            </p:txEl>
                                          </p:spTgt>
                                        </p:tgtEl>
                                        <p:attrNameLst>
                                          <p:attrName>style.visibility</p:attrName>
                                        </p:attrNameLst>
                                      </p:cBhvr>
                                      <p:to>
                                        <p:strVal val="visible"/>
                                      </p:to>
                                    </p:set>
                                    <p:animEffect transition="in" filter="diamond(in)">
                                      <p:cBhvr>
                                        <p:cTn id="27" dur="2000"/>
                                        <p:tgtEl>
                                          <p:spTgt spid="1433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矩形 48129"/>
          <p:cNvSpPr>
            <a:spLocks noChangeArrowheads="1"/>
          </p:cNvSpPr>
          <p:nvPr/>
        </p:nvSpPr>
        <p:spPr bwMode="auto">
          <a:xfrm>
            <a:off x="304800" y="446321"/>
            <a:ext cx="8534400" cy="4662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a:lnSpc>
                <a:spcPct val="150000"/>
              </a:lnSpc>
            </a:pPr>
            <a:r>
              <a:rPr lang="zh-CN" altLang="en-US" sz="1800" dirty="0">
                <a:solidFill>
                  <a:srgbClr val="000000"/>
                </a:solidFill>
              </a:rPr>
              <a:t>3.文中第8段“托尔斯泰面部的其他部件——胡子、眉毛、头发，都不过是用以包装、保护这对闪光的珠宝的甲壳而已”，粗鄙的外表反衬出他眼睛的无比精美，文意的重心落在通过写眼睛揭示他对人事的敏察和内心世界的深邃，那么文中对托尔斯泰的眼睛作了怎样的评价？</a:t>
            </a:r>
          </a:p>
          <a:p>
            <a:pPr algn="just">
              <a:lnSpc>
                <a:spcPct val="150000"/>
              </a:lnSpc>
            </a:pPr>
            <a:r>
              <a:rPr lang="zh-CN" altLang="en-US" sz="1800" dirty="0">
                <a:solidFill>
                  <a:srgbClr val="000000"/>
                </a:solidFill>
              </a:rPr>
              <a:t>       </a:t>
            </a:r>
            <a:r>
              <a:rPr lang="zh-CN" altLang="en-US" sz="1800" dirty="0">
                <a:solidFill>
                  <a:srgbClr val="FF0000"/>
                </a:solidFill>
              </a:rPr>
              <a:t>明确：课文描写了托尔斯泰目光的犀利，如“这道目光就像一把锃亮的钢刀刺了过来，又稳又准，击中要害”，表现他敏锐、准确的洞察力。写他的眼睛蕴藏着丰富的感情，如“人类面部最富感情的一对眼睛，可以抒发各种各样的感情”“在优美动人的音乐影响下，它们可以像村妇那样热泪涟涟。精神上感到满足自在时，它们可以闪闪发光……”，写托尔斯泰眼睛的威力揭示他观察社会、人生、时代的广阔和深细，以及批判的深度和广度。文章的结尾段赞美了托尔斯泰犀利的眼光，揭示他人生的不幸。</a:t>
            </a:r>
          </a:p>
        </p:txBody>
      </p:sp>
    </p:spTree>
    <p:custDataLst>
      <p:tags r:id="rId1"/>
    </p:custDataLst>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15361">
                                            <p:txEl>
                                              <p:pRg st="0" end="0"/>
                                            </p:txEl>
                                          </p:spTgt>
                                        </p:tgtEl>
                                        <p:attrNameLst>
                                          <p:attrName>style.visibility</p:attrName>
                                        </p:attrNameLst>
                                      </p:cBhvr>
                                      <p:to>
                                        <p:strVal val="visible"/>
                                      </p:to>
                                    </p:set>
                                    <p:animEffect transition="in" filter="box(in)">
                                      <p:cBhvr>
                                        <p:cTn id="7" dur="2000"/>
                                        <p:tgtEl>
                                          <p:spTgt spid="1536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nodeType="clickEffect">
                                  <p:stCondLst>
                                    <p:cond delay="0"/>
                                  </p:stCondLst>
                                  <p:childTnLst>
                                    <p:set>
                                      <p:cBhvr>
                                        <p:cTn id="11" dur="1" fill="hold">
                                          <p:stCondLst>
                                            <p:cond delay="0"/>
                                          </p:stCondLst>
                                        </p:cTn>
                                        <p:tgtEl>
                                          <p:spTgt spid="15361">
                                            <p:txEl>
                                              <p:pRg st="1" end="1"/>
                                            </p:txEl>
                                          </p:spTgt>
                                        </p:tgtEl>
                                        <p:attrNameLst>
                                          <p:attrName>style.visibility</p:attrName>
                                        </p:attrNameLst>
                                      </p:cBhvr>
                                      <p:to>
                                        <p:strVal val="visible"/>
                                      </p:to>
                                    </p:set>
                                    <p:animEffect transition="in" filter="wipe(down)">
                                      <p:cBhvr>
                                        <p:cTn id="12" dur="500"/>
                                        <p:tgtEl>
                                          <p:spTgt spid="1536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矩形 49153"/>
          <p:cNvSpPr>
            <a:spLocks noChangeArrowheads="1"/>
          </p:cNvSpPr>
          <p:nvPr/>
        </p:nvSpPr>
        <p:spPr bwMode="auto">
          <a:xfrm>
            <a:off x="304800" y="427703"/>
            <a:ext cx="8534400"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a:lnSpc>
                <a:spcPct val="150000"/>
              </a:lnSpc>
            </a:pPr>
            <a:r>
              <a:rPr lang="zh-CN" altLang="en-US">
                <a:solidFill>
                  <a:srgbClr val="000000"/>
                </a:solidFill>
              </a:rPr>
              <a:t>4.请学生仔细揣摩下列描写托尔斯泰眼睛语句的含义。</a:t>
            </a:r>
          </a:p>
          <a:p>
            <a:pPr algn="just">
              <a:lnSpc>
                <a:spcPct val="150000"/>
              </a:lnSpc>
            </a:pPr>
            <a:r>
              <a:rPr lang="zh-CN" altLang="en-US">
                <a:solidFill>
                  <a:srgbClr val="000000"/>
                </a:solidFill>
                <a:latin typeface="楷体_GB2312" charset="-122"/>
                <a:ea typeface="楷体_GB2312" charset="-122"/>
              </a:rPr>
              <a:t>（</a:t>
            </a:r>
            <a:r>
              <a:rPr lang="en-US" altLang="zh-CN">
                <a:solidFill>
                  <a:srgbClr val="000000"/>
                </a:solidFill>
                <a:latin typeface="楷体_GB2312" charset="-122"/>
                <a:ea typeface="楷体_GB2312" charset="-122"/>
              </a:rPr>
              <a:t>1</a:t>
            </a:r>
            <a:r>
              <a:rPr lang="zh-CN" altLang="en-US">
                <a:solidFill>
                  <a:srgbClr val="000000"/>
                </a:solidFill>
                <a:latin typeface="楷体_GB2312" charset="-122"/>
                <a:ea typeface="楷体_GB2312" charset="-122"/>
              </a:rPr>
              <a:t>）托尔斯泰这对眼睛里有一百只眼珠。</a:t>
            </a:r>
          </a:p>
          <a:p>
            <a:pPr algn="just">
              <a:lnSpc>
                <a:spcPct val="150000"/>
              </a:lnSpc>
            </a:pPr>
            <a:r>
              <a:rPr lang="zh-CN" altLang="en-US">
                <a:solidFill>
                  <a:srgbClr val="FF0000"/>
                </a:solidFill>
              </a:rPr>
              <a:t>        明确：作者引用高尔基的这句话，从修辞手法上看是夸张，但它恰恰很好地道出了托尔斯泰那种能把万事万物尽收眼底的全方位的观察力。事实上，托尔斯泰是和巴尔扎克、莎士比亚比肩的伟大的文学家，他的作品反映了社会生活的各个层面。文中有句话可以为此做注释：“再小的事物，借助这对眼睛都能看得清清楚楚，……这对眼睛不会放过微不足道的细节，同样也能全面揭示广袤无垠的宇宙。”</a:t>
            </a:r>
          </a:p>
        </p:txBody>
      </p:sp>
    </p:spTree>
    <p:custDataLst>
      <p:tags r:id="rId1"/>
    </p:custDataLst>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6385">
                                            <p:txEl>
                                              <p:pRg st="0" end="0"/>
                                            </p:txEl>
                                          </p:spTgt>
                                        </p:tgtEl>
                                        <p:attrNameLst>
                                          <p:attrName>style.visibility</p:attrName>
                                        </p:attrNameLst>
                                      </p:cBhvr>
                                      <p:to>
                                        <p:strVal val="visible"/>
                                      </p:to>
                                    </p:set>
                                    <p:anim calcmode="lin" valueType="num">
                                      <p:cBhvr additive="base">
                                        <p:cTn id="7" dur="500" fill="hold"/>
                                        <p:tgtEl>
                                          <p:spTgt spid="1638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638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6385">
                                            <p:txEl>
                                              <p:pRg st="1" end="1"/>
                                            </p:txEl>
                                          </p:spTgt>
                                        </p:tgtEl>
                                        <p:attrNameLst>
                                          <p:attrName>style.visibility</p:attrName>
                                        </p:attrNameLst>
                                      </p:cBhvr>
                                      <p:to>
                                        <p:strVal val="visible"/>
                                      </p:to>
                                    </p:set>
                                    <p:anim calcmode="lin" valueType="num">
                                      <p:cBhvr additive="base">
                                        <p:cTn id="13" dur="500" fill="hold"/>
                                        <p:tgtEl>
                                          <p:spTgt spid="1638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638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18" presetClass="entr" presetSubtype="12" fill="hold" nodeType="clickEffect">
                                  <p:stCondLst>
                                    <p:cond delay="0"/>
                                  </p:stCondLst>
                                  <p:childTnLst>
                                    <p:set>
                                      <p:cBhvr>
                                        <p:cTn id="18" dur="1" fill="hold">
                                          <p:stCondLst>
                                            <p:cond delay="0"/>
                                          </p:stCondLst>
                                        </p:cTn>
                                        <p:tgtEl>
                                          <p:spTgt spid="16385">
                                            <p:txEl>
                                              <p:pRg st="2" end="2"/>
                                            </p:txEl>
                                          </p:spTgt>
                                        </p:tgtEl>
                                        <p:attrNameLst>
                                          <p:attrName>style.visibility</p:attrName>
                                        </p:attrNameLst>
                                      </p:cBhvr>
                                      <p:to>
                                        <p:strVal val="visible"/>
                                      </p:to>
                                    </p:set>
                                    <p:animEffect transition="in" filter="strips(downLeft)">
                                      <p:cBhvr>
                                        <p:cTn id="19" dur="500"/>
                                        <p:tgtEl>
                                          <p:spTgt spid="1638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10"/>
</p:tagLst>
</file>

<file path=ppt/tags/tag10.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10"/>
</p:tagLst>
</file>

<file path=ppt/tags/tag11.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10"/>
</p:tagLst>
</file>

<file path=ppt/tags/tag12.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10"/>
</p:tagLst>
</file>

<file path=ppt/tags/tag13.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10"/>
</p:tagLst>
</file>

<file path=ppt/tags/tag14.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10"/>
</p:tagLst>
</file>

<file path=ppt/tags/tag15.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10"/>
</p:tagLst>
</file>

<file path=ppt/tags/tag16.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10"/>
</p:tagLst>
</file>

<file path=ppt/tags/tag17.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10"/>
</p:tagLst>
</file>

<file path=ppt/tags/tag2.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10"/>
</p:tagLst>
</file>

<file path=ppt/tags/tag3.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10"/>
</p:tagLst>
</file>

<file path=ppt/tags/tag4.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10"/>
</p:tagLst>
</file>

<file path=ppt/tags/tag5.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10"/>
</p:tagLst>
</file>

<file path=ppt/tags/tag6.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10"/>
</p:tagLst>
</file>

<file path=ppt/tags/tag7.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10"/>
</p:tagLst>
</file>

<file path=ppt/tags/tag8.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10"/>
</p:tagLst>
</file>

<file path=ppt/tags/tag9.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10"/>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TotalTime>
  <Pages>0</Pages>
  <Words>2123</Words>
  <Characters>0</Characters>
  <Application>Microsoft Office PowerPoint</Application>
  <PresentationFormat>全屏显示(16:9)</PresentationFormat>
  <Lines>0</Lines>
  <Paragraphs>73</Paragraphs>
  <Slides>18</Slides>
  <Notes>3</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18</vt:i4>
      </vt:variant>
    </vt:vector>
  </HeadingPairs>
  <TitlesOfParts>
    <vt:vector size="30" baseType="lpstr">
      <vt:lpstr>Meiryo</vt:lpstr>
      <vt:lpstr>方正清刻本悦宋简体</vt:lpstr>
      <vt:lpstr>黑体</vt:lpstr>
      <vt:lpstr>楷体_GB2312</vt:lpstr>
      <vt:lpstr>宋体</vt:lpstr>
      <vt:lpstr>微软雅黑</vt:lpstr>
      <vt:lpstr>Arial</vt:lpstr>
      <vt:lpstr>Calibri</vt:lpstr>
      <vt:lpstr>Calibri Light</vt:lpstr>
      <vt:lpstr>Times New Roman</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39</cp:revision>
  <dcterms:created xsi:type="dcterms:W3CDTF">2015-03-09T07:57:25Z</dcterms:created>
  <dcterms:modified xsi:type="dcterms:W3CDTF">2021-12-26T03:39:34Z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r8>1</vt:r8>
  </property>
  <property fmtid="{D5CDD505-2E9C-101B-9397-08002B2CF9AE}" pid="3" name="KSOProductBuildVer">
    <vt:lpwstr>2052-10.1.0.7521</vt:lpwstr>
  </property>
</Properties>
</file>