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5.xml" ContentType="application/vnd.openxmlformats-officedocument.presentationml.notesSlide+xml"/>
  <Override PartName="/ppt/tags/tag35.xml" ContentType="application/vnd.openxmlformats-officedocument.presentationml.tags+xml"/>
  <Override PartName="/ppt/notesSlides/notesSlide6.xml" ContentType="application/vnd.openxmlformats-officedocument.presentationml.notesSlide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9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0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1.xml" ContentType="application/vnd.openxmlformats-officedocument.presentationml.notesSlide+xml"/>
  <Override PartName="/ppt/tags/tag67.xml" ContentType="application/vnd.openxmlformats-officedocument.presentationml.tags+xml"/>
  <Override PartName="/ppt/notesSlides/notesSlide12.xml" ContentType="application/vnd.openxmlformats-officedocument.presentationml.notesSlide+xml"/>
  <Override PartName="/ppt/tags/tag68.xml" ContentType="application/vnd.openxmlformats-officedocument.presentationml.tags+xml"/>
  <Override PartName="/ppt/notesSlides/notesSlide13.xml" ContentType="application/vnd.openxmlformats-officedocument.presentationml.notesSlide+xml"/>
  <Override PartName="/ppt/tags/tag69.xml" ContentType="application/vnd.openxmlformats-officedocument.presentationml.tags+xml"/>
  <Override PartName="/ppt/notesSlides/notesSlide14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5.xml" ContentType="application/vnd.openxmlformats-officedocument.presentationml.notesSlide+xml"/>
  <Override PartName="/ppt/tags/tag72.xml" ContentType="application/vnd.openxmlformats-officedocument.presentationml.tags+xml"/>
  <Override PartName="/ppt/notesSlides/notesSlide16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2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57" r:id="rId20"/>
    <p:sldId id="275" r:id="rId2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1E3C92C9-E579-4227-929F-3D349D848E5C}" type="datetimeFigureOut">
              <a:rPr lang="zh-CN" altLang="en-US" smtClean="0"/>
              <a:t>2021/12/26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10897B65-BCBB-4EB0-AF67-5034FF5635D6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311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00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473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135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325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791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015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757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6991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947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9583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105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745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494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82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769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819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217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180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7B65-BCBB-4EB0-AF67-5034FF5635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91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0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689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26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148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32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41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8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8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18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36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84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1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3" Type="http://schemas.openxmlformats.org/officeDocument/2006/relationships/tags" Target="../tags/tag6.xml"/><Relationship Id="rId21" Type="http://schemas.openxmlformats.org/officeDocument/2006/relationships/tags" Target="../tags/tag24.xml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0" Type="http://schemas.openxmlformats.org/officeDocument/2006/relationships/tags" Target="../tags/tag23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24" Type="http://schemas.openxmlformats.org/officeDocument/2006/relationships/image" Target="../media/image2.png"/><Relationship Id="rId5" Type="http://schemas.openxmlformats.org/officeDocument/2006/relationships/tags" Target="../tags/tag8.xml"/><Relationship Id="rId15" Type="http://schemas.openxmlformats.org/officeDocument/2006/relationships/tags" Target="../tags/tag18.xml"/><Relationship Id="rId23" Type="http://schemas.openxmlformats.org/officeDocument/2006/relationships/notesSlide" Target="../notesSlides/notesSlide4.xml"/><Relationship Id="rId10" Type="http://schemas.openxmlformats.org/officeDocument/2006/relationships/tags" Target="../tags/tag13.xml"/><Relationship Id="rId19" Type="http://schemas.openxmlformats.org/officeDocument/2006/relationships/tags" Target="../tags/tag22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Relationship Id="rId2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image" Target="../media/image2.png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notesSlide" Target="../notesSlides/notesSlide5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2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tags" Target="../tags/tag53.xml"/><Relationship Id="rId18" Type="http://schemas.openxmlformats.org/officeDocument/2006/relationships/tags" Target="../tags/tag58.xml"/><Relationship Id="rId3" Type="http://schemas.openxmlformats.org/officeDocument/2006/relationships/tags" Target="../tags/tag43.xml"/><Relationship Id="rId21" Type="http://schemas.openxmlformats.org/officeDocument/2006/relationships/tags" Target="../tags/tag61.xml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17" Type="http://schemas.openxmlformats.org/officeDocument/2006/relationships/tags" Target="../tags/tag57.xml"/><Relationship Id="rId2" Type="http://schemas.openxmlformats.org/officeDocument/2006/relationships/tags" Target="../tags/tag42.xml"/><Relationship Id="rId16" Type="http://schemas.openxmlformats.org/officeDocument/2006/relationships/tags" Target="../tags/tag56.xml"/><Relationship Id="rId20" Type="http://schemas.openxmlformats.org/officeDocument/2006/relationships/tags" Target="../tags/tag60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24" Type="http://schemas.openxmlformats.org/officeDocument/2006/relationships/notesSlide" Target="../notesSlides/notesSlide9.xml"/><Relationship Id="rId5" Type="http://schemas.openxmlformats.org/officeDocument/2006/relationships/tags" Target="../tags/tag45.xml"/><Relationship Id="rId15" Type="http://schemas.openxmlformats.org/officeDocument/2006/relationships/tags" Target="../tags/tag55.xml"/><Relationship Id="rId23" Type="http://schemas.openxmlformats.org/officeDocument/2006/relationships/slideLayout" Target="../slideLayouts/slideLayout1.xml"/><Relationship Id="rId10" Type="http://schemas.openxmlformats.org/officeDocument/2006/relationships/tags" Target="../tags/tag50.xml"/><Relationship Id="rId19" Type="http://schemas.openxmlformats.org/officeDocument/2006/relationships/tags" Target="../tags/tag59.xml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tags" Target="../tags/tag54.xml"/><Relationship Id="rId22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1057639" y="1105585"/>
            <a:ext cx="7258772" cy="307307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41" b="21804"/>
          <a:stretch>
            <a:fillRect/>
          </a:stretch>
        </p:blipFill>
        <p:spPr>
          <a:xfrm>
            <a:off x="694480" y="1105585"/>
            <a:ext cx="3073079" cy="3073078"/>
          </a:xfrm>
          <a:custGeom>
            <a:avLst/>
            <a:gdLst>
              <a:gd name="connsiteX0" fmla="*/ 2225214 w 4450468"/>
              <a:gd name="connsiteY0" fmla="*/ 0 h 4450467"/>
              <a:gd name="connsiteX1" fmla="*/ 2225254 w 4450468"/>
              <a:gd name="connsiteY1" fmla="*/ 0 h 4450467"/>
              <a:gd name="connsiteX2" fmla="*/ 2452751 w 4450468"/>
              <a:gd name="connsiteY2" fmla="*/ 11488 h 4450467"/>
              <a:gd name="connsiteX3" fmla="*/ 4450468 w 4450468"/>
              <a:gd name="connsiteY3" fmla="*/ 2225233 h 4450467"/>
              <a:gd name="connsiteX4" fmla="*/ 2225234 w 4450468"/>
              <a:gd name="connsiteY4" fmla="*/ 4450467 h 4450467"/>
              <a:gd name="connsiteX5" fmla="*/ 0 w 4450468"/>
              <a:gd name="connsiteY5" fmla="*/ 2225233 h 4450467"/>
              <a:gd name="connsiteX6" fmla="*/ 1997717 w 4450468"/>
              <a:gd name="connsiteY6" fmla="*/ 11488 h 445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0468" h="4450467">
                <a:moveTo>
                  <a:pt x="2225214" y="0"/>
                </a:moveTo>
                <a:lnTo>
                  <a:pt x="2225254" y="0"/>
                </a:lnTo>
                <a:lnTo>
                  <a:pt x="2452751" y="11488"/>
                </a:lnTo>
                <a:cubicBezTo>
                  <a:pt x="3574839" y="125442"/>
                  <a:pt x="4450468" y="1073080"/>
                  <a:pt x="4450468" y="2225233"/>
                </a:cubicBezTo>
                <a:cubicBezTo>
                  <a:pt x="4450468" y="3454196"/>
                  <a:pt x="3454197" y="4450467"/>
                  <a:pt x="2225234" y="4450467"/>
                </a:cubicBezTo>
                <a:cubicBezTo>
                  <a:pt x="996271" y="4450467"/>
                  <a:pt x="0" y="3454196"/>
                  <a:pt x="0" y="2225233"/>
                </a:cubicBezTo>
                <a:cubicBezTo>
                  <a:pt x="0" y="1073080"/>
                  <a:pt x="875629" y="125442"/>
                  <a:pt x="1997717" y="11488"/>
                </a:cubicBezTo>
                <a:close/>
              </a:path>
            </a:pathLst>
          </a:custGeom>
        </p:spPr>
      </p:pic>
      <p:sp>
        <p:nvSpPr>
          <p:cNvPr id="10" name="矩形 9"/>
          <p:cNvSpPr/>
          <p:nvPr/>
        </p:nvSpPr>
        <p:spPr>
          <a:xfrm>
            <a:off x="175068" y="214856"/>
            <a:ext cx="8793866" cy="47137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63970" y="434077"/>
            <a:ext cx="23652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语文</a:t>
            </a:r>
            <a:r>
              <a:rPr lang="zh-CN" altLang="en-US" dirty="0" smtClean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（部编版</a:t>
            </a:r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）八年级 上册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65498" y="2626933"/>
            <a:ext cx="181888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天才艺术家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903288" y="1737181"/>
            <a:ext cx="3743301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100" b="1" i="1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列夫</a:t>
            </a:r>
            <a:r>
              <a:rPr lang="en-US" altLang="zh-CN" sz="4100" b="1" i="1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.</a:t>
            </a:r>
            <a:r>
              <a:rPr lang="zh-CN" altLang="en-US" sz="4100" b="1" i="1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托尔斯泰</a:t>
            </a:r>
            <a:endParaRPr lang="zh-CN" altLang="en-US" sz="3300" b="1" i="1" dirty="0">
              <a:solidFill>
                <a:srgbClr val="C00000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5068" y="4450139"/>
            <a:ext cx="8793866" cy="321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精读品味</a:t>
              </a:r>
            </a:p>
          </p:txBody>
        </p:sp>
      </p:grpSp>
      <p:sp>
        <p:nvSpPr>
          <p:cNvPr id="40" name="文本框 3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3284" y="858926"/>
            <a:ext cx="7630063" cy="484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indent="2413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默读前五段</a:t>
            </a:r>
            <a:r>
              <a:rPr lang="en-US" altLang="zh-CN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,</a:t>
            </a: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作者是从哪些方面来刻画托尔斯泰的外貌特征的？</a:t>
            </a:r>
            <a:endParaRPr lang="zh-CN" altLang="en-US" sz="18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4828" y="1668911"/>
            <a:ext cx="4288632" cy="283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zh-CN" sz="18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须发特点</a:t>
            </a:r>
            <a:r>
              <a:rPr lang="en-US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:</a:t>
            </a:r>
            <a:r>
              <a:rPr lang="zh-CN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面部多毛　须发浓密</a:t>
            </a:r>
          </a:p>
          <a:p>
            <a:pPr>
              <a:lnSpc>
                <a:spcPct val="200000"/>
              </a:lnSpc>
            </a:pPr>
            <a:r>
              <a:rPr lang="zh-CN" altLang="zh-CN" sz="18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面部轮廓</a:t>
            </a:r>
            <a:r>
              <a:rPr lang="en-US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:</a:t>
            </a:r>
            <a:r>
              <a:rPr lang="zh-CN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失调崎岖　平庸粗鄙</a:t>
            </a:r>
          </a:p>
          <a:p>
            <a:pPr>
              <a:lnSpc>
                <a:spcPct val="200000"/>
              </a:lnSpc>
            </a:pPr>
            <a:r>
              <a:rPr lang="zh-CN" altLang="zh-CN" sz="18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面容表情</a:t>
            </a:r>
            <a:r>
              <a:rPr lang="en-US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:</a:t>
            </a:r>
            <a:r>
              <a:rPr lang="zh-CN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消沉忧郁　丑陋可憎</a:t>
            </a:r>
          </a:p>
          <a:p>
            <a:pPr>
              <a:lnSpc>
                <a:spcPct val="200000"/>
              </a:lnSpc>
            </a:pPr>
            <a:r>
              <a:rPr lang="zh-CN" altLang="zh-CN" sz="18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长相平平</a:t>
            </a:r>
            <a:r>
              <a:rPr lang="en-US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:</a:t>
            </a:r>
            <a:r>
              <a:rPr lang="zh-CN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普通平常　大众一员</a:t>
            </a:r>
          </a:p>
          <a:p>
            <a:pPr>
              <a:lnSpc>
                <a:spcPct val="200000"/>
              </a:lnSpc>
            </a:pPr>
            <a:r>
              <a:rPr lang="zh-CN" altLang="zh-CN" sz="18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令拜访者失望</a:t>
            </a:r>
            <a:r>
              <a:rPr lang="en-US" altLang="zh-CN" sz="18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:</a:t>
            </a:r>
            <a:r>
              <a:rPr lang="zh-CN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期望眼见　巨大反差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41" b="21804"/>
          <a:stretch>
            <a:fillRect/>
          </a:stretch>
        </p:blipFill>
        <p:spPr>
          <a:xfrm>
            <a:off x="923081" y="1861343"/>
            <a:ext cx="2563223" cy="2563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精读品味</a:t>
              </a:r>
            </a:p>
          </p:txBody>
        </p:sp>
      </p:grpSp>
      <p:sp>
        <p:nvSpPr>
          <p:cNvPr id="40" name="文本框 3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3284" y="963848"/>
            <a:ext cx="7630063" cy="484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indent="2413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深入学习课文第一部分</a:t>
            </a:r>
            <a:r>
              <a:rPr lang="en-US" altLang="zh-CN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(</a:t>
            </a: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第</a:t>
            </a:r>
            <a:r>
              <a:rPr lang="en-US" altLang="zh-CN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～</a:t>
            </a:r>
            <a:r>
              <a:rPr lang="en-US" altLang="zh-CN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5</a:t>
            </a: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段</a:t>
            </a:r>
            <a:r>
              <a:rPr lang="en-US" altLang="zh-CN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)</a:t>
            </a: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，体会文章对托尔斯泰的外貌描写。</a:t>
            </a:r>
            <a:endParaRPr lang="zh-CN" altLang="en-US" sz="18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472906" y="2022562"/>
            <a:ext cx="5432594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．写托尔斯泰的胡须和头发——找出第一自然段中的比喻句，此比喻中有夸张，注意多体会。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672" y="22035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精读品味</a:t>
              </a:r>
            </a:p>
          </p:txBody>
        </p:sp>
      </p:grpSp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529823" y="1013489"/>
            <a:ext cx="8084354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“长髯覆盖了两颊，遮住了嘴唇，遮住了</a:t>
            </a:r>
            <a:r>
              <a:rPr lang="zh-CN" altLang="en-US" sz="1800" u="sng" kern="0" dirty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皱似树皮</a:t>
            </a:r>
            <a:r>
              <a:rPr lang="zh-CN" altLang="en-US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的黝黑脸膛。一根根迎风飘动，颇有长者风度”</a:t>
            </a:r>
          </a:p>
          <a:p>
            <a:pPr>
              <a:lnSpc>
                <a:spcPct val="200000"/>
              </a:lnSpc>
            </a:pPr>
            <a:endParaRPr lang="zh-CN" altLang="en-US" sz="1800" kern="0" dirty="0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“</a:t>
            </a:r>
            <a:r>
              <a:rPr lang="en-US" altLang="zh-CN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……</a:t>
            </a:r>
            <a:r>
              <a:rPr lang="zh-CN" altLang="en-US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他那</a:t>
            </a:r>
            <a:r>
              <a:rPr lang="zh-CN" altLang="en-US" sz="1800" u="sng" kern="0" dirty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天父般的犹如卷起的滔滔白浪</a:t>
            </a:r>
            <a:r>
              <a:rPr lang="zh-CN" altLang="en-US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的大胡子”</a:t>
            </a:r>
            <a:endParaRPr lang="zh-CN" altLang="zh-CN" sz="1800" dirty="0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41" b="21804"/>
          <a:stretch>
            <a:fillRect/>
          </a:stretch>
        </p:blipFill>
        <p:spPr>
          <a:xfrm>
            <a:off x="6287561" y="2215735"/>
            <a:ext cx="2239220" cy="2239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精读品味</a:t>
              </a:r>
            </a:p>
          </p:txBody>
        </p:sp>
      </p:grpSp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529823" y="1013489"/>
            <a:ext cx="8084354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zh-CN" altLang="en-US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“一绺绺灰白的鬈发</a:t>
            </a:r>
            <a:r>
              <a:rPr lang="zh-CN" altLang="en-US" sz="1800" u="sng" kern="0" dirty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像泡沫一样</a:t>
            </a:r>
            <a:r>
              <a:rPr lang="zh-CN" altLang="en-US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堆在额头上。不管从哪个角度看，你都能见到</a:t>
            </a:r>
            <a:r>
              <a:rPr lang="zh-CN" altLang="en-US" sz="1800" u="sng" kern="0" dirty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热带森林般茂密的</a:t>
            </a:r>
            <a:r>
              <a:rPr lang="zh-CN" altLang="en-US" sz="1800" kern="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须发”。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41" b="21804"/>
          <a:stretch>
            <a:fillRect/>
          </a:stretch>
        </p:blipFill>
        <p:spPr>
          <a:xfrm>
            <a:off x="6287561" y="2215735"/>
            <a:ext cx="2239220" cy="2239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精读品味</a:t>
              </a:r>
            </a:p>
          </p:txBody>
        </p:sp>
      </p:grpSp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529823" y="1280189"/>
            <a:ext cx="808435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solidFill>
                  <a:srgbClr val="333333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“宽约一指的眉毛</a:t>
            </a:r>
            <a:r>
              <a:rPr lang="zh-CN" altLang="en-US" sz="1800" u="sng" dirty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像纠缠不清的树根</a:t>
            </a:r>
            <a:r>
              <a:rPr lang="zh-CN" altLang="en-US" sz="1800" dirty="0">
                <a:solidFill>
                  <a:srgbClr val="333333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，朝上倒竖。” </a:t>
            </a:r>
            <a:endParaRPr lang="zh-CN" altLang="en-US" sz="1800" kern="0" dirty="0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41" b="21804"/>
          <a:stretch>
            <a:fillRect/>
          </a:stretch>
        </p:blipFill>
        <p:spPr>
          <a:xfrm>
            <a:off x="3452389" y="2093815"/>
            <a:ext cx="2239220" cy="2239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精读品味</a:t>
              </a:r>
            </a:p>
          </p:txBody>
        </p:sp>
      </p:grpSp>
      <p:sp>
        <p:nvSpPr>
          <p:cNvPr id="8" name="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3284" y="963848"/>
            <a:ext cx="7630063" cy="484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indent="2413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lang="en-US" altLang="zh-CN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．写托尔斯泰的面部轮廓和结构</a:t>
            </a:r>
            <a:r>
              <a:rPr lang="en-US" altLang="zh-CN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8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找出第二自然段中的几个比喻句。</a:t>
            </a:r>
          </a:p>
        </p:txBody>
      </p: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846286" y="1896623"/>
            <a:ext cx="7840514" cy="23775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整个面部</a:t>
            </a:r>
            <a:r>
              <a:rPr lang="en-US" altLang="zh-CN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就像出自农村木匠之手的粗制滥造的小屋；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小眼睛上方的额头</a:t>
            </a:r>
            <a:r>
              <a:rPr lang="en-US" altLang="zh-CN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像是用刀胡乱劈成的树柴；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皮肤</a:t>
            </a:r>
            <a:r>
              <a:rPr lang="en-US" altLang="zh-CN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就像用枝条扎成的村舍外墙那样粗糙；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鼻子</a:t>
            </a:r>
            <a:r>
              <a:rPr lang="en-US" altLang="zh-CN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——</a:t>
            </a:r>
            <a:r>
              <a:rPr lang="zh-CN" altLang="en-US" sz="1500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狮子鼻。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672" y="22035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小结</a:t>
              </a:r>
            </a:p>
          </p:txBody>
        </p:sp>
      </p:grpSp>
      <p:sp>
        <p:nvSpPr>
          <p:cNvPr id="8" name="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83825" y="1482008"/>
            <a:ext cx="5029296" cy="283923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77" tIns="34289" rIns="68577" bIns="34289">
            <a:spAutoFit/>
          </a:bodyPr>
          <a:lstStyle>
            <a:lvl1pPr indent="2413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250000"/>
              </a:lnSpc>
            </a:pPr>
            <a:r>
              <a:rPr lang="en-US" altLang="zh-CN" sz="1800" dirty="0">
                <a:solidFill>
                  <a:prstClr val="black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en-US" sz="1800" dirty="0">
                <a:solidFill>
                  <a:prstClr val="black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本文作者运用大量的</a:t>
            </a:r>
            <a:r>
              <a:rPr lang="zh-CN" altLang="en-US" sz="18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比喻和夸张</a:t>
            </a:r>
            <a:r>
              <a:rPr lang="zh-CN" altLang="en-US" sz="1800" dirty="0">
                <a:solidFill>
                  <a:prstClr val="black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手法力透纸背又妙趣横生地描绘了托尔斯泰的肖像，既展示了他独特的外貌特征，又揭示了他深邃的精神世界，还表达了作者对他的无限</a:t>
            </a:r>
            <a:r>
              <a:rPr lang="zh-CN" altLang="en-US" sz="18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崇敬和赞美</a:t>
            </a:r>
            <a:r>
              <a:rPr lang="zh-CN" altLang="en-US" sz="1800" dirty="0">
                <a:solidFill>
                  <a:prstClr val="black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之情。</a:t>
            </a:r>
            <a:endParaRPr lang="zh-CN" altLang="en-US" sz="1800" dirty="0">
              <a:solidFill>
                <a:srgbClr val="000000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672" y="22035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板书设计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44193" y="2363239"/>
            <a:ext cx="7455614" cy="1919201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323918" y="1558140"/>
            <a:ext cx="2496165" cy="438581"/>
          </a:xfrm>
          <a:prstGeom prst="rect">
            <a:avLst/>
          </a:prstGeom>
          <a:noFill/>
          <a:ln w="12700">
            <a:noFill/>
            <a:miter/>
          </a:ln>
        </p:spPr>
        <p:txBody>
          <a:bodyPr wrap="square" lIns="68577" tIns="34289" rIns="68577" bIns="34289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列夫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托尔斯泰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942614" y="2009044"/>
            <a:ext cx="7258772" cy="115706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5068" y="214856"/>
            <a:ext cx="8793866" cy="47137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63970" y="434077"/>
            <a:ext cx="23652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语文（人教版）八年级 上册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681915" y="2241328"/>
            <a:ext cx="5780171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100" b="1" i="1" dirty="0">
                <a:solidFill>
                  <a:srgbClr val="C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感谢各位的仔细聆听</a:t>
            </a:r>
            <a:endParaRPr lang="zh-CN" altLang="en-US" sz="3300" b="1" i="1" dirty="0">
              <a:solidFill>
                <a:srgbClr val="C00000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620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学习目标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72906" y="964376"/>
            <a:ext cx="6387989" cy="353173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1．理解、积累文中生字词，做到会读、会写并理解其含义。</a:t>
            </a:r>
          </a:p>
          <a:p>
            <a:pPr>
              <a:lnSpc>
                <a:spcPct val="250000"/>
              </a:lnSpc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2．在诵读中引导学生悉心揣摩文中细致的描述手法，尤其是课文中运用神奇的夸张和连珠的妙喻描写形貌的手法。(重点)</a:t>
            </a:r>
          </a:p>
          <a:p>
            <a:pPr>
              <a:lnSpc>
                <a:spcPct val="250000"/>
              </a:lnSpc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3．由外貌透视人物心灵，认识托尔斯泰的思想变化、人生追求和精神境界。(难点)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261" y="2174956"/>
            <a:ext cx="2000250" cy="2686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30435" y="533956"/>
            <a:ext cx="1595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作者简介</a:t>
              </a:r>
            </a:p>
          </p:txBody>
        </p:sp>
      </p:grpSp>
      <p:sp>
        <p:nvSpPr>
          <p:cNvPr id="9" name="Text Box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51716" y="1835602"/>
            <a:ext cx="5061346" cy="214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(1881—1942),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奥地利作家。擅长写小说、人物传记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,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也写诗歌、戏剧、散文等。被公认为</a:t>
            </a:r>
            <a:r>
              <a:rPr lang="zh-CN" altLang="en-US" sz="15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世界上最杰出的中篇小说家之一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。</a:t>
            </a:r>
            <a:r>
              <a:rPr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代表作有小说</a:t>
            </a:r>
            <a:r>
              <a:rPr sz="1500" dirty="0" err="1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《最初的经历</a:t>
            </a:r>
            <a:r>
              <a:rPr sz="15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》、《</a:t>
            </a:r>
            <a:r>
              <a:rPr sz="1500" dirty="0" err="1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一个陌生女人的来信》</a:t>
            </a:r>
            <a:r>
              <a:rPr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等；他写作传记受弗洛伊德的思想影响，偏重对人物人物的性格塑造及心理刻画见长。代表作有</a:t>
            </a:r>
            <a:r>
              <a:rPr sz="1500" dirty="0" err="1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《三作家</a:t>
            </a:r>
            <a:r>
              <a:rPr sz="15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sz="1500" dirty="0" err="1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罗曼·罗兰</a:t>
            </a:r>
            <a:r>
              <a:rPr sz="15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sz="1500" dirty="0" err="1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巴尔扎克》等</a:t>
            </a:r>
            <a:r>
              <a:rPr sz="1500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10" name="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5589" y="3685360"/>
            <a:ext cx="1206093" cy="484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7" tIns="34289" rIns="68577" bIns="3428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茨威格</a:t>
            </a:r>
          </a:p>
        </p:txBody>
      </p:sp>
      <p:sp>
        <p:nvSpPr>
          <p:cNvPr id="11" name="矩形 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45634" y="1679764"/>
            <a:ext cx="5061347" cy="2456708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77" tIns="34289" rIns="68577" bIns="3428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589" y="1684456"/>
            <a:ext cx="1177245" cy="1774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读一读</a:t>
              </a:r>
            </a:p>
          </p:txBody>
        </p:sp>
      </p:grpSp>
      <p:sp>
        <p:nvSpPr>
          <p:cNvPr id="1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4093" y="1121284"/>
            <a:ext cx="4309428" cy="352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80000"/>
              </a:spcBef>
            </a:pPr>
            <a:r>
              <a:rPr kumimoji="1" lang="zh-CN" altLang="en-US" sz="2100" dirty="0">
                <a:ea typeface="思源黑体 CN Regular" panose="020B0500000000000000" pitchFamily="34" charset="-122"/>
                <a:sym typeface="Arial" panose="020B0604020202020204" pitchFamily="34" charset="0"/>
              </a:rPr>
              <a:t>黝黑     一绺     滞留     禁锢      </a:t>
            </a:r>
          </a:p>
          <a:p>
            <a:pPr eaLnBrk="1" hangingPunct="1">
              <a:lnSpc>
                <a:spcPct val="150000"/>
              </a:lnSpc>
              <a:spcBef>
                <a:spcPct val="80000"/>
              </a:spcBef>
            </a:pPr>
            <a:r>
              <a:rPr kumimoji="1" lang="zh-CN" altLang="en-US" sz="2100" dirty="0">
                <a:ea typeface="思源黑体 CN Regular" panose="020B0500000000000000" pitchFamily="34" charset="-122"/>
                <a:sym typeface="Arial" panose="020B0604020202020204" pitchFamily="34" charset="0"/>
              </a:rPr>
              <a:t>轩昂     犀利     侏儒     酒肆      </a:t>
            </a:r>
          </a:p>
          <a:p>
            <a:pPr eaLnBrk="1" hangingPunct="1">
              <a:lnSpc>
                <a:spcPct val="150000"/>
              </a:lnSpc>
              <a:spcBef>
                <a:spcPct val="80000"/>
              </a:spcBef>
            </a:pPr>
            <a:r>
              <a:rPr kumimoji="1" lang="zh-CN" altLang="en-US" sz="2100" dirty="0">
                <a:ea typeface="思源黑体 CN Regular" panose="020B0500000000000000" pitchFamily="34" charset="-122"/>
                <a:sym typeface="Arial" panose="020B0604020202020204" pitchFamily="34" charset="0"/>
              </a:rPr>
              <a:t>尴尬     炽热     失调     穹顶      </a:t>
            </a:r>
          </a:p>
          <a:p>
            <a:pPr eaLnBrk="1" hangingPunct="1">
              <a:lnSpc>
                <a:spcPct val="150000"/>
              </a:lnSpc>
              <a:spcBef>
                <a:spcPct val="80000"/>
              </a:spcBef>
            </a:pPr>
            <a:r>
              <a:rPr kumimoji="1" lang="zh-CN" altLang="en-US" sz="2100" dirty="0">
                <a:ea typeface="思源黑体 CN Regular" panose="020B0500000000000000" pitchFamily="34" charset="-122"/>
                <a:sym typeface="Arial" panose="020B0604020202020204" pitchFamily="34" charset="0"/>
              </a:rPr>
              <a:t>锃亮     盎然     黯然     粲然  </a:t>
            </a:r>
          </a:p>
          <a:p>
            <a:pPr eaLnBrk="1" hangingPunct="1">
              <a:lnSpc>
                <a:spcPct val="150000"/>
              </a:lnSpc>
              <a:spcBef>
                <a:spcPct val="80000"/>
              </a:spcBef>
            </a:pPr>
            <a:r>
              <a:rPr kumimoji="1" lang="zh-CN" altLang="en-US" sz="2100" dirty="0">
                <a:ea typeface="思源黑体 CN Regular" panose="020B0500000000000000" pitchFamily="34" charset="-122"/>
                <a:sym typeface="Arial" panose="020B0604020202020204" pitchFamily="34" charset="0"/>
              </a:rPr>
              <a:t>正襟危坐    颔首低眉    广袤无垠</a:t>
            </a:r>
          </a:p>
        </p:txBody>
      </p:sp>
      <p:sp>
        <p:nvSpPr>
          <p:cNvPr id="13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4092" y="901482"/>
            <a:ext cx="151288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zh-CN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yǒu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17261" y="901482"/>
            <a:ext cx="8651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liǔ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97495" y="901482"/>
            <a:ext cx="15128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zhì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019176" y="902203"/>
            <a:ext cx="115093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gù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22657" y="1648542"/>
            <a:ext cx="15128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xuān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67628" y="1647820"/>
            <a:ext cx="8636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xī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94318" y="1647820"/>
            <a:ext cx="18716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zh-CN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zhū</a:t>
            </a:r>
            <a:r>
              <a:rPr kumimoji="1" lang="en-US" altLang="zh-CN" sz="1500" dirty="0"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rú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019176" y="1647820"/>
            <a:ext cx="8636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sì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94092" y="2364588"/>
            <a:ext cx="19431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gān</a:t>
            </a:r>
            <a:r>
              <a:rPr kumimoji="1" lang="en-US" altLang="en-US" sz="1500" dirty="0"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gà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895793" y="2363867"/>
            <a:ext cx="10795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chì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048278" y="2363867"/>
            <a:ext cx="12969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tiáo</a:t>
            </a:r>
            <a:endParaRPr kumimoji="1" lang="en-US" altLang="en-US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646825" y="2364588"/>
            <a:ext cx="15128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qióng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922657" y="3126573"/>
            <a:ext cx="13684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zèng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Box 16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886274" y="3126573"/>
            <a:ext cx="12954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àng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Box 17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821657" y="3125852"/>
            <a:ext cx="10080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àn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Box 18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698401" y="3125852"/>
            <a:ext cx="12239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càn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Box 19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317149" y="3842620"/>
            <a:ext cx="12969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jīn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20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330511" y="3822573"/>
            <a:ext cx="10795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hàn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946151" y="3860966"/>
            <a:ext cx="12969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 dirty="0" err="1">
                <a:ea typeface="思源黑体 CN Regular" panose="020B0500000000000000" pitchFamily="34" charset="-122"/>
                <a:sym typeface="Arial" panose="020B0604020202020204" pitchFamily="34" charset="0"/>
              </a:rPr>
              <a:t>mào</a:t>
            </a:r>
            <a:endParaRPr kumimoji="1" lang="en-US" altLang="zh-CN" sz="1500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Box 22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522311" y="3830230"/>
            <a:ext cx="10080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en-US" altLang="en-US" sz="1500">
                <a:ea typeface="思源黑体 CN Regular" panose="020B0500000000000000" pitchFamily="34" charset="-122"/>
                <a:sym typeface="Arial" panose="020B0604020202020204" pitchFamily="34" charset="0"/>
              </a:rPr>
              <a:t>yín</a:t>
            </a:r>
            <a:endParaRPr kumimoji="1" lang="en-US" altLang="zh-CN" sz="150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672" y="22035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词语掌握</a:t>
              </a:r>
            </a:p>
          </p:txBody>
        </p:sp>
      </p:grpSp>
      <p:sp>
        <p:nvSpPr>
          <p:cNvPr id="37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5289" y="735807"/>
            <a:ext cx="8569325" cy="2617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滞留： 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禁锢：</a:t>
            </a:r>
            <a:endParaRPr lang="zh-CN" altLang="en-US" sz="18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轩昂：</a:t>
            </a:r>
            <a:endParaRPr lang="zh-CN" altLang="en-US" sz="18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犀利：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藏污纳</a:t>
            </a:r>
            <a:r>
              <a:rPr lang="zh-CN" altLang="en-US" sz="1800" b="1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垢</a:t>
            </a: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800" b="1" dirty="0" err="1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gòu</a:t>
            </a: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）：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鹤立鸡群：</a:t>
            </a:r>
          </a:p>
          <a:p>
            <a:pPr eaLnBrk="1" hangingPunct="1">
              <a:lnSpc>
                <a:spcPct val="115000"/>
              </a:lnSpc>
            </a:pPr>
            <a:endParaRPr lang="zh-CN" altLang="en-US" sz="1800" b="1" dirty="0">
              <a:solidFill>
                <a:srgbClr val="0000CC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正襟危坐：</a:t>
            </a:r>
          </a:p>
        </p:txBody>
      </p:sp>
      <p:sp>
        <p:nvSpPr>
          <p:cNvPr id="38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338389" y="2031207"/>
            <a:ext cx="6626225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(</a:t>
            </a:r>
            <a:r>
              <a:rPr lang="zh-CN" altLang="en-U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武器、言语等</a:t>
            </a:r>
            <a:r>
              <a:rPr lang="en-US" altLang="zh-CN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)</a:t>
            </a:r>
            <a:r>
              <a:rPr lang="zh-CN" altLang="en-U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锋利，锐利。</a:t>
            </a:r>
            <a:endParaRPr lang="zh-CN" altLang="en-US" sz="1800" dirty="0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47813" y="1600200"/>
            <a:ext cx="65532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形容精神饱满，气度不凡。</a:t>
            </a:r>
          </a:p>
        </p:txBody>
      </p:sp>
      <p:sp>
        <p:nvSpPr>
          <p:cNvPr id="40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76376" y="1221582"/>
            <a:ext cx="26638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束缚、限制。</a:t>
            </a:r>
          </a:p>
        </p:txBody>
      </p:sp>
      <p:sp>
        <p:nvSpPr>
          <p:cNvPr id="41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47814" y="844155"/>
            <a:ext cx="27368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>
                <a:ea typeface="思源黑体 CN Regular" panose="020B0500000000000000" pitchFamily="34" charset="-122"/>
                <a:sym typeface="Arial" panose="020B0604020202020204" pitchFamily="34" charset="0"/>
              </a:rPr>
              <a:t>停留不动。</a:t>
            </a:r>
          </a:p>
        </p:txBody>
      </p:sp>
      <p:sp>
        <p:nvSpPr>
          <p:cNvPr id="42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547814" y="2332973"/>
            <a:ext cx="4679950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比喻包容坏人坏事。</a:t>
            </a:r>
          </a:p>
        </p:txBody>
      </p:sp>
      <p:sp>
        <p:nvSpPr>
          <p:cNvPr id="43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548607" y="2986776"/>
            <a:ext cx="6551613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比喻一个人的才能或仪表在一群人里头显得很突出。</a:t>
            </a:r>
            <a:endParaRPr lang="zh-CN" altLang="en-US" sz="1800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47814" y="3333024"/>
            <a:ext cx="6624637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理好衣襟端端正正坐着</a:t>
            </a:r>
            <a:r>
              <a:rPr lang="en-US" altLang="zh-CN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,</a:t>
            </a:r>
            <a:r>
              <a:rPr lang="zh-CN" altLang="en-U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形容严肃庄重的样子。</a:t>
            </a:r>
            <a:endParaRPr lang="zh-CN" altLang="en-US" sz="1800" dirty="0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Box 1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72906" y="4299346"/>
            <a:ext cx="273526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颔首低眉</a:t>
            </a:r>
            <a:r>
              <a:rPr lang="zh-CN" altLang="en-US" sz="2100" b="1" dirty="0">
                <a:solidFill>
                  <a:srgbClr val="0000CC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：</a:t>
            </a:r>
          </a:p>
        </p:txBody>
      </p:sp>
      <p:sp>
        <p:nvSpPr>
          <p:cNvPr id="46" name="Text Box 1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47814" y="4308498"/>
            <a:ext cx="6624637" cy="4016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低着头显得很谦卑恭顺的样子。</a:t>
            </a: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672" y="22035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知识链接</a:t>
              </a:r>
            </a:p>
          </p:txBody>
        </p:sp>
      </p:grpSp>
      <p:sp>
        <p:nvSpPr>
          <p:cNvPr id="19" name="Text Box 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72906" y="950825"/>
            <a:ext cx="4694016" cy="3637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800" b="1" dirty="0">
                <a:solidFill>
                  <a:schemeClr val="tx2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列夫</a:t>
            </a:r>
            <a:r>
              <a:rPr lang="en-US" altLang="zh-CN" sz="1800" b="1" dirty="0">
                <a:solidFill>
                  <a:schemeClr val="tx2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.</a:t>
            </a:r>
            <a:r>
              <a:rPr lang="zh-CN" altLang="en-US" sz="1800" b="1" dirty="0">
                <a:solidFill>
                  <a:schemeClr val="tx2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托尔斯泰</a:t>
            </a:r>
            <a:endParaRPr lang="en-US" altLang="zh-CN" sz="1800" b="1" dirty="0">
              <a:solidFill>
                <a:schemeClr val="tx2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1800" b="1" dirty="0">
              <a:solidFill>
                <a:schemeClr val="tx2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tx2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1828-1910</a:t>
            </a: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）</a:t>
            </a:r>
            <a:r>
              <a:rPr lang="zh-CN" altLang="en-US" sz="1200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俄国伟大的文学家、思想家，举世公认的大文豪</a:t>
            </a: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，被称为 “天才艺术家”、“</a:t>
            </a:r>
            <a:r>
              <a:rPr lang="zh-CN" altLang="en-US" sz="1200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俄罗斯文学的灵魂</a:t>
            </a: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”。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在长达</a:t>
            </a:r>
            <a:r>
              <a:rPr lang="en-US" altLang="zh-CN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82</a:t>
            </a: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年的生命里，他用极具天才的艺术手笔再现了波澜壮阔的俄罗斯历史，留下了</a:t>
            </a:r>
            <a:r>
              <a:rPr lang="en-US" altLang="zh-CN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90</a:t>
            </a: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卷的鸿篇巨制。      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他始终不渝地寻求接近人民的道路，追根究底地要找出群众灾难的真实原因，认真地思考祖国的命运和未来，因此，他的艺术视野达到罕有的广度。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他家是名门贵族，却终其一生同情底层百姓；他厌弃贵族生活，想通过自己的努力让人民解脱苦难。他主张“博爱”，反对暴力革命，是</a:t>
            </a:r>
            <a:r>
              <a:rPr lang="zh-CN" altLang="en-US" sz="1200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伟大的人道主义者</a:t>
            </a:r>
            <a:r>
              <a:rPr lang="zh-CN" altLang="en-US" sz="1200" dirty="0">
                <a:ea typeface="思源黑体 CN Regular" panose="020B0500000000000000" pitchFamily="34" charset="-122"/>
                <a:sym typeface="Arial" panose="020B0604020202020204" pitchFamily="34" charset="0"/>
              </a:rPr>
              <a:t>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41" b="21804"/>
          <a:stretch>
            <a:fillRect/>
          </a:stretch>
        </p:blipFill>
        <p:spPr>
          <a:xfrm>
            <a:off x="5685580" y="1357045"/>
            <a:ext cx="3073079" cy="3073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初读感知</a:t>
              </a:r>
            </a:p>
          </p:txBody>
        </p:sp>
      </p:grpSp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286887" y="1139442"/>
            <a:ext cx="6960632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1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21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听</a:t>
            </a:r>
            <a:r>
              <a:rPr lang="zh-CN" altLang="zh-CN" sz="21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课文</a:t>
            </a:r>
            <a:r>
              <a:rPr lang="zh-CN" altLang="en-US" sz="21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朗读</a:t>
            </a:r>
            <a:r>
              <a:rPr lang="zh-CN" altLang="zh-CN" sz="21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，理出文章结构，整体把握文章内容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672" y="22035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初读感知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672" y="2203531"/>
            <a:ext cx="2000250" cy="268605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1"/>
            </p:custDataLst>
          </p:nvPr>
        </p:nvSpPr>
        <p:spPr>
          <a:xfrm>
            <a:off x="1555833" y="2381315"/>
            <a:ext cx="4651772" cy="392413"/>
          </a:xfrm>
          <a:prstGeom prst="rect">
            <a:avLst/>
          </a:prstGeom>
          <a:gradFill rotWithShape="1">
            <a:gsLst>
              <a:gs pos="0">
                <a:srgbClr val="D9EDEE">
                  <a:tint val="50000"/>
                  <a:satMod val="300000"/>
                </a:srgbClr>
              </a:gs>
              <a:gs pos="0">
                <a:srgbClr val="D9EDEE">
                  <a:tint val="37000"/>
                  <a:satMod val="300000"/>
                </a:srgbClr>
              </a:gs>
              <a:gs pos="100000">
                <a:srgbClr val="D9EDEE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D9EDEE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8577" tIns="34289" rIns="68577" bIns="34289">
            <a:spAutoFit/>
          </a:bodyPr>
          <a:lstStyle/>
          <a:p>
            <a:pPr defTabSz="342900">
              <a:lnSpc>
                <a:spcPct val="150000"/>
              </a:lnSpc>
              <a:defRPr/>
            </a:pPr>
            <a:r>
              <a:rPr lang="zh-CN" altLang="en-US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第一部分（</a:t>
            </a:r>
            <a:r>
              <a:rPr lang="en-US" altLang="zh-CN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～</a:t>
            </a:r>
            <a:r>
              <a:rPr lang="en-US" altLang="zh-CN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5</a:t>
            </a:r>
            <a:r>
              <a:rPr lang="zh-CN" altLang="en-US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）</a:t>
            </a:r>
            <a:r>
              <a:rPr lang="zh-CN" altLang="en-US" kern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段主要刻画列夫</a:t>
            </a:r>
            <a:r>
              <a:rPr lang="en-US" altLang="zh-CN" kern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.</a:t>
            </a:r>
            <a:r>
              <a:rPr lang="zh-CN" altLang="en-US" kern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托尔斯泰的外貌特征。</a:t>
            </a: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1567739" y="3580292"/>
            <a:ext cx="4639866" cy="715578"/>
          </a:xfrm>
          <a:prstGeom prst="rect">
            <a:avLst/>
          </a:prstGeom>
          <a:gradFill rotWithShape="1">
            <a:gsLst>
              <a:gs pos="0">
                <a:srgbClr val="D9EDEE">
                  <a:tint val="50000"/>
                  <a:satMod val="300000"/>
                </a:srgbClr>
              </a:gs>
              <a:gs pos="0">
                <a:srgbClr val="D9EDEE">
                  <a:tint val="37000"/>
                  <a:satMod val="300000"/>
                </a:srgbClr>
              </a:gs>
              <a:gs pos="100000">
                <a:srgbClr val="D9EDEE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D9EDEE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8577" tIns="34289" rIns="68577" bIns="34289">
            <a:spAutoFit/>
          </a:bodyPr>
          <a:lstStyle/>
          <a:p>
            <a:pPr defTabSz="342900">
              <a:lnSpc>
                <a:spcPct val="150000"/>
              </a:lnSpc>
              <a:defRPr/>
            </a:pPr>
            <a:r>
              <a:rPr lang="zh-CN" altLang="en-US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第二部分（</a:t>
            </a:r>
            <a:r>
              <a:rPr lang="en-US" altLang="zh-CN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6</a:t>
            </a:r>
            <a:r>
              <a:rPr lang="zh-CN" altLang="en-US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～</a:t>
            </a:r>
            <a:r>
              <a:rPr lang="en-US" altLang="zh-CN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kern="0">
                <a:solidFill>
                  <a:srgbClr val="FF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）</a:t>
            </a:r>
            <a:r>
              <a:rPr lang="zh-CN" altLang="en-US" kern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段描写列夫</a:t>
            </a:r>
            <a:r>
              <a:rPr lang="en-US" altLang="zh-CN" kern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.</a:t>
            </a:r>
            <a:r>
              <a:rPr lang="zh-CN" altLang="en-US" kern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托尔斯泰的那双非同寻常的眼睛。</a:t>
            </a:r>
          </a:p>
        </p:txBody>
      </p:sp>
      <p:sp>
        <p:nvSpPr>
          <p:cNvPr id="13" name="文本框 5"/>
          <p:cNvSpPr txBox="1"/>
          <p:nvPr>
            <p:custDataLst>
              <p:tags r:id="rId3"/>
            </p:custDataLst>
          </p:nvPr>
        </p:nvSpPr>
        <p:spPr>
          <a:xfrm>
            <a:off x="729808" y="2178146"/>
            <a:ext cx="486062" cy="2285241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lIns="68577" tIns="34289" rIns="68577" bIns="34289" anchor="t">
            <a:spAutoFit/>
          </a:bodyPr>
          <a:lstStyle/>
          <a:p>
            <a:pPr eaLnBrk="1" hangingPunct="1"/>
            <a:r>
              <a:rPr lang="zh-CN" altLang="en-US" sz="240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列夫托尔斯泰</a:t>
            </a:r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>
            <a:off x="1850328" y="1127198"/>
            <a:ext cx="235064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 sz="2100" b="1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全文共分两部分。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89" y="-311690"/>
            <a:ext cx="2091299" cy="968491"/>
            <a:chOff x="267319" y="-415586"/>
            <a:chExt cx="2788398" cy="1291321"/>
          </a:xfrm>
        </p:grpSpPr>
        <p:sp>
          <p:nvSpPr>
            <p:cNvPr id="15" name="矩形: 圆角 14"/>
            <p:cNvSpPr/>
            <p:nvPr/>
          </p:nvSpPr>
          <p:spPr>
            <a:xfrm rot="5400000">
              <a:off x="-236181" y="87914"/>
              <a:ext cx="1237392" cy="23039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0542" y="260182"/>
              <a:ext cx="24251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初读感知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4828" y="960120"/>
            <a:ext cx="7686415" cy="4195530"/>
            <a:chOff x="131788" y="609601"/>
            <a:chExt cx="11723664" cy="6399211"/>
          </a:xfrm>
        </p:grpSpPr>
        <p:sp>
          <p:nvSpPr>
            <p:cNvPr id="16" name="Text Box 2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454399" y="609601"/>
              <a:ext cx="6095999" cy="49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第一段：须发的特点</a:t>
              </a:r>
            </a:p>
          </p:txBody>
        </p:sp>
        <p:sp>
          <p:nvSpPr>
            <p:cNvPr id="19" name="Text Box 3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454399" y="1219202"/>
              <a:ext cx="5486401" cy="49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第二段：面部轮廓、结构</a:t>
              </a:r>
            </a:p>
          </p:txBody>
        </p:sp>
        <p:sp>
          <p:nvSpPr>
            <p:cNvPr id="20" name="Text Box 4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454399" y="1905001"/>
              <a:ext cx="4267200" cy="49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第三段：面容表情</a:t>
              </a:r>
            </a:p>
          </p:txBody>
        </p:sp>
        <p:sp>
          <p:nvSpPr>
            <p:cNvPr id="21" name="Text Box 5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454399" y="2514601"/>
              <a:ext cx="4368800" cy="49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第四段：长相平平</a:t>
              </a:r>
            </a:p>
          </p:txBody>
        </p:sp>
        <p:sp>
          <p:nvSpPr>
            <p:cNvPr id="22" name="Text Box 6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454399" y="3138488"/>
              <a:ext cx="5283201" cy="49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第五段：外貌令人失望</a:t>
              </a:r>
            </a:p>
          </p:txBody>
        </p:sp>
        <p:sp>
          <p:nvSpPr>
            <p:cNvPr id="23" name="Text Box 7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454399" y="3733801"/>
              <a:ext cx="4673600" cy="49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第六段：目光犀利</a:t>
              </a:r>
            </a:p>
          </p:txBody>
        </p:sp>
        <p:sp>
          <p:nvSpPr>
            <p:cNvPr id="24" name="Text Box 8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3454399" y="4357688"/>
              <a:ext cx="5234516" cy="49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第七段：蕴含丰富情感</a:t>
              </a:r>
            </a:p>
          </p:txBody>
        </p:sp>
        <p:sp>
          <p:nvSpPr>
            <p:cNvPr id="25" name="Text Box 9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454399" y="5043488"/>
              <a:ext cx="5384800" cy="49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第八段：眼睛具有威力</a:t>
              </a:r>
            </a:p>
          </p:txBody>
        </p:sp>
        <p:sp>
          <p:nvSpPr>
            <p:cNvPr id="26" name="Text Box 10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556001" y="5638800"/>
              <a:ext cx="4845051" cy="844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5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第九段：眼睛的犀利                          与人生的不幸 </a:t>
              </a:r>
            </a:p>
          </p:txBody>
        </p:sp>
        <p:sp>
          <p:nvSpPr>
            <p:cNvPr id="27" name="AutoShape 11"/>
            <p:cNvSpPr/>
            <p:nvPr>
              <p:custDataLst>
                <p:tags r:id="rId10"/>
              </p:custDataLst>
            </p:nvPr>
          </p:nvSpPr>
          <p:spPr bwMode="auto">
            <a:xfrm>
              <a:off x="2641600" y="914400"/>
              <a:ext cx="711200" cy="2667000"/>
            </a:xfrm>
            <a:prstGeom prst="leftBrace">
              <a:avLst>
                <a:gd name="adj1" fmla="val 41667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100"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AutoShape 12"/>
            <p:cNvSpPr/>
            <p:nvPr>
              <p:custDataLst>
                <p:tags r:id="rId11"/>
              </p:custDataLst>
            </p:nvPr>
          </p:nvSpPr>
          <p:spPr bwMode="auto">
            <a:xfrm>
              <a:off x="2844800" y="3962400"/>
              <a:ext cx="406400" cy="2514600"/>
            </a:xfrm>
            <a:prstGeom prst="leftBrace">
              <a:avLst>
                <a:gd name="adj1" fmla="val 68750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100"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AutoShape 13"/>
            <p:cNvSpPr/>
            <p:nvPr>
              <p:custDataLst>
                <p:tags r:id="rId12"/>
              </p:custDataLst>
            </p:nvPr>
          </p:nvSpPr>
          <p:spPr bwMode="auto">
            <a:xfrm>
              <a:off x="8534400" y="762000"/>
              <a:ext cx="711200" cy="2819400"/>
            </a:xfrm>
            <a:prstGeom prst="rightBrace">
              <a:avLst>
                <a:gd name="adj1" fmla="val 44048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100"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AutoShape 14"/>
            <p:cNvSpPr/>
            <p:nvPr>
              <p:custDataLst>
                <p:tags r:id="rId13"/>
              </p:custDataLst>
            </p:nvPr>
          </p:nvSpPr>
          <p:spPr bwMode="auto">
            <a:xfrm>
              <a:off x="8636000" y="3962400"/>
              <a:ext cx="711200" cy="2590800"/>
            </a:xfrm>
            <a:prstGeom prst="rightBrace">
              <a:avLst>
                <a:gd name="adj1" fmla="val 40476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100"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 Box 15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9312337" y="836614"/>
              <a:ext cx="915397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700" b="1">
                  <a:solidFill>
                    <a:srgbClr val="BF217B"/>
                  </a:solidFill>
                  <a:ea typeface="思源黑体 CN Regular" panose="020B0500000000000000" pitchFamily="34" charset="-122"/>
                  <a:sym typeface="Arial" panose="020B0604020202020204" pitchFamily="34" charset="0"/>
                </a:rPr>
                <a:t>外貌特征</a:t>
              </a:r>
            </a:p>
          </p:txBody>
        </p:sp>
        <p:sp>
          <p:nvSpPr>
            <p:cNvPr id="32" name="Text Box 16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9407588" y="3860799"/>
              <a:ext cx="915397" cy="259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700" b="1">
                  <a:solidFill>
                    <a:srgbClr val="BF217B"/>
                  </a:solidFill>
                  <a:ea typeface="思源黑体 CN Regular" panose="020B0500000000000000" pitchFamily="34" charset="-122"/>
                  <a:sym typeface="Arial" panose="020B0604020202020204" pitchFamily="34" charset="0"/>
                </a:rPr>
                <a:t>眼光犀利</a:t>
              </a:r>
            </a:p>
          </p:txBody>
        </p:sp>
        <p:sp>
          <p:nvSpPr>
            <p:cNvPr id="33" name="AutoShape 17"/>
            <p:cNvSpPr/>
            <p:nvPr>
              <p:custDataLst>
                <p:tags r:id="rId16"/>
              </p:custDataLst>
            </p:nvPr>
          </p:nvSpPr>
          <p:spPr bwMode="auto">
            <a:xfrm>
              <a:off x="10160000" y="1295400"/>
              <a:ext cx="711200" cy="4495800"/>
            </a:xfrm>
            <a:prstGeom prst="rightBrace">
              <a:avLst>
                <a:gd name="adj1" fmla="val 70238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100"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 Box 18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0799225" y="836614"/>
              <a:ext cx="1056227" cy="499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3300" b="1">
                  <a:solidFill>
                    <a:srgbClr val="046C13"/>
                  </a:solidFill>
                  <a:ea typeface="思源黑体 CN Regular" panose="020B0500000000000000" pitchFamily="34" charset="-122"/>
                  <a:sym typeface="Arial" panose="020B0604020202020204" pitchFamily="34" charset="0"/>
                </a:rPr>
                <a:t>深邃的精神世界</a:t>
              </a:r>
            </a:p>
          </p:txBody>
        </p:sp>
        <p:sp>
          <p:nvSpPr>
            <p:cNvPr id="35" name="AutoShape 19"/>
            <p:cNvSpPr/>
            <p:nvPr>
              <p:custDataLst>
                <p:tags r:id="rId18"/>
              </p:custDataLst>
            </p:nvPr>
          </p:nvSpPr>
          <p:spPr bwMode="auto">
            <a:xfrm>
              <a:off x="1016000" y="1752600"/>
              <a:ext cx="711200" cy="3962400"/>
            </a:xfrm>
            <a:prstGeom prst="leftBrace">
              <a:avLst>
                <a:gd name="adj1" fmla="val 61905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100"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 Box 20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710536" y="1219200"/>
              <a:ext cx="610266" cy="4724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kumimoji="1" lang="zh-CN" altLang="zh-CN"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 Box 21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31788" y="2055812"/>
              <a:ext cx="844983" cy="495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400" b="1" dirty="0">
                  <a:solidFill>
                    <a:srgbClr val="FF0000"/>
                  </a:solidFill>
                  <a:ea typeface="思源黑体 CN Regular" panose="020B0500000000000000" pitchFamily="34" charset="-122"/>
                  <a:sym typeface="Arial" panose="020B0604020202020204" pitchFamily="34" charset="0"/>
                </a:rPr>
                <a:t>列夫</a:t>
              </a:r>
              <a:r>
                <a:rPr kumimoji="1" lang="en-US" altLang="zh-CN" sz="2400" b="1" dirty="0">
                  <a:solidFill>
                    <a:srgbClr val="FF0000"/>
                  </a:solidFill>
                  <a:ea typeface="思源黑体 CN Regular" panose="020B0500000000000000" pitchFamily="34" charset="-122"/>
                  <a:sym typeface="Arial" panose="020B0604020202020204" pitchFamily="34" charset="0"/>
                </a:rPr>
                <a:t>·</a:t>
              </a:r>
              <a:r>
                <a:rPr kumimoji="1" lang="zh-CN" altLang="en-US" sz="2400" b="1" dirty="0">
                  <a:solidFill>
                    <a:srgbClr val="FF0000"/>
                  </a:solidFill>
                  <a:ea typeface="思源黑体 CN Regular" panose="020B0500000000000000" pitchFamily="34" charset="-122"/>
                  <a:sym typeface="Arial" panose="020B0604020202020204" pitchFamily="34" charset="0"/>
                </a:rPr>
                <a:t>托尔斯泰</a:t>
              </a:r>
            </a:p>
          </p:txBody>
        </p:sp>
        <p:sp>
          <p:nvSpPr>
            <p:cNvPr id="38" name="Text Box 22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796617" y="1295400"/>
              <a:ext cx="844983" cy="234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4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第一部分</a:t>
              </a:r>
            </a:p>
          </p:txBody>
        </p:sp>
        <p:sp>
          <p:nvSpPr>
            <p:cNvPr id="39" name="Text Box 23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898218" y="3962401"/>
              <a:ext cx="844983" cy="236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400" b="1">
                  <a:ea typeface="思源黑体 CN Regular" panose="020B0500000000000000" pitchFamily="34" charset="-122"/>
                  <a:sym typeface="Arial" panose="020B0604020202020204" pitchFamily="34" charset="0"/>
                </a:rPr>
                <a:t>第二部分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1018</Words>
  <Application>Microsoft Office PowerPoint</Application>
  <PresentationFormat>全屏显示(16:9)</PresentationFormat>
  <Paragraphs>144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2020-12-15T03:05:47Z</dcterms:created>
  <dcterms:modified xsi:type="dcterms:W3CDTF">2021-12-26T03:26:35Z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