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6"/>
  </p:notesMasterIdLst>
  <p:sldIdLst>
    <p:sldId id="260" r:id="rId3"/>
    <p:sldId id="289" r:id="rId4"/>
    <p:sldId id="284" r:id="rId5"/>
    <p:sldId id="278" r:id="rId6"/>
    <p:sldId id="290" r:id="rId7"/>
    <p:sldId id="281" r:id="rId8"/>
    <p:sldId id="291" r:id="rId9"/>
    <p:sldId id="292" r:id="rId10"/>
    <p:sldId id="285" r:id="rId11"/>
    <p:sldId id="293" r:id="rId12"/>
    <p:sldId id="276" r:id="rId13"/>
    <p:sldId id="272" r:id="rId14"/>
    <p:sldId id="294" r:id="rId15"/>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3">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FDFD"/>
    <a:srgbClr val="00639F"/>
    <a:srgbClr val="004C78"/>
    <a:srgbClr val="F892BE"/>
    <a:srgbClr val="026EAC"/>
    <a:srgbClr val="33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43" d="100"/>
          <a:sy n="143" d="100"/>
        </p:scale>
        <p:origin x="684" y="120"/>
      </p:cViewPr>
      <p:guideLst>
        <p:guide orient="horz" pos="123"/>
        <p:guide pos="2880"/>
      </p:guideLst>
    </p:cSldViewPr>
  </p:slideViewPr>
  <p:notesTextViewPr>
    <p:cViewPr>
      <p:scale>
        <a:sx n="100" d="100"/>
        <a:sy n="100" d="100"/>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626F2D-619A-439A-A420-1D7BA08081D0}" type="datetimeFigureOut">
              <a:rPr lang="zh-CN" altLang="en-US" smtClean="0"/>
              <a:pPr/>
              <a:t>2021/12/26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A82027-9489-42AC-A855-177898CE7ED0}" type="slidenum">
              <a:rPr lang="zh-CN" altLang="en-US" smtClean="0"/>
              <a:pPr/>
              <a:t>‹#›</a:t>
            </a:fld>
            <a:endParaRPr lang="zh-CN" altLang="en-US"/>
          </a:p>
        </p:txBody>
      </p:sp>
    </p:spTree>
    <p:extLst>
      <p:ext uri="{BB962C8B-B14F-4D97-AF65-F5344CB8AC3E}">
        <p14:creationId xmlns:p14="http://schemas.microsoft.com/office/powerpoint/2010/main" val="2638484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2A82027-9489-42AC-A855-177898CE7ED0}" type="slidenum">
              <a:rPr lang="zh-CN" altLang="en-US" smtClean="0"/>
              <a:pPr/>
              <a:t>2</a:t>
            </a:fld>
            <a:endParaRPr lang="zh-CN" altLang="en-US"/>
          </a:p>
        </p:txBody>
      </p:sp>
    </p:spTree>
    <p:extLst>
      <p:ext uri="{BB962C8B-B14F-4D97-AF65-F5344CB8AC3E}">
        <p14:creationId xmlns:p14="http://schemas.microsoft.com/office/powerpoint/2010/main" val="1857045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2A82027-9489-42AC-A855-177898CE7ED0}" type="slidenum">
              <a:rPr lang="zh-CN" altLang="en-US" smtClean="0"/>
              <a:pPr/>
              <a:t>3</a:t>
            </a:fld>
            <a:endParaRPr lang="zh-CN" altLang="en-US"/>
          </a:p>
        </p:txBody>
      </p:sp>
    </p:spTree>
    <p:extLst>
      <p:ext uri="{BB962C8B-B14F-4D97-AF65-F5344CB8AC3E}">
        <p14:creationId xmlns:p14="http://schemas.microsoft.com/office/powerpoint/2010/main" val="406360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2A82027-9489-42AC-A855-177898CE7ED0}" type="slidenum">
              <a:rPr lang="zh-CN" altLang="en-US" smtClean="0"/>
              <a:pPr/>
              <a:t>4</a:t>
            </a:fld>
            <a:endParaRPr lang="zh-CN" altLang="en-US"/>
          </a:p>
        </p:txBody>
      </p:sp>
    </p:spTree>
    <p:extLst>
      <p:ext uri="{BB962C8B-B14F-4D97-AF65-F5344CB8AC3E}">
        <p14:creationId xmlns:p14="http://schemas.microsoft.com/office/powerpoint/2010/main" val="33228097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E2A82027-9489-42AC-A855-177898CE7ED0}" type="slidenum">
              <a:rPr lang="zh-CN" altLang="en-US" smtClean="0"/>
              <a:pPr/>
              <a:t>5</a:t>
            </a:fld>
            <a:endParaRPr lang="zh-CN" altLang="en-US"/>
          </a:p>
        </p:txBody>
      </p:sp>
    </p:spTree>
    <p:extLst>
      <p:ext uri="{BB962C8B-B14F-4D97-AF65-F5344CB8AC3E}">
        <p14:creationId xmlns:p14="http://schemas.microsoft.com/office/powerpoint/2010/main" val="3203290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smtClean="0"/>
              <a:t>https://www.ypppt.com/</a:t>
            </a:r>
            <a:endParaRPr lang="zh-CN" altLang="en-US" dirty="0"/>
          </a:p>
        </p:txBody>
      </p:sp>
      <p:sp>
        <p:nvSpPr>
          <p:cNvPr id="4" name="灯片编号占位符 3"/>
          <p:cNvSpPr>
            <a:spLocks noGrp="1"/>
          </p:cNvSpPr>
          <p:nvPr>
            <p:ph type="sldNum" sz="quarter" idx="10"/>
          </p:nvPr>
        </p:nvSpPr>
        <p:spPr/>
        <p:txBody>
          <a:bodyPr/>
          <a:lstStyle/>
          <a:p>
            <a:fld id="{E2A82027-9489-42AC-A855-177898CE7ED0}" type="slidenum">
              <a:rPr lang="zh-CN" altLang="en-US" smtClean="0"/>
              <a:pPr/>
              <a:t>6</a:t>
            </a:fld>
            <a:endParaRPr lang="zh-CN" altLang="en-US"/>
          </a:p>
        </p:txBody>
      </p:sp>
    </p:spTree>
    <p:extLst>
      <p:ext uri="{BB962C8B-B14F-4D97-AF65-F5344CB8AC3E}">
        <p14:creationId xmlns:p14="http://schemas.microsoft.com/office/powerpoint/2010/main" val="3963634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2A82027-9489-42AC-A855-177898CE7ED0}" type="slidenum">
              <a:rPr lang="zh-CN" altLang="en-US" smtClean="0"/>
              <a:pPr/>
              <a:t>11</a:t>
            </a:fld>
            <a:endParaRPr lang="zh-CN" altLang="en-US"/>
          </a:p>
        </p:txBody>
      </p:sp>
    </p:spTree>
    <p:extLst>
      <p:ext uri="{BB962C8B-B14F-4D97-AF65-F5344CB8AC3E}">
        <p14:creationId xmlns:p14="http://schemas.microsoft.com/office/powerpoint/2010/main" val="39963803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6107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pPr/>
              <a:t>2021/12/26</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pPr/>
              <a:t>2021/12/26</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pPr/>
              <a:t>2021/12/26</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00711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30676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72369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60653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00801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58642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61983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8417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pPr/>
              <a:t>2021/12/26</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pPr/>
              <a:t>‹#›</a:t>
            </a:fld>
            <a:endParaRPr lang="zh-CN" altLang="en-US"/>
          </a:p>
        </p:txBody>
      </p:sp>
      <p:sp>
        <p:nvSpPr>
          <p:cNvPr id="7" name="矩形 6"/>
          <p:cNvSpPr/>
          <p:nvPr userDrawn="1"/>
        </p:nvSpPr>
        <p:spPr>
          <a:xfrm>
            <a:off x="3131840" y="1796187"/>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74259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73265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839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pPr/>
              <a:t>2021/12/26</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pPr/>
              <a:t>2021/12/26</a:t>
            </a:fld>
            <a:endParaRPr lang="zh-CN" altLang="en-US"/>
          </a:p>
        </p:txBody>
      </p:sp>
      <p:sp>
        <p:nvSpPr>
          <p:cNvPr id="6" name="页脚占位符 5"/>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30"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30"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pPr/>
              <a:t>2021/12/26</a:t>
            </a:fld>
            <a:endParaRPr lang="zh-CN" altLang="en-US"/>
          </a:p>
        </p:txBody>
      </p:sp>
      <p:sp>
        <p:nvSpPr>
          <p:cNvPr id="8" name="页脚占位符 7"/>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pPr/>
              <a:t>2021/12/26</a:t>
            </a:fld>
            <a:endParaRPr lang="zh-CN" altLang="en-US"/>
          </a:p>
        </p:txBody>
      </p:sp>
      <p:sp>
        <p:nvSpPr>
          <p:cNvPr id="4" name="页脚占位符 3"/>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pPr/>
              <a:t>2021/12/26</a:t>
            </a:fld>
            <a:endParaRPr lang="zh-CN" altLang="en-US"/>
          </a:p>
        </p:txBody>
      </p:sp>
      <p:sp>
        <p:nvSpPr>
          <p:cNvPr id="3" name="页脚占位符 2"/>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5"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0"/>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5" y="1076328"/>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pPr/>
              <a:t>2021/12/26</a:t>
            </a:fld>
            <a:endParaRPr lang="zh-CN" altLang="en-US"/>
          </a:p>
        </p:txBody>
      </p:sp>
      <p:sp>
        <p:nvSpPr>
          <p:cNvPr id="6" name="页脚占位符 5"/>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5"/>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pPr/>
              <a:t>2021/12/26</a:t>
            </a:fld>
            <a:endParaRPr lang="zh-CN" altLang="en-US"/>
          </a:p>
        </p:txBody>
      </p:sp>
      <p:sp>
        <p:nvSpPr>
          <p:cNvPr id="6" name="页脚占位符 5"/>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42578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7.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1.xml"/><Relationship Id="rId5" Type="http://schemas.openxmlformats.org/officeDocument/2006/relationships/image" Target="../media/image7.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 name="TextBox 11"/>
          <p:cNvSpPr txBox="1"/>
          <p:nvPr/>
        </p:nvSpPr>
        <p:spPr>
          <a:xfrm>
            <a:off x="175072" y="1419624"/>
            <a:ext cx="8820981" cy="769441"/>
          </a:xfrm>
          <a:prstGeom prst="rect">
            <a:avLst/>
          </a:prstGeom>
          <a:noFill/>
        </p:spPr>
        <p:txBody>
          <a:bodyPr wrap="square" rtlCol="0">
            <a:spAutoFit/>
          </a:bodyPr>
          <a:lstStyle/>
          <a:p>
            <a:pPr algn="ctr"/>
            <a:r>
              <a:rPr lang="zh-CN" altLang="en-US" sz="4400" b="1" dirty="0" smtClean="0">
                <a:solidFill>
                  <a:srgbClr val="520000"/>
                </a:solidFill>
                <a:latin typeface="微软雅黑" panose="020B0503020204020204" pitchFamily="34" charset="-122"/>
                <a:ea typeface="微软雅黑" panose="020B0503020204020204" pitchFamily="34" charset="-122"/>
              </a:rPr>
              <a:t>列</a:t>
            </a:r>
            <a:r>
              <a:rPr lang="zh-CN" altLang="en-US" sz="4400" b="1" dirty="0">
                <a:solidFill>
                  <a:srgbClr val="520000"/>
                </a:solidFill>
                <a:latin typeface="微软雅黑" panose="020B0503020204020204" pitchFamily="34" charset="-122"/>
                <a:ea typeface="微软雅黑" panose="020B0503020204020204" pitchFamily="34" charset="-122"/>
              </a:rPr>
              <a:t>夫</a:t>
            </a:r>
            <a:r>
              <a:rPr lang="en-US" altLang="zh-CN" sz="3600" b="1" dirty="0">
                <a:solidFill>
                  <a:srgbClr val="520000"/>
                </a:solidFill>
                <a:latin typeface="微软雅黑" panose="020B0503020204020204" pitchFamily="34" charset="-122"/>
                <a:ea typeface="微软雅黑" panose="020B0503020204020204" pitchFamily="34" charset="-122"/>
              </a:rPr>
              <a:t>•</a:t>
            </a:r>
            <a:r>
              <a:rPr lang="zh-CN" altLang="en-US" sz="4400" b="1" dirty="0">
                <a:solidFill>
                  <a:srgbClr val="520000"/>
                </a:solidFill>
                <a:latin typeface="微软雅黑" panose="020B0503020204020204" pitchFamily="34" charset="-122"/>
                <a:ea typeface="微软雅黑" panose="020B0503020204020204" pitchFamily="34" charset="-122"/>
              </a:rPr>
              <a:t>托尔斯</a:t>
            </a:r>
            <a:r>
              <a:rPr lang="zh-CN" altLang="en-US" sz="4400" b="1" dirty="0" smtClean="0">
                <a:solidFill>
                  <a:srgbClr val="520000"/>
                </a:solidFill>
                <a:latin typeface="微软雅黑" panose="020B0503020204020204" pitchFamily="34" charset="-122"/>
                <a:ea typeface="微软雅黑" panose="020B0503020204020204" pitchFamily="34" charset="-122"/>
              </a:rPr>
              <a:t>泰</a:t>
            </a:r>
            <a:endParaRPr lang="en-US" altLang="zh-CN" sz="4400" b="1" dirty="0" smtClean="0">
              <a:solidFill>
                <a:srgbClr val="520000"/>
              </a:solidFill>
              <a:latin typeface="微软雅黑" panose="020B0503020204020204" pitchFamily="34" charset="-122"/>
              <a:ea typeface="微软雅黑" panose="020B0503020204020204" pitchFamily="34" charset="-122"/>
            </a:endParaRPr>
          </a:p>
        </p:txBody>
      </p:sp>
      <p:sp>
        <p:nvSpPr>
          <p:cNvPr id="4" name="矩形 3"/>
          <p:cNvSpPr/>
          <p:nvPr/>
        </p:nvSpPr>
        <p:spPr>
          <a:xfrm>
            <a:off x="0" y="4337523"/>
            <a:ext cx="9144000"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483182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23528" y="627534"/>
            <a:ext cx="8424936" cy="3939540"/>
          </a:xfrm>
          <a:prstGeom prst="rect">
            <a:avLst/>
          </a:prstGeom>
          <a:noFill/>
        </p:spPr>
        <p:txBody>
          <a:bodyPr wrap="square" rtlCol="0">
            <a:spAutoFit/>
          </a:bodyPr>
          <a:lstStyle/>
          <a:p>
            <a:pPr indent="457200">
              <a:lnSpc>
                <a:spcPts val="2500"/>
              </a:lnSpc>
            </a:pPr>
            <a:r>
              <a:rPr lang="zh-CN" altLang="en-US" sz="1600" dirty="0" smtClean="0">
                <a:latin typeface="微软雅黑" pitchFamily="34" charset="-122"/>
                <a:ea typeface="微软雅黑" pitchFamily="34" charset="-122"/>
              </a:rPr>
              <a:t>比赛</a:t>
            </a:r>
            <a:r>
              <a:rPr lang="zh-CN" altLang="en-US" sz="1600" dirty="0">
                <a:latin typeface="微软雅黑" pitchFamily="34" charset="-122"/>
                <a:ea typeface="微软雅黑" pitchFamily="34" charset="-122"/>
              </a:rPr>
              <a:t>共十天时间，前七天筹备，后三天安装。参赛的人都想得个好名次，所以前七天大家都各自憋着劲闷在房间里鼓捣。待到后三天，才按组委会分好的选手区段，在展厅里忙活起来。只有老梁这边，剩下最后一天了，还是一片空白。于是，闲话出来了：这几天除了在食堂能见到他，再也不着面，没准是来混饭吃的</a:t>
            </a:r>
            <a:r>
              <a:rPr lang="en-US" altLang="zh-CN" sz="1600" dirty="0">
                <a:latin typeface="微软雅黑" pitchFamily="34" charset="-122"/>
                <a:ea typeface="微软雅黑" pitchFamily="34" charset="-122"/>
              </a:rPr>
              <a:t>……</a:t>
            </a:r>
          </a:p>
          <a:p>
            <a:pPr indent="457200">
              <a:lnSpc>
                <a:spcPts val="2500"/>
              </a:lnSpc>
            </a:pPr>
            <a:r>
              <a:rPr lang="zh-CN" altLang="en-US" sz="1600" dirty="0">
                <a:latin typeface="微软雅黑" pitchFamily="34" charset="-122"/>
                <a:ea typeface="微软雅黑" pitchFamily="34" charset="-122"/>
              </a:rPr>
              <a:t>然而，就在比赛的前一天晚上，老梁开始从房间往展厅一趟趟折腾东西，随之忙活起来。</a:t>
            </a:r>
          </a:p>
          <a:p>
            <a:pPr indent="457200">
              <a:lnSpc>
                <a:spcPts val="2500"/>
              </a:lnSpc>
            </a:pPr>
            <a:r>
              <a:rPr lang="zh-CN" altLang="en-US" sz="1600" dirty="0">
                <a:latin typeface="微软雅黑" pitchFamily="34" charset="-122"/>
                <a:ea typeface="微软雅黑" pitchFamily="34" charset="-122"/>
              </a:rPr>
              <a:t>他干活有个习惯，不愿让别人看，似乎是怕别人偷着学去。老梁一直忙到天亮，整个晚上眼 都没眨。</a:t>
            </a:r>
          </a:p>
          <a:p>
            <a:pPr indent="457200">
              <a:lnSpc>
                <a:spcPts val="2500"/>
              </a:lnSpc>
            </a:pPr>
            <a:r>
              <a:rPr lang="zh-CN" altLang="en-US" sz="1600" dirty="0">
                <a:latin typeface="微软雅黑" pitchFamily="34" charset="-122"/>
                <a:ea typeface="微软雅黑" pitchFamily="34" charset="-122"/>
              </a:rPr>
              <a:t>比赛正式开始了。在老梁的展区，一夜之间魔幻般地呈现出一座漂亮的林场模型。厅长参观时更是乐得合不拢嘴，说想不到咱林区还真有能人，瞧瞧，除了小点，跟真的一样，以后的林场就按这个样子建。</a:t>
            </a:r>
          </a:p>
          <a:p>
            <a:pPr indent="457200">
              <a:lnSpc>
                <a:spcPts val="2500"/>
              </a:lnSpc>
            </a:pPr>
            <a:r>
              <a:rPr lang="zh-CN" altLang="en-US" sz="1600" dirty="0">
                <a:latin typeface="微软雅黑" pitchFamily="34" charset="-122"/>
                <a:ea typeface="微软雅黑" pitchFamily="34" charset="-122"/>
              </a:rPr>
              <a:t>面对荣誉和赞美之声，老梁依旧习惯性地用鼻子“哼”一声。</a:t>
            </a:r>
          </a:p>
          <a:p>
            <a:pPr indent="457200">
              <a:lnSpc>
                <a:spcPts val="2500"/>
              </a:lnSpc>
            </a:pPr>
            <a:r>
              <a:rPr lang="zh-CN" altLang="en-US" sz="1600" dirty="0">
                <a:latin typeface="微软雅黑" pitchFamily="34" charset="-122"/>
                <a:ea typeface="微软雅黑" pitchFamily="34" charset="-122"/>
              </a:rPr>
              <a:t>如今，老梁已故去十几年了，但有关他的故事仍在林区流传，且愈传愈神奇、版本愈多。</a:t>
            </a:r>
          </a:p>
        </p:txBody>
      </p:sp>
    </p:spTree>
    <p:extLst>
      <p:ext uri="{BB962C8B-B14F-4D97-AF65-F5344CB8AC3E}">
        <p14:creationId xmlns:p14="http://schemas.microsoft.com/office/powerpoint/2010/main" val="32985028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18"/>
          <p:cNvSpPr txBox="1"/>
          <p:nvPr/>
        </p:nvSpPr>
        <p:spPr>
          <a:xfrm>
            <a:off x="1547668" y="3513824"/>
            <a:ext cx="6430013" cy="461665"/>
          </a:xfrm>
          <a:prstGeom prst="rect">
            <a:avLst/>
          </a:prstGeom>
          <a:noFill/>
        </p:spPr>
        <p:txBody>
          <a:bodyPr wrap="square" rtlCol="0">
            <a:spAutoFit/>
          </a:bodyPr>
          <a:lstStyle/>
          <a:p>
            <a:pPr>
              <a:lnSpc>
                <a:spcPct val="150000"/>
              </a:lnSpc>
            </a:pPr>
            <a:r>
              <a:rPr lang="zh-CN" altLang="en-US" sz="1600" dirty="0" smtClean="0"/>
              <a:t>       </a:t>
            </a:r>
            <a:r>
              <a:rPr lang="zh-CN" altLang="en-US" sz="1600" dirty="0" smtClean="0">
                <a:solidFill>
                  <a:srgbClr val="FF0000"/>
                </a:solidFill>
              </a:rPr>
              <a:t> </a:t>
            </a:r>
            <a:r>
              <a:rPr lang="zh-CN" altLang="en-US" sz="1600" dirty="0" smtClean="0">
                <a:solidFill>
                  <a:srgbClr val="FF0000"/>
                </a:solidFill>
                <a:latin typeface="微软雅黑" pitchFamily="34" charset="-122"/>
                <a:ea typeface="微软雅黑" pitchFamily="34" charset="-122"/>
              </a:rPr>
              <a:t>解析</a:t>
            </a:r>
            <a:r>
              <a:rPr lang="zh-CN" altLang="en-US" sz="1600" dirty="0" smtClean="0">
                <a:latin typeface="微软雅黑" pitchFamily="34" charset="-122"/>
                <a:ea typeface="微软雅黑" pitchFamily="34" charset="-122"/>
              </a:rPr>
              <a:t>：本题重点考查分析文章表现手法的能力。</a:t>
            </a:r>
            <a:endParaRPr lang="zh-CN" altLang="en-US" sz="1600" dirty="0">
              <a:latin typeface="微软雅黑" pitchFamily="34" charset="-122"/>
              <a:ea typeface="微软雅黑" pitchFamily="34" charset="-122"/>
            </a:endParaRPr>
          </a:p>
        </p:txBody>
      </p:sp>
      <p:sp>
        <p:nvSpPr>
          <p:cNvPr id="4" name="TextBox 18"/>
          <p:cNvSpPr txBox="1"/>
          <p:nvPr/>
        </p:nvSpPr>
        <p:spPr>
          <a:xfrm>
            <a:off x="1115616" y="1296572"/>
            <a:ext cx="7776864" cy="1200329"/>
          </a:xfrm>
          <a:prstGeom prst="rect">
            <a:avLst/>
          </a:prstGeom>
          <a:noFill/>
        </p:spPr>
        <p:txBody>
          <a:bodyPr wrap="square" rtlCol="0">
            <a:spAutoFit/>
          </a:bodyPr>
          <a:lstStyle/>
          <a:p>
            <a:pPr>
              <a:lnSpc>
                <a:spcPct val="150000"/>
              </a:lnSpc>
            </a:pPr>
            <a:r>
              <a:rPr lang="zh-CN" altLang="en-US" sz="1600" dirty="0" smtClean="0">
                <a:solidFill>
                  <a:srgbClr val="FF0000"/>
                </a:solidFill>
                <a:latin typeface="微软雅黑" pitchFamily="34" charset="-122"/>
                <a:ea typeface="微软雅黑" pitchFamily="34" charset="-122"/>
              </a:rPr>
              <a:t>答案</a:t>
            </a:r>
            <a:r>
              <a:rPr lang="zh-CN" altLang="en-US" sz="1600" dirty="0" smtClean="0">
                <a:solidFill>
                  <a:srgbClr val="FF0000"/>
                </a:solidFill>
                <a:latin typeface="微软雅黑" pitchFamily="34" charset="-122"/>
                <a:ea typeface="微软雅黑" pitchFamily="34" charset="-122"/>
                <a:sym typeface="Wingdings" panose="05000000000000000000" pitchFamily="2" charset="2"/>
              </a:rPr>
              <a:t>：</a:t>
            </a:r>
            <a:endParaRPr lang="en-US" altLang="zh-CN" sz="1600" dirty="0" smtClean="0">
              <a:solidFill>
                <a:srgbClr val="FF0000"/>
              </a:solidFill>
              <a:latin typeface="微软雅黑" pitchFamily="34" charset="-122"/>
              <a:ea typeface="微软雅黑" pitchFamily="34" charset="-122"/>
              <a:sym typeface="Wingdings" panose="05000000000000000000" pitchFamily="2" charset="2"/>
            </a:endParaRPr>
          </a:p>
          <a:p>
            <a:pPr>
              <a:lnSpc>
                <a:spcPct val="150000"/>
              </a:lnSpc>
            </a:pPr>
            <a:r>
              <a:rPr lang="zh-CN" altLang="en-US" sz="1600" dirty="0" smtClean="0">
                <a:latin typeface="微软雅黑" pitchFamily="34" charset="-122"/>
                <a:ea typeface="微软雅黑" pitchFamily="34" charset="-122"/>
                <a:sym typeface="Wingdings" panose="05000000000000000000" pitchFamily="2" charset="2"/>
              </a:rPr>
              <a:t>    小说</a:t>
            </a:r>
            <a:r>
              <a:rPr lang="zh-CN" altLang="en-US" sz="1600" dirty="0">
                <a:latin typeface="微软雅黑" pitchFamily="34" charset="-122"/>
                <a:ea typeface="微软雅黑" pitchFamily="34" charset="-122"/>
                <a:sym typeface="Wingdings" panose="05000000000000000000" pitchFamily="2" charset="2"/>
              </a:rPr>
              <a:t>运用了欲扬先抑的手法，先写老梁外表的缺陷，然后极力表现他令人刮目相看的高超技艺，呈现出既有悬念又有波澜的艺术效果。</a:t>
            </a:r>
            <a:endParaRPr lang="zh-CN" altLang="en-US" sz="1600" dirty="0">
              <a:latin typeface="微软雅黑" pitchFamily="34" charset="-122"/>
              <a:ea typeface="微软雅黑" pitchFamily="34" charset="-122"/>
            </a:endParaRPr>
          </a:p>
        </p:txBody>
      </p:sp>
      <p:pic>
        <p:nvPicPr>
          <p:cNvPr id="5" name="Picture 2"/>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1520" y="3305191"/>
            <a:ext cx="1331640" cy="1338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14255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683568" y="1203598"/>
            <a:ext cx="5963080" cy="733534"/>
          </a:xfrm>
          <a:prstGeom prst="rect">
            <a:avLst/>
          </a:prstGeom>
          <a:noFill/>
          <a:ln w="28575">
            <a:solidFill>
              <a:srgbClr val="0070C0"/>
            </a:solidFill>
          </a:ln>
        </p:spPr>
        <p:txBody>
          <a:bodyPr wrap="square" rtlCol="0">
            <a:spAutoFit/>
          </a:bodyPr>
          <a:lstStyle/>
          <a:p>
            <a:pPr>
              <a:lnSpc>
                <a:spcPts val="2500"/>
              </a:lnSpc>
            </a:pPr>
            <a:r>
              <a:rPr lang="zh-CN" altLang="en-US" sz="1600" dirty="0" smtClean="0">
                <a:latin typeface="微软雅黑" pitchFamily="34" charset="-122"/>
                <a:ea typeface="微软雅黑" pitchFamily="34" charset="-122"/>
              </a:rPr>
              <a:t>      他</a:t>
            </a:r>
            <a:r>
              <a:rPr lang="zh-CN" altLang="en-US" sz="1600" dirty="0">
                <a:latin typeface="微软雅黑" pitchFamily="34" charset="-122"/>
                <a:ea typeface="微软雅黑" pitchFamily="34" charset="-122"/>
              </a:rPr>
              <a:t>生就一副多毛的脸庞，植被多于空地，浓密的胡髭使人难以看清他的内心世界</a:t>
            </a:r>
            <a:r>
              <a:rPr lang="zh-CN" altLang="en-US" sz="1600" dirty="0" smtClean="0">
                <a:latin typeface="微软雅黑" pitchFamily="34" charset="-122"/>
                <a:ea typeface="微软雅黑" pitchFamily="34" charset="-122"/>
              </a:rPr>
              <a:t>。</a:t>
            </a:r>
            <a:endParaRPr lang="zh-CN" altLang="en-US" sz="1600" dirty="0">
              <a:latin typeface="微软雅黑" pitchFamily="34" charset="-122"/>
              <a:ea typeface="微软雅黑" pitchFamily="34" charset="-122"/>
            </a:endParaRPr>
          </a:p>
        </p:txBody>
      </p:sp>
      <p:sp>
        <p:nvSpPr>
          <p:cNvPr id="5" name="文本框 4"/>
          <p:cNvSpPr txBox="1"/>
          <p:nvPr/>
        </p:nvSpPr>
        <p:spPr>
          <a:xfrm>
            <a:off x="656928" y="542245"/>
            <a:ext cx="2520280" cy="507831"/>
          </a:xfrm>
          <a:prstGeom prst="rect">
            <a:avLst/>
          </a:prstGeom>
          <a:noFill/>
        </p:spPr>
        <p:txBody>
          <a:bodyPr wrap="square" rtlCol="0">
            <a:spAutoFit/>
          </a:bodyPr>
          <a:lstStyle/>
          <a:p>
            <a:pPr>
              <a:lnSpc>
                <a:spcPct val="150000"/>
              </a:lnSpc>
            </a:pPr>
            <a:r>
              <a:rPr lang="zh-CN" altLang="en-US" dirty="0" smtClean="0">
                <a:solidFill>
                  <a:srgbClr val="FF0000"/>
                </a:solidFill>
                <a:latin typeface="微软雅黑" pitchFamily="34" charset="-122"/>
                <a:ea typeface="微软雅黑" pitchFamily="34" charset="-122"/>
              </a:rPr>
              <a:t>茨威格眼中的托尔斯泰</a:t>
            </a:r>
            <a:endParaRPr lang="zh-CN" altLang="en-US" dirty="0">
              <a:solidFill>
                <a:srgbClr val="FF0000"/>
              </a:solidFill>
              <a:latin typeface="微软雅黑" pitchFamily="34" charset="-122"/>
              <a:ea typeface="微软雅黑" pitchFamily="34" charset="-122"/>
            </a:endParaRPr>
          </a:p>
        </p:txBody>
      </p:sp>
      <p:sp>
        <p:nvSpPr>
          <p:cNvPr id="8" name="矩形 7"/>
          <p:cNvSpPr/>
          <p:nvPr/>
        </p:nvSpPr>
        <p:spPr>
          <a:xfrm>
            <a:off x="673338" y="2027573"/>
            <a:ext cx="5973310" cy="733534"/>
          </a:xfrm>
          <a:prstGeom prst="rect">
            <a:avLst/>
          </a:prstGeom>
          <a:noFill/>
          <a:ln w="28575">
            <a:solidFill>
              <a:srgbClr val="0070C0"/>
            </a:solidFill>
          </a:ln>
        </p:spPr>
        <p:txBody>
          <a:bodyPr wrap="square" rtlCol="0">
            <a:spAutoFit/>
          </a:bodyPr>
          <a:lstStyle/>
          <a:p>
            <a:pPr>
              <a:lnSpc>
                <a:spcPts val="2500"/>
              </a:lnSpc>
            </a:pPr>
            <a:r>
              <a:rPr lang="zh-CN" altLang="en-US" sz="1600" dirty="0">
                <a:latin typeface="微软雅黑" pitchFamily="34" charset="-122"/>
                <a:ea typeface="微软雅黑" pitchFamily="34" charset="-122"/>
              </a:rPr>
              <a:t>     </a:t>
            </a:r>
            <a:r>
              <a:rPr lang="zh-CN" altLang="en-US" sz="1600" dirty="0" smtClean="0">
                <a:latin typeface="微软雅黑" pitchFamily="34" charset="-122"/>
                <a:ea typeface="微软雅黑" pitchFamily="34" charset="-122"/>
              </a:rPr>
              <a:t> 因为</a:t>
            </a:r>
            <a:r>
              <a:rPr lang="zh-CN" altLang="en-US" sz="1600" dirty="0">
                <a:latin typeface="微软雅黑" pitchFamily="34" charset="-122"/>
                <a:ea typeface="微软雅黑" pitchFamily="34" charset="-122"/>
              </a:rPr>
              <a:t>，无可否认的是，这个出身于名门望族的男子长相粗劣，生就一张田野村夫的脸孔。</a:t>
            </a:r>
          </a:p>
        </p:txBody>
      </p:sp>
      <p:sp>
        <p:nvSpPr>
          <p:cNvPr id="15" name="矩形 14"/>
          <p:cNvSpPr/>
          <p:nvPr/>
        </p:nvSpPr>
        <p:spPr>
          <a:xfrm>
            <a:off x="683568" y="2847760"/>
            <a:ext cx="5963080" cy="412934"/>
          </a:xfrm>
          <a:prstGeom prst="rect">
            <a:avLst/>
          </a:prstGeom>
          <a:noFill/>
          <a:ln w="28575">
            <a:solidFill>
              <a:srgbClr val="0070C0"/>
            </a:solidFill>
          </a:ln>
        </p:spPr>
        <p:txBody>
          <a:bodyPr wrap="square" rtlCol="0">
            <a:spAutoFit/>
          </a:bodyPr>
          <a:lstStyle/>
          <a:p>
            <a:pPr>
              <a:lnSpc>
                <a:spcPts val="2500"/>
              </a:lnSpc>
            </a:pPr>
            <a:r>
              <a:rPr lang="zh-CN" altLang="en-US" sz="1600" dirty="0">
                <a:latin typeface="微软雅黑" pitchFamily="34" charset="-122"/>
                <a:ea typeface="微软雅黑" pitchFamily="34" charset="-122"/>
              </a:rPr>
              <a:t>     </a:t>
            </a:r>
            <a:r>
              <a:rPr lang="zh-CN" altLang="en-US" sz="1600" dirty="0" smtClean="0">
                <a:latin typeface="微软雅黑" pitchFamily="34" charset="-122"/>
                <a:ea typeface="微软雅黑" pitchFamily="34" charset="-122"/>
              </a:rPr>
              <a:t>在</a:t>
            </a:r>
            <a:r>
              <a:rPr lang="zh-CN" altLang="en-US" sz="1600" dirty="0">
                <a:latin typeface="微软雅黑" pitchFamily="34" charset="-122"/>
                <a:ea typeface="微软雅黑" pitchFamily="34" charset="-122"/>
              </a:rPr>
              <a:t>乱蓬蓬的头发后面，怎么也遮不住那对难看的招风耳。</a:t>
            </a:r>
          </a:p>
        </p:txBody>
      </p:sp>
      <p:sp>
        <p:nvSpPr>
          <p:cNvPr id="16" name="矩形 15"/>
          <p:cNvSpPr/>
          <p:nvPr/>
        </p:nvSpPr>
        <p:spPr>
          <a:xfrm>
            <a:off x="683568" y="3378640"/>
            <a:ext cx="5963080" cy="1054135"/>
          </a:xfrm>
          <a:prstGeom prst="rect">
            <a:avLst/>
          </a:prstGeom>
          <a:noFill/>
          <a:ln w="28575">
            <a:solidFill>
              <a:srgbClr val="0070C0"/>
            </a:solidFill>
          </a:ln>
        </p:spPr>
        <p:txBody>
          <a:bodyPr wrap="square" rtlCol="0">
            <a:spAutoFit/>
          </a:bodyPr>
          <a:lstStyle/>
          <a:p>
            <a:pPr>
              <a:lnSpc>
                <a:spcPts val="2500"/>
              </a:lnSpc>
            </a:pPr>
            <a:r>
              <a:rPr lang="zh-CN" altLang="en-US" sz="1600" dirty="0">
                <a:latin typeface="微软雅黑" pitchFamily="34" charset="-122"/>
                <a:ea typeface="微软雅黑" pitchFamily="34" charset="-122"/>
              </a:rPr>
              <a:t>     </a:t>
            </a:r>
            <a:r>
              <a:rPr lang="zh-CN" altLang="en-US" sz="1600" dirty="0" smtClean="0">
                <a:latin typeface="微软雅黑" pitchFamily="34" charset="-122"/>
                <a:ea typeface="微软雅黑" pitchFamily="34" charset="-122"/>
              </a:rPr>
              <a:t> 皮肤</a:t>
            </a:r>
            <a:r>
              <a:rPr lang="zh-CN" altLang="en-US" sz="1600" dirty="0">
                <a:latin typeface="微软雅黑" pitchFamily="34" charset="-122"/>
                <a:ea typeface="微软雅黑" pitchFamily="34" charset="-122"/>
              </a:rPr>
              <a:t>藏污纳垢，缺少光泽，就像用枝条扎成的村舍外墙那样粗糙，在四方脸中间，我们见到的是一只宽宽的、两孔朝天的狮子鼻，仿佛被</a:t>
            </a:r>
            <a:r>
              <a:rPr lang="zh-CN" altLang="en-US" sz="1600" dirty="0" smtClean="0">
                <a:latin typeface="微软雅黑" pitchFamily="34" charset="-122"/>
                <a:ea typeface="微软雅黑" pitchFamily="34" charset="-122"/>
              </a:rPr>
              <a:t>人一拳头</a:t>
            </a:r>
            <a:r>
              <a:rPr lang="zh-CN" altLang="en-US" sz="1600" dirty="0">
                <a:latin typeface="微软雅黑" pitchFamily="34" charset="-122"/>
                <a:ea typeface="微软雅黑" pitchFamily="34" charset="-122"/>
              </a:rPr>
              <a:t>打塌了的样子。</a:t>
            </a:r>
          </a:p>
        </p:txBody>
      </p:sp>
      <p:sp>
        <p:nvSpPr>
          <p:cNvPr id="7" name="右箭头 6"/>
          <p:cNvSpPr/>
          <p:nvPr/>
        </p:nvSpPr>
        <p:spPr>
          <a:xfrm>
            <a:off x="6862672" y="1806858"/>
            <a:ext cx="576064" cy="2304256"/>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7596336" y="2128941"/>
            <a:ext cx="1152128" cy="1384995"/>
          </a:xfrm>
          <a:prstGeom prst="rect">
            <a:avLst/>
          </a:prstGeom>
          <a:noFill/>
        </p:spPr>
        <p:txBody>
          <a:bodyPr wrap="square" rtlCol="0">
            <a:spAutoFit/>
          </a:bodyPr>
          <a:lstStyle>
            <a:defPPr>
              <a:defRPr lang="zh-CN"/>
            </a:defPPr>
            <a:lvl1pPr>
              <a:lnSpc>
                <a:spcPct val="150000"/>
              </a:lnSpc>
              <a:defRPr>
                <a:latin typeface="微软雅黑" pitchFamily="34" charset="-122"/>
                <a:ea typeface="微软雅黑" pitchFamily="34" charset="-122"/>
              </a:defRPr>
            </a:lvl1pPr>
          </a:lstStyle>
          <a:p>
            <a:r>
              <a:rPr lang="zh-CN" altLang="en-US" sz="2800" b="1" dirty="0">
                <a:solidFill>
                  <a:srgbClr val="FF0000"/>
                </a:solidFill>
              </a:rPr>
              <a:t>丑陋</a:t>
            </a:r>
            <a:endParaRPr lang="en-US" altLang="zh-CN" sz="2800" b="1" dirty="0">
              <a:solidFill>
                <a:srgbClr val="FF0000"/>
              </a:solidFill>
            </a:endParaRPr>
          </a:p>
          <a:p>
            <a:r>
              <a:rPr lang="zh-CN" altLang="en-US" sz="2800" b="1" dirty="0">
                <a:solidFill>
                  <a:srgbClr val="FF0000"/>
                </a:solidFill>
              </a:rPr>
              <a:t>平庸</a:t>
            </a:r>
          </a:p>
        </p:txBody>
      </p:sp>
    </p:spTree>
    <p:extLst>
      <p:ext uri="{BB962C8B-B14F-4D97-AF65-F5344CB8AC3E}">
        <p14:creationId xmlns:p14="http://schemas.microsoft.com/office/powerpoint/2010/main" val="3909241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5" grpId="0" animBg="1"/>
      <p:bldP spid="16" grpId="0" animBg="1"/>
      <p:bldP spid="7" grpId="0" animBg="1"/>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827584" y="786970"/>
            <a:ext cx="2520280" cy="507831"/>
          </a:xfrm>
          <a:prstGeom prst="rect">
            <a:avLst/>
          </a:prstGeom>
          <a:noFill/>
        </p:spPr>
        <p:txBody>
          <a:bodyPr wrap="square" rtlCol="0">
            <a:spAutoFit/>
          </a:bodyPr>
          <a:lstStyle/>
          <a:p>
            <a:pPr>
              <a:lnSpc>
                <a:spcPct val="150000"/>
              </a:lnSpc>
            </a:pPr>
            <a:r>
              <a:rPr lang="zh-CN" altLang="en-US" dirty="0" smtClean="0">
                <a:solidFill>
                  <a:srgbClr val="FF0000"/>
                </a:solidFill>
                <a:latin typeface="微软雅黑" pitchFamily="34" charset="-122"/>
                <a:ea typeface="微软雅黑" pitchFamily="34" charset="-122"/>
              </a:rPr>
              <a:t>茨威格眼中的托尔斯泰</a:t>
            </a:r>
            <a:endParaRPr lang="zh-CN" altLang="en-US" dirty="0">
              <a:solidFill>
                <a:srgbClr val="FF0000"/>
              </a:solidFill>
              <a:latin typeface="微软雅黑" pitchFamily="34" charset="-122"/>
              <a:ea typeface="微软雅黑" pitchFamily="34" charset="-122"/>
            </a:endParaRPr>
          </a:p>
        </p:txBody>
      </p:sp>
      <p:sp>
        <p:nvSpPr>
          <p:cNvPr id="16" name="矩形 15"/>
          <p:cNvSpPr/>
          <p:nvPr/>
        </p:nvSpPr>
        <p:spPr>
          <a:xfrm>
            <a:off x="781627" y="1507049"/>
            <a:ext cx="3024337" cy="2677656"/>
          </a:xfrm>
          <a:prstGeom prst="rect">
            <a:avLst/>
          </a:prstGeom>
          <a:noFill/>
          <a:ln w="28575">
            <a:solidFill>
              <a:srgbClr val="0070C0"/>
            </a:solidFill>
          </a:ln>
        </p:spPr>
        <p:txBody>
          <a:bodyPr wrap="square" rtlCol="0">
            <a:spAutoFit/>
          </a:bodyPr>
          <a:lstStyle/>
          <a:p>
            <a:pPr>
              <a:lnSpc>
                <a:spcPct val="150000"/>
              </a:lnSpc>
            </a:pPr>
            <a:r>
              <a:rPr lang="zh-CN" altLang="en-US" sz="1600" dirty="0" smtClean="0">
                <a:latin typeface="微软雅黑" pitchFamily="34" charset="-122"/>
                <a:ea typeface="微软雅黑" pitchFamily="34" charset="-122"/>
              </a:rPr>
              <a:t>      这副劳动者的</a:t>
            </a:r>
            <a:r>
              <a:rPr lang="zh-CN" altLang="en-US" sz="1600" dirty="0">
                <a:latin typeface="微软雅黑" pitchFamily="34" charset="-122"/>
                <a:ea typeface="微软雅黑" pitchFamily="34" charset="-122"/>
              </a:rPr>
              <a:t>忧郁</a:t>
            </a:r>
            <a:r>
              <a:rPr lang="zh-CN" altLang="en-US" sz="1600" dirty="0" smtClean="0">
                <a:latin typeface="微软雅黑" pitchFamily="34" charset="-122"/>
                <a:ea typeface="微软雅黑" pitchFamily="34" charset="-122"/>
              </a:rPr>
              <a:t>面孔上笼罩着消沉的阴影，滞留着愚钝和压抑：在他脸上找不到一点奋发向上的灵气，找不到精神光彩，找不到陀斯妥耶夫斯基眉宇之间那种像大理石穹顶一样缓缓隆起的非凡器宇。</a:t>
            </a:r>
            <a:endParaRPr lang="zh-CN" altLang="en-US" sz="1600" dirty="0">
              <a:latin typeface="微软雅黑" pitchFamily="34" charset="-122"/>
              <a:ea typeface="微软雅黑" pitchFamily="34" charset="-122"/>
            </a:endParaRPr>
          </a:p>
        </p:txBody>
      </p:sp>
      <p:sp>
        <p:nvSpPr>
          <p:cNvPr id="17" name="矩形 16"/>
          <p:cNvSpPr/>
          <p:nvPr/>
        </p:nvSpPr>
        <p:spPr>
          <a:xfrm>
            <a:off x="4139952" y="1491632"/>
            <a:ext cx="4320480" cy="830997"/>
          </a:xfrm>
          <a:prstGeom prst="rect">
            <a:avLst/>
          </a:prstGeom>
          <a:noFill/>
          <a:ln w="28575">
            <a:solidFill>
              <a:srgbClr val="0070C0"/>
            </a:solidFill>
          </a:ln>
        </p:spPr>
        <p:txBody>
          <a:bodyPr wrap="square" rtlCol="0">
            <a:spAutoFit/>
          </a:bodyPr>
          <a:lstStyle/>
          <a:p>
            <a:pPr>
              <a:lnSpc>
                <a:spcPct val="150000"/>
              </a:lnSpc>
            </a:pPr>
            <a:r>
              <a:rPr lang="zh-CN" altLang="en-US" sz="1600" dirty="0" smtClean="0">
                <a:latin typeface="微软雅黑" pitchFamily="34" charset="-122"/>
                <a:ea typeface="微软雅黑" pitchFamily="34" charset="-122"/>
              </a:rPr>
              <a:t>       从</a:t>
            </a:r>
            <a:r>
              <a:rPr lang="zh-CN" altLang="en-US" sz="1600" dirty="0">
                <a:latin typeface="微软雅黑" pitchFamily="34" charset="-122"/>
                <a:ea typeface="微软雅黑" pitchFamily="34" charset="-122"/>
              </a:rPr>
              <a:t>少年到青壮年，甚至到老年，托尔斯泰一直都是长相平平，混在人群里找都找不出来。</a:t>
            </a:r>
          </a:p>
        </p:txBody>
      </p:sp>
      <p:pic>
        <p:nvPicPr>
          <p:cNvPr id="18" name="图片 1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64288" y="2660447"/>
            <a:ext cx="1101442" cy="148509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19" name="文本框 18"/>
          <p:cNvSpPr txBox="1"/>
          <p:nvPr/>
        </p:nvSpPr>
        <p:spPr>
          <a:xfrm>
            <a:off x="5123834" y="2643760"/>
            <a:ext cx="1152128" cy="1384995"/>
          </a:xfrm>
          <a:prstGeom prst="rect">
            <a:avLst/>
          </a:prstGeom>
          <a:noFill/>
        </p:spPr>
        <p:txBody>
          <a:bodyPr wrap="square" rtlCol="0">
            <a:spAutoFit/>
          </a:bodyPr>
          <a:lstStyle>
            <a:defPPr>
              <a:defRPr lang="zh-CN"/>
            </a:defPPr>
            <a:lvl1pPr>
              <a:lnSpc>
                <a:spcPct val="150000"/>
              </a:lnSpc>
              <a:defRPr>
                <a:latin typeface="微软雅黑" pitchFamily="34" charset="-122"/>
                <a:ea typeface="微软雅黑" pitchFamily="34" charset="-122"/>
              </a:defRPr>
            </a:lvl1pPr>
          </a:lstStyle>
          <a:p>
            <a:r>
              <a:rPr lang="zh-CN" altLang="en-US" sz="2800" b="1" dirty="0" smtClean="0">
                <a:solidFill>
                  <a:srgbClr val="FF0000"/>
                </a:solidFill>
              </a:rPr>
              <a:t>普通</a:t>
            </a:r>
            <a:endParaRPr lang="en-US" altLang="zh-CN" sz="2800" b="1" dirty="0" smtClean="0">
              <a:solidFill>
                <a:srgbClr val="FF0000"/>
              </a:solidFill>
            </a:endParaRPr>
          </a:p>
          <a:p>
            <a:r>
              <a:rPr lang="zh-CN" altLang="en-US" sz="2800" b="1" dirty="0">
                <a:solidFill>
                  <a:srgbClr val="FF0000"/>
                </a:solidFill>
              </a:rPr>
              <a:t>平庸</a:t>
            </a:r>
          </a:p>
        </p:txBody>
      </p:sp>
    </p:spTree>
    <p:extLst>
      <p:ext uri="{BB962C8B-B14F-4D97-AF65-F5344CB8AC3E}">
        <p14:creationId xmlns:p14="http://schemas.microsoft.com/office/powerpoint/2010/main" val="223826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521895" y="1113711"/>
            <a:ext cx="5346250" cy="733534"/>
          </a:xfrm>
          <a:prstGeom prst="rect">
            <a:avLst/>
          </a:prstGeom>
          <a:noFill/>
          <a:ln w="28575">
            <a:solidFill>
              <a:srgbClr val="0070C0"/>
            </a:solidFill>
          </a:ln>
        </p:spPr>
        <p:txBody>
          <a:bodyPr wrap="square" rtlCol="0">
            <a:spAutoFit/>
          </a:bodyPr>
          <a:lstStyle/>
          <a:p>
            <a:pPr>
              <a:lnSpc>
                <a:spcPts val="2500"/>
              </a:lnSpc>
            </a:pPr>
            <a:r>
              <a:rPr lang="zh-CN" altLang="en-US" sz="1600" dirty="0" smtClean="0">
                <a:latin typeface="微软雅黑" pitchFamily="34" charset="-122"/>
                <a:ea typeface="微软雅黑" pitchFamily="34" charset="-122"/>
              </a:rPr>
              <a:t>       此人</a:t>
            </a:r>
            <a:r>
              <a:rPr lang="zh-CN" altLang="en-US" sz="1600" dirty="0">
                <a:latin typeface="微软雅黑" pitchFamily="34" charset="-122"/>
                <a:ea typeface="微软雅黑" pitchFamily="34" charset="-122"/>
              </a:rPr>
              <a:t>所具有的天赋统统</a:t>
            </a:r>
            <a:r>
              <a:rPr lang="zh-CN" altLang="en-US" sz="1600" dirty="0" smtClean="0">
                <a:latin typeface="微软雅黑" pitchFamily="34" charset="-122"/>
                <a:ea typeface="微软雅黑" pitchFamily="34" charset="-122"/>
              </a:rPr>
              <a:t>集中在</a:t>
            </a:r>
            <a:r>
              <a:rPr lang="zh-CN" altLang="en-US" sz="1600" dirty="0">
                <a:latin typeface="微软雅黑" pitchFamily="34" charset="-122"/>
                <a:ea typeface="微软雅黑" pitchFamily="34" charset="-122"/>
              </a:rPr>
              <a:t>他的眼睛里，就像俊美的陀斯妥耶夫斯基的丰富思想都集中在他的眉峰之间一样。</a:t>
            </a:r>
          </a:p>
        </p:txBody>
      </p:sp>
      <p:sp>
        <p:nvSpPr>
          <p:cNvPr id="3" name="矩形 2"/>
          <p:cNvSpPr/>
          <p:nvPr/>
        </p:nvSpPr>
        <p:spPr>
          <a:xfrm>
            <a:off x="539554" y="2094759"/>
            <a:ext cx="5346251" cy="733534"/>
          </a:xfrm>
          <a:prstGeom prst="rect">
            <a:avLst/>
          </a:prstGeom>
          <a:noFill/>
          <a:ln w="28575">
            <a:solidFill>
              <a:srgbClr val="0070C0"/>
            </a:solidFill>
          </a:ln>
        </p:spPr>
        <p:txBody>
          <a:bodyPr wrap="square" rtlCol="0">
            <a:spAutoFit/>
          </a:bodyPr>
          <a:lstStyle/>
          <a:p>
            <a:pPr>
              <a:lnSpc>
                <a:spcPts val="2500"/>
              </a:lnSpc>
            </a:pPr>
            <a:r>
              <a:rPr lang="zh-CN" altLang="en-US" sz="1600" dirty="0" smtClean="0">
                <a:latin typeface="微软雅黑" pitchFamily="34" charset="-122"/>
                <a:ea typeface="微软雅黑" pitchFamily="34" charset="-122"/>
              </a:rPr>
              <a:t>      这</a:t>
            </a:r>
            <a:r>
              <a:rPr lang="zh-CN" altLang="en-US" sz="1600" dirty="0">
                <a:latin typeface="微软雅黑" pitchFamily="34" charset="-122"/>
                <a:ea typeface="微软雅黑" pitchFamily="34" charset="-122"/>
              </a:rPr>
              <a:t>对珠宝有魔力，有磁性，可以把人世间的物质吸进去，然后向我们这个时代放射出精确无误的频波。</a:t>
            </a:r>
          </a:p>
        </p:txBody>
      </p:sp>
      <p:sp>
        <p:nvSpPr>
          <p:cNvPr id="6" name="矩形 5"/>
          <p:cNvSpPr/>
          <p:nvPr/>
        </p:nvSpPr>
        <p:spPr>
          <a:xfrm>
            <a:off x="530727" y="3003798"/>
            <a:ext cx="5328593" cy="733534"/>
          </a:xfrm>
          <a:prstGeom prst="rect">
            <a:avLst/>
          </a:prstGeom>
          <a:noFill/>
          <a:ln w="28575">
            <a:solidFill>
              <a:srgbClr val="0070C0"/>
            </a:solidFill>
          </a:ln>
        </p:spPr>
        <p:txBody>
          <a:bodyPr wrap="square" rtlCol="0">
            <a:spAutoFit/>
          </a:bodyPr>
          <a:lstStyle/>
          <a:p>
            <a:pPr>
              <a:lnSpc>
                <a:spcPts val="2500"/>
              </a:lnSpc>
            </a:pPr>
            <a:r>
              <a:rPr lang="zh-CN" altLang="en-US" sz="1600" dirty="0" smtClean="0">
                <a:latin typeface="微软雅黑" pitchFamily="34" charset="-122"/>
                <a:ea typeface="微软雅黑" pitchFamily="34" charset="-122"/>
              </a:rPr>
              <a:t>      它们</a:t>
            </a:r>
            <a:r>
              <a:rPr lang="zh-CN" altLang="en-US" sz="1600" dirty="0">
                <a:latin typeface="微软雅黑" pitchFamily="34" charset="-122"/>
                <a:ea typeface="微软雅黑" pitchFamily="34" charset="-122"/>
              </a:rPr>
              <a:t>可以照耀在精神世界的最高处，同样也可以成功地把探照灯光射进最阴暗的灵魂深处。</a:t>
            </a:r>
          </a:p>
        </p:txBody>
      </p:sp>
      <p:sp>
        <p:nvSpPr>
          <p:cNvPr id="7" name="爆炸形 2 6"/>
          <p:cNvSpPr/>
          <p:nvPr/>
        </p:nvSpPr>
        <p:spPr>
          <a:xfrm>
            <a:off x="6300192" y="627534"/>
            <a:ext cx="2592288" cy="147066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chemeClr val="tx1"/>
                </a:solidFill>
                <a:latin typeface="微软雅黑" pitchFamily="34" charset="-122"/>
                <a:ea typeface="微软雅黑" pitchFamily="34" charset="-122"/>
              </a:rPr>
              <a:t>眼睛</a:t>
            </a:r>
          </a:p>
        </p:txBody>
      </p:sp>
      <p:sp>
        <p:nvSpPr>
          <p:cNvPr id="15" name="右箭头 14"/>
          <p:cNvSpPr/>
          <p:nvPr/>
        </p:nvSpPr>
        <p:spPr>
          <a:xfrm>
            <a:off x="5976156" y="2168478"/>
            <a:ext cx="648072" cy="1568854"/>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6876256" y="2260409"/>
            <a:ext cx="1152128" cy="1384995"/>
          </a:xfrm>
          <a:prstGeom prst="rect">
            <a:avLst/>
          </a:prstGeom>
          <a:noFill/>
        </p:spPr>
        <p:txBody>
          <a:bodyPr wrap="square" rtlCol="0">
            <a:spAutoFit/>
          </a:bodyPr>
          <a:lstStyle>
            <a:defPPr>
              <a:defRPr lang="zh-CN"/>
            </a:defPPr>
            <a:lvl1pPr>
              <a:lnSpc>
                <a:spcPct val="150000"/>
              </a:lnSpc>
              <a:defRPr>
                <a:latin typeface="微软雅黑" pitchFamily="34" charset="-122"/>
                <a:ea typeface="微软雅黑" pitchFamily="34" charset="-122"/>
              </a:defRPr>
            </a:lvl1pPr>
          </a:lstStyle>
          <a:p>
            <a:r>
              <a:rPr lang="zh-CN" altLang="en-US" sz="2800" b="1" dirty="0" smtClean="0">
                <a:solidFill>
                  <a:srgbClr val="FF0000"/>
                </a:solidFill>
              </a:rPr>
              <a:t>敏锐</a:t>
            </a:r>
            <a:endParaRPr lang="en-US" altLang="zh-CN" sz="2800" b="1" dirty="0" smtClean="0">
              <a:solidFill>
                <a:srgbClr val="FF0000"/>
              </a:solidFill>
            </a:endParaRPr>
          </a:p>
          <a:p>
            <a:r>
              <a:rPr lang="zh-CN" altLang="en-US" sz="2800" b="1" dirty="0">
                <a:solidFill>
                  <a:srgbClr val="FF0000"/>
                </a:solidFill>
              </a:rPr>
              <a:t>深刻</a:t>
            </a:r>
          </a:p>
        </p:txBody>
      </p:sp>
      <p:sp>
        <p:nvSpPr>
          <p:cNvPr id="10" name="矩形 9"/>
          <p:cNvSpPr/>
          <p:nvPr/>
        </p:nvSpPr>
        <p:spPr>
          <a:xfrm>
            <a:off x="539554" y="3907574"/>
            <a:ext cx="5346251" cy="733534"/>
          </a:xfrm>
          <a:prstGeom prst="rect">
            <a:avLst/>
          </a:prstGeom>
          <a:noFill/>
          <a:ln w="28575">
            <a:solidFill>
              <a:srgbClr val="0070C0"/>
            </a:solidFill>
          </a:ln>
        </p:spPr>
        <p:txBody>
          <a:bodyPr wrap="square" rtlCol="0">
            <a:spAutoFit/>
          </a:bodyPr>
          <a:lstStyle/>
          <a:p>
            <a:pPr>
              <a:lnSpc>
                <a:spcPts val="2500"/>
              </a:lnSpc>
            </a:pPr>
            <a:r>
              <a:rPr lang="zh-CN" altLang="en-US" sz="1600" dirty="0" smtClean="0">
                <a:latin typeface="微软雅黑" pitchFamily="34" charset="-122"/>
                <a:ea typeface="微软雅黑" pitchFamily="34" charset="-122"/>
              </a:rPr>
              <a:t>      具有</a:t>
            </a:r>
            <a:r>
              <a:rPr lang="zh-CN" altLang="en-US" sz="1600" dirty="0">
                <a:latin typeface="微软雅黑" pitchFamily="34" charset="-122"/>
                <a:ea typeface="微软雅黑" pitchFamily="34" charset="-122"/>
              </a:rPr>
              <a:t>这种犀利眼光，能够看清真相的人，可以任意支配整个世界及其知识财富</a:t>
            </a:r>
            <a:r>
              <a:rPr lang="zh-CN" altLang="en-US" sz="1600" dirty="0" smtClean="0">
                <a:latin typeface="微软雅黑" pitchFamily="34" charset="-122"/>
                <a:ea typeface="微软雅黑" pitchFamily="34" charset="-122"/>
              </a:rPr>
              <a:t>。 </a:t>
            </a:r>
            <a:endParaRPr lang="zh-CN" altLang="en-US" sz="1600" dirty="0">
              <a:latin typeface="微软雅黑" pitchFamily="34" charset="-122"/>
              <a:ea typeface="微软雅黑" pitchFamily="34" charset="-122"/>
            </a:endParaRPr>
          </a:p>
        </p:txBody>
      </p:sp>
      <p:sp>
        <p:nvSpPr>
          <p:cNvPr id="17" name="文本框 16"/>
          <p:cNvSpPr txBox="1"/>
          <p:nvPr/>
        </p:nvSpPr>
        <p:spPr>
          <a:xfrm>
            <a:off x="656928" y="542245"/>
            <a:ext cx="2520280" cy="507831"/>
          </a:xfrm>
          <a:prstGeom prst="rect">
            <a:avLst/>
          </a:prstGeom>
          <a:noFill/>
        </p:spPr>
        <p:txBody>
          <a:bodyPr wrap="square" rtlCol="0">
            <a:spAutoFit/>
          </a:bodyPr>
          <a:lstStyle/>
          <a:p>
            <a:pPr>
              <a:lnSpc>
                <a:spcPct val="150000"/>
              </a:lnSpc>
            </a:pPr>
            <a:r>
              <a:rPr lang="zh-CN" altLang="en-US" dirty="0" smtClean="0">
                <a:solidFill>
                  <a:srgbClr val="FF0000"/>
                </a:solidFill>
                <a:latin typeface="微软雅黑" pitchFamily="34" charset="-122"/>
                <a:ea typeface="微软雅黑" pitchFamily="34" charset="-122"/>
              </a:rPr>
              <a:t>茨威格眼中的托尔斯泰</a:t>
            </a:r>
            <a:endParaRPr lang="zh-CN" altLang="en-US" dirty="0">
              <a:solidFill>
                <a:srgbClr val="FF0000"/>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7" grpId="0" animBg="1"/>
      <p:bldP spid="15" grpId="0" animBg="1"/>
      <p:bldP spid="16" grpId="0"/>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 name="AutoShape 81"/>
          <p:cNvSpPr>
            <a:spLocks noChangeArrowheads="1"/>
          </p:cNvSpPr>
          <p:nvPr/>
        </p:nvSpPr>
        <p:spPr bwMode="auto">
          <a:xfrm>
            <a:off x="3572621" y="1020361"/>
            <a:ext cx="2809722" cy="748603"/>
          </a:xfrm>
          <a:prstGeom prst="roundRect">
            <a:avLst>
              <a:gd name="adj" fmla="val 5005"/>
            </a:avLst>
          </a:prstGeom>
          <a:solidFill>
            <a:schemeClr val="bg1">
              <a:alpha val="60000"/>
            </a:schemeClr>
          </a:solidFill>
          <a:ln w="38100">
            <a:solidFill>
              <a:srgbClr val="00B050"/>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16" name="文本框 15"/>
          <p:cNvSpPr txBox="1"/>
          <p:nvPr/>
        </p:nvSpPr>
        <p:spPr>
          <a:xfrm>
            <a:off x="4139956" y="1030298"/>
            <a:ext cx="2003035" cy="738664"/>
          </a:xfrm>
          <a:prstGeom prst="rect">
            <a:avLst/>
          </a:prstGeom>
          <a:noFill/>
        </p:spPr>
        <p:txBody>
          <a:bodyPr wrap="square" rtlCol="0">
            <a:spAutoFit/>
          </a:bodyPr>
          <a:lstStyle>
            <a:defPPr>
              <a:defRPr lang="zh-CN"/>
            </a:defPPr>
            <a:lvl1pPr>
              <a:lnSpc>
                <a:spcPct val="150000"/>
              </a:lnSpc>
              <a:defRPr>
                <a:latin typeface="微软雅黑" pitchFamily="34" charset="-122"/>
                <a:ea typeface="微软雅黑" pitchFamily="34" charset="-122"/>
              </a:defRPr>
            </a:lvl1pPr>
          </a:lstStyle>
          <a:p>
            <a:r>
              <a:rPr lang="zh-CN" altLang="en-US" sz="2800" b="1" dirty="0"/>
              <a:t>欲扬先抑</a:t>
            </a:r>
          </a:p>
        </p:txBody>
      </p:sp>
      <p:sp>
        <p:nvSpPr>
          <p:cNvPr id="4" name="矩形 3"/>
          <p:cNvSpPr/>
          <p:nvPr/>
        </p:nvSpPr>
        <p:spPr>
          <a:xfrm>
            <a:off x="2209262" y="2380372"/>
            <a:ext cx="1800493" cy="369332"/>
          </a:xfrm>
          <a:prstGeom prst="rect">
            <a:avLst/>
          </a:prstGeom>
          <a:ln w="28575">
            <a:solidFill>
              <a:srgbClr val="0070C0"/>
            </a:solidFill>
          </a:ln>
        </p:spPr>
        <p:txBody>
          <a:bodyPr wrap="none">
            <a:spAutoFit/>
          </a:bodyPr>
          <a:lstStyle/>
          <a:p>
            <a:r>
              <a:rPr lang="zh-CN" altLang="en-US" dirty="0" smtClean="0">
                <a:latin typeface="微软雅黑" pitchFamily="34" charset="-122"/>
                <a:ea typeface="微软雅黑" pitchFamily="34" charset="-122"/>
              </a:rPr>
              <a:t>外貌特征的勾画</a:t>
            </a:r>
            <a:endParaRPr lang="zh-CN" altLang="en-US" dirty="0"/>
          </a:p>
        </p:txBody>
      </p:sp>
      <p:sp>
        <p:nvSpPr>
          <p:cNvPr id="8" name="矩形 7"/>
          <p:cNvSpPr/>
          <p:nvPr/>
        </p:nvSpPr>
        <p:spPr>
          <a:xfrm>
            <a:off x="3707908" y="3507854"/>
            <a:ext cx="3185487" cy="369332"/>
          </a:xfrm>
          <a:prstGeom prst="rect">
            <a:avLst/>
          </a:prstGeom>
          <a:ln w="28575">
            <a:solidFill>
              <a:srgbClr val="0070C0"/>
            </a:solidFill>
          </a:ln>
        </p:spPr>
        <p:txBody>
          <a:bodyPr wrap="none">
            <a:spAutoFit/>
          </a:bodyPr>
          <a:lstStyle/>
          <a:p>
            <a:r>
              <a:rPr lang="zh-CN" altLang="en-US" dirty="0">
                <a:latin typeface="微软雅黑" pitchFamily="34" charset="-122"/>
                <a:ea typeface="微软雅黑" pitchFamily="34" charset="-122"/>
              </a:rPr>
              <a:t>表面的“丑”和思想的“美”</a:t>
            </a:r>
          </a:p>
        </p:txBody>
      </p:sp>
      <p:sp>
        <p:nvSpPr>
          <p:cNvPr id="11" name="矩形 10"/>
          <p:cNvSpPr/>
          <p:nvPr/>
        </p:nvSpPr>
        <p:spPr>
          <a:xfrm>
            <a:off x="6238797" y="2380372"/>
            <a:ext cx="1800493" cy="369332"/>
          </a:xfrm>
          <a:prstGeom prst="rect">
            <a:avLst/>
          </a:prstGeom>
          <a:ln w="28575">
            <a:solidFill>
              <a:srgbClr val="0070C0"/>
            </a:solidFill>
          </a:ln>
        </p:spPr>
        <p:txBody>
          <a:bodyPr wrap="none">
            <a:spAutoFit/>
          </a:bodyPr>
          <a:lstStyle/>
          <a:p>
            <a:r>
              <a:rPr lang="zh-CN" altLang="en-US" dirty="0" smtClean="0">
                <a:latin typeface="微软雅黑" pitchFamily="34" charset="-122"/>
                <a:ea typeface="微软雅黑" pitchFamily="34" charset="-122"/>
              </a:rPr>
              <a:t>非同寻常的眼睛</a:t>
            </a:r>
            <a:endParaRPr lang="zh-CN" altLang="en-US" dirty="0">
              <a:latin typeface="微软雅黑" pitchFamily="34" charset="-122"/>
              <a:ea typeface="微软雅黑" pitchFamily="34" charset="-122"/>
            </a:endParaRPr>
          </a:p>
        </p:txBody>
      </p:sp>
      <p:sp>
        <p:nvSpPr>
          <p:cNvPr id="12" name="矩形 11"/>
          <p:cNvSpPr/>
          <p:nvPr/>
        </p:nvSpPr>
        <p:spPr>
          <a:xfrm>
            <a:off x="2490695" y="2787647"/>
            <a:ext cx="1338828" cy="369332"/>
          </a:xfrm>
          <a:prstGeom prst="rect">
            <a:avLst/>
          </a:prstGeom>
          <a:ln w="28575">
            <a:noFill/>
          </a:ln>
        </p:spPr>
        <p:txBody>
          <a:bodyPr wrap="none">
            <a:spAutoFit/>
          </a:bodyPr>
          <a:lstStyle/>
          <a:p>
            <a:r>
              <a:rPr lang="zh-CN" altLang="en-US" dirty="0">
                <a:latin typeface="微软雅黑" pitchFamily="34" charset="-122"/>
                <a:ea typeface="微软雅黑" pitchFamily="34" charset="-122"/>
              </a:rPr>
              <a:t>平庸、丑陋</a:t>
            </a:r>
          </a:p>
        </p:txBody>
      </p:sp>
      <p:sp>
        <p:nvSpPr>
          <p:cNvPr id="13" name="矩形 12"/>
          <p:cNvSpPr/>
          <p:nvPr/>
        </p:nvSpPr>
        <p:spPr>
          <a:xfrm>
            <a:off x="6601746" y="2787647"/>
            <a:ext cx="1338828" cy="369332"/>
          </a:xfrm>
          <a:prstGeom prst="rect">
            <a:avLst/>
          </a:prstGeom>
          <a:ln w="28575">
            <a:noFill/>
          </a:ln>
        </p:spPr>
        <p:txBody>
          <a:bodyPr wrap="none">
            <a:spAutoFit/>
          </a:bodyPr>
          <a:lstStyle/>
          <a:p>
            <a:r>
              <a:rPr lang="zh-CN" altLang="en-US" dirty="0" smtClean="0">
                <a:latin typeface="微软雅黑" pitchFamily="34" charset="-122"/>
                <a:ea typeface="微软雅黑" pitchFamily="34" charset="-122"/>
              </a:rPr>
              <a:t>敏锐、深刻</a:t>
            </a:r>
            <a:endParaRPr lang="zh-CN" altLang="en-US" dirty="0">
              <a:latin typeface="微软雅黑" pitchFamily="34" charset="-122"/>
              <a:ea typeface="微软雅黑" pitchFamily="34" charset="-122"/>
            </a:endParaRPr>
          </a:p>
        </p:txBody>
      </p:sp>
      <p:sp>
        <p:nvSpPr>
          <p:cNvPr id="19" name="右箭头 18"/>
          <p:cNvSpPr/>
          <p:nvPr/>
        </p:nvSpPr>
        <p:spPr>
          <a:xfrm>
            <a:off x="4514107" y="2461801"/>
            <a:ext cx="1080120" cy="287905"/>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4654321" y="2160423"/>
            <a:ext cx="646331" cy="369332"/>
          </a:xfrm>
          <a:prstGeom prst="rect">
            <a:avLst/>
          </a:prstGeom>
        </p:spPr>
        <p:txBody>
          <a:bodyPr wrap="none">
            <a:spAutoFit/>
          </a:bodyPr>
          <a:lstStyle/>
          <a:p>
            <a:r>
              <a:rPr lang="zh-CN" altLang="en-US" dirty="0">
                <a:solidFill>
                  <a:srgbClr val="FF0000"/>
                </a:solidFill>
                <a:latin typeface="微软雅黑" pitchFamily="34" charset="-122"/>
                <a:ea typeface="微软雅黑" pitchFamily="34" charset="-122"/>
              </a:rPr>
              <a:t>反衬</a:t>
            </a:r>
          </a:p>
        </p:txBody>
      </p:sp>
      <p:pic>
        <p:nvPicPr>
          <p:cNvPr id="25" name="图片 2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49433" y="1719940"/>
            <a:ext cx="1359605" cy="197258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44994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left)">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p:bldP spid="4" grpId="0" animBg="1"/>
      <p:bldP spid="8" grpId="0" animBg="1"/>
      <p:bldP spid="11" grpId="0" animBg="1"/>
      <p:bldP spid="12" grpId="0"/>
      <p:bldP spid="13" grpId="0"/>
      <p:bldP spid="19" grpId="0" animBg="1"/>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 name="AutoShape 4"/>
          <p:cNvSpPr>
            <a:spLocks noChangeArrowheads="1"/>
          </p:cNvSpPr>
          <p:nvPr>
            <p:custDataLst>
              <p:tags r:id="rId1"/>
            </p:custDataLst>
          </p:nvPr>
        </p:nvSpPr>
        <p:spPr bwMode="white">
          <a:xfrm>
            <a:off x="1331640" y="843558"/>
            <a:ext cx="6336704" cy="1294014"/>
          </a:xfrm>
          <a:prstGeom prst="roundRect">
            <a:avLst>
              <a:gd name="adj" fmla="val 7012"/>
            </a:avLst>
          </a:prstGeom>
          <a:solidFill>
            <a:schemeClr val="bg1"/>
          </a:solidFill>
          <a:ln w="38100">
            <a:gradFill>
              <a:gsLst>
                <a:gs pos="50000">
                  <a:srgbClr val="00DFF6"/>
                </a:gs>
                <a:gs pos="100000">
                  <a:srgbClr val="002774"/>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2" name="文本框 1"/>
          <p:cNvSpPr txBox="1"/>
          <p:nvPr/>
        </p:nvSpPr>
        <p:spPr>
          <a:xfrm>
            <a:off x="1403648" y="925028"/>
            <a:ext cx="6264696" cy="1131079"/>
          </a:xfrm>
          <a:prstGeom prst="rect">
            <a:avLst/>
          </a:prstGeom>
          <a:noFill/>
        </p:spPr>
        <p:txBody>
          <a:bodyPr wrap="square" rtlCol="0">
            <a:spAutoFit/>
          </a:bodyPr>
          <a:lstStyle>
            <a:defPPr>
              <a:defRPr lang="zh-CN"/>
            </a:defPPr>
            <a:lvl1pPr>
              <a:lnSpc>
                <a:spcPts val="2700"/>
              </a:lnSpc>
              <a:defRPr>
                <a:latin typeface="微软雅黑" pitchFamily="34" charset="-122"/>
                <a:ea typeface="微软雅黑" pitchFamily="34" charset="-122"/>
              </a:defRPr>
            </a:lvl1pPr>
          </a:lstStyle>
          <a:p>
            <a:r>
              <a:rPr lang="zh-CN" altLang="en-US" dirty="0" smtClean="0"/>
              <a:t>欲扬先抑，是一种人物描写技巧。欲扬先抑的“扬”，是指褒扬、抬高。“抑”，指按下、贬低。作者想褒扬某个人物，却不从褒扬处落笔，而先是按下，从相反的贬抑处落笔。</a:t>
            </a:r>
            <a:endParaRPr lang="zh-CN" altLang="en-US" dirty="0"/>
          </a:p>
        </p:txBody>
      </p:sp>
      <p:sp>
        <p:nvSpPr>
          <p:cNvPr id="16" name="文本框 15"/>
          <p:cNvSpPr txBox="1"/>
          <p:nvPr/>
        </p:nvSpPr>
        <p:spPr>
          <a:xfrm>
            <a:off x="2867826" y="2643758"/>
            <a:ext cx="4176464" cy="1823576"/>
          </a:xfrm>
          <a:prstGeom prst="rect">
            <a:avLst/>
          </a:prstGeom>
          <a:noFill/>
          <a:ln w="28575">
            <a:solidFill>
              <a:srgbClr val="00B050"/>
            </a:solidFill>
            <a:prstDash val="dash"/>
          </a:ln>
        </p:spPr>
        <p:txBody>
          <a:bodyPr wrap="square" rtlCol="0">
            <a:spAutoFit/>
          </a:bodyPr>
          <a:lstStyle>
            <a:defPPr>
              <a:defRPr lang="zh-CN"/>
            </a:defPPr>
            <a:lvl1pPr>
              <a:lnSpc>
                <a:spcPts val="2700"/>
              </a:lnSpc>
              <a:defRPr>
                <a:latin typeface="微软雅黑" pitchFamily="34" charset="-122"/>
                <a:ea typeface="微软雅黑" pitchFamily="34" charset="-122"/>
              </a:defRPr>
            </a:lvl1pPr>
          </a:lstStyle>
          <a:p>
            <a:r>
              <a:rPr lang="zh-CN" altLang="en-US" dirty="0" smtClean="0"/>
              <a:t>作用：</a:t>
            </a:r>
            <a:endParaRPr lang="en-US" altLang="zh-CN" dirty="0" smtClean="0"/>
          </a:p>
          <a:p>
            <a:pPr marL="342900" indent="-342900">
              <a:buAutoNum type="arabicPeriod"/>
            </a:pPr>
            <a:r>
              <a:rPr lang="zh-CN" altLang="en-US" dirty="0" smtClean="0"/>
              <a:t>情节曲折动人。</a:t>
            </a:r>
            <a:endParaRPr lang="en-US" altLang="zh-CN" dirty="0" smtClean="0"/>
          </a:p>
          <a:p>
            <a:pPr marL="342900" indent="-342900">
              <a:buAutoNum type="arabicPeriod"/>
            </a:pPr>
            <a:r>
              <a:rPr lang="zh-CN" altLang="en-US" dirty="0"/>
              <a:t>为表情</a:t>
            </a:r>
            <a:r>
              <a:rPr lang="zh-CN" altLang="en-US" dirty="0" smtClean="0"/>
              <a:t>达意蓄势。</a:t>
            </a:r>
            <a:endParaRPr lang="en-US" altLang="zh-CN" dirty="0" smtClean="0"/>
          </a:p>
          <a:p>
            <a:pPr marL="342900" indent="-342900">
              <a:buAutoNum type="arabicPeriod"/>
            </a:pPr>
            <a:r>
              <a:rPr lang="zh-CN" altLang="en-US" dirty="0" smtClean="0"/>
              <a:t>造成鲜明对比。</a:t>
            </a:r>
            <a:endParaRPr lang="en-US" altLang="zh-CN" dirty="0" smtClean="0"/>
          </a:p>
          <a:p>
            <a:pPr marL="342900" indent="-342900">
              <a:buAutoNum type="arabicPeriod"/>
            </a:pPr>
            <a:r>
              <a:rPr lang="zh-CN" altLang="en-US" dirty="0"/>
              <a:t>卒章显</a:t>
            </a:r>
            <a:r>
              <a:rPr lang="zh-CN" altLang="en-US" dirty="0" smtClean="0"/>
              <a:t>志。</a:t>
            </a:r>
          </a:p>
        </p:txBody>
      </p:sp>
      <p:pic>
        <p:nvPicPr>
          <p:cNvPr id="17" name="图片 1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91520" y="1707654"/>
            <a:ext cx="1752257" cy="3005490"/>
          </a:xfrm>
          <a:prstGeom prst="rect">
            <a:avLst/>
          </a:prstGeom>
        </p:spPr>
      </p:pic>
      <p:sp>
        <p:nvSpPr>
          <p:cNvPr id="3" name="文本框 2"/>
          <p:cNvSpPr txBox="1"/>
          <p:nvPr/>
        </p:nvSpPr>
        <p:spPr>
          <a:xfrm>
            <a:off x="7236296" y="339502"/>
            <a:ext cx="1368152" cy="230832"/>
          </a:xfrm>
          <a:prstGeom prst="rect">
            <a:avLst/>
          </a:prstGeom>
          <a:noFill/>
        </p:spPr>
        <p:txBody>
          <a:bodyPr wrap="square" rtlCol="0">
            <a:spAutoFit/>
          </a:bodyPr>
          <a:lstStyle/>
          <a:p>
            <a:r>
              <a:rPr lang="en-US" altLang="zh-CN" sz="900" dirty="0">
                <a:solidFill>
                  <a:srgbClr val="FDFDFD"/>
                </a:solidFill>
              </a:rPr>
              <a:t>https://www.ypppt.com/</a:t>
            </a:r>
            <a:endParaRPr lang="zh-CN" altLang="en-US" sz="900" dirty="0">
              <a:solidFill>
                <a:srgbClr val="FDFDFD"/>
              </a:solidFill>
            </a:endParaRPr>
          </a:p>
        </p:txBody>
      </p:sp>
    </p:spTree>
    <p:extLst>
      <p:ext uri="{BB962C8B-B14F-4D97-AF65-F5344CB8AC3E}">
        <p14:creationId xmlns:p14="http://schemas.microsoft.com/office/powerpoint/2010/main" val="154478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23528" y="483520"/>
            <a:ext cx="8352928" cy="4260141"/>
          </a:xfrm>
          <a:prstGeom prst="rect">
            <a:avLst/>
          </a:prstGeom>
          <a:noFill/>
        </p:spPr>
        <p:txBody>
          <a:bodyPr wrap="square" rtlCol="0">
            <a:spAutoFit/>
          </a:bodyPr>
          <a:lstStyle/>
          <a:p>
            <a:pPr>
              <a:lnSpc>
                <a:spcPts val="2500"/>
              </a:lnSpc>
            </a:pPr>
            <a:r>
              <a:rPr lang="zh-CN" altLang="en-US" sz="1600" dirty="0" smtClean="0">
                <a:solidFill>
                  <a:srgbClr val="FF0000"/>
                </a:solidFill>
                <a:latin typeface="微软雅黑" pitchFamily="34" charset="-122"/>
                <a:ea typeface="微软雅黑" pitchFamily="34" charset="-122"/>
              </a:rPr>
              <a:t>阅读下面</a:t>
            </a:r>
            <a:r>
              <a:rPr lang="zh-CN" altLang="en-US" sz="1600" dirty="0">
                <a:solidFill>
                  <a:srgbClr val="FF0000"/>
                </a:solidFill>
                <a:latin typeface="微软雅黑" pitchFamily="34" charset="-122"/>
                <a:ea typeface="微软雅黑" pitchFamily="34" charset="-122"/>
              </a:rPr>
              <a:t>文章</a:t>
            </a:r>
            <a:r>
              <a:rPr lang="zh-CN" altLang="en-US" sz="1600" dirty="0" smtClean="0">
                <a:solidFill>
                  <a:srgbClr val="FF0000"/>
                </a:solidFill>
                <a:latin typeface="微软雅黑" pitchFamily="34" charset="-122"/>
                <a:ea typeface="微软雅黑" pitchFamily="34" charset="-122"/>
              </a:rPr>
              <a:t>，并分析写作特色。</a:t>
            </a:r>
            <a:endParaRPr lang="en-US" altLang="zh-CN" sz="1600" dirty="0">
              <a:solidFill>
                <a:srgbClr val="FF0000"/>
              </a:solidFill>
              <a:latin typeface="微软雅黑" pitchFamily="34" charset="-122"/>
              <a:ea typeface="微软雅黑" pitchFamily="34" charset="-122"/>
            </a:endParaRPr>
          </a:p>
          <a:p>
            <a:pPr algn="ctr">
              <a:lnSpc>
                <a:spcPts val="2500"/>
              </a:lnSpc>
            </a:pPr>
            <a:r>
              <a:rPr lang="zh-CN" altLang="en-US" sz="1600" dirty="0" smtClean="0">
                <a:latin typeface="微软雅黑" pitchFamily="34" charset="-122"/>
                <a:ea typeface="微软雅黑" pitchFamily="34" charset="-122"/>
              </a:rPr>
              <a:t>“哼”</a:t>
            </a:r>
            <a:r>
              <a:rPr lang="zh-CN" altLang="en-US" sz="1600" dirty="0">
                <a:latin typeface="微软雅黑" pitchFamily="34" charset="-122"/>
                <a:ea typeface="微软雅黑" pitchFamily="34" charset="-122"/>
              </a:rPr>
              <a:t>匠老梁</a:t>
            </a:r>
          </a:p>
          <a:p>
            <a:pPr algn="ctr">
              <a:lnSpc>
                <a:spcPts val="2500"/>
              </a:lnSpc>
            </a:pPr>
            <a:r>
              <a:rPr lang="zh-CN" altLang="en-US" sz="1600" dirty="0">
                <a:latin typeface="微软雅黑" pitchFamily="34" charset="-122"/>
                <a:ea typeface="微软雅黑" pitchFamily="34" charset="-122"/>
              </a:rPr>
              <a:t>尚书华</a:t>
            </a:r>
          </a:p>
          <a:p>
            <a:pPr indent="457200">
              <a:lnSpc>
                <a:spcPts val="2500"/>
              </a:lnSpc>
            </a:pPr>
            <a:r>
              <a:rPr lang="zh-CN" altLang="en-US" sz="1600" dirty="0">
                <a:latin typeface="微软雅黑" pitchFamily="34" charset="-122"/>
                <a:ea typeface="微软雅黑" pitchFamily="34" charset="-122"/>
              </a:rPr>
              <a:t>认识老梁是四十多年前的事。</a:t>
            </a:r>
          </a:p>
          <a:p>
            <a:pPr indent="457200">
              <a:lnSpc>
                <a:spcPts val="2500"/>
              </a:lnSpc>
            </a:pPr>
            <a:r>
              <a:rPr lang="zh-CN" altLang="en-US" sz="1600" dirty="0">
                <a:latin typeface="微软雅黑" pitchFamily="34" charset="-122"/>
                <a:ea typeface="微软雅黑" pitchFamily="34" charset="-122"/>
              </a:rPr>
              <a:t>那时他在林业局文工团当美工，其貌不扬，个矮、罗圈腿，走起路来左摇右晃。当年他不过四十多岁，但说六十岁有人信。</a:t>
            </a:r>
          </a:p>
          <a:p>
            <a:pPr indent="457200">
              <a:lnSpc>
                <a:spcPts val="2500"/>
              </a:lnSpc>
            </a:pPr>
            <a:r>
              <a:rPr lang="zh-CN" altLang="en-US" sz="1600" dirty="0">
                <a:latin typeface="微软雅黑" pitchFamily="34" charset="-122"/>
                <a:ea typeface="微软雅黑" pitchFamily="34" charset="-122"/>
              </a:rPr>
              <a:t>我到文工团报到的第一天，留下印象最深的就是他。见面时一怔，心想：文工团不都是俊男靓女待的地方吗？怎么长这模样的也能进来？随之又一想，莫非这人有大本事？</a:t>
            </a:r>
          </a:p>
          <a:p>
            <a:pPr indent="457200">
              <a:lnSpc>
                <a:spcPts val="2500"/>
              </a:lnSpc>
            </a:pPr>
            <a:r>
              <a:rPr lang="zh-CN" altLang="en-US" sz="1600" dirty="0">
                <a:latin typeface="微软雅黑" pitchFamily="34" charset="-122"/>
                <a:ea typeface="微软雅黑" pitchFamily="34" charset="-122"/>
              </a:rPr>
              <a:t>这个想法很快得到了证实，此人的确不可小觑。有人告诉我，老梁是“特招”进文工团的。起初，他只是山里林场一个普通木匠，干些杂活。加之形象不佳，很被人瞧不起。一次，同寝的一个年轻人，趁他不在，把他的工具箱扔到了外面。老梁回来了，呆愣愣瞅半天，默默地把东西拾回了屋。谁也不知他心里是怎么想的，大家能看见的，就是他不愿说话，不愿接触人，没事总一个人憋在木匠房里鼓捣。但是，活倒是越干越好。渐渐的，戏耍他的</a:t>
            </a:r>
            <a:r>
              <a:rPr lang="zh-CN" altLang="en-US" sz="1600" dirty="0" smtClean="0">
                <a:latin typeface="微软雅黑" pitchFamily="34" charset="-122"/>
                <a:ea typeface="微软雅黑" pitchFamily="34" charset="-122"/>
              </a:rPr>
              <a:t>人</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18814086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95536" y="627536"/>
            <a:ext cx="8352928" cy="3618939"/>
          </a:xfrm>
          <a:prstGeom prst="rect">
            <a:avLst/>
          </a:prstGeom>
          <a:noFill/>
        </p:spPr>
        <p:txBody>
          <a:bodyPr wrap="square" rtlCol="0">
            <a:spAutoFit/>
          </a:bodyPr>
          <a:lstStyle/>
          <a:p>
            <a:pPr>
              <a:lnSpc>
                <a:spcPts val="2500"/>
              </a:lnSpc>
            </a:pPr>
            <a:r>
              <a:rPr lang="zh-CN" altLang="en-US" sz="1600" dirty="0" smtClean="0">
                <a:latin typeface="微软雅黑" pitchFamily="34" charset="-122"/>
                <a:ea typeface="微软雅黑" pitchFamily="34" charset="-122"/>
              </a:rPr>
              <a:t>少</a:t>
            </a:r>
            <a:r>
              <a:rPr lang="zh-CN" altLang="en-US" sz="1600" dirty="0">
                <a:latin typeface="微软雅黑" pitchFamily="34" charset="-122"/>
                <a:ea typeface="微软雅黑" pitchFamily="34" charset="-122"/>
              </a:rPr>
              <a:t>了，有人还当面夸他两句。他听了都不以为然，顶多用鼻子“哼”一声，宠辱不惊。</a:t>
            </a:r>
          </a:p>
          <a:p>
            <a:pPr indent="457200">
              <a:lnSpc>
                <a:spcPts val="2500"/>
              </a:lnSpc>
            </a:pPr>
            <a:r>
              <a:rPr lang="zh-CN" altLang="en-US" sz="1600" dirty="0">
                <a:latin typeface="微软雅黑" pitchFamily="34" charset="-122"/>
                <a:ea typeface="微软雅黑" pitchFamily="34" charset="-122"/>
              </a:rPr>
              <a:t>那年，文工团排了一台大型话剧，布景难度很大，当时的美工完成不了。有人推荐老梁去试试，老梁去了。工会主席打量他半天，问：你行吗？老梁听了，二话没说，扭头就走。工会主席连忙一把拽住说：试试，试试。老梁“哼”一声，勉强留了下来。</a:t>
            </a:r>
          </a:p>
          <a:p>
            <a:pPr indent="457200">
              <a:lnSpc>
                <a:spcPts val="2500"/>
              </a:lnSpc>
            </a:pPr>
            <a:r>
              <a:rPr lang="zh-CN" altLang="en-US" sz="1600" dirty="0">
                <a:latin typeface="微软雅黑" pitchFamily="34" charset="-122"/>
                <a:ea typeface="微软雅黑" pitchFamily="34" charset="-122"/>
              </a:rPr>
              <a:t>老梁到了文工团，原来那个美工成了他的助手，给他打下手，一百个不服气。于是，工作上极不配合，时不时还故意制造点麻烦。老梁对这些麻烦根本不在意。助手干的活儿他若看不上，什么也不说就咣咣几斧子砸了，自己动手重来，那意思谁都明白，是打个样给你看看。几次下来，助手服了，夹着尾巴乖乖地当起了徒弟。就这样，老梁有条不紊地利用十</a:t>
            </a:r>
            <a:r>
              <a:rPr lang="zh-CN" altLang="en-US" sz="1600" dirty="0" smtClean="0">
                <a:latin typeface="微软雅黑" pitchFamily="34" charset="-122"/>
                <a:ea typeface="微软雅黑" pitchFamily="34" charset="-122"/>
              </a:rPr>
              <a:t>几天</a:t>
            </a:r>
            <a:r>
              <a:rPr lang="zh-CN" altLang="en-US" sz="1600" dirty="0">
                <a:latin typeface="微软雅黑" pitchFamily="34" charset="-122"/>
                <a:ea typeface="微软雅黑" pitchFamily="34" charset="-122"/>
              </a:rPr>
              <a:t>时间把全场布景赶了出来。全团员工都感到神速，直夸老梁。工会主席乐得眉飞色舞，彩排那天把局党委书记请到了俱乐部，看完演出后，把老梁拽了过来，对书记说：这可是个大能人，宝贝呐！调文工团吧！书记说：就按你意见办。就这样，老梁调进了文工团</a:t>
            </a:r>
            <a:r>
              <a:rPr lang="zh-CN" altLang="en-US" sz="1600" dirty="0" smtClean="0">
                <a:latin typeface="微软雅黑" pitchFamily="34" charset="-122"/>
                <a:ea typeface="微软雅黑" pitchFamily="34" charset="-122"/>
              </a:rPr>
              <a:t>。</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29698402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95536" y="627536"/>
            <a:ext cx="8352928" cy="4260141"/>
          </a:xfrm>
          <a:prstGeom prst="rect">
            <a:avLst/>
          </a:prstGeom>
          <a:noFill/>
        </p:spPr>
        <p:txBody>
          <a:bodyPr wrap="square" rtlCol="0">
            <a:spAutoFit/>
          </a:bodyPr>
          <a:lstStyle/>
          <a:p>
            <a:pPr indent="457200">
              <a:lnSpc>
                <a:spcPts val="2500"/>
              </a:lnSpc>
            </a:pPr>
            <a:r>
              <a:rPr lang="zh-CN" altLang="en-US" sz="1600" dirty="0" smtClean="0">
                <a:latin typeface="微软雅黑" pitchFamily="34" charset="-122"/>
                <a:ea typeface="微软雅黑" pitchFamily="34" charset="-122"/>
              </a:rPr>
              <a:t>最</a:t>
            </a:r>
            <a:r>
              <a:rPr lang="zh-CN" altLang="en-US" sz="1600" dirty="0">
                <a:latin typeface="微软雅黑" pitchFamily="34" charset="-122"/>
                <a:ea typeface="微软雅黑" pitchFamily="34" charset="-122"/>
              </a:rPr>
              <a:t>让我佩服的是老梁给文工团做了把贝司大提琴。这实在让我感到神奇！乐队低音部力量薄弱，团长做梦都想有把贝司大提琴。这事不知啥时装进了老梁心里。他把自己反锁进布景制作室，一天天不出来，连下班吃饭时间也很少看见他。直到两个多月后的一天，老梁将一把崭新的贝司大提琴交到团长面前时，团长顿时蒙了，问：多少钱？老梁“哼”了一声，扔出俩字：做的。谁做的？团长更懵了。老梁没再回答，转身走了。团长瞅着他晃晃走远的背影，猛然醒过来。好你个老梁啊，可真有你的！老梁渐渐有了名气，在意他的人越来越多。而老梁还是老梁，处人待物跟先前没有任何两样。</a:t>
            </a:r>
          </a:p>
          <a:p>
            <a:pPr indent="457200">
              <a:lnSpc>
                <a:spcPts val="2500"/>
              </a:lnSpc>
            </a:pPr>
            <a:r>
              <a:rPr lang="zh-CN" altLang="en-US" sz="1600" dirty="0">
                <a:latin typeface="微软雅黑" pitchFamily="34" charset="-122"/>
                <a:ea typeface="微软雅黑" pitchFamily="34" charset="-122"/>
              </a:rPr>
              <a:t>上世纪七十年代末，全国上下各行各业大搞技术比武。省林业厅要在全省林业企业中举办一次“新兴林场沙盘模型设计”比赛，地点在省城。老梁自然被选中。临行前，局工会主席就这次比赛的意义、影响等，好一番叮嘱。老梁听到最后，习惯地用鼻子“哼”一声，连句话也没有。</a:t>
            </a:r>
          </a:p>
          <a:p>
            <a:pPr indent="457200">
              <a:lnSpc>
                <a:spcPts val="2500"/>
              </a:lnSpc>
            </a:pPr>
            <a:r>
              <a:rPr lang="zh-CN" altLang="en-US" sz="1600" dirty="0">
                <a:latin typeface="微软雅黑" pitchFamily="34" charset="-122"/>
                <a:ea typeface="微软雅黑" pitchFamily="34" charset="-122"/>
              </a:rPr>
              <a:t>没曾想，刚一报到就惹得老梁不高兴。别人签上名就领了钥匙进房间休息了，他却被报到处的人问来查去好长时间，跟审特务一样。老梁气得差点想打道回府</a:t>
            </a:r>
            <a:r>
              <a:rPr lang="zh-CN" altLang="en-US" sz="1600" dirty="0" smtClean="0">
                <a:latin typeface="微软雅黑" pitchFamily="34" charset="-122"/>
                <a:ea typeface="微软雅黑" pitchFamily="34" charset="-122"/>
              </a:rPr>
              <a:t>。</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226689558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1885</TotalTime>
  <Words>1709</Words>
  <Application>Microsoft Office PowerPoint</Application>
  <PresentationFormat>全屏显示(16:9)</PresentationFormat>
  <Paragraphs>74</Paragraphs>
  <Slides>13</Slides>
  <Notes>7</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13</vt:i4>
      </vt:variant>
    </vt:vector>
  </HeadingPairs>
  <TitlesOfParts>
    <vt:vector size="22" baseType="lpstr">
      <vt:lpstr>Meiryo</vt:lpstr>
      <vt:lpstr>宋体</vt:lpstr>
      <vt:lpstr>微软雅黑</vt:lpstr>
      <vt:lpstr>Arial</vt:lpstr>
      <vt:lpstr>Calibri</vt:lpstr>
      <vt:lpstr>Calibri Light</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130</cp:revision>
  <dcterms:modified xsi:type="dcterms:W3CDTF">2021-12-26T03:18:54Z</dcterms:modified>
</cp:coreProperties>
</file>