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90" r:id="rId2"/>
  </p:sldMasterIdLst>
  <p:notesMasterIdLst>
    <p:notesMasterId r:id="rId36"/>
  </p:notesMasterIdLst>
  <p:sldIdLst>
    <p:sldId id="289" r:id="rId3"/>
    <p:sldId id="257" r:id="rId4"/>
    <p:sldId id="28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90" r:id="rId35"/>
  </p:sldIdLst>
  <p:sldSz cx="12192000" cy="6858000"/>
  <p:notesSz cx="6858000" cy="9144000"/>
  <p:custDataLst>
    <p:tags r:id="rId3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BC8C4E-9F84-4D66-AFB0-2CB9029CED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77224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A8B1F3C-BDA4-43A2-8326-5B854BEFD611}" type="slidenum">
              <a:rPr lang="en-US" altLang="zh-CN" smtClean="0"/>
              <a:pPr eaLnBrk="1" hangingPunct="1"/>
              <a:t>5</a:t>
            </a:fld>
            <a:endParaRPr lang="en-US" altLang="zh-CN" smtClean="0"/>
          </a:p>
        </p:txBody>
      </p:sp>
      <p:sp>
        <p:nvSpPr>
          <p:cNvPr id="3891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891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38917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1B578B82-0883-4092-ACD4-16824E54B07C}" type="slidenum">
              <a:rPr lang="en-US" altLang="zh-CN" sz="1200"/>
              <a:pPr algn="r" eaLnBrk="1" hangingPunct="1"/>
              <a:t>5</a:t>
            </a:fld>
            <a:endParaRPr lang="en-US" altLang="zh-CN" sz="1200"/>
          </a:p>
        </p:txBody>
      </p:sp>
    </p:spTree>
    <p:extLst>
      <p:ext uri="{BB962C8B-B14F-4D97-AF65-F5344CB8AC3E}">
        <p14:creationId xmlns:p14="http://schemas.microsoft.com/office/powerpoint/2010/main" val="3252679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BC8C4E-9F84-4D66-AFB0-2CB9029CED61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5985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0582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B457-B6EB-459A-BAEC-1D145BD962E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9EB9-90EE-46DD-A3C6-A83BED20BE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3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159D4-A3C1-49E6-8611-695D093DF20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35568-9EE8-4001-92DB-CE987B1275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91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6E25-E7D4-45DC-BD1A-699DC16DF3B7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D174B-0D4B-4625-A075-CCC20D3C9F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85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368C0-6A6F-48D4-8036-52D5A21D2E9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09627-43AE-4417-BF1E-60B3B32356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04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0AE8C-98D3-435B-A98F-75D2B805D456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A47E4-CEC2-448B-9C31-B6BAA0FB4B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591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7E188-FE0B-4FEA-BAFD-CD24952D40A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78C48-F51E-4324-88EE-A18FBA86B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315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BD35D-BEA9-4C53-877B-99B0A7630F95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44BF-B681-49E2-A32F-5683A30344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63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027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448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2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35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0055-6E36-4BB2-9EF7-67DE22FFEE7C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FAF8-3DDC-4A19-ADA6-99822BEE0F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480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25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75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813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04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15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755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89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98F4E-98BC-4FB5-B227-C772721A703D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2C898-8318-44B9-8993-9519DC7396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62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54209-B472-4E1E-BE9E-57226DA14E72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FDEEC-8CD8-4263-B6B0-479509DE82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466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E04D5-2EBA-4DDC-8CE6-2416A24052F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C1615-4342-434D-9D5C-63F309820E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98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F3455-0F16-46C6-A260-627138432D50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6F929-788D-44A7-9C66-BB7CA642F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360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E9438-B83D-4C5D-A439-ED98574A507D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22381-B41B-4836-BB4F-A302537F79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97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329D-A53B-4541-B577-FEFFF7B0B746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59249-6C2A-4F4C-8671-0CA5185734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06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0438D-DE36-436D-812A-1338438AA33D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0F69E-60A2-4069-AF95-DEECDDD567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21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9C29DBD-1474-4EF7-BA26-05B81DA7576B}" type="datetimeFigureOut">
              <a:rPr lang="zh-CN" altLang="en-US"/>
              <a:pPr>
                <a:defRPr/>
              </a:pPr>
              <a:t>2021/12/25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E6BAAF3-DB98-4828-9250-9E2EEC76E2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6030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498721" y="518155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2013509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微软雅黑" pitchFamily="34" charset="-122"/>
                <a:ea typeface="微软雅黑" pitchFamily="34" charset="-122"/>
              </a:rPr>
              <a:t>回忆我的母亲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56138" y="674689"/>
            <a:ext cx="2963862" cy="7080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哀痛  悲痛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793876" y="1539875"/>
            <a:ext cx="8613775" cy="13843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“得到母亲去世的消息，我很悲痛。”“我将永不能再见她一面了，这个哀痛是无法补救的。”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803401" y="3068638"/>
            <a:ext cx="8569325" cy="26781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00" b="1" kern="0" dirty="0">
                <a:latin typeface="宋体" panose="02010600030101010101" pitchFamily="2" charset="-122"/>
              </a:rPr>
              <a:t>    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两个词都有伤心的意思。</a:t>
            </a:r>
            <a:b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2800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主要区别：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①意义上，“哀痛”比“悲痛”的程度更深。②“哀痛”多用于书面语而很少用于口语；而“悲痛”既可用于书面语，也可用于口语。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10243"/>
          <p:cNvSpPr txBox="1">
            <a:spLocks noChangeArrowheads="1"/>
          </p:cNvSpPr>
          <p:nvPr/>
        </p:nvSpPr>
        <p:spPr bwMode="auto">
          <a:xfrm>
            <a:off x="2495550" y="1441451"/>
            <a:ext cx="7181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理清文章结构：本文可分为三部分</a:t>
            </a:r>
          </a:p>
        </p:txBody>
      </p:sp>
      <p:sp>
        <p:nvSpPr>
          <p:cNvPr id="8" name="文本框 10242"/>
          <p:cNvSpPr txBox="1">
            <a:spLocks noChangeArrowheads="1"/>
          </p:cNvSpPr>
          <p:nvPr/>
        </p:nvSpPr>
        <p:spPr bwMode="auto">
          <a:xfrm>
            <a:off x="1773238" y="2301875"/>
            <a:ext cx="8597900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第一部分（第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段）：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开篇点题，悼念母亲逝世，引出回忆的内容。</a:t>
            </a:r>
          </a:p>
        </p:txBody>
      </p:sp>
      <p:sp>
        <p:nvSpPr>
          <p:cNvPr id="9" name="文本框 10242"/>
          <p:cNvSpPr txBox="1">
            <a:spLocks noChangeArrowheads="1"/>
          </p:cNvSpPr>
          <p:nvPr/>
        </p:nvSpPr>
        <p:spPr bwMode="auto">
          <a:xfrm>
            <a:off x="1773238" y="3681413"/>
            <a:ext cx="85979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第二部分（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2-15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段）：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回忆母亲勤劳的一生。</a:t>
            </a:r>
          </a:p>
        </p:txBody>
      </p:sp>
      <p:sp>
        <p:nvSpPr>
          <p:cNvPr id="10" name="文本框 10242"/>
          <p:cNvSpPr txBox="1">
            <a:spLocks noChangeArrowheads="1"/>
          </p:cNvSpPr>
          <p:nvPr/>
        </p:nvSpPr>
        <p:spPr bwMode="auto">
          <a:xfrm>
            <a:off x="1790701" y="4543425"/>
            <a:ext cx="862647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第三部分（ 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16-17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段）：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写母亲对作者的教育和影响，也表达了作者继续革命的决心。 </a:t>
            </a:r>
          </a:p>
        </p:txBody>
      </p:sp>
      <p:pic>
        <p:nvPicPr>
          <p:cNvPr id="1536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感知课文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0242"/>
          <p:cNvSpPr txBox="1">
            <a:spLocks noChangeArrowheads="1"/>
          </p:cNvSpPr>
          <p:nvPr/>
        </p:nvSpPr>
        <p:spPr bwMode="auto">
          <a:xfrm>
            <a:off x="2209801" y="1012825"/>
            <a:ext cx="820737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母亲一生值得叙述的事迹很多，本文选择了哪些材料？是怎样安排这些材料的？表现了母亲的什么品质？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92313" y="3014663"/>
            <a:ext cx="86423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文章按照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时间顺序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选取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八件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最能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表现普通劳动妇女的本质特征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的事情来写。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3"/>
          <p:cNvGraphicFramePr>
            <a:graphicFrameLocks noGrp="1"/>
          </p:cNvGraphicFramePr>
          <p:nvPr/>
        </p:nvGraphicFramePr>
        <p:xfrm>
          <a:off x="1774825" y="765175"/>
          <a:ext cx="8642350" cy="5337176"/>
        </p:xfrm>
        <a:graphic>
          <a:graphicData uri="http://schemas.openxmlformats.org/drawingml/2006/table">
            <a:tbl>
              <a:tblPr/>
              <a:tblGrid>
                <a:gridCol w="1435148"/>
                <a:gridCol w="4326322"/>
                <a:gridCol w="2880880"/>
              </a:tblGrid>
              <a:tr h="5767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 间</a:t>
                      </a: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母亲所做（或经历）的事情</a:t>
                      </a: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母亲的个性品质</a:t>
                      </a: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作者小时候    </a:t>
                      </a: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（记忆时起）</a:t>
                      </a: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63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1895</a:t>
                      </a: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～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年前后</a:t>
                      </a: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72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1905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59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1908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2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1919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813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大革命时期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（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1924-1927</a:t>
                      </a: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年）</a:t>
                      </a: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60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抗战以后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32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1944</a:t>
                      </a: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年</a:t>
                      </a:r>
                      <a:endParaRPr kumimoji="0" lang="zh-CN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58" marR="91458"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52" name="Text Box 103"/>
          <p:cNvSpPr txBox="1">
            <a:spLocks noChangeArrowheads="1"/>
          </p:cNvSpPr>
          <p:nvPr/>
        </p:nvSpPr>
        <p:spPr bwMode="auto">
          <a:xfrm>
            <a:off x="8005764" y="2335213"/>
            <a:ext cx="1857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2000" b="1">
              <a:latin typeface="Verdana" pitchFamily="34" charset="0"/>
            </a:endParaRPr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216276" y="1330326"/>
            <a:ext cx="40925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整日劳碌着”，煮饭、种田、种菜、喂猪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sp>
        <p:nvSpPr>
          <p:cNvPr id="5" name="Rectangle 109"/>
          <p:cNvSpPr>
            <a:spLocks noChangeArrowheads="1"/>
          </p:cNvSpPr>
          <p:nvPr/>
        </p:nvSpPr>
        <p:spPr bwMode="auto">
          <a:xfrm>
            <a:off x="7535864" y="1271589"/>
            <a:ext cx="27257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200" b="1">
                <a:latin typeface="宋体" pitchFamily="2" charset="-122"/>
              </a:rPr>
              <a:t>聪明能干，勤劳俭朴，宽厚仁慈</a:t>
            </a:r>
          </a:p>
        </p:txBody>
      </p:sp>
      <p:sp>
        <p:nvSpPr>
          <p:cNvPr id="6" name="Rectangle 110"/>
          <p:cNvSpPr>
            <a:spLocks noChangeArrowheads="1"/>
          </p:cNvSpPr>
          <p:nvPr/>
        </p:nvSpPr>
        <p:spPr bwMode="auto">
          <a:xfrm>
            <a:off x="3216276" y="2163764"/>
            <a:ext cx="38973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被逼退佃、搬家，遭遇天灾</a:t>
            </a:r>
          </a:p>
        </p:txBody>
      </p:sp>
      <p:sp>
        <p:nvSpPr>
          <p:cNvPr id="7" name="Rectangle 111"/>
          <p:cNvSpPr>
            <a:spLocks noChangeArrowheads="1"/>
          </p:cNvSpPr>
          <p:nvPr/>
        </p:nvSpPr>
        <p:spPr bwMode="auto">
          <a:xfrm>
            <a:off x="7531101" y="2160588"/>
            <a:ext cx="28860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200" b="1">
                <a:latin typeface="宋体" pitchFamily="2" charset="-122"/>
              </a:rPr>
              <a:t>坚强不屈；爱憎分明</a:t>
            </a:r>
          </a:p>
        </p:txBody>
      </p:sp>
      <p:sp>
        <p:nvSpPr>
          <p:cNvPr id="8" name="Rectangle 112"/>
          <p:cNvSpPr>
            <a:spLocks noChangeArrowheads="1"/>
          </p:cNvSpPr>
          <p:nvPr/>
        </p:nvSpPr>
        <p:spPr bwMode="auto">
          <a:xfrm>
            <a:off x="3216276" y="2800351"/>
            <a:ext cx="3897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节衣缩食，借债供作者读书</a:t>
            </a:r>
          </a:p>
        </p:txBody>
      </p:sp>
      <p:sp>
        <p:nvSpPr>
          <p:cNvPr id="9" name="Rectangle 113"/>
          <p:cNvSpPr>
            <a:spLocks noChangeArrowheads="1"/>
          </p:cNvSpPr>
          <p:nvPr/>
        </p:nvSpPr>
        <p:spPr bwMode="auto">
          <a:xfrm>
            <a:off x="3216275" y="3354388"/>
            <a:ext cx="3587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支持、慰勉作者参加革命</a:t>
            </a:r>
          </a:p>
        </p:txBody>
      </p:sp>
      <p:sp>
        <p:nvSpPr>
          <p:cNvPr id="10" name="Rectangle 114"/>
          <p:cNvSpPr>
            <a:spLocks noChangeArrowheads="1"/>
          </p:cNvSpPr>
          <p:nvPr/>
        </p:nvSpPr>
        <p:spPr bwMode="auto">
          <a:xfrm>
            <a:off x="3216275" y="3921126"/>
            <a:ext cx="4248150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spc="-300" dirty="0">
                <a:latin typeface="宋体" panose="02010600030101010101" pitchFamily="2" charset="-122"/>
              </a:rPr>
              <a:t>离开土地就不舒服，回家继续劳动</a:t>
            </a:r>
          </a:p>
        </p:txBody>
      </p:sp>
      <p:sp>
        <p:nvSpPr>
          <p:cNvPr id="11" name="Rectangle 115"/>
          <p:cNvSpPr>
            <a:spLocks noChangeArrowheads="1"/>
          </p:cNvSpPr>
          <p:nvPr/>
        </p:nvSpPr>
        <p:spPr bwMode="auto">
          <a:xfrm>
            <a:off x="3216275" y="4494214"/>
            <a:ext cx="32781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独立支持一家人的生活</a:t>
            </a:r>
          </a:p>
        </p:txBody>
      </p:sp>
      <p:sp>
        <p:nvSpPr>
          <p:cNvPr id="12" name="Rectangle 116"/>
          <p:cNvSpPr>
            <a:spLocks noChangeArrowheads="1"/>
          </p:cNvSpPr>
          <p:nvPr/>
        </p:nvSpPr>
        <p:spPr bwMode="auto">
          <a:xfrm>
            <a:off x="3216276" y="5060951"/>
            <a:ext cx="2968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过着勤苦的农妇生活</a:t>
            </a:r>
          </a:p>
        </p:txBody>
      </p:sp>
      <p:sp>
        <p:nvSpPr>
          <p:cNvPr id="13" name="Rectangle 117"/>
          <p:cNvSpPr>
            <a:spLocks noChangeArrowheads="1"/>
          </p:cNvSpPr>
          <p:nvPr/>
        </p:nvSpPr>
        <p:spPr bwMode="auto">
          <a:xfrm>
            <a:off x="3216276" y="5602288"/>
            <a:ext cx="14208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不辍劳作</a:t>
            </a:r>
          </a:p>
        </p:txBody>
      </p:sp>
      <p:sp>
        <p:nvSpPr>
          <p:cNvPr id="14" name="Rectangle 119"/>
          <p:cNvSpPr>
            <a:spLocks noChangeArrowheads="1"/>
          </p:cNvSpPr>
          <p:nvPr/>
        </p:nvSpPr>
        <p:spPr bwMode="auto">
          <a:xfrm>
            <a:off x="7523164" y="2762251"/>
            <a:ext cx="2408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识大体、明事理</a:t>
            </a:r>
          </a:p>
        </p:txBody>
      </p:sp>
      <p:sp>
        <p:nvSpPr>
          <p:cNvPr id="15" name="Rectangle 120"/>
          <p:cNvSpPr>
            <a:spLocks noChangeArrowheads="1"/>
          </p:cNvSpPr>
          <p:nvPr/>
        </p:nvSpPr>
        <p:spPr bwMode="auto">
          <a:xfrm>
            <a:off x="7543800" y="3406776"/>
            <a:ext cx="142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深明大义</a:t>
            </a:r>
          </a:p>
        </p:txBody>
      </p:sp>
      <p:sp>
        <p:nvSpPr>
          <p:cNvPr id="16" name="Rectangle 121"/>
          <p:cNvSpPr>
            <a:spLocks noChangeArrowheads="1"/>
          </p:cNvSpPr>
          <p:nvPr/>
        </p:nvSpPr>
        <p:spPr bwMode="auto">
          <a:xfrm>
            <a:off x="7564438" y="3948113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勤劳朴实</a:t>
            </a:r>
          </a:p>
        </p:txBody>
      </p:sp>
      <p:sp>
        <p:nvSpPr>
          <p:cNvPr id="17" name="Rectangle 122"/>
          <p:cNvSpPr>
            <a:spLocks noChangeArrowheads="1"/>
          </p:cNvSpPr>
          <p:nvPr/>
        </p:nvSpPr>
        <p:spPr bwMode="auto">
          <a:xfrm>
            <a:off x="7562850" y="4527551"/>
            <a:ext cx="142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勤俭持家</a:t>
            </a:r>
          </a:p>
        </p:txBody>
      </p:sp>
      <p:sp>
        <p:nvSpPr>
          <p:cNvPr id="18" name="Rectangle 123"/>
          <p:cNvSpPr>
            <a:spLocks noChangeArrowheads="1"/>
          </p:cNvSpPr>
          <p:nvPr/>
        </p:nvSpPr>
        <p:spPr bwMode="auto">
          <a:xfrm>
            <a:off x="7548564" y="5064126"/>
            <a:ext cx="23510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理解、支持革命</a:t>
            </a:r>
          </a:p>
        </p:txBody>
      </p:sp>
      <p:sp>
        <p:nvSpPr>
          <p:cNvPr id="19" name="Rectangle 124"/>
          <p:cNvSpPr>
            <a:spLocks noChangeArrowheads="1"/>
          </p:cNvSpPr>
          <p:nvPr/>
        </p:nvSpPr>
        <p:spPr bwMode="auto">
          <a:xfrm>
            <a:off x="7554913" y="5605463"/>
            <a:ext cx="1422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b="1">
                <a:latin typeface="宋体" pitchFamily="2" charset="-122"/>
              </a:rPr>
              <a:t>热爱劳动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1265"/>
          <p:cNvSpPr txBox="1">
            <a:spLocks noChangeArrowheads="1"/>
          </p:cNvSpPr>
          <p:nvPr/>
        </p:nvSpPr>
        <p:spPr bwMode="auto">
          <a:xfrm>
            <a:off x="1784351" y="1412875"/>
            <a:ext cx="86407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课文通过回忆母亲的往事，表现了母亲具有哪些美德？贯穿母亲一生的优秀品质是什么</a:t>
            </a:r>
            <a:r>
              <a:rPr lang="zh-CN" altLang="en-US" sz="3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？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955801" y="3365501"/>
            <a:ext cx="8640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勤劳朴实、聪明能干、宽厚仁慈、坚忍顽强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…… </a:t>
            </a:r>
          </a:p>
        </p:txBody>
      </p:sp>
      <p:pic>
        <p:nvPicPr>
          <p:cNvPr id="1843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细读领悟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1265"/>
          <p:cNvSpPr txBox="1">
            <a:spLocks noChangeArrowheads="1"/>
          </p:cNvSpPr>
          <p:nvPr/>
        </p:nvSpPr>
        <p:spPr bwMode="auto">
          <a:xfrm>
            <a:off x="2054226" y="892175"/>
            <a:ext cx="80819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段：我爱我母亲，特别是她勤劳一生，很多事情是值得我永远回忆的。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665663" y="5456239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回忆”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点明主旨。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19400" y="2362200"/>
            <a:ext cx="70373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开门见山，高度概括母亲勤劳一生的特点。</a:t>
            </a:r>
            <a:endParaRPr lang="zh-CN" altLang="en-US" sz="2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25800" y="3384551"/>
            <a:ext cx="6318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文章的感情基调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 “我爱我母亲” ）</a:t>
            </a:r>
            <a:endParaRPr lang="zh-CN" altLang="en-US" sz="2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86175" y="4421189"/>
            <a:ext cx="52339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勤劳”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总领全文，是叙事线索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下箭头 9"/>
          <p:cNvSpPr>
            <a:spLocks noChangeArrowheads="1"/>
          </p:cNvSpPr>
          <p:nvPr/>
        </p:nvSpPr>
        <p:spPr bwMode="auto">
          <a:xfrm>
            <a:off x="5951539" y="2997200"/>
            <a:ext cx="288925" cy="431800"/>
          </a:xfrm>
          <a:prstGeom prst="downArrow">
            <a:avLst>
              <a:gd name="adj1" fmla="val 50000"/>
              <a:gd name="adj2" fmla="val 49997"/>
            </a:avLst>
          </a:prstGeom>
          <a:noFill/>
          <a:ln w="25400">
            <a:noFill/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1" name="下箭头 10"/>
          <p:cNvSpPr>
            <a:spLocks noChangeArrowheads="1"/>
          </p:cNvSpPr>
          <p:nvPr/>
        </p:nvSpPr>
        <p:spPr bwMode="auto">
          <a:xfrm>
            <a:off x="5951539" y="3930650"/>
            <a:ext cx="288925" cy="431800"/>
          </a:xfrm>
          <a:prstGeom prst="downArrow">
            <a:avLst>
              <a:gd name="adj1" fmla="val 50000"/>
              <a:gd name="adj2" fmla="val 49997"/>
            </a:avLst>
          </a:prstGeom>
          <a:noFill/>
          <a:ln w="25400">
            <a:noFill/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下箭头 11"/>
          <p:cNvSpPr>
            <a:spLocks noChangeArrowheads="1"/>
          </p:cNvSpPr>
          <p:nvPr/>
        </p:nvSpPr>
        <p:spPr bwMode="auto">
          <a:xfrm>
            <a:off x="5951539" y="4938713"/>
            <a:ext cx="288925" cy="431800"/>
          </a:xfrm>
          <a:prstGeom prst="downArrow">
            <a:avLst>
              <a:gd name="adj1" fmla="val 50000"/>
              <a:gd name="adj2" fmla="val 49997"/>
            </a:avLst>
          </a:prstGeom>
          <a:noFill/>
          <a:ln w="25400">
            <a:noFill/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/>
      <p:bldP spid="8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1265"/>
          <p:cNvSpPr txBox="1">
            <a:spLocks noChangeArrowheads="1"/>
          </p:cNvSpPr>
          <p:nvPr/>
        </p:nvSpPr>
        <p:spPr bwMode="auto">
          <a:xfrm>
            <a:off x="1765300" y="914401"/>
            <a:ext cx="86423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段：这在母亲心里是多么惨痛悲哀和无可奈何的事情啊！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243139" y="3170239"/>
            <a:ext cx="77057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其中饱含母亲的无限辛酸，更有作者对母亲的理解和体谅。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17864" y="2420939"/>
            <a:ext cx="1266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议论句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1265"/>
          <p:cNvSpPr txBox="1">
            <a:spLocks noChangeArrowheads="1"/>
          </p:cNvSpPr>
          <p:nvPr/>
        </p:nvSpPr>
        <p:spPr bwMode="auto">
          <a:xfrm>
            <a:off x="1773238" y="922338"/>
            <a:ext cx="8642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段：“天不亮”“轮到就煮一年”“种田，种菜，喂猪，养蚕，纺棉花”“挑水挑粪”表现了什么？</a:t>
            </a:r>
          </a:p>
        </p:txBody>
      </p:sp>
      <p:sp>
        <p:nvSpPr>
          <p:cNvPr id="21507" name="AutoShape 4" descr="http://p2.so.qhmsg.com/bdr/_240_/t01bb94041a84d53b17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zh-CN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66925" y="3525839"/>
            <a:ext cx="7843838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一系列的词语表现了母亲劳务繁重，赞颂母亲勤劳，是个好劳动。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59325" y="2873375"/>
            <a:ext cx="343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母亲是个好劳动”</a:t>
            </a:r>
            <a:endParaRPr lang="zh-CN" altLang="en-US" sz="20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65364" y="2852739"/>
            <a:ext cx="25304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段的中心句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下箭头 7"/>
          <p:cNvSpPr>
            <a:spLocks noChangeArrowheads="1"/>
          </p:cNvSpPr>
          <p:nvPr/>
        </p:nvSpPr>
        <p:spPr bwMode="auto">
          <a:xfrm rot="-5400000">
            <a:off x="5845175" y="2740025"/>
            <a:ext cx="287338" cy="788988"/>
          </a:xfrm>
          <a:prstGeom prst="downArrow">
            <a:avLst>
              <a:gd name="adj1" fmla="val 50000"/>
              <a:gd name="adj2" fmla="val 49997"/>
            </a:avLst>
          </a:prstGeom>
          <a:noFill/>
          <a:ln w="25400">
            <a:noFill/>
            <a:round/>
          </a:ln>
        </p:spPr>
        <p:txBody>
          <a:bodyPr vert="eaVert"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 bldLvl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1265"/>
          <p:cNvSpPr txBox="1">
            <a:spLocks noChangeArrowheads="1"/>
          </p:cNvSpPr>
          <p:nvPr/>
        </p:nvSpPr>
        <p:spPr bwMode="auto">
          <a:xfrm>
            <a:off x="2495550" y="908051"/>
            <a:ext cx="7200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段中：哪几件事表现出母亲聪明能干？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854325" y="1989139"/>
            <a:ext cx="6483350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用桐子榨油点灯；</a:t>
            </a:r>
            <a:b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把菜籽榨出的油放在饭里做调料；</a:t>
            </a:r>
            <a:b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亲手纺线，请人织布染色做新衣。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11265"/>
          <p:cNvSpPr txBox="1">
            <a:spLocks noChangeArrowheads="1"/>
          </p:cNvSpPr>
          <p:nvPr/>
        </p:nvSpPr>
        <p:spPr bwMode="auto">
          <a:xfrm>
            <a:off x="1774825" y="962025"/>
            <a:ext cx="8642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段中：本段从哪几个方面表现母亲的思想性格？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062163" y="1981200"/>
            <a:ext cx="8642350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a.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勤劳，在家庭中起带头作用；</a:t>
            </a:r>
            <a:b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任劳任怨；</a:t>
            </a:r>
            <a:b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性格和蔼；</a:t>
            </a:r>
            <a:b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同情贫苦的人，周济和照顾比自己更穷的亲戚；</a:t>
            </a:r>
            <a:b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e.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严格管束我们，不允许我们染上恶习。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828801" y="2057401"/>
            <a:ext cx="8632825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1.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了解母亲平凡伟大的一生，学习劳动人民勤劳俭朴、宽厚仁慈、坚韧顽强的优秀品德。 </a:t>
            </a:r>
            <a:b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</a:br>
            <a:r>
              <a:rPr lang="en-US" altLang="zh-CN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2.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理解重点词句的深刻含义。 </a:t>
            </a:r>
            <a:b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</a:br>
            <a:r>
              <a:rPr lang="en-US" altLang="zh-CN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3.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学习文章语言朴素，感情真挚的特点。</a:t>
            </a:r>
            <a:b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</a:br>
            <a:r>
              <a:rPr lang="en-US" altLang="zh-CN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4.</a:t>
            </a:r>
            <a:r>
              <a:rPr lang="zh-CN" altLang="en-US" sz="2800" b="1">
                <a:latin typeface="楷体" pitchFamily="49" charset="-122"/>
                <a:ea typeface="楷体" pitchFamily="49" charset="-122"/>
                <a:sym typeface="Arial" pitchFamily="34" charset="0"/>
              </a:rPr>
              <a:t>感受作者对母亲的赞扬、热爱与思念之情</a:t>
            </a:r>
            <a:r>
              <a:rPr lang="zh-CN" altLang="en-US" sz="2800" b="1">
                <a:latin typeface="宋体" pitchFamily="2" charset="-122"/>
                <a:sym typeface="Arial" pitchFamily="34" charset="0"/>
              </a:rPr>
              <a:t>。</a:t>
            </a:r>
            <a:r>
              <a:rPr lang="zh-CN" altLang="en-US" sz="3000" b="1">
                <a:latin typeface="宋体" pitchFamily="2" charset="-122"/>
                <a:sym typeface="Arial" pitchFamily="34" charset="0"/>
              </a:rPr>
              <a:t> </a:t>
            </a:r>
          </a:p>
        </p:txBody>
      </p:sp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613" y="865189"/>
            <a:ext cx="5181600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36"/>
          <p:cNvSpPr txBox="1">
            <a:spLocks noChangeArrowheads="1"/>
          </p:cNvSpPr>
          <p:nvPr/>
        </p:nvSpPr>
        <p:spPr bwMode="auto">
          <a:xfrm>
            <a:off x="261461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09902" y="5943534"/>
            <a:ext cx="2438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BFBFB"/>
                </a:solidFill>
              </a:rPr>
              <a:t>https://www.ypppt.com/</a:t>
            </a:r>
            <a:endParaRPr lang="zh-CN" altLang="en-US" sz="16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133600" y="1219200"/>
            <a:ext cx="812165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en-US" altLang="zh-CN" sz="3000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30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母亲那种勤劳俭朴的习惯，母亲那种宽厚仁慈的态度，至今还在我心中留有深刻的印象”是本段的中心句，也是这一层的小结。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11265"/>
          <p:cNvSpPr txBox="1">
            <a:spLocks noChangeArrowheads="1"/>
          </p:cNvSpPr>
          <p:nvPr/>
        </p:nvSpPr>
        <p:spPr bwMode="auto">
          <a:xfrm>
            <a:off x="2133600" y="1219200"/>
            <a:ext cx="77724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9</a:t>
            </a:r>
            <a:r>
              <a:rPr lang="zh-CN" altLang="en-US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段：“逼得”“节衣缩食”“东挪西借”写出了什么？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025650" y="2895600"/>
            <a:ext cx="77279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写出送子读书的背景和艰辛，这反映母亲要求摆脱贫困和欺压的骨气。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1265"/>
          <p:cNvSpPr txBox="1">
            <a:spLocks noChangeArrowheads="1"/>
          </p:cNvSpPr>
          <p:nvPr/>
        </p:nvSpPr>
        <p:spPr bwMode="auto">
          <a:xfrm>
            <a:off x="2038351" y="1350964"/>
            <a:ext cx="8632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13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段：母亲最大的特点是一生不曾脱离过劳动。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000375" y="2219326"/>
            <a:ext cx="619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既是小结，也是第二部分的中心句。</a:t>
            </a: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3117851" y="3271839"/>
            <a:ext cx="59547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文章自然地转入下文的议论和抒情。</a:t>
            </a:r>
          </a:p>
        </p:txBody>
      </p:sp>
      <p:sp>
        <p:nvSpPr>
          <p:cNvPr id="5" name="下箭头 4"/>
          <p:cNvSpPr>
            <a:spLocks noChangeArrowheads="1"/>
          </p:cNvSpPr>
          <p:nvPr/>
        </p:nvSpPr>
        <p:spPr bwMode="auto">
          <a:xfrm>
            <a:off x="5956301" y="3284538"/>
            <a:ext cx="288925" cy="569912"/>
          </a:xfrm>
          <a:prstGeom prst="downArrow">
            <a:avLst>
              <a:gd name="adj1" fmla="val 50000"/>
              <a:gd name="adj2" fmla="val 49998"/>
            </a:avLst>
          </a:prstGeom>
          <a:noFill/>
          <a:ln w="25400">
            <a:noFill/>
            <a:rou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1265"/>
          <p:cNvSpPr txBox="1">
            <a:spLocks noChangeArrowheads="1"/>
          </p:cNvSpPr>
          <p:nvPr/>
        </p:nvSpPr>
        <p:spPr bwMode="auto">
          <a:xfrm>
            <a:off x="2133600" y="1295401"/>
            <a:ext cx="5761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母亲对自己的教育和影响有三点：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86001" y="1905000"/>
            <a:ext cx="7921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①“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教给我与困难作斗争的经验”；</a:t>
            </a:r>
          </a:p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②“给我一个强健的身体，一个勤劳的习惯”；</a:t>
            </a:r>
          </a:p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③“教给我生产的知识和革命的意志”。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1265"/>
          <p:cNvSpPr txBox="1">
            <a:spLocks noChangeArrowheads="1"/>
          </p:cNvSpPr>
          <p:nvPr/>
        </p:nvSpPr>
        <p:spPr bwMode="auto">
          <a:xfrm>
            <a:off x="1981200" y="1447801"/>
            <a:ext cx="7772400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14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15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段在前文叙述的基础上，用抒情的笔调说明母亲所给予的宝贵财产，在自己几十年的革命斗争历程中产生的巨大作用和深刻影响，并说明了母亲“值得我永远回忆”的原因，也与开头呼应，自然引出下文。</a:t>
            </a:r>
          </a:p>
        </p:txBody>
      </p:sp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11265"/>
          <p:cNvSpPr txBox="1">
            <a:spLocks noChangeArrowheads="1"/>
          </p:cNvSpPr>
          <p:nvPr/>
        </p:nvSpPr>
        <p:spPr bwMode="auto">
          <a:xfrm>
            <a:off x="1811338" y="1143001"/>
            <a:ext cx="864235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作者是怎样把对母亲的热爱和对劳动人民的热爱、对革命事业的忠诚结合起来的？谈谈你在这方面的体会。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11339" y="2795588"/>
            <a:ext cx="856932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000000"/>
                </a:solidFill>
                <a:latin typeface="宋体" pitchFamily="2" charset="-122"/>
              </a:rPr>
              <a:t>    </a:t>
            </a:r>
            <a:r>
              <a:rPr lang="zh-CN" altLang="en-US" sz="3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朱德是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领袖</a:t>
            </a:r>
            <a:r>
              <a:rPr lang="zh-CN" altLang="en-US" sz="3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，是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革命家</a:t>
            </a:r>
            <a:r>
              <a:rPr lang="zh-CN" altLang="en-US" sz="3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，他心里装着人民，还装着党和国家。作者深知母亲逝世的哀痛是“</a:t>
            </a: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无法补救的</a:t>
            </a:r>
            <a:r>
              <a:rPr lang="zh-CN" altLang="en-US" sz="32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”，因此就要寻找补救之法，以报答母恩于万一。</a:t>
            </a:r>
            <a:endParaRPr lang="zh-CN" altLang="en-US" sz="32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1265"/>
          <p:cNvSpPr txBox="1">
            <a:spLocks noChangeArrowheads="1"/>
          </p:cNvSpPr>
          <p:nvPr/>
        </p:nvSpPr>
        <p:spPr bwMode="auto">
          <a:xfrm>
            <a:off x="1889126" y="1500188"/>
            <a:ext cx="85693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但是灾难不因为中国农民的和平就不降临到他们身上。庚子年（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190O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）前后，四川连年旱灾，很多的农民饥饿、破产，不得不成群结队去“吃大户”。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（怎么理解“和平”一词？）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824038" y="4167188"/>
            <a:ext cx="8640762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“</a:t>
            </a:r>
            <a:r>
              <a:rPr lang="zh-CN" altLang="en-US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不得不”是无法忍耐的饥饿、破产逼迫着他们不得已而“上梁山”</a:t>
            </a:r>
            <a:r>
              <a:rPr lang="en-US" altLang="zh-CN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成群结队去“吃大户”。这是最起码的自发的反抗行为，但连这样的行为也遭到最血腥的屠杀。</a:t>
            </a:r>
          </a:p>
        </p:txBody>
      </p:sp>
      <p:pic>
        <p:nvPicPr>
          <p:cNvPr id="3072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品味语句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11265"/>
          <p:cNvSpPr txBox="1">
            <a:spLocks noChangeArrowheads="1"/>
          </p:cNvSpPr>
          <p:nvPr/>
        </p:nvSpPr>
        <p:spPr bwMode="auto">
          <a:xfrm>
            <a:off x="1774825" y="990601"/>
            <a:ext cx="86423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但我献身于民族抗战事业，竟未能报答母亲的希望。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（加点的“竟”字有何深意？ ）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27238" y="2590801"/>
            <a:ext cx="79549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在这样的语境中，准确地用上一个“竟”字，含义非常深刻，既寄托了对母亲的无限哀思、深情怀念与终生遗憾，又寄寓了作者把民族、人民、党的事业放在首位的崇高品质。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1265"/>
          <p:cNvSpPr txBox="1">
            <a:spLocks noChangeArrowheads="1"/>
          </p:cNvSpPr>
          <p:nvPr/>
        </p:nvSpPr>
        <p:spPr bwMode="auto">
          <a:xfrm>
            <a:off x="2000250" y="1219201"/>
            <a:ext cx="86423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这类地主富人家看也不看的饭食，母亲却能做得使一家人吃起来有滋味。</a:t>
            </a:r>
            <a:endParaRPr lang="zh-CN" altLang="en-US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00250" y="2743201"/>
            <a:ext cx="798195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将“这类地主富人家看也不看的饭食”与“母亲却能做得使一家人吃起来有滋味”对比着平静道出，表现出了母亲的勤劳聪慧能干，善持家务，表达了对母亲巧于持家的敬佩之情。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1265"/>
          <p:cNvSpPr txBox="1">
            <a:spLocks noChangeArrowheads="1"/>
          </p:cNvSpPr>
          <p:nvPr/>
        </p:nvSpPr>
        <p:spPr bwMode="auto">
          <a:xfrm>
            <a:off x="1774825" y="908051"/>
            <a:ext cx="86423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母亲最大的特点是一生不曾脱离过劳动。母亲生我前一分钟还在灶上煮饭。</a:t>
            </a:r>
            <a:endParaRPr lang="zh-CN" altLang="en-US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027238" y="2667001"/>
            <a:ext cx="81073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以让人震惊的事实“母亲生我前一分钟还在灶上煮饭”，来说明母亲最大的特点是一生不曾脱离劳动，这样的话语虽无溢美之词，但母亲勤劳坚强的形象却十分生动感人。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品读感悟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568575" y="1965326"/>
            <a:ext cx="45720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游子吟</a:t>
            </a:r>
          </a:p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唐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孟郊 </a:t>
            </a:r>
            <a:br>
              <a:rPr lang="zh-CN" altLang="en-US" sz="2800" b="1">
                <a:latin typeface="楷体" pitchFamily="49" charset="-122"/>
                <a:ea typeface="楷体" pitchFamily="49" charset="-122"/>
              </a:rPr>
            </a:b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慈母手中线，游子身上衣。临行密密缝，意恐迟迟归。谁言寸草心，报得三春晖。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4100" y="4114801"/>
            <a:ext cx="3263900" cy="2447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2063274" y="2505075"/>
            <a:ext cx="738664" cy="28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回忆我的母亲</a:t>
            </a:r>
          </a:p>
        </p:txBody>
      </p:sp>
      <p:sp>
        <p:nvSpPr>
          <p:cNvPr id="14" name="AutoShape 3"/>
          <p:cNvSpPr>
            <a:spLocks/>
          </p:cNvSpPr>
          <p:nvPr/>
        </p:nvSpPr>
        <p:spPr bwMode="auto">
          <a:xfrm>
            <a:off x="2800350" y="1393825"/>
            <a:ext cx="304800" cy="4248150"/>
          </a:xfrm>
          <a:prstGeom prst="leftBrace">
            <a:avLst>
              <a:gd name="adj1" fmla="val 41748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宋体" pitchFamily="2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2457451" y="1477963"/>
            <a:ext cx="6670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母亲去世，万分悲痛，写文怀念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109914" y="3203576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母亲一生</a:t>
            </a:r>
          </a:p>
        </p:txBody>
      </p:sp>
      <p:sp>
        <p:nvSpPr>
          <p:cNvPr id="17" name="AutoShape 6"/>
          <p:cNvSpPr>
            <a:spLocks/>
          </p:cNvSpPr>
          <p:nvPr/>
        </p:nvSpPr>
        <p:spPr bwMode="auto">
          <a:xfrm>
            <a:off x="4840289" y="2246314"/>
            <a:ext cx="339725" cy="2490787"/>
          </a:xfrm>
          <a:prstGeom prst="leftBrace">
            <a:avLst>
              <a:gd name="adj1" fmla="val 3648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宋体" pitchFamily="2" charset="-122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5281614" y="2192339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勤劳俭朴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281614" y="2825751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聪明能干</a:t>
            </a:r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5281614" y="3513139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宽厚仁慈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326064" y="4305301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坚强不屈</a:t>
            </a: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3122614" y="5384801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教育影响</a:t>
            </a:r>
          </a:p>
        </p:txBody>
      </p:sp>
      <p:sp>
        <p:nvSpPr>
          <p:cNvPr id="23" name="AutoShape 12"/>
          <p:cNvSpPr>
            <a:spLocks/>
          </p:cNvSpPr>
          <p:nvPr/>
        </p:nvSpPr>
        <p:spPr bwMode="auto">
          <a:xfrm>
            <a:off x="4884738" y="5097463"/>
            <a:ext cx="254000" cy="1079500"/>
          </a:xfrm>
          <a:prstGeom prst="leftBrace">
            <a:avLst>
              <a:gd name="adj1" fmla="val 4250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宋体" pitchFamily="2" charset="-122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138738" y="4997451"/>
            <a:ext cx="3790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教“我”与困难作斗争</a:t>
            </a: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129213" y="5735639"/>
            <a:ext cx="4514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鼓励“我”走上革命的道路</a:t>
            </a:r>
          </a:p>
        </p:txBody>
      </p:sp>
      <p:sp>
        <p:nvSpPr>
          <p:cNvPr id="37903" name="AutoShape 15"/>
          <p:cNvSpPr>
            <a:spLocks/>
          </p:cNvSpPr>
          <p:nvPr/>
        </p:nvSpPr>
        <p:spPr bwMode="auto">
          <a:xfrm rot="10800000">
            <a:off x="8943975" y="1538288"/>
            <a:ext cx="381000" cy="4392612"/>
          </a:xfrm>
          <a:prstGeom prst="leftBrace">
            <a:avLst>
              <a:gd name="adj1" fmla="val 3666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>
              <a:spcBef>
                <a:spcPct val="20000"/>
              </a:spcBef>
              <a:buFont typeface="Arial" pitchFamily="34" charset="0"/>
              <a:buNone/>
            </a:pPr>
            <a:endParaRPr lang="zh-CN" altLang="zh-CN" sz="2400">
              <a:latin typeface="宋体" pitchFamily="2" charset="-122"/>
            </a:endParaRPr>
          </a:p>
        </p:txBody>
      </p: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9473011" y="2855913"/>
            <a:ext cx="615553" cy="205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怀 念 崇 敬</a:t>
            </a:r>
          </a:p>
        </p:txBody>
      </p:sp>
      <p:pic>
        <p:nvPicPr>
          <p:cNvPr id="3483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4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板书设计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delay="0"/>
                                  </p:end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7903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1922464" y="1793876"/>
            <a:ext cx="7983537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8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文章回忆了母亲勤劳的一生，赞颂了母亲勤劳俭朴、宽厚仁慈、坚强不屈的优秀品质，叙述了母亲对自己的教育和影响，抒发了对母亲的深深怀念和无比崇敬，表达了自己尽忠于民族和人民，尽忠于党来报答母亲的决心。</a:t>
            </a:r>
          </a:p>
        </p:txBody>
      </p:sp>
      <p:pic>
        <p:nvPicPr>
          <p:cNvPr id="3584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2362200" y="1752600"/>
            <a:ext cx="76962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抄写古诗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游子吟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和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十五</a:t>
            </a:r>
            <a:r>
              <a:rPr lang="en-US" altLang="zh-CN" sz="280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以及对应古诗译文一遍。</a:t>
            </a:r>
          </a:p>
        </p:txBody>
      </p:sp>
      <p:sp>
        <p:nvSpPr>
          <p:cNvPr id="36867" name="TextBox 5"/>
          <p:cNvSpPr txBox="1">
            <a:spLocks noChangeArrowheads="1"/>
          </p:cNvSpPr>
          <p:nvPr/>
        </p:nvSpPr>
        <p:spPr bwMode="auto">
          <a:xfrm>
            <a:off x="2362200" y="3241675"/>
            <a:ext cx="57150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抄写本课的生字词二遍。</a:t>
            </a:r>
          </a:p>
        </p:txBody>
      </p:sp>
      <p:pic>
        <p:nvPicPr>
          <p:cNvPr id="36868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布置作业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39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895601" y="533400"/>
            <a:ext cx="432117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十五</a:t>
            </a:r>
          </a:p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宋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王安石 </a:t>
            </a:r>
            <a:br>
              <a:rPr lang="zh-CN" altLang="en-US" sz="2800" b="1">
                <a:latin typeface="楷体" pitchFamily="49" charset="-122"/>
                <a:ea typeface="楷体" pitchFamily="49" charset="-122"/>
              </a:rPr>
            </a:b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将母邗沟上，留家白邗阴。月明闻杜宇，南北总关心。 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97114" y="3429001"/>
            <a:ext cx="759777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这是一首描写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母爱的古诗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，大意是母亲在月圆之夜听到杜鹃的声音，就想起离乡在外的儿子，虽然南北相隔，但是仍然深深牵挂。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1847850" y="1660525"/>
            <a:ext cx="84963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2800" b="1" dirty="0">
                <a:latin typeface="宋体" pitchFamily="2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朱德（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1886-1976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），中国人民伟大的革命战士、无产阶级革命家及党和国家卓越的领导人之一。他曾参加了辛亥革命，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1922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年加入中国共产党，之后参加了南昌起义。抗日战争后，任八路军总司令，后任中国人民解放军总司令，中华人民共和国成立后，朱德同志历任中央人民政府副主席，中华人民共和国副主席，人大常委会委员长。</a:t>
            </a:r>
          </a:p>
        </p:txBody>
      </p:sp>
      <p:pic>
        <p:nvPicPr>
          <p:cNvPr id="921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挖掘作者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16138" y="1512889"/>
            <a:ext cx="567055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None/>
            </a:pPr>
            <a:r>
              <a:rPr lang="en-US" altLang="zh-CN" sz="2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朱德的母亲于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1944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年逝世。朱德得知母亲逝世的消息后，怀着悲痛的心情，写了这篇叙事散文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回忆我的母亲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。本文最早发表在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1944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日延安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解放日报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上。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4752" y="1175544"/>
            <a:ext cx="2608832" cy="3886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4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背景资料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058989" y="1268413"/>
            <a:ext cx="8074025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50000"/>
              </a:lnSpc>
              <a:buFont typeface="Arial" pitchFamily="34" charset="0"/>
              <a:buNone/>
            </a:pP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私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塾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劳 碌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   和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蔼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 </a:t>
            </a:r>
          </a:p>
          <a:p>
            <a:pPr eaLnBrk="1" hangingPunct="1">
              <a:lnSpc>
                <a:spcPct val="250000"/>
              </a:lnSpc>
              <a:buFont typeface="Arial" pitchFamily="34" charset="0"/>
              <a:buNone/>
            </a:pP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宽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厚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管 束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  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慰 勉</a:t>
            </a:r>
          </a:p>
          <a:p>
            <a:pPr eaLnBrk="1" hangingPunct="1">
              <a:lnSpc>
                <a:spcPct val="250000"/>
              </a:lnSpc>
              <a:buFont typeface="Arial" pitchFamily="34" charset="0"/>
              <a:buNone/>
            </a:pP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为富不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仁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    节衣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缩</a:t>
            </a:r>
            <a:r>
              <a:rPr lang="zh-CN" altLang="en-US" sz="4000" b="1">
                <a:latin typeface="黑体" pitchFamily="49" charset="-122"/>
                <a:ea typeface="黑体" pitchFamily="49" charset="-122"/>
              </a:rPr>
              <a:t>食    </a:t>
            </a:r>
            <a:r>
              <a:rPr lang="zh-CN" altLang="en-US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辍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711451" y="1363663"/>
            <a:ext cx="881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shú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080001" y="1363663"/>
            <a:ext cx="1579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láo lù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8990013" y="1363663"/>
            <a:ext cx="8239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ǎi</a:t>
            </a:r>
            <a:endParaRPr lang="zh-CN" altLang="zh-CN" sz="36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869239" y="2886076"/>
            <a:ext cx="2052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wèi miǎn</a:t>
            </a:r>
            <a:r>
              <a:rPr lang="zh-CN" altLang="zh-CN" sz="3600" b="1">
                <a:solidFill>
                  <a:srgbClr val="FF00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549526" y="2886076"/>
            <a:ext cx="1114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 hòu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852988" y="2886076"/>
            <a:ext cx="204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guǎn shù</a:t>
            </a: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530601" y="4443413"/>
            <a:ext cx="976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rén</a:t>
            </a:r>
            <a:r>
              <a:rPr lang="zh-CN" altLang="zh-CN" sz="3600" b="1">
                <a:solidFill>
                  <a:srgbClr val="FF0000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037263" y="4443413"/>
            <a:ext cx="882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suō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934326" y="4443413"/>
            <a:ext cx="1114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宋体" pitchFamily="2" charset="-122"/>
              </a:rPr>
              <a:t>chuò</a:t>
            </a:r>
          </a:p>
        </p:txBody>
      </p:sp>
      <p:pic>
        <p:nvPicPr>
          <p:cNvPr id="1127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TextBox 36"/>
          <p:cNvSpPr txBox="1">
            <a:spLocks noChangeArrowheads="1"/>
          </p:cNvSpPr>
          <p:nvPr/>
        </p:nvSpPr>
        <p:spPr bwMode="auto">
          <a:xfrm>
            <a:off x="2760664" y="914400"/>
            <a:ext cx="16208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掌握词语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  <p:bldP spid="24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63751" y="981075"/>
            <a:ext cx="7705725" cy="52228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任劳任怨：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做事不辞辛苦，不怕别人埋怨。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063751" y="1754189"/>
            <a:ext cx="7705725" cy="52228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周济：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对穷困的人给予物质上的帮助。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063750" y="2528888"/>
            <a:ext cx="8154988" cy="9525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为富不仁：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贪财好利，没有好心肠。不仁，不同情别人。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063751" y="3589339"/>
            <a:ext cx="7705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聊叙：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略微谈谈。聊，略微。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63751" y="4364039"/>
            <a:ext cx="7705725" cy="522287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不辍：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不停止。</a:t>
            </a: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063751" y="5137151"/>
            <a:ext cx="7705725" cy="523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慰勉：</a:t>
            </a: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安慰勉励。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ldLvl="0"/>
      <p:bldP spid="11" grpId="0" bldLvl="0"/>
      <p:bldP spid="12" grpId="0" bldLvl="0"/>
      <p:bldP spid="13" grpId="0" bldLvl="0"/>
      <p:bldP spid="14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656139" y="1484313"/>
            <a:ext cx="2879725" cy="6461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kern="0" dirty="0">
                <a:latin typeface="黑体" panose="02010609060101010101" pitchFamily="49" charset="-122"/>
                <a:ea typeface="黑体" panose="02010609060101010101" pitchFamily="49" charset="-122"/>
              </a:rPr>
              <a:t>悲伤  悲惨</a:t>
            </a:r>
            <a:endParaRPr lang="zh-CN" altLang="en-US" sz="3600" b="1" kern="0" dirty="0">
              <a:latin typeface="宋体" panose="02010600030101010101" pitchFamily="2" charset="-122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85939" y="2257426"/>
            <a:ext cx="8586787" cy="5238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“在悲惨的情况下，我们一家人哭泣着连夜分散。”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803401" y="3068638"/>
            <a:ext cx="8569325" cy="26781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    两个词都有使人感到伤心的意思。</a:t>
            </a:r>
            <a:endParaRPr lang="en-US" altLang="zh-CN" sz="2800" b="1" kern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kern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主要区别：</a:t>
            </a:r>
            <a:r>
              <a:rPr lang="zh-CN" altLang="en-US" sz="2800" kern="0" dirty="0">
                <a:latin typeface="黑体" panose="02010609060101010101" pitchFamily="49" charset="-122"/>
                <a:ea typeface="黑体" panose="02010609060101010101" pitchFamily="49" charset="-122"/>
              </a:rPr>
              <a:t>①“悲伤”侧重于因心情不好而产生的伤感；“悲惨”侧重于因为处境、遭遇而引起的伤心。②“悲伤”的伤心程度没有“悲惨”重。</a:t>
            </a:r>
          </a:p>
        </p:txBody>
      </p:sp>
      <p:pic>
        <p:nvPicPr>
          <p:cNvPr id="13317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860425"/>
            <a:ext cx="51816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36"/>
          <p:cNvSpPr txBox="1">
            <a:spLocks noChangeArrowheads="1"/>
          </p:cNvSpPr>
          <p:nvPr/>
        </p:nvSpPr>
        <p:spPr bwMode="auto">
          <a:xfrm>
            <a:off x="2514600" y="885826"/>
            <a:ext cx="2497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同义词辨析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9261bbe09bebcd67d68295c336bd08cfdcb12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1753</Words>
  <Application>Microsoft Office PowerPoint</Application>
  <PresentationFormat>宽屏</PresentationFormat>
  <Paragraphs>149</Paragraphs>
  <Slides>33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Verdana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48</cp:revision>
  <dcterms:created xsi:type="dcterms:W3CDTF">2016-09-01T03:22:35Z</dcterms:created>
  <dcterms:modified xsi:type="dcterms:W3CDTF">2021-12-25T11:32:20Z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2052-11.1.0.8696</vt:lpwstr>
  </property>
</Properties>
</file>