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748" r:id="rId2"/>
  </p:sldMasterIdLst>
  <p:notesMasterIdLst>
    <p:notesMasterId r:id="rId25"/>
  </p:notesMasterIdLst>
  <p:handoutMasterIdLst>
    <p:handoutMasterId r:id="rId26"/>
  </p:handoutMasterIdLst>
  <p:sldIdLst>
    <p:sldId id="256" r:id="rId3"/>
    <p:sldId id="277" r:id="rId4"/>
    <p:sldId id="278" r:id="rId5"/>
    <p:sldId id="335" r:id="rId6"/>
    <p:sldId id="336" r:id="rId7"/>
    <p:sldId id="337" r:id="rId8"/>
    <p:sldId id="339" r:id="rId9"/>
    <p:sldId id="285" r:id="rId10"/>
    <p:sldId id="340" r:id="rId11"/>
    <p:sldId id="354" r:id="rId12"/>
    <p:sldId id="327" r:id="rId13"/>
    <p:sldId id="355" r:id="rId14"/>
    <p:sldId id="341" r:id="rId15"/>
    <p:sldId id="344" r:id="rId16"/>
    <p:sldId id="345" r:id="rId17"/>
    <p:sldId id="346" r:id="rId18"/>
    <p:sldId id="347" r:id="rId19"/>
    <p:sldId id="348" r:id="rId20"/>
    <p:sldId id="349" r:id="rId21"/>
    <p:sldId id="350" r:id="rId22"/>
    <p:sldId id="352" r:id="rId23"/>
    <p:sldId id="356" r:id="rId24"/>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FF"/>
    <a:srgbClr val="0000FF"/>
    <a:srgbClr val="6600FF"/>
    <a:srgbClr val="66FF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p:scale>
        <a:sx n="124" d="100"/>
        <a:sy n="124"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vl1pPr>
          </a:lstStyle>
          <a:p>
            <a:pPr>
              <a:defRPr/>
            </a:pPr>
            <a:r>
              <a:rPr lang="zh-CN" altLang="en-US"/>
              <a:t>状元成才路</a:t>
            </a: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buFontTx/>
              <a:buNone/>
              <a:defRPr sz="1200"/>
            </a:lvl1pPr>
          </a:lstStyle>
          <a:p>
            <a:pPr>
              <a:defRPr/>
            </a:pPr>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vl1pPr>
          </a:lstStyle>
          <a:p>
            <a:pPr>
              <a:defRPr/>
            </a:pPr>
            <a:r>
              <a:rPr lang="zh-CN" altLang="en-US"/>
              <a:t>状元成才路</a:t>
            </a: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450D72BD-EF67-459E-A526-F77FDBFE7CB6}" type="slidenum">
              <a:rPr lang="zh-CN" altLang="en-US"/>
              <a:pPr>
                <a:defRPr/>
              </a:pPr>
              <a:t>‹#›</a:t>
            </a:fld>
            <a:endParaRPr lang="zh-CN" altLang="en-US"/>
          </a:p>
        </p:txBody>
      </p:sp>
    </p:spTree>
    <p:extLst>
      <p:ext uri="{BB962C8B-B14F-4D97-AF65-F5344CB8AC3E}">
        <p14:creationId xmlns:p14="http://schemas.microsoft.com/office/powerpoint/2010/main" val="1275574995"/>
      </p:ext>
    </p:extLst>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vl1pPr>
          </a:lstStyle>
          <a:p>
            <a:pPr>
              <a:defRPr/>
            </a:pPr>
            <a:r>
              <a:rPr lang="zh-CN" altLang="en-US"/>
              <a:t>状元成才路</a:t>
            </a: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vl1pPr>
          </a:lstStyle>
          <a:p>
            <a:pPr>
              <a:defRPr/>
            </a:pPr>
            <a:r>
              <a:rPr lang="zh-CN" altLang="en-US"/>
              <a:t>状元成才路</a:t>
            </a: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273FA1D-39E5-43A8-A98A-451493A65E01}" type="slidenum">
              <a:rPr lang="zh-CN" altLang="en-US"/>
              <a:pPr>
                <a:defRPr/>
              </a:pPr>
              <a:t>‹#›</a:t>
            </a:fld>
            <a:endParaRPr lang="zh-CN" altLang="en-US"/>
          </a:p>
        </p:txBody>
      </p:sp>
    </p:spTree>
    <p:extLst>
      <p:ext uri="{BB962C8B-B14F-4D97-AF65-F5344CB8AC3E}">
        <p14:creationId xmlns:p14="http://schemas.microsoft.com/office/powerpoint/2010/main" val="30367661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1273FA1D-39E5-43A8-A98A-451493A65E01}" type="slidenum">
              <a:rPr lang="zh-CN" altLang="en-US" smtClean="0"/>
              <a:pPr>
                <a:defRPr/>
              </a:pPr>
              <a:t>11</a:t>
            </a:fld>
            <a:endParaRPr lang="zh-CN" altLang="en-US"/>
          </a:p>
        </p:txBody>
      </p:sp>
    </p:spTree>
    <p:extLst>
      <p:ext uri="{BB962C8B-B14F-4D97-AF65-F5344CB8AC3E}">
        <p14:creationId xmlns:p14="http://schemas.microsoft.com/office/powerpoint/2010/main" val="3352946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60130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428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816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7532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24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531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77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5898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7520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1916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6652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1797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6191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630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19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3470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3018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166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9648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7097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477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492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2109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95488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567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848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60284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4161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976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3046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53727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262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9092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45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2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0"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buFontTx/>
                <a:buNone/>
              </a:pPr>
              <a:t>2021/12/25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7194500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图片 4" descr="图片641.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97983" y="508010"/>
            <a:ext cx="5538787" cy="5547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 1"/>
          <p:cNvSpPr txBox="1">
            <a:spLocks noChangeArrowheads="1"/>
          </p:cNvSpPr>
          <p:nvPr/>
        </p:nvSpPr>
        <p:spPr bwMode="auto">
          <a:xfrm>
            <a:off x="3691695" y="1525079"/>
            <a:ext cx="4608513" cy="103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4400" b="1" dirty="0">
                <a:latin typeface="黑体" pitchFamily="49" charset="-122"/>
                <a:ea typeface="黑体" pitchFamily="49" charset="-122"/>
              </a:rPr>
              <a:t>口语交际 讲述</a:t>
            </a:r>
          </a:p>
        </p:txBody>
      </p:sp>
      <p:sp>
        <p:nvSpPr>
          <p:cNvPr id="2052" name="副标题 2"/>
          <p:cNvSpPr txBox="1">
            <a:spLocks noChangeArrowheads="1"/>
          </p:cNvSpPr>
          <p:nvPr/>
        </p:nvSpPr>
        <p:spPr bwMode="auto">
          <a:xfrm>
            <a:off x="4156831" y="2781310"/>
            <a:ext cx="3752850"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ct val="20000"/>
              </a:spcBef>
            </a:pPr>
            <a:r>
              <a:rPr lang="zh-CN" altLang="en-US" sz="2000" b="1" dirty="0">
                <a:latin typeface="黑体" pitchFamily="49" charset="-122"/>
                <a:ea typeface="黑体" pitchFamily="49" charset="-122"/>
              </a:rPr>
              <a:t>部编本人教版</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八年级上册</a:t>
            </a:r>
          </a:p>
        </p:txBody>
      </p:sp>
      <p:cxnSp>
        <p:nvCxnSpPr>
          <p:cNvPr id="11" name="直接连接符 10"/>
          <p:cNvCxnSpPr/>
          <p:nvPr/>
        </p:nvCxnSpPr>
        <p:spPr>
          <a:xfrm>
            <a:off x="3691695" y="2683942"/>
            <a:ext cx="460851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357431" y="6074821"/>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798640" y="577851"/>
            <a:ext cx="8328025" cy="457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1200"/>
              </a:spcBef>
            </a:pPr>
            <a:r>
              <a:rPr lang="zh-CN" altLang="en-US" sz="2800" b="1" dirty="0">
                <a:latin typeface="楷体" pitchFamily="49" charset="-122"/>
                <a:ea typeface="楷体" pitchFamily="49" charset="-122"/>
              </a:rPr>
              <a:t>然后把纸随手扔在旁边。可当我们走的时候却发现，那位被嫌弃的拾荒者默默地把我们扔下的纸团全都捡到了附近的垃圾桶里。顿时，我的心中一阵蹿跳，分明觉得他不是普通的拾荒者，而是捡起了我们缺失的公德心。那个人穿得又脏又破，而我们虽然穿得光鲜亮丽，但是行为却让人羞愧，相比之下，他只是一个很平凡的人，但是他却做得很不平凡，比我们高尚太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47852" y="1168400"/>
            <a:ext cx="8424863" cy="4013406"/>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en-US" altLang="zh-CN" sz="2800" b="1" dirty="0">
                <a:latin typeface="+mn-ea"/>
                <a:ea typeface="+mn-ea"/>
                <a:sym typeface="+mn-ea"/>
              </a:rPr>
              <a:t>    </a:t>
            </a:r>
            <a:r>
              <a:rPr lang="zh-CN" altLang="zh-CN" sz="2800" b="1" dirty="0">
                <a:latin typeface="+mn-ea"/>
                <a:ea typeface="+mn-ea"/>
                <a:sym typeface="+mn-ea"/>
              </a:rPr>
              <a:t>题一：阅读下面的文字，完成后面的题目。</a:t>
            </a:r>
            <a:endParaRPr lang="en-US" altLang="zh-CN" sz="2800" b="1" dirty="0">
              <a:latin typeface="+mn-ea"/>
              <a:ea typeface="+mn-ea"/>
              <a:sym typeface="+mn-ea"/>
            </a:endParaRPr>
          </a:p>
          <a:p>
            <a:pPr eaLnBrk="1" hangingPunct="1">
              <a:lnSpc>
                <a:spcPct val="130000"/>
              </a:lnSpc>
              <a:buFontTx/>
              <a:buNone/>
              <a:defRPr/>
            </a:pPr>
            <a:r>
              <a:rPr lang="en-US" altLang="zh-CN" sz="2800" b="1" dirty="0">
                <a:latin typeface="楷体" panose="02010609060101010101" pitchFamily="49" charset="-122"/>
                <a:ea typeface="楷体" panose="02010609060101010101" pitchFamily="49" charset="-122"/>
                <a:sym typeface="+mn-ea"/>
              </a:rPr>
              <a:t>    </a:t>
            </a:r>
            <a:r>
              <a:rPr lang="zh-CN" altLang="zh-CN" sz="2800" b="1" dirty="0">
                <a:latin typeface="楷体" panose="02010609060101010101" pitchFamily="49" charset="-122"/>
                <a:ea typeface="楷体" panose="02010609060101010101" pitchFamily="49" charset="-122"/>
                <a:sym typeface="+mn-ea"/>
              </a:rPr>
              <a:t>段意花是益阳水文局的临时工，丈夫李国庆在益阳水文站工作。他们在一条趸船上住了</a:t>
            </a:r>
            <a:r>
              <a:rPr lang="en-US" altLang="zh-CN" sz="2800" b="1" dirty="0">
                <a:latin typeface="楷体" panose="02010609060101010101" pitchFamily="49" charset="-122"/>
                <a:ea typeface="楷体" panose="02010609060101010101" pitchFamily="49" charset="-122"/>
                <a:sym typeface="+mn-ea"/>
              </a:rPr>
              <a:t>14</a:t>
            </a:r>
            <a:r>
              <a:rPr lang="zh-CN" altLang="zh-CN" sz="2800" b="1" dirty="0">
                <a:latin typeface="楷体" panose="02010609060101010101" pitchFamily="49" charset="-122"/>
                <a:ea typeface="楷体" panose="02010609060101010101" pitchFamily="49" charset="-122"/>
                <a:sym typeface="+mn-ea"/>
              </a:rPr>
              <a:t>年，经常勇赴江流，拯救了一个又一个溺水的生命。保守估计，他们先后救了</a:t>
            </a:r>
            <a:r>
              <a:rPr lang="en-US" altLang="zh-CN" sz="2800" b="1" dirty="0">
                <a:latin typeface="楷体" panose="02010609060101010101" pitchFamily="49" charset="-122"/>
                <a:ea typeface="楷体" panose="02010609060101010101" pitchFamily="49" charset="-122"/>
                <a:sym typeface="+mn-ea"/>
              </a:rPr>
              <a:t>50</a:t>
            </a:r>
            <a:r>
              <a:rPr lang="zh-CN" altLang="zh-CN" sz="2800" b="1" dirty="0">
                <a:latin typeface="楷体" panose="02010609060101010101" pitchFamily="49" charset="-122"/>
                <a:ea typeface="楷体" panose="02010609060101010101" pitchFamily="49" charset="-122"/>
                <a:sym typeface="+mn-ea"/>
              </a:rPr>
              <a:t>人，年龄最大的</a:t>
            </a:r>
            <a:r>
              <a:rPr lang="en-US" altLang="zh-CN" sz="2800" b="1" dirty="0">
                <a:latin typeface="楷体" panose="02010609060101010101" pitchFamily="49" charset="-122"/>
                <a:ea typeface="楷体" panose="02010609060101010101" pitchFamily="49" charset="-122"/>
                <a:sym typeface="+mn-ea"/>
              </a:rPr>
              <a:t>83</a:t>
            </a:r>
            <a:r>
              <a:rPr lang="zh-CN" altLang="zh-CN" sz="2800" b="1" dirty="0">
                <a:latin typeface="楷体" panose="02010609060101010101" pitchFamily="49" charset="-122"/>
                <a:ea typeface="楷体" panose="02010609060101010101" pitchFamily="49" charset="-122"/>
                <a:sym typeface="+mn-ea"/>
              </a:rPr>
              <a:t>岁，最小的</a:t>
            </a:r>
            <a:r>
              <a:rPr lang="en-US" altLang="zh-CN" sz="2800" b="1" dirty="0">
                <a:latin typeface="楷体" panose="02010609060101010101" pitchFamily="49" charset="-122"/>
                <a:ea typeface="楷体" panose="02010609060101010101" pitchFamily="49" charset="-122"/>
                <a:sym typeface="+mn-ea"/>
              </a:rPr>
              <a:t>7</a:t>
            </a:r>
            <a:r>
              <a:rPr lang="zh-CN" altLang="zh-CN" sz="2800" b="1" dirty="0">
                <a:latin typeface="楷体" panose="02010609060101010101" pitchFamily="49" charset="-122"/>
                <a:ea typeface="楷体" panose="02010609060101010101" pitchFamily="49" charset="-122"/>
                <a:sym typeface="+mn-ea"/>
              </a:rPr>
              <a:t>岁。和许多普通家庭一样，他们靠着自己微薄的收入过着非常清贫的生活，以至于</a:t>
            </a:r>
            <a:r>
              <a:rPr lang="en-US" altLang="zh-CN" sz="2800" b="1" dirty="0">
                <a:latin typeface="楷体" panose="02010609060101010101" pitchFamily="49" charset="-122"/>
                <a:ea typeface="楷体" panose="02010609060101010101" pitchFamily="49" charset="-122"/>
                <a:sym typeface="+mn-ea"/>
              </a:rPr>
              <a:t>6</a:t>
            </a:r>
            <a:r>
              <a:rPr lang="zh-CN" altLang="zh-CN" sz="2800" b="1" dirty="0">
                <a:latin typeface="楷体" panose="02010609060101010101" pitchFamily="49" charset="-122"/>
                <a:ea typeface="楷体" panose="02010609060101010101" pitchFamily="49" charset="-122"/>
                <a:sym typeface="+mn-ea"/>
              </a:rPr>
              <a:t>万多元债务整整还了</a:t>
            </a:r>
            <a:r>
              <a:rPr lang="en-US" altLang="zh-CN" sz="2800" b="1" dirty="0">
                <a:latin typeface="楷体" panose="02010609060101010101" pitchFamily="49" charset="-122"/>
                <a:ea typeface="楷体" panose="02010609060101010101" pitchFamily="49" charset="-122"/>
                <a:sym typeface="+mn-ea"/>
              </a:rPr>
              <a:t>17</a:t>
            </a:r>
            <a:r>
              <a:rPr lang="zh-CN" altLang="zh-CN" sz="2800" b="1" dirty="0">
                <a:latin typeface="楷体" panose="02010609060101010101" pitchFamily="49" charset="-122"/>
                <a:ea typeface="楷体" panose="02010609060101010101" pitchFamily="49" charset="-122"/>
                <a:sym typeface="+mn-ea"/>
              </a:rPr>
              <a:t>年。</a:t>
            </a:r>
            <a:endParaRPr lang="zh-CN" altLang="en-US" sz="2800" b="1" dirty="0">
              <a:latin typeface="楷体" panose="02010609060101010101" pitchFamily="49" charset="-122"/>
              <a:ea typeface="楷体" panose="02010609060101010101" pitchFamily="49" charset="-122"/>
              <a:sym typeface="+mn-ea"/>
            </a:endParaRPr>
          </a:p>
        </p:txBody>
      </p:sp>
      <p:grpSp>
        <p:nvGrpSpPr>
          <p:cNvPr id="12291" name="组合 27"/>
          <p:cNvGrpSpPr>
            <a:grpSpLocks/>
          </p:cNvGrpSpPr>
          <p:nvPr/>
        </p:nvGrpSpPr>
        <p:grpSpPr bwMode="auto">
          <a:xfrm>
            <a:off x="1725613" y="196851"/>
            <a:ext cx="2570162" cy="914400"/>
            <a:chOff x="2747226" y="536188"/>
            <a:chExt cx="2458107" cy="604629"/>
          </a:xfrm>
        </p:grpSpPr>
        <p:sp>
          <p:nvSpPr>
            <p:cNvPr id="4" name="矩形: 圆角 28"/>
            <p:cNvSpPr/>
            <p:nvPr/>
          </p:nvSpPr>
          <p:spPr bwMode="auto">
            <a:xfrm rot="20527566">
              <a:off x="2747226" y="608967"/>
              <a:ext cx="564803" cy="471666"/>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研</a:t>
              </a:r>
            </a:p>
          </p:txBody>
        </p:sp>
        <p:sp>
          <p:nvSpPr>
            <p:cNvPr id="5" name="矩形: 圆角 29"/>
            <p:cNvSpPr/>
            <p:nvPr/>
          </p:nvSpPr>
          <p:spPr bwMode="auto">
            <a:xfrm rot="294411">
              <a:off x="3381870" y="632760"/>
              <a:ext cx="564803" cy="471667"/>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讨</a:t>
              </a:r>
            </a:p>
          </p:txBody>
        </p:sp>
        <p:sp>
          <p:nvSpPr>
            <p:cNvPr id="6" name="矩形: 圆角 30"/>
            <p:cNvSpPr/>
            <p:nvPr/>
          </p:nvSpPr>
          <p:spPr bwMode="auto">
            <a:xfrm rot="1137149">
              <a:off x="4007405" y="536188"/>
              <a:ext cx="566321" cy="471666"/>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练</a:t>
              </a:r>
            </a:p>
          </p:txBody>
        </p:sp>
        <p:sp>
          <p:nvSpPr>
            <p:cNvPr id="7" name="矩形: 圆角 31"/>
            <p:cNvSpPr/>
            <p:nvPr/>
          </p:nvSpPr>
          <p:spPr bwMode="auto">
            <a:xfrm rot="20889647">
              <a:off x="4640530" y="669150"/>
              <a:ext cx="564803" cy="471667"/>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习</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47852" y="865718"/>
            <a:ext cx="8424863" cy="2332946"/>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en-US" altLang="zh-CN" sz="2800" b="1" dirty="0">
                <a:latin typeface="楷体" panose="02010609060101010101" pitchFamily="49" charset="-122"/>
                <a:ea typeface="楷体" panose="02010609060101010101" pitchFamily="49" charset="-122"/>
                <a:sym typeface="+mn-ea"/>
              </a:rPr>
              <a:t>5</a:t>
            </a:r>
            <a:r>
              <a:rPr lang="zh-CN" altLang="zh-CN" sz="2800" b="1" dirty="0">
                <a:latin typeface="楷体" panose="02010609060101010101" pitchFamily="49" charset="-122"/>
                <a:ea typeface="楷体" panose="02010609060101010101" pitchFamily="49" charset="-122"/>
                <a:sym typeface="+mn-ea"/>
              </a:rPr>
              <a:t>月</a:t>
            </a:r>
            <a:r>
              <a:rPr lang="en-US" altLang="zh-CN" sz="2800" b="1" dirty="0">
                <a:latin typeface="楷体" panose="02010609060101010101" pitchFamily="49" charset="-122"/>
                <a:ea typeface="楷体" panose="02010609060101010101" pitchFamily="49" charset="-122"/>
                <a:sym typeface="+mn-ea"/>
              </a:rPr>
              <a:t>15</a:t>
            </a:r>
            <a:r>
              <a:rPr lang="zh-CN" altLang="zh-CN" sz="2800" b="1" dirty="0">
                <a:latin typeface="楷体" panose="02010609060101010101" pitchFamily="49" charset="-122"/>
                <a:ea typeface="楷体" panose="02010609060101010101" pitchFamily="49" charset="-122"/>
                <a:sym typeface="+mn-ea"/>
              </a:rPr>
              <a:t>日是国际家庭日，段意花的家庭在这一天被全国妇联评为“全国最美家庭”。</a:t>
            </a:r>
            <a:endParaRPr lang="en-US" altLang="zh-CN" sz="2800" b="1" dirty="0">
              <a:latin typeface="楷体" panose="02010609060101010101" pitchFamily="49" charset="-122"/>
              <a:ea typeface="楷体" panose="02010609060101010101" pitchFamily="49" charset="-122"/>
              <a:sym typeface="+mn-ea"/>
            </a:endParaRPr>
          </a:p>
          <a:p>
            <a:pPr eaLnBrk="1" hangingPunct="1">
              <a:lnSpc>
                <a:spcPct val="130000"/>
              </a:lnSpc>
              <a:buFontTx/>
              <a:buNone/>
              <a:defRPr/>
            </a:pPr>
            <a:r>
              <a:rPr lang="zh-CN" altLang="zh-CN" sz="2800" b="1" dirty="0">
                <a:latin typeface="+mn-ea"/>
                <a:ea typeface="+mn-ea"/>
                <a:sym typeface="+mn-ea"/>
              </a:rPr>
              <a:t>（</a:t>
            </a:r>
            <a:r>
              <a:rPr lang="en-US" altLang="zh-CN" sz="2800" b="1" dirty="0">
                <a:latin typeface="+mn-ea"/>
                <a:ea typeface="+mn-ea"/>
                <a:sym typeface="+mn-ea"/>
              </a:rPr>
              <a:t>1</a:t>
            </a:r>
            <a:r>
              <a:rPr lang="zh-CN" altLang="zh-CN" sz="2800" b="1" dirty="0">
                <a:latin typeface="+mn-ea"/>
                <a:ea typeface="+mn-ea"/>
                <a:sym typeface="+mn-ea"/>
              </a:rPr>
              <a:t>）你们班想请段意花来做一次报告，如果你代表班委会去请她，你会怎么说？</a:t>
            </a:r>
            <a:endParaRPr lang="zh-CN" altLang="en-US" sz="2800" b="1" dirty="0">
              <a:latin typeface="+mn-ea"/>
              <a:ea typeface="+mn-ea"/>
              <a:sym typeface="+mn-ea"/>
            </a:endParaRPr>
          </a:p>
        </p:txBody>
      </p:sp>
      <p:sp>
        <p:nvSpPr>
          <p:cNvPr id="3" name="矩形 2"/>
          <p:cNvSpPr>
            <a:spLocks noChangeArrowheads="1"/>
          </p:cNvSpPr>
          <p:nvPr/>
        </p:nvSpPr>
        <p:spPr bwMode="auto">
          <a:xfrm>
            <a:off x="1847852" y="3896786"/>
            <a:ext cx="8424863"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800" b="1" dirty="0">
                <a:solidFill>
                  <a:srgbClr val="FF0000"/>
                </a:solidFill>
                <a:latin typeface="黑体" pitchFamily="49" charset="-122"/>
                <a:ea typeface="黑体" pitchFamily="49" charset="-122"/>
              </a:rPr>
              <a:t>    </a:t>
            </a:r>
            <a:r>
              <a:rPr lang="zh-CN" altLang="zh-CN" sz="2800" b="1" dirty="0">
                <a:solidFill>
                  <a:srgbClr val="FF0000"/>
                </a:solidFill>
                <a:latin typeface="黑体" pitchFamily="49" charset="-122"/>
                <a:ea typeface="黑体" pitchFamily="49" charset="-122"/>
              </a:rPr>
              <a:t>示例：阿姨，祝贺您家被评为“全国最美家庭”。我们知道了您的优秀事迹，都非常敬佩，想请您为我们做一次报告，您看行吗？</a:t>
            </a:r>
            <a:endParaRPr lang="zh-CN" altLang="en-US" sz="28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847852" y="1071035"/>
            <a:ext cx="8424863" cy="1772793"/>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zh-CN" altLang="zh-CN" sz="2800" b="1" dirty="0">
                <a:latin typeface="+mn-ea"/>
                <a:ea typeface="+mn-ea"/>
                <a:sym typeface="+mn-ea"/>
              </a:rPr>
              <a:t>（</a:t>
            </a:r>
            <a:r>
              <a:rPr lang="en-US" altLang="zh-CN" sz="2800" b="1" dirty="0">
                <a:latin typeface="+mn-ea"/>
                <a:ea typeface="+mn-ea"/>
                <a:sym typeface="+mn-ea"/>
              </a:rPr>
              <a:t>2</a:t>
            </a:r>
            <a:r>
              <a:rPr lang="zh-CN" altLang="zh-CN" sz="2800" b="1" dirty="0">
                <a:latin typeface="+mn-ea"/>
                <a:ea typeface="+mn-ea"/>
                <a:sym typeface="+mn-ea"/>
              </a:rPr>
              <a:t>）近年来出现了某些扶人者被敲诈的事件，致使一些人不敢去救人，你对此有什么建议？请结合段意花的事迹谈谈。</a:t>
            </a:r>
            <a:endParaRPr lang="zh-CN" altLang="en-US" sz="2800" b="1" dirty="0">
              <a:latin typeface="+mn-ea"/>
              <a:ea typeface="+mn-ea"/>
              <a:sym typeface="+mn-ea"/>
            </a:endParaRPr>
          </a:p>
        </p:txBody>
      </p:sp>
      <p:sp>
        <p:nvSpPr>
          <p:cNvPr id="4" name="矩形 3"/>
          <p:cNvSpPr>
            <a:spLocks noChangeArrowheads="1"/>
          </p:cNvSpPr>
          <p:nvPr/>
        </p:nvSpPr>
        <p:spPr bwMode="auto">
          <a:xfrm>
            <a:off x="1965327" y="3342218"/>
            <a:ext cx="8113713"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800" b="1" dirty="0">
                <a:solidFill>
                  <a:srgbClr val="FF0000"/>
                </a:solidFill>
                <a:latin typeface="黑体" pitchFamily="49" charset="-122"/>
                <a:ea typeface="黑体" pitchFamily="49" charset="-122"/>
              </a:rPr>
              <a:t>    </a:t>
            </a:r>
            <a:r>
              <a:rPr lang="zh-CN" altLang="zh-CN" sz="2800" b="1" dirty="0">
                <a:solidFill>
                  <a:srgbClr val="FF0000"/>
                </a:solidFill>
                <a:latin typeface="黑体" pitchFamily="49" charset="-122"/>
                <a:ea typeface="黑体" pitchFamily="49" charset="-122"/>
              </a:rPr>
              <a:t>示例：见义勇为本是我们中华民族的传统美德，我们不能因为个别人敲诈过救人者，就见死不救，而要学习段意花夫妇，尽自己的能力，传递社会正能量。</a:t>
            </a:r>
            <a:endParaRPr lang="zh-CN" altLang="en-US" sz="2800" b="1" dirty="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47852" y="2250018"/>
            <a:ext cx="8424863" cy="1212640"/>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en-US" altLang="zh-CN" sz="2800" b="1" dirty="0">
                <a:latin typeface="+mn-ea"/>
                <a:ea typeface="+mn-ea"/>
                <a:sym typeface="+mn-ea"/>
              </a:rPr>
              <a:t>    </a:t>
            </a:r>
            <a:r>
              <a:rPr lang="zh-CN" altLang="zh-CN" sz="2800" b="1" dirty="0">
                <a:latin typeface="+mn-ea"/>
                <a:ea typeface="+mn-ea"/>
                <a:sym typeface="+mn-ea"/>
              </a:rPr>
              <a:t>题</a:t>
            </a:r>
            <a:r>
              <a:rPr lang="zh-CN" altLang="en-US" sz="2800" b="1" dirty="0">
                <a:latin typeface="+mn-ea"/>
                <a:ea typeface="+mn-ea"/>
                <a:sym typeface="+mn-ea"/>
              </a:rPr>
              <a:t>二</a:t>
            </a:r>
            <a:r>
              <a:rPr lang="zh-CN" altLang="zh-CN" sz="2800" b="1" dirty="0">
                <a:latin typeface="+mn-ea"/>
                <a:ea typeface="+mn-ea"/>
                <a:sym typeface="+mn-ea"/>
              </a:rPr>
              <a:t>：参加</a:t>
            </a:r>
            <a:r>
              <a:rPr lang="en-US" altLang="zh-CN" sz="2800" b="1" dirty="0">
                <a:latin typeface="+mn-ea"/>
                <a:ea typeface="+mn-ea"/>
                <a:sym typeface="+mn-ea"/>
              </a:rPr>
              <a:t>“</a:t>
            </a:r>
            <a:r>
              <a:rPr lang="zh-CN" altLang="zh-CN" sz="2800" b="1" dirty="0">
                <a:latin typeface="+mn-ea"/>
                <a:ea typeface="+mn-ea"/>
                <a:sym typeface="+mn-ea"/>
              </a:rPr>
              <a:t>南京小导游</a:t>
            </a:r>
            <a:r>
              <a:rPr lang="en-US" altLang="zh-CN" sz="2800" b="1" dirty="0">
                <a:latin typeface="+mn-ea"/>
                <a:ea typeface="+mn-ea"/>
                <a:sym typeface="+mn-ea"/>
              </a:rPr>
              <a:t>”</a:t>
            </a:r>
            <a:r>
              <a:rPr lang="zh-CN" altLang="zh-CN" sz="2800" b="1" dirty="0">
                <a:latin typeface="+mn-ea"/>
                <a:ea typeface="+mn-ea"/>
                <a:sym typeface="+mn-ea"/>
              </a:rPr>
              <a:t>活动，你搜集了以下材料，做了几件事。</a:t>
            </a:r>
            <a:endParaRPr lang="en-US" altLang="zh-CN" sz="2800" b="1" dirty="0">
              <a:latin typeface="+mn-ea"/>
              <a:ea typeface="+mn-ea"/>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1847852" y="1003300"/>
            <a:ext cx="8424863" cy="401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材料一：南京</a:t>
            </a:r>
            <a:r>
              <a:rPr lang="en-US" altLang="zh-CN" sz="2800" b="1">
                <a:latin typeface="楷体" pitchFamily="49" charset="-122"/>
                <a:ea typeface="楷体" pitchFamily="49" charset="-122"/>
              </a:rPr>
              <a:t>“34</a:t>
            </a:r>
            <a:r>
              <a:rPr lang="zh-CN" altLang="zh-CN" sz="2800" b="1">
                <a:latin typeface="楷体" pitchFamily="49" charset="-122"/>
                <a:ea typeface="楷体" pitchFamily="49" charset="-122"/>
              </a:rPr>
              <a:t>路博爱线</a:t>
            </a:r>
            <a:r>
              <a:rPr lang="en-US" altLang="zh-CN" sz="2800" b="1">
                <a:latin typeface="楷体" pitchFamily="49" charset="-122"/>
                <a:ea typeface="楷体" pitchFamily="49" charset="-122"/>
              </a:rPr>
              <a:t>”</a:t>
            </a:r>
            <a:r>
              <a:rPr lang="zh-CN" altLang="zh-CN" sz="2800" b="1">
                <a:latin typeface="楷体" pitchFamily="49" charset="-122"/>
                <a:ea typeface="楷体" pitchFamily="49" charset="-122"/>
              </a:rPr>
              <a:t>是一条独具特色的公交观光线。它从中山码头出发，沿着</a:t>
            </a:r>
            <a:r>
              <a:rPr lang="en-US" altLang="zh-CN" sz="2800" b="1">
                <a:latin typeface="楷体" pitchFamily="49" charset="-122"/>
                <a:ea typeface="楷体" pitchFamily="49" charset="-122"/>
              </a:rPr>
              <a:t>“</a:t>
            </a:r>
            <a:r>
              <a:rPr lang="zh-CN" altLang="zh-CN" sz="2800" b="1">
                <a:latin typeface="楷体" pitchFamily="49" charset="-122"/>
                <a:ea typeface="楷体" pitchFamily="49" charset="-122"/>
              </a:rPr>
              <a:t>中山大道</a:t>
            </a:r>
            <a:r>
              <a:rPr lang="en-US" altLang="zh-CN" sz="2800" b="1">
                <a:latin typeface="楷体" pitchFamily="49" charset="-122"/>
                <a:ea typeface="楷体" pitchFamily="49" charset="-122"/>
              </a:rPr>
              <a:t>”</a:t>
            </a:r>
            <a:r>
              <a:rPr lang="zh-CN" altLang="zh-CN" sz="2800" b="1">
                <a:latin typeface="楷体" pitchFamily="49" charset="-122"/>
                <a:ea typeface="楷体" pitchFamily="49" charset="-122"/>
              </a:rPr>
              <a:t>行驶，直到中山陵。乘客可以观赏沿途的民国建筑和车厢内的民国老照片，领略浓郁的民国风情。</a:t>
            </a:r>
            <a:r>
              <a:rPr lang="en-US" altLang="zh-CN" sz="2800" b="1">
                <a:latin typeface="楷体" pitchFamily="49" charset="-122"/>
                <a:ea typeface="楷体" pitchFamily="49" charset="-122"/>
              </a:rPr>
              <a:t>34</a:t>
            </a:r>
            <a:r>
              <a:rPr lang="zh-CN" altLang="zh-CN" sz="2800" b="1">
                <a:latin typeface="楷体" pitchFamily="49" charset="-122"/>
                <a:ea typeface="楷体" pitchFamily="49" charset="-122"/>
              </a:rPr>
              <a:t>路公交车采用以天然气做动力的节能环保车型，还覆盖免费的</a:t>
            </a:r>
            <a:r>
              <a:rPr lang="en-US" altLang="zh-CN" sz="2800" b="1">
                <a:latin typeface="楷体" pitchFamily="49" charset="-122"/>
                <a:ea typeface="楷体" pitchFamily="49" charset="-122"/>
              </a:rPr>
              <a:t>4G</a:t>
            </a:r>
            <a:r>
              <a:rPr lang="zh-CN" altLang="zh-CN" sz="2800" b="1">
                <a:latin typeface="楷体" pitchFamily="49" charset="-122"/>
                <a:ea typeface="楷体" pitchFamily="49" charset="-122"/>
              </a:rPr>
              <a:t>网络。</a:t>
            </a:r>
            <a:r>
              <a:rPr lang="en-US" altLang="zh-CN" sz="2800" b="1">
                <a:latin typeface="楷体" pitchFamily="49" charset="-122"/>
                <a:ea typeface="楷体" pitchFamily="49" charset="-122"/>
              </a:rPr>
              <a:t>“</a:t>
            </a:r>
            <a:r>
              <a:rPr lang="zh-CN" altLang="zh-CN" sz="2800" b="1">
                <a:latin typeface="楷体" pitchFamily="49" charset="-122"/>
                <a:ea typeface="楷体" pitchFamily="49" charset="-122"/>
              </a:rPr>
              <a:t>博爱线</a:t>
            </a:r>
            <a:r>
              <a:rPr lang="en-US" altLang="zh-CN" sz="2800" b="1">
                <a:latin typeface="楷体" pitchFamily="49" charset="-122"/>
                <a:ea typeface="楷体" pitchFamily="49" charset="-122"/>
              </a:rPr>
              <a:t>”</a:t>
            </a:r>
            <a:r>
              <a:rPr lang="zh-CN" altLang="zh-CN" sz="2800" b="1">
                <a:latin typeface="楷体" pitchFamily="49" charset="-122"/>
                <a:ea typeface="楷体" pitchFamily="49" charset="-122"/>
              </a:rPr>
              <a:t>将民国风情与现代生活相结合，充分彰显了南京的城市精神。</a:t>
            </a:r>
            <a:endParaRPr lang="zh-CN" altLang="en-US" sz="2800" b="1">
              <a:latin typeface="楷体" pitchFamily="49" charset="-122"/>
              <a:ea typeface="楷体"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1855788" y="1354668"/>
            <a:ext cx="8424862"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材料二：年初，南京</a:t>
            </a:r>
            <a:r>
              <a:rPr lang="en-US" altLang="zh-CN" sz="2800" b="1">
                <a:latin typeface="楷体" pitchFamily="49" charset="-122"/>
                <a:ea typeface="楷体" pitchFamily="49" charset="-122"/>
              </a:rPr>
              <a:t>2</a:t>
            </a:r>
            <a:r>
              <a:rPr lang="zh-CN" altLang="zh-CN" sz="2800" b="1">
                <a:latin typeface="楷体" pitchFamily="49" charset="-122"/>
                <a:ea typeface="楷体" pitchFamily="49" charset="-122"/>
              </a:rPr>
              <a:t>路公交车采用普通话和南京话双语报站，引发了网友的热议。</a:t>
            </a:r>
            <a:endParaRPr lang="en-US" altLang="zh-CN" sz="2800" b="1">
              <a:latin typeface="楷体" pitchFamily="49" charset="-122"/>
              <a:ea typeface="楷体" pitchFamily="49" charset="-122"/>
            </a:endParaRPr>
          </a:p>
          <a:p>
            <a:pPr eaLnBrk="1" hangingPunct="1">
              <a:lnSpc>
                <a:spcPct val="130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嘟嘟：南京话属于北方方言，跟普通话接近，而且腔调有点土，用南京话报站，没必要。</a:t>
            </a:r>
            <a:endParaRPr lang="en-US" altLang="zh-CN" sz="2800" b="1">
              <a:latin typeface="楷体" pitchFamily="49" charset="-122"/>
              <a:ea typeface="楷体" pitchFamily="49" charset="-122"/>
            </a:endParaRPr>
          </a:p>
          <a:p>
            <a:pPr eaLnBrk="1" hangingPunct="1">
              <a:lnSpc>
                <a:spcPct val="130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小影：我觉得南京话不土，蛮好听的。但是用它报站，外地人听不懂，坐过了站怎么办</a:t>
            </a:r>
            <a:r>
              <a:rPr lang="en-US" altLang="zh-CN" sz="2800" b="1">
                <a:latin typeface="楷体" pitchFamily="49" charset="-122"/>
                <a:ea typeface="楷体" pitchFamily="49" charset="-122"/>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1847850" y="251884"/>
            <a:ext cx="775970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altLang="zh-CN" sz="2800" b="1" dirty="0">
                <a:latin typeface="楷体" pitchFamily="49" charset="-122"/>
                <a:ea typeface="楷体" pitchFamily="49" charset="-122"/>
              </a:rPr>
              <a:t>    </a:t>
            </a:r>
            <a:r>
              <a:rPr lang="zh-CN" altLang="zh-CN" sz="2800" b="1" dirty="0">
                <a:latin typeface="楷体" pitchFamily="49" charset="-122"/>
                <a:ea typeface="楷体" pitchFamily="49" charset="-122"/>
              </a:rPr>
              <a:t>材料三：南京市</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美丽乡村旅游直通车</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线路图表</a:t>
            </a:r>
            <a:endParaRPr lang="zh-CN" altLang="en-US" sz="2800" b="1" dirty="0">
              <a:latin typeface="楷体" pitchFamily="49" charset="-122"/>
              <a:ea typeface="楷体" pitchFamily="49"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852170006"/>
              </p:ext>
            </p:extLst>
          </p:nvPr>
        </p:nvGraphicFramePr>
        <p:xfrm>
          <a:off x="1927749" y="1464524"/>
          <a:ext cx="8462962" cy="4580506"/>
        </p:xfrm>
        <a:graphic>
          <a:graphicData uri="http://schemas.openxmlformats.org/drawingml/2006/table">
            <a:tbl>
              <a:tblPr>
                <a:tableStyleId>{5C22544A-7EE6-4342-B048-85BDC9FD1C3A}</a:tableStyleId>
              </a:tblPr>
              <a:tblGrid>
                <a:gridCol w="1733554"/>
                <a:gridCol w="4812989"/>
                <a:gridCol w="1111816"/>
                <a:gridCol w="804603"/>
              </a:tblGrid>
              <a:tr h="812800">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线路名称</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游览内容</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a:effectLst/>
                          <a:latin typeface="楷体" panose="02010609060101010101" pitchFamily="49" charset="-122"/>
                          <a:ea typeface="楷体" panose="02010609060101010101" pitchFamily="49" charset="-122"/>
                        </a:rPr>
                        <a:t>发车地点</a:t>
                      </a:r>
                      <a:endParaRPr lang="zh-CN" sz="1800" b="1" kern="10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往返时间</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r>
              <a:tr h="537151">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石塘人家线</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游古村落，赏竹海，体验怪坡</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rowSpan="6">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国展中心南门对面</a:t>
                      </a:r>
                      <a:r>
                        <a:rPr lang="en-US" sz="1800" b="1" kern="0" dirty="0">
                          <a:effectLst/>
                          <a:latin typeface="楷体" panose="02010609060101010101" pitchFamily="49" charset="-122"/>
                          <a:ea typeface="楷体" panose="02010609060101010101" pitchFamily="49" charset="-122"/>
                        </a:rPr>
                        <a:t>(</a:t>
                      </a:r>
                      <a:r>
                        <a:rPr lang="zh-CN" sz="1800" b="1" kern="0" dirty="0">
                          <a:effectLst/>
                          <a:latin typeface="楷体" panose="02010609060101010101" pitchFamily="49" charset="-122"/>
                          <a:ea typeface="楷体" panose="02010609060101010101" pitchFamily="49" charset="-122"/>
                        </a:rPr>
                        <a:t>可乘</a:t>
                      </a:r>
                      <a:r>
                        <a:rPr lang="en-US" sz="1800" b="1" kern="0" dirty="0">
                          <a:effectLst/>
                          <a:latin typeface="楷体" panose="02010609060101010101" pitchFamily="49" charset="-122"/>
                          <a:ea typeface="楷体" panose="02010609060101010101" pitchFamily="49" charset="-122"/>
                        </a:rPr>
                        <a:t>2</a:t>
                      </a:r>
                      <a:r>
                        <a:rPr lang="zh-CN" sz="1800" b="1" kern="0" dirty="0">
                          <a:effectLst/>
                          <a:latin typeface="楷体" panose="02010609060101010101" pitchFamily="49" charset="-122"/>
                          <a:ea typeface="楷体" panose="02010609060101010101" pitchFamily="49" charset="-122"/>
                        </a:rPr>
                        <a:t>路、</a:t>
                      </a:r>
                      <a:r>
                        <a:rPr lang="en-US" sz="1800" b="1" kern="0" dirty="0">
                          <a:effectLst/>
                          <a:latin typeface="楷体" panose="02010609060101010101" pitchFamily="49" charset="-122"/>
                          <a:ea typeface="楷体" panose="02010609060101010101" pitchFamily="49" charset="-122"/>
                        </a:rPr>
                        <a:t>17</a:t>
                      </a:r>
                      <a:r>
                        <a:rPr lang="zh-CN" sz="1800" b="1" kern="0" dirty="0">
                          <a:effectLst/>
                          <a:latin typeface="楷体" panose="02010609060101010101" pitchFamily="49" charset="-122"/>
                          <a:ea typeface="楷体" panose="02010609060101010101" pitchFamily="49" charset="-122"/>
                        </a:rPr>
                        <a:t>路等公交车前往</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rowSpan="6">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发车</a:t>
                      </a:r>
                      <a:r>
                        <a:rPr lang="en-US" sz="1800" b="1" kern="0" dirty="0">
                          <a:effectLst/>
                          <a:latin typeface="楷体" panose="02010609060101010101" pitchFamily="49" charset="-122"/>
                          <a:ea typeface="楷体" panose="02010609060101010101" pitchFamily="49" charset="-122"/>
                        </a:rPr>
                        <a:t>:9</a:t>
                      </a:r>
                      <a:r>
                        <a:rPr lang="zh-CN" sz="1800" b="1" kern="0" dirty="0">
                          <a:effectLst/>
                          <a:latin typeface="楷体" panose="02010609060101010101" pitchFamily="49" charset="-122"/>
                          <a:ea typeface="楷体" panose="02010609060101010101" pitchFamily="49" charset="-122"/>
                        </a:rPr>
                        <a:t>：</a:t>
                      </a:r>
                      <a:r>
                        <a:rPr lang="en-US" sz="1800" b="1" kern="0" dirty="0">
                          <a:effectLst/>
                          <a:latin typeface="楷体" panose="02010609060101010101" pitchFamily="49" charset="-122"/>
                          <a:ea typeface="楷体" panose="02010609060101010101" pitchFamily="49" charset="-122"/>
                        </a:rPr>
                        <a:t>00</a:t>
                      </a:r>
                      <a:br>
                        <a:rPr lang="en-US" sz="1800" b="1" kern="0" dirty="0">
                          <a:effectLst/>
                          <a:latin typeface="楷体" panose="02010609060101010101" pitchFamily="49" charset="-122"/>
                          <a:ea typeface="楷体" panose="02010609060101010101" pitchFamily="49" charset="-122"/>
                        </a:rPr>
                      </a:br>
                      <a:r>
                        <a:rPr lang="zh-CN" sz="1800" b="1" kern="0" dirty="0">
                          <a:effectLst/>
                          <a:latin typeface="楷体" panose="02010609060101010101" pitchFamily="49" charset="-122"/>
                          <a:ea typeface="楷体" panose="02010609060101010101" pitchFamily="49" charset="-122"/>
                        </a:rPr>
                        <a:t>返程</a:t>
                      </a:r>
                      <a:r>
                        <a:rPr lang="en-US" sz="1800" b="1" kern="0" dirty="0">
                          <a:effectLst/>
                          <a:latin typeface="楷体" panose="02010609060101010101" pitchFamily="49" charset="-122"/>
                          <a:ea typeface="楷体" panose="02010609060101010101" pitchFamily="49" charset="-122"/>
                        </a:rPr>
                        <a:t>:14</a:t>
                      </a:r>
                      <a:r>
                        <a:rPr lang="zh-CN" sz="1800" b="1" kern="0" dirty="0">
                          <a:effectLst/>
                          <a:latin typeface="楷体" panose="02010609060101010101" pitchFamily="49" charset="-122"/>
                          <a:ea typeface="楷体" panose="02010609060101010101" pitchFamily="49" charset="-122"/>
                        </a:rPr>
                        <a:t>：</a:t>
                      </a:r>
                      <a:r>
                        <a:rPr lang="en-US" sz="1800" b="1" kern="0" dirty="0">
                          <a:effectLst/>
                          <a:latin typeface="楷体" panose="02010609060101010101" pitchFamily="49" charset="-122"/>
                          <a:ea typeface="楷体" panose="02010609060101010101" pitchFamily="49" charset="-122"/>
                        </a:rPr>
                        <a:t>00</a:t>
                      </a:r>
                      <a:br>
                        <a:rPr lang="en-US" sz="1800" b="1" kern="0" dirty="0">
                          <a:effectLst/>
                          <a:latin typeface="楷体" panose="02010609060101010101" pitchFamily="49" charset="-122"/>
                          <a:ea typeface="楷体" panose="02010609060101010101" pitchFamily="49" charset="-122"/>
                        </a:rPr>
                      </a:br>
                      <a:r>
                        <a:rPr lang="en-US" sz="1800" b="1" kern="0" dirty="0">
                          <a:effectLst/>
                          <a:latin typeface="楷体" panose="02010609060101010101" pitchFamily="49" charset="-122"/>
                          <a:ea typeface="楷体" panose="02010609060101010101" pitchFamily="49" charset="-122"/>
                        </a:rPr>
                        <a:t>(</a:t>
                      </a:r>
                      <a:r>
                        <a:rPr lang="zh-CN" sz="1800" b="1" kern="0" dirty="0">
                          <a:effectLst/>
                          <a:latin typeface="楷体" panose="02010609060101010101" pitchFamily="49" charset="-122"/>
                          <a:ea typeface="楷体" panose="02010609060101010101" pitchFamily="49" charset="-122"/>
                        </a:rPr>
                        <a:t>每周六、周日</a:t>
                      </a:r>
                      <a:r>
                        <a:rPr lang="en-US" sz="1800" b="1" kern="0" dirty="0">
                          <a:effectLst/>
                          <a:latin typeface="楷体" panose="02010609060101010101" pitchFamily="49" charset="-122"/>
                          <a:ea typeface="楷体" panose="02010609060101010101" pitchFamily="49" charset="-122"/>
                        </a:rPr>
                        <a:t>)</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r>
              <a:tr h="530655">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世凹桃源线</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亲历农事，种植桃树，观赏桃花</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vMerge="1">
                  <a:txBody>
                    <a:bodyPr/>
                    <a:lstStyle/>
                    <a:p>
                      <a:endParaRPr lang="zh-CN"/>
                    </a:p>
                  </a:txBody>
                  <a:tcPr/>
                </a:tc>
                <a:tc vMerge="1">
                  <a:txBody>
                    <a:bodyPr/>
                    <a:lstStyle/>
                    <a:p>
                      <a:endParaRPr lang="zh-CN"/>
                    </a:p>
                  </a:txBody>
                  <a:tcPr/>
                </a:tc>
              </a:tr>
              <a:tr h="514408">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汤山线</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参观茶坊等七坊，了解农副产品工艺流程</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vMerge="1">
                  <a:txBody>
                    <a:bodyPr/>
                    <a:lstStyle/>
                    <a:p>
                      <a:endParaRPr lang="zh-CN"/>
                    </a:p>
                  </a:txBody>
                  <a:tcPr/>
                </a:tc>
                <a:tc vMerge="1">
                  <a:txBody>
                    <a:bodyPr/>
                    <a:lstStyle/>
                    <a:p>
                      <a:endParaRPr lang="zh-CN"/>
                    </a:p>
                  </a:txBody>
                  <a:tcPr/>
                </a:tc>
              </a:tr>
              <a:tr h="812800">
                <a:tc>
                  <a:txBody>
                    <a:bodyPr/>
                    <a:lstStyle/>
                    <a:p>
                      <a:pPr algn="l" latinLnBrk="1">
                        <a:spcAft>
                          <a:spcPts val="0"/>
                        </a:spcAft>
                      </a:pPr>
                      <a:r>
                        <a:rPr lang="zh-CN" sz="1800" b="1" kern="0">
                          <a:effectLst/>
                          <a:latin typeface="楷体" panose="02010609060101010101" pitchFamily="49" charset="-122"/>
                          <a:ea typeface="楷体" panose="02010609060101010101" pitchFamily="49" charset="-122"/>
                        </a:rPr>
                        <a:t>溧水傅家边线</a:t>
                      </a:r>
                      <a:endParaRPr lang="zh-CN" sz="1800" b="1" kern="10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览山凹村山水景色，观近郊最大的生态群落</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vMerge="1">
                  <a:txBody>
                    <a:bodyPr/>
                    <a:lstStyle/>
                    <a:p>
                      <a:endParaRPr lang="zh-CN"/>
                    </a:p>
                  </a:txBody>
                  <a:tcPr/>
                </a:tc>
                <a:tc vMerge="1">
                  <a:txBody>
                    <a:bodyPr/>
                    <a:lstStyle/>
                    <a:p>
                      <a:endParaRPr lang="zh-CN"/>
                    </a:p>
                  </a:txBody>
                  <a:tcPr/>
                </a:tc>
              </a:tr>
              <a:tr h="812800">
                <a:tc>
                  <a:txBody>
                    <a:bodyPr/>
                    <a:lstStyle/>
                    <a:p>
                      <a:pPr algn="l" latinLnBrk="1">
                        <a:spcAft>
                          <a:spcPts val="0"/>
                        </a:spcAft>
                      </a:pPr>
                      <a:r>
                        <a:rPr lang="zh-CN" sz="1800" b="1" kern="0">
                          <a:effectLst/>
                          <a:latin typeface="楷体" panose="02010609060101010101" pitchFamily="49" charset="-122"/>
                          <a:ea typeface="楷体" panose="02010609060101010101" pitchFamily="49" charset="-122"/>
                        </a:rPr>
                        <a:t>高淳慢城线</a:t>
                      </a:r>
                      <a:endParaRPr lang="zh-CN" sz="1800" b="1" kern="10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游览</a:t>
                      </a:r>
                      <a:r>
                        <a:rPr lang="en-US" sz="1800" b="1" kern="0" dirty="0">
                          <a:effectLst/>
                          <a:latin typeface="楷体" panose="02010609060101010101" pitchFamily="49" charset="-122"/>
                          <a:ea typeface="楷体" panose="02010609060101010101" pitchFamily="49" charset="-122"/>
                        </a:rPr>
                        <a:t>“</a:t>
                      </a:r>
                      <a:r>
                        <a:rPr lang="zh-CN" sz="1800" b="1" kern="0" dirty="0">
                          <a:effectLst/>
                          <a:latin typeface="楷体" panose="02010609060101010101" pitchFamily="49" charset="-122"/>
                          <a:ea typeface="楷体" panose="02010609060101010101" pitchFamily="49" charset="-122"/>
                        </a:rPr>
                        <a:t>国际慢城</a:t>
                      </a:r>
                      <a:r>
                        <a:rPr lang="en-US" sz="1800" b="1" kern="0" dirty="0">
                          <a:effectLst/>
                          <a:latin typeface="楷体" panose="02010609060101010101" pitchFamily="49" charset="-122"/>
                          <a:ea typeface="楷体" panose="02010609060101010101" pitchFamily="49" charset="-122"/>
                        </a:rPr>
                        <a:t>”</a:t>
                      </a:r>
                      <a:r>
                        <a:rPr lang="zh-CN" sz="1800" b="1" kern="0" dirty="0">
                          <a:effectLst/>
                          <a:latin typeface="楷体" panose="02010609060101010101" pitchFamily="49" charset="-122"/>
                          <a:ea typeface="楷体" panose="02010609060101010101" pitchFamily="49" charset="-122"/>
                        </a:rPr>
                        <a:t>，漫步千亩竹海，体验慢生活</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vMerge="1">
                  <a:txBody>
                    <a:bodyPr/>
                    <a:lstStyle/>
                    <a:p>
                      <a:endParaRPr lang="zh-CN"/>
                    </a:p>
                  </a:txBody>
                  <a:tcPr/>
                </a:tc>
                <a:tc vMerge="1">
                  <a:txBody>
                    <a:bodyPr/>
                    <a:lstStyle/>
                    <a:p>
                      <a:endParaRPr lang="zh-CN"/>
                    </a:p>
                  </a:txBody>
                  <a:tcPr/>
                </a:tc>
              </a:tr>
              <a:tr h="559892">
                <a:tc>
                  <a:txBody>
                    <a:bodyPr/>
                    <a:lstStyle/>
                    <a:p>
                      <a:pPr algn="l" latinLnBrk="1">
                        <a:spcAft>
                          <a:spcPts val="0"/>
                        </a:spcAft>
                      </a:pPr>
                      <a:r>
                        <a:rPr lang="zh-CN" sz="1800" b="1" kern="0">
                          <a:effectLst/>
                          <a:latin typeface="楷体" panose="02010609060101010101" pitchFamily="49" charset="-122"/>
                          <a:ea typeface="楷体" panose="02010609060101010101" pitchFamily="49" charset="-122"/>
                        </a:rPr>
                        <a:t>六合竹镇线</a:t>
                      </a:r>
                      <a:endParaRPr lang="zh-CN" sz="1800" b="1" kern="10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a:txBody>
                    <a:bodyPr/>
                    <a:lstStyle/>
                    <a:p>
                      <a:pPr algn="l" latinLnBrk="1">
                        <a:spcAft>
                          <a:spcPts val="0"/>
                        </a:spcAft>
                      </a:pPr>
                      <a:r>
                        <a:rPr lang="zh-CN" sz="1800" b="1" kern="0" dirty="0">
                          <a:effectLst/>
                          <a:latin typeface="楷体" panose="02010609060101010101" pitchFamily="49" charset="-122"/>
                          <a:ea typeface="楷体" panose="02010609060101010101" pitchFamily="49" charset="-122"/>
                        </a:rPr>
                        <a:t>游桃花岛和大泉村黑松林，采摘果实</a:t>
                      </a:r>
                      <a:endParaRPr lang="zh-CN" sz="1800" b="1" kern="100" dirty="0">
                        <a:effectLst/>
                        <a:latin typeface="楷体" panose="02010609060101010101" pitchFamily="49" charset="-122"/>
                        <a:ea typeface="楷体" panose="02010609060101010101" pitchFamily="49" charset="-122"/>
                      </a:endParaRPr>
                    </a:p>
                  </a:txBody>
                  <a:tcPr marL="68574" marR="68574" marT="0" marB="0" anchor="ctr" anchorCtr="1">
                    <a:solidFill>
                      <a:schemeClr val="tx2">
                        <a:lumMod val="20000"/>
                        <a:lumOff val="80000"/>
                      </a:schemeClr>
                    </a:solidFill>
                  </a:tcPr>
                </a:tc>
                <a:tc vMerge="1">
                  <a:txBody>
                    <a:bodyPr/>
                    <a:lstStyle/>
                    <a:p>
                      <a:endParaRPr lang="zh-CN"/>
                    </a:p>
                  </a:txBody>
                  <a:tcPr/>
                </a:tc>
                <a:tc vMerge="1">
                  <a:txBody>
                    <a:bodyPr/>
                    <a:lstStyle/>
                    <a:p>
                      <a:endParaRPr lang="zh-CN"/>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39915" y="1119719"/>
            <a:ext cx="8601075" cy="3453253"/>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buFontTx/>
              <a:buNone/>
              <a:defRPr/>
            </a:pPr>
            <a:r>
              <a:rPr lang="zh-CN" altLang="zh-CN" sz="2800" b="1" dirty="0">
                <a:latin typeface="+mn-ea"/>
                <a:ea typeface="+mn-ea"/>
                <a:sym typeface="+mn-ea"/>
              </a:rPr>
              <a:t>（</a:t>
            </a:r>
            <a:r>
              <a:rPr lang="en-US" altLang="zh-CN" sz="2800" b="1" dirty="0">
                <a:latin typeface="+mn-ea"/>
                <a:ea typeface="+mn-ea"/>
                <a:sym typeface="+mn-ea"/>
              </a:rPr>
              <a:t>1</a:t>
            </a:r>
            <a:r>
              <a:rPr lang="zh-CN" altLang="zh-CN" sz="2800" b="1" dirty="0">
                <a:latin typeface="+mn-ea"/>
                <a:ea typeface="+mn-ea"/>
                <a:sym typeface="+mn-ea"/>
              </a:rPr>
              <a:t>）你为</a:t>
            </a:r>
            <a:r>
              <a:rPr lang="en-US" altLang="zh-CN" sz="2800" b="1" dirty="0">
                <a:latin typeface="+mn-ea"/>
                <a:ea typeface="+mn-ea"/>
                <a:sym typeface="+mn-ea"/>
              </a:rPr>
              <a:t>34</a:t>
            </a:r>
            <a:r>
              <a:rPr lang="zh-CN" altLang="zh-CN" sz="2800" b="1" dirty="0">
                <a:latin typeface="+mn-ea"/>
                <a:ea typeface="+mn-ea"/>
                <a:sym typeface="+mn-ea"/>
              </a:rPr>
              <a:t>路公交线撰写导游词。根据</a:t>
            </a:r>
            <a:r>
              <a:rPr lang="en-US" altLang="zh-CN" sz="2800" b="1" dirty="0">
                <a:latin typeface="+mn-ea"/>
                <a:ea typeface="+mn-ea"/>
                <a:sym typeface="+mn-ea"/>
              </a:rPr>
              <a:t>“</a:t>
            </a:r>
            <a:r>
              <a:rPr lang="zh-CN" altLang="zh-CN" sz="2800" b="1" dirty="0">
                <a:latin typeface="+mn-ea"/>
                <a:ea typeface="+mn-ea"/>
                <a:sym typeface="+mn-ea"/>
              </a:rPr>
              <a:t>材料一</a:t>
            </a:r>
            <a:r>
              <a:rPr lang="en-US" altLang="zh-CN" sz="2800" b="1" dirty="0">
                <a:latin typeface="+mn-ea"/>
                <a:ea typeface="+mn-ea"/>
                <a:sym typeface="+mn-ea"/>
              </a:rPr>
              <a:t>”</a:t>
            </a:r>
            <a:r>
              <a:rPr lang="zh-CN" altLang="zh-CN" sz="2800" b="1" dirty="0">
                <a:latin typeface="+mn-ea"/>
                <a:ea typeface="+mn-ea"/>
                <a:sym typeface="+mn-ea"/>
              </a:rPr>
              <a:t>，最适合作为开场白的一项是</a:t>
            </a:r>
            <a:r>
              <a:rPr lang="zh-CN" altLang="en-US" sz="2800" b="1" dirty="0">
                <a:latin typeface="+mn-ea"/>
                <a:ea typeface="+mn-ea"/>
                <a:sym typeface="+mn-ea"/>
              </a:rPr>
              <a:t>（    ）。</a:t>
            </a:r>
            <a:endParaRPr lang="en-US" altLang="zh-CN" sz="2800" b="1" dirty="0">
              <a:latin typeface="+mn-ea"/>
              <a:ea typeface="+mn-ea"/>
              <a:sym typeface="+mn-ea"/>
            </a:endParaRPr>
          </a:p>
          <a:p>
            <a:pPr>
              <a:lnSpc>
                <a:spcPct val="130000"/>
              </a:lnSpc>
              <a:buFontTx/>
              <a:buNone/>
              <a:defRPr/>
            </a:pPr>
            <a:r>
              <a:rPr lang="en-US" altLang="zh-CN" sz="2800" b="1" dirty="0">
                <a:latin typeface="+mn-ea"/>
                <a:ea typeface="+mn-ea"/>
                <a:sym typeface="+mn-ea"/>
              </a:rPr>
              <a:t>A</a:t>
            </a:r>
            <a:r>
              <a:rPr lang="zh-CN" altLang="zh-CN" sz="2800" b="1" dirty="0">
                <a:latin typeface="+mn-ea"/>
                <a:ea typeface="+mn-ea"/>
                <a:sym typeface="+mn-ea"/>
              </a:rPr>
              <a:t>．乘客们，大家好</a:t>
            </a:r>
            <a:r>
              <a:rPr lang="zh-CN" altLang="en-US" sz="2800" b="1" dirty="0">
                <a:latin typeface="+mn-ea"/>
                <a:ea typeface="+mn-ea"/>
                <a:sym typeface="+mn-ea"/>
              </a:rPr>
              <a:t>！</a:t>
            </a:r>
            <a:r>
              <a:rPr lang="zh-CN" altLang="zh-CN" sz="2800" b="1" dirty="0">
                <a:latin typeface="+mn-ea"/>
                <a:ea typeface="+mn-ea"/>
                <a:sym typeface="+mn-ea"/>
              </a:rPr>
              <a:t>这是一条特色观光线，全车已覆盖了</a:t>
            </a:r>
            <a:r>
              <a:rPr lang="en-US" altLang="zh-CN" sz="2800" b="1" dirty="0">
                <a:latin typeface="+mn-ea"/>
                <a:ea typeface="+mn-ea"/>
                <a:sym typeface="+mn-ea"/>
              </a:rPr>
              <a:t>4G</a:t>
            </a:r>
            <a:r>
              <a:rPr lang="zh-CN" altLang="zh-CN" sz="2800" b="1" dirty="0">
                <a:latin typeface="+mn-ea"/>
                <a:ea typeface="+mn-ea"/>
                <a:sym typeface="+mn-ea"/>
              </a:rPr>
              <a:t>网络，大家可以免费使用。</a:t>
            </a:r>
            <a:endParaRPr lang="en-US" altLang="zh-CN" sz="2800" b="1" dirty="0">
              <a:latin typeface="+mn-ea"/>
              <a:ea typeface="+mn-ea"/>
              <a:sym typeface="+mn-ea"/>
            </a:endParaRPr>
          </a:p>
          <a:p>
            <a:pPr>
              <a:lnSpc>
                <a:spcPct val="130000"/>
              </a:lnSpc>
              <a:buFontTx/>
              <a:buNone/>
              <a:defRPr/>
            </a:pPr>
            <a:r>
              <a:rPr lang="en-US" altLang="zh-CN" sz="2800" b="1" dirty="0">
                <a:latin typeface="+mn-ea"/>
                <a:ea typeface="+mn-ea"/>
                <a:sym typeface="+mn-ea"/>
              </a:rPr>
              <a:t>B</a:t>
            </a:r>
            <a:r>
              <a:rPr lang="zh-CN" altLang="zh-CN" sz="2800" b="1" dirty="0">
                <a:latin typeface="+mn-ea"/>
                <a:ea typeface="+mn-ea"/>
                <a:sym typeface="+mn-ea"/>
              </a:rPr>
              <a:t>．各位乘客，欢迎乘坐</a:t>
            </a:r>
            <a:r>
              <a:rPr lang="en-US" altLang="zh-CN" sz="2800" b="1" dirty="0">
                <a:latin typeface="+mn-ea"/>
                <a:ea typeface="+mn-ea"/>
                <a:sym typeface="+mn-ea"/>
              </a:rPr>
              <a:t>34</a:t>
            </a:r>
            <a:r>
              <a:rPr lang="zh-CN" altLang="zh-CN" sz="2800" b="1" dirty="0">
                <a:latin typeface="+mn-ea"/>
                <a:ea typeface="+mn-ea"/>
                <a:sym typeface="+mn-ea"/>
              </a:rPr>
              <a:t>路公交车</a:t>
            </a:r>
            <a:r>
              <a:rPr lang="zh-CN" altLang="en-US" sz="2800" b="1" dirty="0">
                <a:latin typeface="+mn-ea"/>
                <a:ea typeface="+mn-ea"/>
                <a:sym typeface="+mn-ea"/>
              </a:rPr>
              <a:t>！</a:t>
            </a:r>
            <a:r>
              <a:rPr lang="zh-CN" altLang="zh-CN" sz="2800" b="1" dirty="0">
                <a:latin typeface="+mn-ea"/>
                <a:ea typeface="+mn-ea"/>
                <a:sym typeface="+mn-ea"/>
              </a:rPr>
              <a:t>本车采用的是以天然气做动力的车型，绿色环保。</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47852" y="1928285"/>
            <a:ext cx="8424863" cy="2332946"/>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en-US" altLang="zh-CN" sz="2800" b="1" dirty="0">
                <a:latin typeface="+mn-ea"/>
                <a:ea typeface="+mn-ea"/>
                <a:sym typeface="+mn-ea"/>
              </a:rPr>
              <a:t>C</a:t>
            </a:r>
            <a:r>
              <a:rPr lang="zh-CN" altLang="zh-CN" sz="2800" b="1" dirty="0">
                <a:latin typeface="+mn-ea"/>
                <a:ea typeface="+mn-ea"/>
                <a:sym typeface="+mn-ea"/>
              </a:rPr>
              <a:t>．各位乘客，欢迎乘坐</a:t>
            </a:r>
            <a:r>
              <a:rPr lang="en-US" altLang="zh-CN" sz="2800" b="1" dirty="0">
                <a:latin typeface="+mn-ea"/>
                <a:ea typeface="+mn-ea"/>
                <a:sym typeface="+mn-ea"/>
              </a:rPr>
              <a:t>“34</a:t>
            </a:r>
            <a:r>
              <a:rPr lang="zh-CN" altLang="zh-CN" sz="2800" b="1" dirty="0">
                <a:latin typeface="+mn-ea"/>
                <a:ea typeface="+mn-ea"/>
                <a:sym typeface="+mn-ea"/>
              </a:rPr>
              <a:t>路博爱线</a:t>
            </a:r>
            <a:r>
              <a:rPr lang="en-US" altLang="zh-CN" sz="2800" b="1" dirty="0">
                <a:latin typeface="+mn-ea"/>
                <a:ea typeface="+mn-ea"/>
                <a:sym typeface="+mn-ea"/>
              </a:rPr>
              <a:t>”</a:t>
            </a:r>
            <a:r>
              <a:rPr lang="zh-CN" altLang="en-US" sz="2800" b="1" dirty="0">
                <a:latin typeface="+mn-ea"/>
                <a:ea typeface="+mn-ea"/>
                <a:sym typeface="+mn-ea"/>
              </a:rPr>
              <a:t>！</a:t>
            </a:r>
            <a:r>
              <a:rPr lang="zh-CN" altLang="zh-CN" sz="2800" b="1" dirty="0">
                <a:latin typeface="+mn-ea"/>
                <a:ea typeface="+mn-ea"/>
                <a:sym typeface="+mn-ea"/>
              </a:rPr>
              <a:t>让我们一起领略民国风情，感受南京城市精神。</a:t>
            </a:r>
            <a:endParaRPr lang="en-US" altLang="zh-CN" sz="2800" b="1" dirty="0">
              <a:latin typeface="+mn-ea"/>
              <a:ea typeface="+mn-ea"/>
              <a:sym typeface="+mn-ea"/>
            </a:endParaRPr>
          </a:p>
          <a:p>
            <a:pPr eaLnBrk="1" hangingPunct="1">
              <a:lnSpc>
                <a:spcPct val="130000"/>
              </a:lnSpc>
              <a:buFontTx/>
              <a:buNone/>
              <a:defRPr/>
            </a:pPr>
            <a:r>
              <a:rPr lang="en-US" altLang="zh-CN" sz="2800" b="1" dirty="0">
                <a:latin typeface="+mn-ea"/>
                <a:ea typeface="+mn-ea"/>
                <a:sym typeface="+mn-ea"/>
              </a:rPr>
              <a:t>D</a:t>
            </a:r>
            <a:r>
              <a:rPr lang="zh-CN" altLang="zh-CN" sz="2800" b="1" dirty="0">
                <a:latin typeface="+mn-ea"/>
                <a:ea typeface="+mn-ea"/>
                <a:sym typeface="+mn-ea"/>
              </a:rPr>
              <a:t>．这是一条民国风情和现代生活相结合的公交观光线，各位乘客沿途可观赏民国建筑。</a:t>
            </a:r>
            <a:endParaRPr lang="zh-CN" altLang="en-US" sz="2800" b="1" dirty="0">
              <a:latin typeface="+mn-ea"/>
              <a:ea typeface="+mn-ea"/>
              <a:sym typeface="+mn-ea"/>
            </a:endParaRPr>
          </a:p>
        </p:txBody>
      </p:sp>
      <p:sp>
        <p:nvSpPr>
          <p:cNvPr id="4" name="矩形 3"/>
          <p:cNvSpPr>
            <a:spLocks noChangeArrowheads="1"/>
          </p:cNvSpPr>
          <p:nvPr/>
        </p:nvSpPr>
        <p:spPr bwMode="auto">
          <a:xfrm>
            <a:off x="1847850" y="2036234"/>
            <a:ext cx="75088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4000" b="1">
                <a:solidFill>
                  <a:srgbClr val="FF0000"/>
                </a:solidFill>
                <a:latin typeface="楷体" pitchFamily="49" charset="-122"/>
                <a:ea typeface="楷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5190" y="1536702"/>
            <a:ext cx="8027987" cy="340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1200"/>
              </a:spcBef>
            </a:pPr>
            <a:r>
              <a:rPr lang="en-US" altLang="zh-CN" sz="3000" b="1" dirty="0">
                <a:latin typeface="楷体" pitchFamily="49" charset="-122"/>
                <a:ea typeface="楷体" pitchFamily="49" charset="-122"/>
              </a:rPr>
              <a:t>1.</a:t>
            </a:r>
            <a:r>
              <a:rPr lang="zh-CN" altLang="zh-CN" sz="3000" b="1" dirty="0">
                <a:latin typeface="楷体" pitchFamily="49" charset="-122"/>
                <a:ea typeface="楷体" pitchFamily="49" charset="-122"/>
              </a:rPr>
              <a:t>专心“听”，领会讲述的要点</a:t>
            </a:r>
            <a:r>
              <a:rPr lang="zh-CN" altLang="en-US" sz="3000" b="1" dirty="0">
                <a:latin typeface="楷体" pitchFamily="49" charset="-122"/>
                <a:ea typeface="楷体" pitchFamily="49" charset="-122"/>
              </a:rPr>
              <a:t>。</a:t>
            </a:r>
          </a:p>
          <a:p>
            <a:pPr eaLnBrk="1" hangingPunct="1">
              <a:lnSpc>
                <a:spcPct val="130000"/>
              </a:lnSpc>
              <a:spcBef>
                <a:spcPts val="1200"/>
              </a:spcBef>
            </a:pPr>
            <a:r>
              <a:rPr lang="en-US" altLang="zh-CN" sz="3000" b="1" dirty="0">
                <a:latin typeface="楷体" pitchFamily="49" charset="-122"/>
                <a:ea typeface="楷体" pitchFamily="49" charset="-122"/>
              </a:rPr>
              <a:t>2.</a:t>
            </a:r>
            <a:r>
              <a:rPr lang="zh-CN" altLang="zh-CN" sz="3000" b="1" dirty="0">
                <a:latin typeface="楷体" pitchFamily="49" charset="-122"/>
                <a:ea typeface="楷体" pitchFamily="49" charset="-122"/>
              </a:rPr>
              <a:t>细心“辨”，训练参与者根据交际的需要捕捉事实得出观点的能力</a:t>
            </a:r>
            <a:r>
              <a:rPr lang="zh-CN" altLang="en-US" sz="3000" b="1" dirty="0">
                <a:latin typeface="楷体" pitchFamily="49" charset="-122"/>
                <a:ea typeface="楷体" pitchFamily="49" charset="-122"/>
              </a:rPr>
              <a:t>。</a:t>
            </a:r>
            <a:endParaRPr lang="en-US" altLang="zh-CN" sz="3000" b="1" dirty="0">
              <a:latin typeface="楷体" pitchFamily="49" charset="-122"/>
              <a:ea typeface="楷体" pitchFamily="49" charset="-122"/>
            </a:endParaRPr>
          </a:p>
          <a:p>
            <a:pPr eaLnBrk="1" hangingPunct="1">
              <a:lnSpc>
                <a:spcPct val="130000"/>
              </a:lnSpc>
              <a:spcBef>
                <a:spcPts val="1200"/>
              </a:spcBef>
            </a:pPr>
            <a:r>
              <a:rPr lang="en-US" altLang="zh-CN" sz="3000" b="1" dirty="0">
                <a:latin typeface="楷体" pitchFamily="49" charset="-122"/>
                <a:ea typeface="楷体" pitchFamily="49" charset="-122"/>
              </a:rPr>
              <a:t>3.</a:t>
            </a:r>
            <a:r>
              <a:rPr lang="zh-CN" altLang="zh-CN" sz="3000" b="1" dirty="0">
                <a:latin typeface="楷体" pitchFamily="49" charset="-122"/>
                <a:ea typeface="楷体" pitchFamily="49" charset="-122"/>
              </a:rPr>
              <a:t>用心“讲”，能围绕中心话题进行讲述，努力提高说话水平</a:t>
            </a:r>
            <a:r>
              <a:rPr lang="zh-CN" altLang="en-US" sz="3000" b="1" dirty="0">
                <a:latin typeface="楷体" pitchFamily="49" charset="-122"/>
                <a:ea typeface="楷体" pitchFamily="49" charset="-122"/>
              </a:rPr>
              <a:t>。</a:t>
            </a:r>
          </a:p>
        </p:txBody>
      </p:sp>
      <p:grpSp>
        <p:nvGrpSpPr>
          <p:cNvPr id="3075" name="组合 27"/>
          <p:cNvGrpSpPr>
            <a:grpSpLocks/>
          </p:cNvGrpSpPr>
          <p:nvPr/>
        </p:nvGrpSpPr>
        <p:grpSpPr bwMode="auto">
          <a:xfrm>
            <a:off x="1725613" y="196851"/>
            <a:ext cx="2570162" cy="914400"/>
            <a:chOff x="2747226" y="536188"/>
            <a:chExt cx="2458107" cy="604629"/>
          </a:xfrm>
        </p:grpSpPr>
        <p:sp>
          <p:nvSpPr>
            <p:cNvPr id="7" name="矩形: 圆角 28"/>
            <p:cNvSpPr/>
            <p:nvPr/>
          </p:nvSpPr>
          <p:spPr bwMode="auto">
            <a:xfrm rot="20527566">
              <a:off x="2747226" y="608967"/>
              <a:ext cx="564803" cy="471666"/>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目</a:t>
              </a:r>
            </a:p>
          </p:txBody>
        </p:sp>
        <p:sp>
          <p:nvSpPr>
            <p:cNvPr id="8" name="矩形: 圆角 29"/>
            <p:cNvSpPr/>
            <p:nvPr/>
          </p:nvSpPr>
          <p:spPr bwMode="auto">
            <a:xfrm rot="294411">
              <a:off x="3381870" y="632760"/>
              <a:ext cx="564803" cy="471667"/>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标</a:t>
              </a:r>
            </a:p>
          </p:txBody>
        </p:sp>
        <p:sp>
          <p:nvSpPr>
            <p:cNvPr id="9" name="矩形: 圆角 30"/>
            <p:cNvSpPr/>
            <p:nvPr/>
          </p:nvSpPr>
          <p:spPr bwMode="auto">
            <a:xfrm rot="1137149">
              <a:off x="4007405" y="536188"/>
              <a:ext cx="566321" cy="471666"/>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导</a:t>
              </a:r>
            </a:p>
          </p:txBody>
        </p:sp>
        <p:sp>
          <p:nvSpPr>
            <p:cNvPr id="10" name="矩形: 圆角 31"/>
            <p:cNvSpPr/>
            <p:nvPr/>
          </p:nvSpPr>
          <p:spPr bwMode="auto">
            <a:xfrm rot="20889647">
              <a:off x="4640530" y="669150"/>
              <a:ext cx="564803" cy="471667"/>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航</a:t>
              </a:r>
            </a:p>
          </p:txBody>
        </p:sp>
      </p:grpSp>
      <p:sp>
        <p:nvSpPr>
          <p:cNvPr id="2" name="文本框 1"/>
          <p:cNvSpPr txBox="1"/>
          <p:nvPr/>
        </p:nvSpPr>
        <p:spPr>
          <a:xfrm>
            <a:off x="3735162" y="5726097"/>
            <a:ext cx="2079712" cy="276999"/>
          </a:xfrm>
          <a:prstGeom prst="rect">
            <a:avLst/>
          </a:prstGeom>
          <a:noFill/>
        </p:spPr>
        <p:txBody>
          <a:bodyPr wrap="square" rtlCol="0">
            <a:spAutoFit/>
          </a:bodyPr>
          <a:lstStyle/>
          <a:p>
            <a:r>
              <a:rPr lang="en-US" altLang="zh-CN" sz="1200" b="1" dirty="0">
                <a:solidFill>
                  <a:srgbClr val="FFFFFF"/>
                </a:solidFill>
              </a:rPr>
              <a:t>https://www.ypppt.com/</a:t>
            </a:r>
            <a:endParaRPr lang="zh-CN" altLang="en-US" sz="1200" b="1" dirty="0" smtClean="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barn(inVertical)">
                                      <p:cBhvr>
                                        <p:cTn id="7" dur="500"/>
                                        <p:tgtEl>
                                          <p:spTgt spid="13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barn(inVertical)">
                                      <p:cBhvr>
                                        <p:cTn id="12" dur="500"/>
                                        <p:tgtEl>
                                          <p:spTgt spid="1331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13314">
                                            <p:txEl>
                                              <p:pRg st="2" end="2"/>
                                            </p:txEl>
                                          </p:spTgt>
                                        </p:tgtEl>
                                        <p:attrNameLst>
                                          <p:attrName>style.visibility</p:attrName>
                                        </p:attrNameLst>
                                      </p:cBhvr>
                                      <p:to>
                                        <p:strVal val="visible"/>
                                      </p:to>
                                    </p:set>
                                    <p:animEffect transition="in" filter="barn(inVertical)">
                                      <p:cBhvr>
                                        <p:cTn id="17" dur="500"/>
                                        <p:tgtEl>
                                          <p:spTgt spid="133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951040" y="1305985"/>
            <a:ext cx="8372475" cy="2893100"/>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Tx/>
              <a:buNone/>
              <a:defRPr/>
            </a:pPr>
            <a:r>
              <a:rPr lang="en-US" altLang="zh-CN" sz="2800" b="1" dirty="0">
                <a:latin typeface="+mn-ea"/>
                <a:ea typeface="+mn-ea"/>
                <a:sym typeface="+mn-ea"/>
              </a:rPr>
              <a:t>    </a:t>
            </a:r>
            <a:r>
              <a:rPr lang="zh-CN" altLang="zh-CN" sz="2800" b="1" dirty="0">
                <a:latin typeface="+mn-ea"/>
                <a:ea typeface="+mn-ea"/>
                <a:sym typeface="+mn-ea"/>
              </a:rPr>
              <a:t>（</a:t>
            </a:r>
            <a:r>
              <a:rPr lang="en-US" altLang="zh-CN" sz="2800" b="1" dirty="0">
                <a:latin typeface="+mn-ea"/>
                <a:ea typeface="+mn-ea"/>
                <a:sym typeface="+mn-ea"/>
              </a:rPr>
              <a:t>2</a:t>
            </a:r>
            <a:r>
              <a:rPr lang="zh-CN" altLang="zh-CN" sz="2800" b="1" dirty="0">
                <a:latin typeface="+mn-ea"/>
                <a:ea typeface="+mn-ea"/>
                <a:sym typeface="+mn-ea"/>
              </a:rPr>
              <a:t>）六月的一个周六中午，外地游客思齐来到南京，住在中山码头附近，计划第二天晚上离开。她想在这段时间里游览南京城，并走进乡村观赏自然风光。请你利用以上三则材料，为她合理安排行程，并简要说明。</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870077" y="1468967"/>
            <a:ext cx="8424863"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800" b="1">
                <a:solidFill>
                  <a:srgbClr val="FF0000"/>
                </a:solidFill>
                <a:latin typeface="黑体" pitchFamily="49" charset="-122"/>
                <a:ea typeface="黑体" pitchFamily="49" charset="-122"/>
              </a:rPr>
              <a:t>    </a:t>
            </a:r>
            <a:r>
              <a:rPr lang="zh-CN" altLang="zh-CN" sz="2800" b="1">
                <a:solidFill>
                  <a:srgbClr val="FF0000"/>
                </a:solidFill>
                <a:latin typeface="黑体" pitchFamily="49" charset="-122"/>
                <a:ea typeface="黑体" pitchFamily="49" charset="-122"/>
              </a:rPr>
              <a:t>示例：周六下午，乘坐</a:t>
            </a:r>
            <a:r>
              <a:rPr lang="en-US" altLang="zh-CN" sz="2800" b="1">
                <a:solidFill>
                  <a:srgbClr val="FF0000"/>
                </a:solidFill>
                <a:latin typeface="黑体" pitchFamily="49" charset="-122"/>
                <a:ea typeface="黑体" pitchFamily="49" charset="-122"/>
              </a:rPr>
              <a:t>34</a:t>
            </a:r>
            <a:r>
              <a:rPr lang="zh-CN" altLang="zh-CN" sz="2800" b="1">
                <a:solidFill>
                  <a:srgbClr val="FF0000"/>
                </a:solidFill>
                <a:latin typeface="黑体" pitchFamily="49" charset="-122"/>
                <a:ea typeface="黑体" pitchFamily="49" charset="-122"/>
              </a:rPr>
              <a:t>路公交车，这样可以一路领略浓郁的民国风情，</a:t>
            </a:r>
            <a:r>
              <a:rPr lang="zh-CN" altLang="en-US" sz="2800" b="1">
                <a:solidFill>
                  <a:srgbClr val="FF0000"/>
                </a:solidFill>
                <a:latin typeface="黑体" pitchFamily="49" charset="-122"/>
                <a:ea typeface="黑体" pitchFamily="49" charset="-122"/>
              </a:rPr>
              <a:t>到终点</a:t>
            </a:r>
            <a:r>
              <a:rPr lang="zh-CN" altLang="zh-CN" sz="2800" b="1">
                <a:solidFill>
                  <a:srgbClr val="FF0000"/>
                </a:solidFill>
                <a:latin typeface="黑体" pitchFamily="49" charset="-122"/>
                <a:ea typeface="黑体" pitchFamily="49" charset="-122"/>
              </a:rPr>
              <a:t>站后游览中山陵。周日，乘坐</a:t>
            </a:r>
            <a:r>
              <a:rPr lang="en-US" altLang="zh-CN" sz="2800" b="1">
                <a:solidFill>
                  <a:srgbClr val="FF0000"/>
                </a:solidFill>
                <a:latin typeface="黑体" pitchFamily="49" charset="-122"/>
                <a:ea typeface="黑体" pitchFamily="49" charset="-122"/>
              </a:rPr>
              <a:t>“</a:t>
            </a:r>
            <a:r>
              <a:rPr lang="zh-CN" altLang="zh-CN" sz="2800" b="1">
                <a:solidFill>
                  <a:srgbClr val="FF0000"/>
                </a:solidFill>
                <a:latin typeface="黑体" pitchFamily="49" charset="-122"/>
                <a:ea typeface="黑体" pitchFamily="49" charset="-122"/>
              </a:rPr>
              <a:t>高淳慢城线</a:t>
            </a:r>
            <a:r>
              <a:rPr lang="en-US" altLang="zh-CN" sz="2800" b="1">
                <a:solidFill>
                  <a:srgbClr val="FF0000"/>
                </a:solidFill>
                <a:latin typeface="黑体" pitchFamily="49" charset="-122"/>
                <a:ea typeface="黑体" pitchFamily="49" charset="-122"/>
              </a:rPr>
              <a:t>”</a:t>
            </a:r>
            <a:r>
              <a:rPr lang="zh-CN" altLang="zh-CN" sz="2800" b="1">
                <a:solidFill>
                  <a:srgbClr val="FF0000"/>
                </a:solidFill>
                <a:latin typeface="黑体" pitchFamily="49" charset="-122"/>
                <a:ea typeface="黑体" pitchFamily="49" charset="-122"/>
              </a:rPr>
              <a:t>直通车去游览</a:t>
            </a:r>
            <a:r>
              <a:rPr lang="en-US" altLang="zh-CN" sz="2800" b="1">
                <a:solidFill>
                  <a:srgbClr val="FF0000"/>
                </a:solidFill>
                <a:latin typeface="黑体" pitchFamily="49" charset="-122"/>
                <a:ea typeface="黑体" pitchFamily="49" charset="-122"/>
              </a:rPr>
              <a:t>“</a:t>
            </a:r>
            <a:r>
              <a:rPr lang="zh-CN" altLang="zh-CN" sz="2800" b="1">
                <a:solidFill>
                  <a:srgbClr val="FF0000"/>
                </a:solidFill>
                <a:latin typeface="黑体" pitchFamily="49" charset="-122"/>
                <a:ea typeface="黑体" pitchFamily="49" charset="-122"/>
              </a:rPr>
              <a:t>国际慢城</a:t>
            </a:r>
            <a:r>
              <a:rPr lang="en-US" altLang="zh-CN" sz="2800" b="1">
                <a:solidFill>
                  <a:srgbClr val="FF0000"/>
                </a:solidFill>
                <a:latin typeface="黑体" pitchFamily="49" charset="-122"/>
                <a:ea typeface="黑体" pitchFamily="49" charset="-122"/>
              </a:rPr>
              <a:t>”</a:t>
            </a:r>
            <a:r>
              <a:rPr lang="zh-CN" altLang="zh-CN" sz="2800" b="1">
                <a:solidFill>
                  <a:srgbClr val="FF0000"/>
                </a:solidFill>
                <a:latin typeface="黑体" pitchFamily="49" charset="-122"/>
                <a:ea typeface="黑体" pitchFamily="49" charset="-122"/>
              </a:rPr>
              <a:t>，漫步千亩竹海。返程后在国展中心顺便乘坐</a:t>
            </a:r>
            <a:r>
              <a:rPr lang="en-US" altLang="zh-CN" sz="2800" b="1">
                <a:solidFill>
                  <a:srgbClr val="FF0000"/>
                </a:solidFill>
                <a:latin typeface="黑体" pitchFamily="49" charset="-122"/>
                <a:ea typeface="黑体" pitchFamily="49" charset="-122"/>
              </a:rPr>
              <a:t>2</a:t>
            </a:r>
            <a:r>
              <a:rPr lang="zh-CN" altLang="zh-CN" sz="2800" b="1">
                <a:solidFill>
                  <a:srgbClr val="FF0000"/>
                </a:solidFill>
                <a:latin typeface="黑体" pitchFamily="49" charset="-122"/>
                <a:ea typeface="黑体" pitchFamily="49" charset="-122"/>
              </a:rPr>
              <a:t>路车，听听地道的南京话。</a:t>
            </a:r>
            <a:endParaRPr lang="zh-CN" altLang="en-US" sz="2800" b="1">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buFontTx/>
              <a:buNone/>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5897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884365" y="1722967"/>
            <a:ext cx="8440737"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altLang="zh-CN" sz="3000" b="1" dirty="0">
                <a:latin typeface="楷体" pitchFamily="49" charset="-122"/>
                <a:ea typeface="楷体" pitchFamily="49" charset="-122"/>
              </a:rPr>
              <a:t>    </a:t>
            </a:r>
            <a:r>
              <a:rPr lang="zh-CN" altLang="zh-CN" sz="3000" b="1" dirty="0">
                <a:latin typeface="楷体" pitchFamily="49" charset="-122"/>
                <a:ea typeface="楷体" pitchFamily="49" charset="-122"/>
              </a:rPr>
              <a:t>讲述是根据交际的需要，对我们的已知所作的一种讲解。这里的已知可以是认识的人、一个故事、一段经历或一个道理。讲述是说话的一种技巧，有一定的方法。</a:t>
            </a:r>
            <a:endParaRPr lang="en-US" altLang="zh-CN" sz="3000" b="1" dirty="0">
              <a:latin typeface="楷体" pitchFamily="49" charset="-122"/>
              <a:ea typeface="楷体" pitchFamily="49" charset="-122"/>
            </a:endParaRPr>
          </a:p>
        </p:txBody>
      </p:sp>
      <p:grpSp>
        <p:nvGrpSpPr>
          <p:cNvPr id="4099" name="组合 27"/>
          <p:cNvGrpSpPr>
            <a:grpSpLocks/>
          </p:cNvGrpSpPr>
          <p:nvPr/>
        </p:nvGrpSpPr>
        <p:grpSpPr bwMode="auto">
          <a:xfrm>
            <a:off x="1725613" y="196851"/>
            <a:ext cx="2570162" cy="914400"/>
            <a:chOff x="2747226" y="536188"/>
            <a:chExt cx="2458107" cy="604629"/>
          </a:xfrm>
        </p:grpSpPr>
        <p:sp>
          <p:nvSpPr>
            <p:cNvPr id="7" name="矩形: 圆角 28"/>
            <p:cNvSpPr/>
            <p:nvPr/>
          </p:nvSpPr>
          <p:spPr bwMode="auto">
            <a:xfrm rot="20527566">
              <a:off x="2747226" y="608967"/>
              <a:ext cx="564803" cy="471666"/>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重</a:t>
              </a:r>
            </a:p>
          </p:txBody>
        </p:sp>
        <p:sp>
          <p:nvSpPr>
            <p:cNvPr id="8" name="矩形: 圆角 29"/>
            <p:cNvSpPr/>
            <p:nvPr/>
          </p:nvSpPr>
          <p:spPr bwMode="auto">
            <a:xfrm rot="294411">
              <a:off x="3381870" y="632760"/>
              <a:ext cx="564803" cy="471667"/>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点</a:t>
              </a:r>
            </a:p>
          </p:txBody>
        </p:sp>
        <p:sp>
          <p:nvSpPr>
            <p:cNvPr id="9" name="矩形: 圆角 30"/>
            <p:cNvSpPr/>
            <p:nvPr/>
          </p:nvSpPr>
          <p:spPr bwMode="auto">
            <a:xfrm rot="1137149">
              <a:off x="4007405" y="536188"/>
              <a:ext cx="566321" cy="471666"/>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解</a:t>
              </a:r>
            </a:p>
          </p:txBody>
        </p:sp>
        <p:sp>
          <p:nvSpPr>
            <p:cNvPr id="10" name="矩形: 圆角 31"/>
            <p:cNvSpPr/>
            <p:nvPr/>
          </p:nvSpPr>
          <p:spPr bwMode="auto">
            <a:xfrm rot="20889647">
              <a:off x="4640530" y="669150"/>
              <a:ext cx="564803" cy="471667"/>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读</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diamond(in)">
                                      <p:cBhvr>
                                        <p:cTn id="7" dur="1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012950" y="931334"/>
            <a:ext cx="80835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2800" b="1" dirty="0">
                <a:solidFill>
                  <a:srgbClr val="FF0000"/>
                </a:solidFill>
                <a:latin typeface="黑体" pitchFamily="49" charset="-122"/>
                <a:ea typeface="黑体" pitchFamily="49" charset="-122"/>
              </a:rPr>
              <a:t>1</a:t>
            </a:r>
            <a:r>
              <a:rPr lang="zh-CN" altLang="en-US" sz="2800" b="1" dirty="0">
                <a:solidFill>
                  <a:srgbClr val="FF0000"/>
                </a:solidFill>
                <a:latin typeface="黑体" pitchFamily="49" charset="-122"/>
                <a:ea typeface="黑体" pitchFamily="49" charset="-122"/>
              </a:rPr>
              <a:t>、</a:t>
            </a:r>
            <a:r>
              <a:rPr lang="zh-CN" altLang="zh-CN" sz="2800" b="1" dirty="0">
                <a:solidFill>
                  <a:srgbClr val="FF0000"/>
                </a:solidFill>
                <a:latin typeface="黑体" pitchFamily="49" charset="-122"/>
                <a:ea typeface="黑体" pitchFamily="49" charset="-122"/>
              </a:rPr>
              <a:t>注意讲述的对象</a:t>
            </a:r>
            <a:r>
              <a:rPr lang="zh-CN" altLang="en-US" sz="2800" b="1" dirty="0">
                <a:solidFill>
                  <a:srgbClr val="FF0000"/>
                </a:solidFill>
                <a:latin typeface="黑体" pitchFamily="49" charset="-122"/>
                <a:ea typeface="黑体" pitchFamily="49" charset="-122"/>
              </a:rPr>
              <a:t>和场合</a:t>
            </a:r>
            <a:endParaRPr lang="en-US" altLang="zh-CN" sz="2800" b="1" dirty="0">
              <a:solidFill>
                <a:srgbClr val="FF0000"/>
              </a:solidFill>
              <a:latin typeface="黑体" pitchFamily="49" charset="-122"/>
              <a:ea typeface="黑体" pitchFamily="49" charset="-122"/>
            </a:endParaRPr>
          </a:p>
        </p:txBody>
      </p:sp>
      <p:sp>
        <p:nvSpPr>
          <p:cNvPr id="3" name="Text Box 2"/>
          <p:cNvSpPr txBox="1">
            <a:spLocks noChangeArrowheads="1"/>
          </p:cNvSpPr>
          <p:nvPr/>
        </p:nvSpPr>
        <p:spPr bwMode="auto">
          <a:xfrm>
            <a:off x="1992313" y="1913467"/>
            <a:ext cx="808355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3000" b="1" dirty="0">
                <a:latin typeface="楷体" pitchFamily="49" charset="-122"/>
                <a:ea typeface="楷体" pitchFamily="49" charset="-122"/>
              </a:rPr>
              <a:t>    </a:t>
            </a:r>
            <a:r>
              <a:rPr lang="zh-CN" altLang="zh-CN" sz="3000" b="1" dirty="0">
                <a:latin typeface="楷体" pitchFamily="49" charset="-122"/>
                <a:ea typeface="楷体" pitchFamily="49" charset="-122"/>
              </a:rPr>
              <a:t>明确是讲给什么人听的，是一个人，几个人，还是不确定的听众。讲述的对象不同，讲述的内容和方式也就不同。也就是说，</a:t>
            </a:r>
            <a:r>
              <a:rPr lang="zh-CN" altLang="zh-CN" sz="3000" b="1" dirty="0">
                <a:solidFill>
                  <a:srgbClr val="FF00FF"/>
                </a:solidFill>
                <a:latin typeface="楷体" pitchFamily="49" charset="-122"/>
                <a:ea typeface="楷体" pitchFamily="49" charset="-122"/>
              </a:rPr>
              <a:t>讲述要有针对性，有听众意识</a:t>
            </a:r>
            <a:r>
              <a:rPr lang="zh-CN" altLang="zh-CN" sz="3000" b="1" dirty="0">
                <a:latin typeface="楷体" pitchFamily="49" charset="-122"/>
                <a:ea typeface="楷体" pitchFamily="49" charset="-122"/>
              </a:rPr>
              <a:t>。</a:t>
            </a:r>
            <a:endParaRPr lang="zh-CN" altLang="en-US" sz="30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992313" y="850901"/>
            <a:ext cx="808355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3000" b="1" dirty="0">
                <a:latin typeface="楷体" pitchFamily="49" charset="-122"/>
                <a:ea typeface="楷体" pitchFamily="49" charset="-122"/>
              </a:rPr>
              <a:t>    </a:t>
            </a:r>
            <a:r>
              <a:rPr lang="zh-CN" altLang="zh-CN" sz="3000" b="1" dirty="0">
                <a:latin typeface="楷体" pitchFamily="49" charset="-122"/>
                <a:ea typeface="楷体" pitchFamily="49" charset="-122"/>
              </a:rPr>
              <a:t>此外，还要</a:t>
            </a:r>
            <a:r>
              <a:rPr lang="zh-CN" altLang="zh-CN" sz="3000" b="1" dirty="0">
                <a:solidFill>
                  <a:srgbClr val="FF00FF"/>
                </a:solidFill>
                <a:latin typeface="楷体" pitchFamily="49" charset="-122"/>
                <a:ea typeface="楷体" pitchFamily="49" charset="-122"/>
              </a:rPr>
              <a:t>注意讲述时的环境氛围</a:t>
            </a:r>
            <a:r>
              <a:rPr lang="zh-CN" altLang="zh-CN" sz="3000" b="1" dirty="0">
                <a:latin typeface="楷体" pitchFamily="49" charset="-122"/>
                <a:ea typeface="楷体" pitchFamily="49" charset="-122"/>
              </a:rPr>
              <a:t>。要使自己的讲述适应所处的环境</a:t>
            </a:r>
            <a:r>
              <a:rPr lang="zh-CN" altLang="en-US" sz="3000" b="1" dirty="0">
                <a:latin typeface="楷体" pitchFamily="49" charset="-122"/>
                <a:ea typeface="楷体" pitchFamily="49" charset="-122"/>
              </a:rPr>
              <a:t>，</a:t>
            </a:r>
            <a:r>
              <a:rPr lang="zh-CN" altLang="zh-CN" sz="3000" b="1" dirty="0">
                <a:latin typeface="楷体" pitchFamily="49" charset="-122"/>
                <a:ea typeface="楷体" pitchFamily="49" charset="-122"/>
              </a:rPr>
              <a:t>注意季节、天气等自然环境，考虑讲话场合、热点事件、听者情绪等社会环境因素；讲述者可以利用一些辅助手段，制造有利于自己讲述的氛围</a:t>
            </a:r>
            <a:r>
              <a:rPr lang="zh-CN" altLang="en-US" sz="3000" b="1" dirty="0">
                <a:latin typeface="楷体" pitchFamily="49" charset="-122"/>
                <a:ea typeface="楷体" pitchFamily="49" charset="-122"/>
              </a:rPr>
              <a:t>，</a:t>
            </a:r>
            <a:r>
              <a:rPr lang="zh-CN" altLang="zh-CN" sz="3000" b="1" dirty="0">
                <a:latin typeface="楷体" pitchFamily="49" charset="-122"/>
                <a:ea typeface="楷体" pitchFamily="49" charset="-122"/>
              </a:rPr>
              <a:t>如播放音乐、制作课件</a:t>
            </a:r>
            <a:r>
              <a:rPr lang="zh-CN" altLang="en-US" sz="3000" b="1" dirty="0">
                <a:latin typeface="楷体" pitchFamily="49" charset="-122"/>
                <a:ea typeface="楷体" pitchFamily="49" charset="-122"/>
              </a:rPr>
              <a:t>、</a:t>
            </a:r>
            <a:r>
              <a:rPr lang="zh-CN" altLang="zh-CN" sz="3000" b="1" dirty="0">
                <a:latin typeface="楷体" pitchFamily="49" charset="-122"/>
                <a:ea typeface="楷体" pitchFamily="49" charset="-122"/>
              </a:rPr>
              <a:t>准备简单的道具等。</a:t>
            </a:r>
            <a:endParaRPr lang="zh-CN" altLang="en-US" sz="30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881188" y="579967"/>
            <a:ext cx="80835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2800" b="1" dirty="0">
                <a:solidFill>
                  <a:srgbClr val="FF0000"/>
                </a:solidFill>
                <a:latin typeface="黑体" pitchFamily="49" charset="-122"/>
                <a:ea typeface="黑体" pitchFamily="49" charset="-122"/>
              </a:rPr>
              <a:t>2</a:t>
            </a:r>
            <a:r>
              <a:rPr lang="zh-CN" altLang="en-US" sz="2800" b="1" dirty="0">
                <a:solidFill>
                  <a:srgbClr val="FF0000"/>
                </a:solidFill>
                <a:latin typeface="黑体" pitchFamily="49" charset="-122"/>
                <a:ea typeface="黑体" pitchFamily="49" charset="-122"/>
              </a:rPr>
              <a:t>、</a:t>
            </a:r>
            <a:r>
              <a:rPr lang="zh-CN" altLang="zh-CN" sz="2800" b="1" dirty="0">
                <a:solidFill>
                  <a:srgbClr val="FF0000"/>
                </a:solidFill>
                <a:latin typeface="黑体" pitchFamily="49" charset="-122"/>
                <a:ea typeface="黑体" pitchFamily="49" charset="-122"/>
              </a:rPr>
              <a:t>要重点突出，条理清楚</a:t>
            </a:r>
            <a:r>
              <a:rPr lang="zh-CN" altLang="en-US" sz="2800" b="1" dirty="0">
                <a:solidFill>
                  <a:srgbClr val="FF0000"/>
                </a:solidFill>
                <a:latin typeface="黑体" pitchFamily="49" charset="-122"/>
                <a:ea typeface="黑体" pitchFamily="49" charset="-122"/>
              </a:rPr>
              <a:t>，运用一些叙事技巧</a:t>
            </a:r>
            <a:endParaRPr lang="en-US" altLang="zh-CN" sz="2800" b="1" dirty="0">
              <a:solidFill>
                <a:srgbClr val="FF0000"/>
              </a:solidFill>
              <a:latin typeface="黑体" pitchFamily="49" charset="-122"/>
              <a:ea typeface="黑体" pitchFamily="49" charset="-122"/>
            </a:endParaRPr>
          </a:p>
        </p:txBody>
      </p:sp>
      <p:sp>
        <p:nvSpPr>
          <p:cNvPr id="4" name="Text Box 2"/>
          <p:cNvSpPr txBox="1">
            <a:spLocks noChangeArrowheads="1"/>
          </p:cNvSpPr>
          <p:nvPr/>
        </p:nvSpPr>
        <p:spPr bwMode="auto">
          <a:xfrm>
            <a:off x="1922463" y="1432985"/>
            <a:ext cx="8413750"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2800" b="1" dirty="0">
                <a:latin typeface="楷体" pitchFamily="49" charset="-122"/>
                <a:ea typeface="楷体" pitchFamily="49" charset="-122"/>
              </a:rPr>
              <a:t>    </a:t>
            </a:r>
            <a:r>
              <a:rPr lang="zh-CN" altLang="zh-CN" sz="2800" b="1" dirty="0">
                <a:latin typeface="楷体" pitchFamily="49" charset="-122"/>
                <a:ea typeface="楷体" pitchFamily="49" charset="-122"/>
              </a:rPr>
              <a:t>讲述之前通常会有准备的时间，哪怕时间很短，也要利用好。先想好你讲述的中心话题是什么，讲述的重点是什么</a:t>
            </a:r>
            <a:r>
              <a:rPr lang="zh-CN" altLang="en-US" sz="2800" b="1" dirty="0">
                <a:latin typeface="楷体" pitchFamily="49" charset="-122"/>
                <a:ea typeface="楷体" pitchFamily="49" charset="-122"/>
              </a:rPr>
              <a:t>。</a:t>
            </a:r>
            <a:r>
              <a:rPr lang="zh-CN" altLang="zh-CN" sz="2800" b="1" dirty="0">
                <a:latin typeface="楷体" pitchFamily="49" charset="-122"/>
                <a:ea typeface="楷体" pitchFamily="49" charset="-122"/>
              </a:rPr>
              <a:t>确立中心话题，让人明白你讲的是什么，就不会散乱；讲述条理清楚，容易让人明白事情的前因后果、来龙去脉。先讲什么，后讲什么，要有一个基本的“序”。</a:t>
            </a:r>
            <a:r>
              <a:rPr lang="zh-CN" altLang="en-US" sz="2800" b="1" dirty="0">
                <a:latin typeface="楷体" pitchFamily="49" charset="-122"/>
                <a:ea typeface="楷体" pitchFamily="49" charset="-122"/>
              </a:rPr>
              <a:t>同时，</a:t>
            </a:r>
            <a:r>
              <a:rPr lang="zh-CN" altLang="zh-CN" sz="2800" b="1" dirty="0">
                <a:latin typeface="楷体" pitchFamily="49" charset="-122"/>
                <a:ea typeface="楷体" pitchFamily="49" charset="-122"/>
              </a:rPr>
              <a:t>注意讲述不</a:t>
            </a:r>
            <a:r>
              <a:rPr lang="zh-CN" altLang="en-US" sz="2800" b="1" dirty="0">
                <a:latin typeface="楷体" pitchFamily="49" charset="-122"/>
                <a:ea typeface="楷体" pitchFamily="49" charset="-122"/>
              </a:rPr>
              <a:t>能</a:t>
            </a:r>
            <a:r>
              <a:rPr lang="zh-CN" altLang="zh-CN" sz="2800" b="1" dirty="0">
                <a:latin typeface="楷体" pitchFamily="49" charset="-122"/>
                <a:ea typeface="楷体" pitchFamily="49" charset="-122"/>
              </a:rPr>
              <a:t>太繁复。</a:t>
            </a:r>
            <a:endParaRPr lang="zh-CN" altLang="en-US" sz="28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992313" y="658286"/>
            <a:ext cx="808355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3000" b="1" dirty="0">
                <a:solidFill>
                  <a:srgbClr val="FF0000"/>
                </a:solidFill>
                <a:latin typeface="黑体" pitchFamily="49" charset="-122"/>
                <a:ea typeface="黑体" pitchFamily="49" charset="-122"/>
              </a:rPr>
              <a:t>3</a:t>
            </a:r>
            <a:r>
              <a:rPr lang="zh-CN" altLang="en-US" sz="3000" b="1" dirty="0">
                <a:solidFill>
                  <a:srgbClr val="FF0000"/>
                </a:solidFill>
                <a:latin typeface="黑体" pitchFamily="49" charset="-122"/>
                <a:ea typeface="黑体" pitchFamily="49" charset="-122"/>
              </a:rPr>
              <a:t>、</a:t>
            </a:r>
            <a:r>
              <a:rPr lang="zh-CN" altLang="zh-CN" sz="3000" b="1" dirty="0">
                <a:solidFill>
                  <a:srgbClr val="FF0000"/>
                </a:solidFill>
                <a:latin typeface="黑体" pitchFamily="49" charset="-122"/>
                <a:ea typeface="黑体" pitchFamily="49" charset="-122"/>
              </a:rPr>
              <a:t>注意口语表达的特点</a:t>
            </a:r>
            <a:endParaRPr lang="en-US" altLang="zh-CN" sz="3000" b="1" dirty="0">
              <a:solidFill>
                <a:srgbClr val="FF0000"/>
              </a:solidFill>
              <a:latin typeface="黑体" pitchFamily="49" charset="-122"/>
              <a:ea typeface="黑体" pitchFamily="49" charset="-122"/>
            </a:endParaRPr>
          </a:p>
        </p:txBody>
      </p:sp>
      <p:sp>
        <p:nvSpPr>
          <p:cNvPr id="4" name="Text Box 2"/>
          <p:cNvSpPr txBox="1">
            <a:spLocks noChangeArrowheads="1"/>
          </p:cNvSpPr>
          <p:nvPr/>
        </p:nvSpPr>
        <p:spPr bwMode="auto">
          <a:xfrm>
            <a:off x="1992313" y="1504952"/>
            <a:ext cx="808355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600"/>
              </a:spcBef>
            </a:pPr>
            <a:r>
              <a:rPr lang="en-US" altLang="zh-CN" sz="3000" b="1" dirty="0">
                <a:latin typeface="楷体" pitchFamily="49" charset="-122"/>
                <a:ea typeface="楷体" pitchFamily="49" charset="-122"/>
              </a:rPr>
              <a:t>    </a:t>
            </a:r>
            <a:r>
              <a:rPr lang="zh-CN" altLang="zh-CN" sz="3000" b="1" dirty="0">
                <a:latin typeface="楷体" pitchFamily="49" charset="-122"/>
                <a:ea typeface="楷体" pitchFamily="49" charset="-122"/>
              </a:rPr>
              <a:t>多用短句，少用长句；多用单句，少用复句。有时为了强调，提醒听者注意，可以适当重复说一些话。尽量不用生僻词语和专门术语，以免造成不解</a:t>
            </a:r>
            <a:r>
              <a:rPr lang="zh-CN" altLang="en-US" sz="3000" b="1" dirty="0">
                <a:latin typeface="楷体" pitchFamily="49" charset="-122"/>
                <a:ea typeface="楷体" pitchFamily="49" charset="-122"/>
              </a:rPr>
              <a:t>和</a:t>
            </a:r>
            <a:r>
              <a:rPr lang="zh-CN" altLang="zh-CN" sz="3000" b="1" dirty="0">
                <a:latin typeface="楷体" pitchFamily="49" charset="-122"/>
                <a:ea typeface="楷体" pitchFamily="49" charset="-122"/>
              </a:rPr>
              <a:t>引来误解。还可以借助说话的停顿、语速的快慢、语气语调的变化和动作、表情，增强讲述的感染力。</a:t>
            </a:r>
            <a:endParaRPr lang="zh-CN" altLang="en-US" sz="30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736977" y="510118"/>
            <a:ext cx="4703763"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spcBef>
                <a:spcPts val="900"/>
              </a:spcBef>
            </a:pPr>
            <a:r>
              <a:rPr lang="zh-CN" altLang="en-US" sz="2800" b="1" dirty="0">
                <a:solidFill>
                  <a:srgbClr val="FF0000"/>
                </a:solidFill>
                <a:latin typeface="黑体" pitchFamily="49" charset="-122"/>
                <a:ea typeface="黑体" pitchFamily="49" charset="-122"/>
              </a:rPr>
              <a:t>让我感动的一件事</a:t>
            </a:r>
            <a:endParaRPr lang="zh-CN" altLang="zh-CN" sz="2800" b="1" dirty="0">
              <a:solidFill>
                <a:srgbClr val="FF0000"/>
              </a:solidFill>
              <a:latin typeface="黑体" pitchFamily="49" charset="-122"/>
              <a:ea typeface="黑体" pitchFamily="49" charset="-122"/>
            </a:endParaRPr>
          </a:p>
        </p:txBody>
      </p:sp>
      <p:grpSp>
        <p:nvGrpSpPr>
          <p:cNvPr id="9219" name="组合 27"/>
          <p:cNvGrpSpPr>
            <a:grpSpLocks/>
          </p:cNvGrpSpPr>
          <p:nvPr/>
        </p:nvGrpSpPr>
        <p:grpSpPr bwMode="auto">
          <a:xfrm>
            <a:off x="1725613" y="196851"/>
            <a:ext cx="2570162" cy="914400"/>
            <a:chOff x="2747226" y="536188"/>
            <a:chExt cx="2458107" cy="604629"/>
          </a:xfrm>
        </p:grpSpPr>
        <p:sp>
          <p:nvSpPr>
            <p:cNvPr id="7" name="矩形: 圆角 28"/>
            <p:cNvSpPr/>
            <p:nvPr/>
          </p:nvSpPr>
          <p:spPr bwMode="auto">
            <a:xfrm rot="20527566">
              <a:off x="2747226" y="608967"/>
              <a:ext cx="564803" cy="471666"/>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交</a:t>
              </a:r>
            </a:p>
          </p:txBody>
        </p:sp>
        <p:sp>
          <p:nvSpPr>
            <p:cNvPr id="8" name="矩形: 圆角 29"/>
            <p:cNvSpPr/>
            <p:nvPr/>
          </p:nvSpPr>
          <p:spPr bwMode="auto">
            <a:xfrm rot="294411">
              <a:off x="3381870" y="632760"/>
              <a:ext cx="564803" cy="471667"/>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际</a:t>
              </a:r>
            </a:p>
          </p:txBody>
        </p:sp>
        <p:sp>
          <p:nvSpPr>
            <p:cNvPr id="9" name="矩形: 圆角 30"/>
            <p:cNvSpPr/>
            <p:nvPr/>
          </p:nvSpPr>
          <p:spPr bwMode="auto">
            <a:xfrm rot="1137149">
              <a:off x="4007405" y="536188"/>
              <a:ext cx="566321" cy="471666"/>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示</a:t>
              </a:r>
            </a:p>
          </p:txBody>
        </p:sp>
        <p:sp>
          <p:nvSpPr>
            <p:cNvPr id="10" name="矩形: 圆角 31"/>
            <p:cNvSpPr/>
            <p:nvPr/>
          </p:nvSpPr>
          <p:spPr bwMode="auto">
            <a:xfrm rot="20889647">
              <a:off x="4640530" y="669150"/>
              <a:ext cx="564803" cy="471667"/>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dirty="0">
                  <a:solidFill>
                    <a:srgbClr val="0000FF"/>
                  </a:solidFill>
                  <a:latin typeface="黑体" panose="02010609060101010101" pitchFamily="49" charset="-122"/>
                  <a:ea typeface="黑体" panose="02010609060101010101" pitchFamily="49" charset="-122"/>
                  <a:sym typeface="+mn-ea"/>
                </a:rPr>
                <a:t>例</a:t>
              </a:r>
            </a:p>
          </p:txBody>
        </p:sp>
      </p:grpSp>
      <p:sp>
        <p:nvSpPr>
          <p:cNvPr id="11" name="Text Box 2"/>
          <p:cNvSpPr txBox="1">
            <a:spLocks noChangeArrowheads="1"/>
          </p:cNvSpPr>
          <p:nvPr/>
        </p:nvSpPr>
        <p:spPr bwMode="auto">
          <a:xfrm>
            <a:off x="1860550" y="1303867"/>
            <a:ext cx="8115300" cy="401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1200"/>
              </a:spcBef>
            </a:pPr>
            <a:r>
              <a:rPr lang="zh-CN" altLang="en-US" sz="2800" b="1" dirty="0">
                <a:latin typeface="楷体" pitchFamily="49" charset="-122"/>
                <a:ea typeface="楷体" pitchFamily="49" charset="-122"/>
              </a:rPr>
              <a:t>    学生甲：上小学五年级的一天晚上，我和妈妈一起出门办事。我这个人平时就特别粗心，这次又一不小心扭到脚了。看到我扭伤了脚，妈妈想都没想就赶紧背着我就往医院跑。那时候的我特别胖，特别沉，走到医院时，我发现妈妈脸上有好多的汗。打那以后，我发誓再也不惹妈妈生气了。天底下的妈妈对儿女都充满了朴素而真挚的爱。</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randombar(horizontal)">
                                      <p:cBhvr>
                                        <p:cTn id="7" dur="500"/>
                                        <p:tgtEl>
                                          <p:spTgt spid="143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914525" y="880534"/>
            <a:ext cx="8294688" cy="401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ts val="1200"/>
              </a:spcBef>
            </a:pPr>
            <a:r>
              <a:rPr lang="zh-CN" altLang="en-US" sz="2800" b="1" dirty="0">
                <a:latin typeface="楷体" pitchFamily="49" charset="-122"/>
                <a:ea typeface="楷体" pitchFamily="49" charset="-122"/>
              </a:rPr>
              <a:t>    学生乙：最让我感动的那件事，也是让我很自疚的一件事。暑假里，我和几个同学去世纪公园跑步锻炼。每一次都会跑很长时间，每一次都会很累，每一次都会找一把长椅休息。可是有一天跑完步后我们发现，一个拾荒的人正坐在我们经常坐的长椅上。我们都很嫌弃他，就没有去坐，只是在旁边站了一会儿。当时我们出了很多汗，就用纸巾擦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200" b="1"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1763</Words>
  <Application>Microsoft Office PowerPoint</Application>
  <PresentationFormat>宽屏</PresentationFormat>
  <Paragraphs>85</Paragraphs>
  <Slides>22</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22</vt:i4>
      </vt:variant>
    </vt:vector>
  </HeadingPairs>
  <TitlesOfParts>
    <vt:vector size="32" baseType="lpstr">
      <vt:lpstr>Meiryo</vt:lpstr>
      <vt:lpstr>黑体</vt:lpstr>
      <vt:lpstr>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2016-01-14T05:53:56Z</dcterms:created>
  <dcterms:modified xsi:type="dcterms:W3CDTF">2021-12-25T04:48:14Z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