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752" r:id="rId3"/>
    <p:sldMasterId id="2147483764" r:id="rId4"/>
    <p:sldMasterId id="2147483776" r:id="rId5"/>
    <p:sldMasterId id="2147483788" r:id="rId6"/>
    <p:sldMasterId id="2147483800" r:id="rId7"/>
  </p:sldMasterIdLst>
  <p:notesMasterIdLst>
    <p:notesMasterId r:id="rId24"/>
  </p:notesMasterIdLst>
  <p:sldIdLst>
    <p:sldId id="256" r:id="rId8"/>
    <p:sldId id="343" r:id="rId9"/>
    <p:sldId id="342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41" r:id="rId22"/>
    <p:sldId id="355" r:id="rId23"/>
  </p:sldIdLst>
  <p:sldSz cx="12192000" cy="6858000"/>
  <p:notesSz cx="6858000" cy="9144000"/>
  <p:defaultTextStyle>
    <a:defPPr>
      <a:defRPr lang="zh-CN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39A137"/>
    <a:srgbClr val="0C9337"/>
    <a:srgbClr val="63B258"/>
    <a:srgbClr val="6EAF3C"/>
    <a:srgbClr val="00612E"/>
    <a:srgbClr val="8BBD5A"/>
    <a:srgbClr val="BFDD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162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 noProof="1" smtClean="0"/>
            </a:lvl1pPr>
          </a:lstStyle>
          <a:p>
            <a:pPr>
              <a:defRPr/>
            </a:pPr>
            <a:fld id="{B83A47A0-B20A-4A21-BACA-641743275A2E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0792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</a:pPr>
            <a:fld id="{AB068AA9-DF59-444E-A172-99FBABC70CE6}" type="slidenum">
              <a:rPr altLang="en-US"/>
              <a:pPr eaLnBrk="0" hangingPunct="0">
                <a:buFontTx/>
                <a:buNone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065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A47A0-B20A-4A21-BACA-641743275A2E}" type="slidenum">
              <a:rPr lang="en-US" altLang="zh-CN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288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A47A0-B20A-4A21-BACA-641743275A2E}" type="slidenum">
              <a:rPr lang="en-US" altLang="zh-CN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393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3419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6ED4B-FF0A-4690-B916-5A55A9BD47C6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F7009-41EB-483A-BB8B-F2D5A12B121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341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6AE9A-BC64-4C23-BAFF-3A8C2E232CA3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98385-B2FA-4DFE-A7E0-8AA80AFFFE7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22111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6835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30F4E-8C04-4C79-940F-71733F99EAE3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44048-4864-4ED5-A476-484003169BE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82763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33B7A0-BDDD-4AB6-A69D-D401B8132973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9075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8B6A8D-2409-440E-9330-4B2897B3335D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6791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7BB4EF-0334-4B5F-B26A-B07C82E5B3D4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39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CD51E8-AA8A-4261-A121-233AFDA896B0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864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A9F233-B923-4AE1-82CF-B7EB50B5CBE2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029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55CC46-D43A-4956-9A0C-F7FDED61F08C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4834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5B9A526-2898-47E4-9E3F-F226408F469C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6434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9C7CC96-3253-4534-9E19-D9FA16A245CD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271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AE9B6-C193-497C-B322-E327D3C370A3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0BCC9-87C4-4EEC-B370-4D6A976E6B8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378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C60214-C1F3-4052-9811-A829378166AF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8835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83CEC5-EBDF-4885-AC03-4160D0575494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32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8AE3A5-FD3D-447B-AB57-4E3C3F7CFDAC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7950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B72C9-3CEF-4F36-BE6E-E41E649DE09A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710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D2867-4130-407E-B439-58F22A104AFF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3440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C2F98-3637-4E8C-A02E-BE0ACCAC374A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7161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9F0E9-75BD-41B6-9A3E-E158E5C9B432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5117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D30BD-B83F-4AC9-8FC2-7966A662D3EA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1699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6DB4B-F25C-4384-857B-EA326F131FAD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1204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456B9-E7DB-4195-A5B1-7D7D341860CD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191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F4E26-6053-48B6-81D4-3789C51CE81F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29A6E-2A79-4481-9870-C87B42ADB17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061857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BE0A5-74B8-4402-BCC3-40972CBA15BF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5562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63644-7DC8-496C-9503-D948DA10B8D9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168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9F0E9-75BD-41B6-9A3E-E158E5C9B432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6898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9F0E9-75BD-41B6-9A3E-E158E5C9B432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7727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6ED4B-FF0A-4690-B916-5A55A9BD47C6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F7009-41EB-483A-BB8B-F2D5A12B121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81628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AE9B6-C193-497C-B322-E327D3C370A3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0BCC9-87C4-4EEC-B370-4D6A976E6B8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955371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F4E26-6053-48B6-81D4-3789C51CE81F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29A6E-2A79-4481-9870-C87B42ADB17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051665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C98DC-DA80-47CA-A1B7-466577B449A7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042A-E91C-4540-8F2A-7B34501331D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520069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5E880-0475-432A-9826-E82388F3253B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6E095-3066-4970-BE86-1BBE3668E4B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051588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84078-1442-4972-BB97-0A3175B2C9E8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13FA3-A3A1-4A04-BBA5-54825C880B3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45649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C98DC-DA80-47CA-A1B7-466577B449A7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042A-E91C-4540-8F2A-7B34501331D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41270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586C8-E5C3-4E68-B3FE-F820C75041FF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08940-4A7B-480A-9C39-073C64F7C15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95655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F3E4-51FF-48FA-A1E7-3625A8BDA376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DF2BC-38B9-40F1-9AA8-6157500C67D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9512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C8D70-A47C-4838-B9D5-CE5C40D27054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B0797-3A87-4950-B548-04210486A25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168878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6AE9A-BC64-4C23-BAFF-3A8C2E232CA3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98385-B2FA-4DFE-A7E0-8AA80AFFFE7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39793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6835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30F4E-8C04-4C79-940F-71733F99EAE3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44048-4864-4ED5-A476-484003169BE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60101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33B7A0-BDDD-4AB6-A69D-D401B8132973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1179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8B6A8D-2409-440E-9330-4B2897B3335D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9651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7BB4EF-0334-4B5F-B26A-B07C82E5B3D4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9093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CD51E8-AA8A-4261-A121-233AFDA896B0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2160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A9F233-B923-4AE1-82CF-B7EB50B5CBE2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9466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5E880-0475-432A-9826-E82388F3253B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6E095-3066-4970-BE86-1BBE3668E4B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356324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55CC46-D43A-4956-9A0C-F7FDED61F08C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8397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5B9A526-2898-47E4-9E3F-F226408F469C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44629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9C7CC96-3253-4534-9E19-D9FA16A245CD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70232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C60214-C1F3-4052-9811-A829378166AF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1417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83CEC5-EBDF-4885-AC03-4160D0575494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343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8AE3A5-FD3D-447B-AB57-4E3C3F7CFDAC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29981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1468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60725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37241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496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84078-1442-4972-BB97-0A3175B2C9E8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13FA3-A3A1-4A04-BBA5-54825C880B3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6211098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0238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36213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79384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339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30596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7514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65294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24728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57851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529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586C8-E5C3-4E68-B3FE-F820C75041FF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08940-4A7B-480A-9C39-073C64F7C15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709244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38447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17037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89092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48650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76329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41182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90269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726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F3E4-51FF-48FA-A1E7-3625A8BDA376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DF2BC-38B9-40F1-9AA8-6157500C67D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16444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C8D70-A47C-4838-B9D5-CE5C40D27054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B0797-3A87-4950-B548-04210486A25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06195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8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02AB0E7-4E91-4DAB-A7E2-0E47CD3D8B44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423358A-0480-4974-AE79-F729151E173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>
          <a:solidFill>
            <a:schemeClr val="tx1"/>
          </a:solidFill>
          <a:latin typeface="+mn-lt"/>
          <a:ea typeface="+mn-ea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+mn-lt"/>
          <a:ea typeface="+mn-ea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+mn-lt"/>
          <a:ea typeface="+mn-ea"/>
        </a:defRPr>
      </a:lvl5pPr>
      <a:lvl6pPr marL="2000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+mn-lt"/>
          <a:ea typeface="+mn-ea"/>
        </a:defRPr>
      </a:lvl6pPr>
      <a:lvl7pPr marL="24574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+mn-lt"/>
          <a:ea typeface="+mn-ea"/>
        </a:defRPr>
      </a:lvl7pPr>
      <a:lvl8pPr marL="29146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+mn-lt"/>
          <a:ea typeface="+mn-ea"/>
        </a:defRPr>
      </a:lvl8pPr>
      <a:lvl9pPr marL="33718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06B6CFB-25D6-4BE8-9312-2B1A36169598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02AB0E7-4E91-4DAB-A7E2-0E47CD3D8B44}" type="datetimeFigureOut">
              <a:rPr lang="zh-CN" altLang="en-US" smtClean="0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423358A-0480-4974-AE79-F729151E1738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93102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8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02AB0E7-4E91-4DAB-A7E2-0E47CD3D8B44}" type="datetimeFigureOut">
              <a:rPr lang="zh-CN" altLang="en-US"/>
              <a:pPr>
                <a:defRPr/>
              </a:pPr>
              <a:t>2021/12/25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423358A-0480-4974-AE79-F729151E173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6521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>
          <a:solidFill>
            <a:schemeClr val="tx1"/>
          </a:solidFill>
          <a:latin typeface="+mn-lt"/>
          <a:ea typeface="+mn-ea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+mn-lt"/>
          <a:ea typeface="+mn-ea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+mn-lt"/>
          <a:ea typeface="+mn-ea"/>
        </a:defRPr>
      </a:lvl5pPr>
      <a:lvl6pPr marL="2000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+mn-lt"/>
          <a:ea typeface="+mn-ea"/>
        </a:defRPr>
      </a:lvl6pPr>
      <a:lvl7pPr marL="24574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+mn-lt"/>
          <a:ea typeface="+mn-ea"/>
        </a:defRPr>
      </a:lvl7pPr>
      <a:lvl8pPr marL="29146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+mn-lt"/>
          <a:ea typeface="+mn-ea"/>
        </a:defRPr>
      </a:lvl8pPr>
      <a:lvl9pPr marL="33718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06B6CFB-25D6-4BE8-9312-2B1A36169598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542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16298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43087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13"/>
          <p:cNvSpPr txBox="1">
            <a:spLocks noChangeArrowheads="1"/>
          </p:cNvSpPr>
          <p:nvPr/>
        </p:nvSpPr>
        <p:spPr bwMode="auto">
          <a:xfrm>
            <a:off x="13809663" y="23399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16387" name="文本框 14"/>
          <p:cNvSpPr txBox="1">
            <a:spLocks noChangeArrowheads="1"/>
          </p:cNvSpPr>
          <p:nvPr/>
        </p:nvSpPr>
        <p:spPr bwMode="auto">
          <a:xfrm>
            <a:off x="13609638" y="4170364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cxnSp>
        <p:nvCxnSpPr>
          <p:cNvPr id="13" name="直接连接符 19"/>
          <p:cNvCxnSpPr/>
          <p:nvPr/>
        </p:nvCxnSpPr>
        <p:spPr>
          <a:xfrm>
            <a:off x="2343150" y="6303963"/>
            <a:ext cx="7505700" cy="0"/>
          </a:xfrm>
          <a:prstGeom prst="line">
            <a:avLst/>
          </a:prstGeom>
          <a:ln w="127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8" name="矩形 13"/>
          <p:cNvSpPr>
            <a:spLocks noChangeArrowheads="1"/>
          </p:cNvSpPr>
          <p:nvPr/>
        </p:nvSpPr>
        <p:spPr bwMode="auto">
          <a:xfrm>
            <a:off x="3783013" y="2339975"/>
            <a:ext cx="4851400" cy="14465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88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讲 述</a:t>
            </a:r>
            <a:endParaRPr lang="zh-CN" altLang="en-US" sz="88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524000" y="788988"/>
            <a:ext cx="9144000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tx1"/>
                </a:solidFill>
                <a:latin typeface="汉仪大宋简" pitchFamily="49" charset="-122"/>
                <a:ea typeface="汉仪大宋简" pitchFamily="49" charset="-122"/>
                <a:sym typeface="+mn-ea"/>
              </a:rPr>
              <a:t>第一单元 口语交际</a:t>
            </a:r>
            <a:endParaRPr lang="en-US" altLang="zh-CN" sz="4000" b="1" dirty="0">
              <a:solidFill>
                <a:schemeClr val="tx1"/>
              </a:solidFill>
              <a:latin typeface="汉仪大宋简" pitchFamily="49" charset="-122"/>
              <a:ea typeface="汉仪大宋简" pitchFamily="49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32890" y="5182847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14"/>
          <p:cNvSpPr txBox="1">
            <a:spLocks noChangeArrowheads="1"/>
          </p:cNvSpPr>
          <p:nvPr/>
        </p:nvSpPr>
        <p:spPr bwMode="auto">
          <a:xfrm>
            <a:off x="13609638" y="4170364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en-US"/>
          </a:p>
        </p:txBody>
      </p:sp>
      <p:sp>
        <p:nvSpPr>
          <p:cNvPr id="24579" name="TextBox 13"/>
          <p:cNvSpPr txBox="1">
            <a:spLocks noChangeArrowheads="1"/>
          </p:cNvSpPr>
          <p:nvPr/>
        </p:nvSpPr>
        <p:spPr bwMode="auto">
          <a:xfrm>
            <a:off x="4937128" y="247653"/>
            <a:ext cx="46783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chemeClr val="bg1"/>
                </a:solidFill>
                <a:latin typeface="方正隶书_GBK" pitchFamily="65" charset="-122"/>
                <a:ea typeface="方正隶书_GBK" pitchFamily="65" charset="-122"/>
              </a:rPr>
              <a:t>活动示例</a:t>
            </a:r>
          </a:p>
        </p:txBody>
      </p:sp>
      <p:sp>
        <p:nvSpPr>
          <p:cNvPr id="24580" name="矩形 1"/>
          <p:cNvSpPr>
            <a:spLocks noChangeArrowheads="1"/>
          </p:cNvSpPr>
          <p:nvPr/>
        </p:nvSpPr>
        <p:spPr bwMode="auto">
          <a:xfrm>
            <a:off x="1766888" y="247650"/>
            <a:ext cx="8901112" cy="6278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>
                <a:solidFill>
                  <a:srgbClr val="C00000"/>
                </a:solidFill>
                <a:latin typeface="宋体" pitchFamily="2" charset="-122"/>
              </a:rPr>
              <a:t>（一）</a:t>
            </a:r>
            <a:r>
              <a:rPr lang="zh-CN" altLang="en-US" sz="2800" b="1" dirty="0">
                <a:solidFill>
                  <a:srgbClr val="C00000"/>
                </a:solidFill>
                <a:latin typeface="宋体" pitchFamily="2" charset="-122"/>
              </a:rPr>
              <a:t>我经历过的一件事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宋体" pitchFamily="2" charset="-122"/>
              </a:rPr>
              <a:t>     </a:t>
            </a:r>
            <a:r>
              <a:rPr lang="zh-CN" altLang="en-US" sz="2400" b="1" dirty="0">
                <a:latin typeface="宋体" pitchFamily="2" charset="-122"/>
              </a:rPr>
              <a:t>我童年的闸子中，有许许多多和事情呈现在我眼前，有些事已变模糊；有些却已在我脑海里留下了深刻的印象。现在我就挑一件事来告诉大家吧！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itchFamily="2" charset="-122"/>
              </a:rPr>
              <a:t>     记得那是一个严寒的冬天，北风凛冽。我和我的好朋友许家铃在我奶奶家讨论一道奥数题。我们争一身是胆面红耳赤，却没有吵出结果来。我倔强地说：“本来就是这样做的嘛！”她的犟脾气上来了：“不对不对！”然后，我们越吵越凶，就谁也不理谁了。晚上，我睡在床上辗转反侧，心里懊恼，后悔地想：我真是太不应该了，应该听听她的解题思路再做打算，唉！失去了一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14"/>
          <p:cNvSpPr txBox="1">
            <a:spLocks noChangeArrowheads="1"/>
          </p:cNvSpPr>
          <p:nvPr/>
        </p:nvSpPr>
        <p:spPr bwMode="auto">
          <a:xfrm>
            <a:off x="13609638" y="4170364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en-US"/>
          </a:p>
        </p:txBody>
      </p:sp>
      <p:sp>
        <p:nvSpPr>
          <p:cNvPr id="25603" name="TextBox 13"/>
          <p:cNvSpPr txBox="1">
            <a:spLocks noChangeArrowheads="1"/>
          </p:cNvSpPr>
          <p:nvPr/>
        </p:nvSpPr>
        <p:spPr bwMode="auto">
          <a:xfrm>
            <a:off x="4937128" y="247653"/>
            <a:ext cx="46783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chemeClr val="bg1"/>
                </a:solidFill>
                <a:latin typeface="方正隶书_GBK" pitchFamily="65" charset="-122"/>
                <a:ea typeface="方正隶书_GBK" pitchFamily="65" charset="-122"/>
              </a:rPr>
              <a:t>活动示例</a:t>
            </a:r>
          </a:p>
        </p:txBody>
      </p:sp>
      <p:sp>
        <p:nvSpPr>
          <p:cNvPr id="25604" name="矩形 1"/>
          <p:cNvSpPr>
            <a:spLocks noChangeArrowheads="1"/>
          </p:cNvSpPr>
          <p:nvPr/>
        </p:nvSpPr>
        <p:spPr bwMode="auto">
          <a:xfrm>
            <a:off x="1524000" y="15878"/>
            <a:ext cx="9144000" cy="618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个朝夕相处的好朋友，如果我向她道歉的话，她肯定瞧不起我，但是，我不和她道歉的话，心里就会难过。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    想着想着，就迷迷糊糊地睡着了第二天，我做出决定：向她道歉。我走在路上，恰好遇见她了，我们两个竟然不约而同地</a:t>
            </a:r>
            <a:endParaRPr lang="en-US" altLang="zh-CN" sz="2400" b="1"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说：“对不起。”我不好意思地说：“对不起，昨天是我错了，我应该听听你的解题思路，原谅我好吗？我们和好吧，好朋友是不应该为一点细小的事而争吵。”只见她脸红地说：“对不起，我应该让你原谅我。我们和好好吗？”我兴奋得一蹦三尺高：“好！我们和好吧！”说完，我们互相南了一下掌，还异口同声地说：“耶！”我们和好以后，又在讨论那道让我们绝交的题了。这时，我们互相听互相的解题思路，再也不吵了。最后，那道题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14"/>
          <p:cNvSpPr txBox="1">
            <a:spLocks noChangeArrowheads="1"/>
          </p:cNvSpPr>
          <p:nvPr/>
        </p:nvSpPr>
        <p:spPr bwMode="auto">
          <a:xfrm>
            <a:off x="13609638" y="4170364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en-US"/>
          </a:p>
        </p:txBody>
      </p:sp>
      <p:sp>
        <p:nvSpPr>
          <p:cNvPr id="26627" name="TextBox 13"/>
          <p:cNvSpPr txBox="1">
            <a:spLocks noChangeArrowheads="1"/>
          </p:cNvSpPr>
          <p:nvPr/>
        </p:nvSpPr>
        <p:spPr bwMode="auto">
          <a:xfrm>
            <a:off x="4937128" y="247653"/>
            <a:ext cx="46783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chemeClr val="bg1"/>
                </a:solidFill>
                <a:latin typeface="方正隶书_GBK" pitchFamily="65" charset="-122"/>
                <a:ea typeface="方正隶书_GBK" pitchFamily="65" charset="-122"/>
              </a:rPr>
              <a:t>活动示例</a:t>
            </a:r>
          </a:p>
        </p:txBody>
      </p:sp>
      <p:sp>
        <p:nvSpPr>
          <p:cNvPr id="26628" name="矩形 1"/>
          <p:cNvSpPr>
            <a:spLocks noChangeArrowheads="1"/>
          </p:cNvSpPr>
          <p:nvPr/>
        </p:nvSpPr>
        <p:spPr bwMode="auto">
          <a:xfrm>
            <a:off x="1724025" y="238125"/>
            <a:ext cx="75057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终于在我们齐心协力下被攻克了。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     就是这们一件小事让我难以忘记。从这件事当中，我懂得</a:t>
            </a:r>
            <a:endParaRPr lang="en-US" altLang="zh-CN" sz="2400" b="1"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了：真正的好朋友不会因为一点小事而绝交，做任何事，都要有头脑，冷静一点。</a:t>
            </a:r>
          </a:p>
        </p:txBody>
      </p:sp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4878" y="2814641"/>
            <a:ext cx="3630613" cy="33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13"/>
          <p:cNvSpPr txBox="1">
            <a:spLocks noChangeArrowheads="1"/>
          </p:cNvSpPr>
          <p:nvPr/>
        </p:nvSpPr>
        <p:spPr bwMode="auto">
          <a:xfrm>
            <a:off x="13809663" y="23399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en-US"/>
          </a:p>
        </p:txBody>
      </p:sp>
      <p:sp>
        <p:nvSpPr>
          <p:cNvPr id="28675" name="文本框 14"/>
          <p:cNvSpPr txBox="1">
            <a:spLocks noChangeArrowheads="1"/>
          </p:cNvSpPr>
          <p:nvPr/>
        </p:nvSpPr>
        <p:spPr bwMode="auto">
          <a:xfrm>
            <a:off x="13609638" y="4170364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en-US"/>
          </a:p>
        </p:txBody>
      </p:sp>
      <p:sp>
        <p:nvSpPr>
          <p:cNvPr id="28676" name="TextBox 13"/>
          <p:cNvSpPr txBox="1">
            <a:spLocks noChangeArrowheads="1"/>
          </p:cNvSpPr>
          <p:nvPr/>
        </p:nvSpPr>
        <p:spPr bwMode="auto">
          <a:xfrm>
            <a:off x="4937128" y="247653"/>
            <a:ext cx="46783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chemeClr val="bg1"/>
                </a:solidFill>
                <a:latin typeface="方正隶书_GBK" pitchFamily="65" charset="-122"/>
                <a:ea typeface="方正隶书_GBK" pitchFamily="65" charset="-122"/>
              </a:rPr>
              <a:t>活动示例</a:t>
            </a:r>
          </a:p>
        </p:txBody>
      </p:sp>
      <p:sp>
        <p:nvSpPr>
          <p:cNvPr id="28677" name="矩形 1"/>
          <p:cNvSpPr>
            <a:spLocks noChangeArrowheads="1"/>
          </p:cNvSpPr>
          <p:nvPr/>
        </p:nvSpPr>
        <p:spPr bwMode="auto">
          <a:xfrm>
            <a:off x="1524000" y="130178"/>
            <a:ext cx="9144000" cy="537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400" b="1">
                <a:solidFill>
                  <a:srgbClr val="C00000"/>
                </a:solidFill>
                <a:latin typeface="宋体" pitchFamily="2" charset="-122"/>
              </a:rPr>
              <a:t>（二）</a:t>
            </a:r>
            <a:r>
              <a:rPr lang="zh-CN" altLang="en-US" sz="2400" b="1">
                <a:solidFill>
                  <a:srgbClr val="C00000"/>
                </a:solidFill>
                <a:latin typeface="宋体" pitchFamily="2" charset="-122"/>
              </a:rPr>
              <a:t>我印象最深的一次出游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latin typeface="宋体" pitchFamily="2" charset="-122"/>
              </a:rPr>
              <a:t>    给我印象最深的一次旅游是二年级时去的青岛。虽然已经去过很多次的，但算得上是半个青岛人了，但那一次玩的是最尽兴的！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latin typeface="宋体" pitchFamily="2" charset="-122"/>
              </a:rPr>
              <a:t>    二年级暑假，我和妈妈来到了青岛，我就像回到了故乡一般，在那里大呼小叫的，让人们都像看怪物一似的看我。我那样的开心是因为我们要在这里住两个星期，以前，在这里待也就是待一两天，所以，当我听到这个消息后，在车上就不安分起来。第一天的行程是先到宾馆安排好住处，再去海里游泳。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latin typeface="宋体" pitchFamily="2" charset="-122"/>
              </a:rPr>
              <a:t>    安排好后，在下午两点多时，我和妈妈带好东西，就跟着旅行团出发了。到了海边，我在换衣间里熟练地换上泳装，又去浴室被凉水冲透，之后和妈妈一起向大海奔去。由于我和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文本框 13"/>
          <p:cNvSpPr txBox="1">
            <a:spLocks noChangeArrowheads="1"/>
          </p:cNvSpPr>
          <p:nvPr/>
        </p:nvSpPr>
        <p:spPr bwMode="auto">
          <a:xfrm>
            <a:off x="13809663" y="23399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en-US"/>
          </a:p>
        </p:txBody>
      </p:sp>
      <p:sp>
        <p:nvSpPr>
          <p:cNvPr id="29699" name="文本框 14"/>
          <p:cNvSpPr txBox="1">
            <a:spLocks noChangeArrowheads="1"/>
          </p:cNvSpPr>
          <p:nvPr/>
        </p:nvSpPr>
        <p:spPr bwMode="auto">
          <a:xfrm>
            <a:off x="13609638" y="4170364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en-US"/>
          </a:p>
        </p:txBody>
      </p:sp>
      <p:sp>
        <p:nvSpPr>
          <p:cNvPr id="29700" name="TextBox 13"/>
          <p:cNvSpPr txBox="1">
            <a:spLocks noChangeArrowheads="1"/>
          </p:cNvSpPr>
          <p:nvPr/>
        </p:nvSpPr>
        <p:spPr bwMode="auto">
          <a:xfrm>
            <a:off x="4937128" y="247653"/>
            <a:ext cx="46783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chemeClr val="bg1"/>
                </a:solidFill>
                <a:latin typeface="方正隶书_GBK" pitchFamily="65" charset="-122"/>
                <a:ea typeface="方正隶书_GBK" pitchFamily="65" charset="-122"/>
              </a:rPr>
              <a:t>活动示例</a:t>
            </a:r>
          </a:p>
        </p:txBody>
      </p:sp>
      <p:sp>
        <p:nvSpPr>
          <p:cNvPr id="29701" name="矩形 1"/>
          <p:cNvSpPr>
            <a:spLocks noChangeArrowheads="1"/>
          </p:cNvSpPr>
          <p:nvPr/>
        </p:nvSpPr>
        <p:spPr bwMode="auto">
          <a:xfrm>
            <a:off x="1752603" y="130175"/>
            <a:ext cx="8747125" cy="58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latin typeface="宋体" pitchFamily="2" charset="-122"/>
              </a:rPr>
              <a:t>妈妈的功夫不深，只能在离沙滩和近的地方游。在这水天一色的地方望着天空中零零散散的几朵白云，真是一种享受。这片海我每次去都有不同的感觉，这次，我觉得更美了。万里波涛浩浩荡荡，白色的海鸥在湛蓝的海面上盘旋。那几片棉花似的云朵，白得发亮，白得透明。从地平线滚滚而来的浪，像个顽皮的孩子，刚一触摸到岸边的礁石、沙滩，又害羞似的退了回去，然后又扑上来。那飞花碎玉般溅起的浪花，多像一朵朵白花撒在蓝色的锦缎上。我在这美丽的海上自由地游，把一切的一切都忘记，在那里只有开心。被烈日晒的温和的海洋把我刚刚冲凉的身体包围，使我温暖一些，这感觉就像冬天喝的一杯热茶，一股温流涌上心头。在这无边无际的大海中游了三个半小时后，我们依依不舍地离开了。 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title"/>
          </p:nvPr>
        </p:nvSpPr>
        <p:spPr>
          <a:xfrm>
            <a:off x="2111375" y="23860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zh-CN" altLang="en-US" sz="9600"/>
              <a:t>谢谢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453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1"/>
          <p:cNvSpPr txBox="1">
            <a:spLocks noChangeArrowheads="1"/>
          </p:cNvSpPr>
          <p:nvPr/>
        </p:nvSpPr>
        <p:spPr bwMode="auto">
          <a:xfrm>
            <a:off x="1992316" y="476250"/>
            <a:ext cx="8175625" cy="3532188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altLang="en-US" sz="3200" dirty="0">
                <a:latin typeface="华文新魏" pitchFamily="2" charset="-122"/>
                <a:ea typeface="华文新魏" pitchFamily="2" charset="-122"/>
              </a:rPr>
              <a:t>同学们，记得春晚中曾经有一句话流行了很久：一句话可以成事，一句话也可以败事。这足以说明语言在人与人交往中的重要作用，它能够传递信息，沟通感情。而讲述就是其中关键的一环，它能够帮助人们互相了解，真心以对。今天，我们就来学习在口语交际中如何讲述。</a:t>
            </a:r>
            <a:endParaRPr lang="en-US" altLang="zh-CN" sz="3200" dirty="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20191" y="4437063"/>
            <a:ext cx="1201737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同侧圆角矩形 4"/>
          <p:cNvSpPr>
            <a:spLocks noChangeArrowheads="1"/>
          </p:cNvSpPr>
          <p:nvPr/>
        </p:nvSpPr>
        <p:spPr bwMode="auto">
          <a:xfrm>
            <a:off x="2008188" y="757241"/>
            <a:ext cx="2000250" cy="515937"/>
          </a:xfrm>
          <a:custGeom>
            <a:avLst/>
            <a:gdLst>
              <a:gd name="T0" fmla="*/ 86012 w 2000609"/>
              <a:gd name="T1" fmla="*/ 0 h 516419"/>
              <a:gd name="T2" fmla="*/ 1913164 w 2000609"/>
              <a:gd name="T3" fmla="*/ 0 h 516419"/>
              <a:gd name="T4" fmla="*/ 1999173 w 2000609"/>
              <a:gd name="T5" fmla="*/ 85752 h 516419"/>
              <a:gd name="T6" fmla="*/ 1999173 w 2000609"/>
              <a:gd name="T7" fmla="*/ 514497 h 516419"/>
              <a:gd name="T8" fmla="*/ 1999173 w 2000609"/>
              <a:gd name="T9" fmla="*/ 514497 h 516419"/>
              <a:gd name="T10" fmla="*/ 0 w 2000609"/>
              <a:gd name="T11" fmla="*/ 514497 h 516419"/>
              <a:gd name="T12" fmla="*/ 0 w 2000609"/>
              <a:gd name="T13" fmla="*/ 514497 h 516419"/>
              <a:gd name="T14" fmla="*/ 0 w 2000609"/>
              <a:gd name="T15" fmla="*/ 85752 h 516419"/>
              <a:gd name="T16" fmla="*/ 86012 w 2000609"/>
              <a:gd name="T17" fmla="*/ 0 h 5164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00609"/>
              <a:gd name="T28" fmla="*/ 0 h 516419"/>
              <a:gd name="T29" fmla="*/ 2000609 w 2000609"/>
              <a:gd name="T30" fmla="*/ 516419 h 51641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00609" h="516419">
                <a:moveTo>
                  <a:pt x="86072" y="0"/>
                </a:moveTo>
                <a:lnTo>
                  <a:pt x="1914537" y="0"/>
                </a:lnTo>
                <a:cubicBezTo>
                  <a:pt x="1962073" y="0"/>
                  <a:pt x="2000609" y="38536"/>
                  <a:pt x="2000609" y="86072"/>
                </a:cubicBezTo>
                <a:lnTo>
                  <a:pt x="2000609" y="516419"/>
                </a:lnTo>
                <a:lnTo>
                  <a:pt x="0" y="516419"/>
                </a:lnTo>
                <a:lnTo>
                  <a:pt x="0" y="86072"/>
                </a:lnTo>
                <a:cubicBezTo>
                  <a:pt x="0" y="38536"/>
                  <a:pt x="38536" y="0"/>
                  <a:pt x="86072" y="0"/>
                </a:cubicBezTo>
                <a:close/>
              </a:path>
            </a:pathLst>
          </a:custGeom>
          <a:gradFill rotWithShape="1">
            <a:gsLst>
              <a:gs pos="0">
                <a:srgbClr val="CCDEFF"/>
              </a:gs>
              <a:gs pos="35001">
                <a:srgbClr val="DAE7FF"/>
              </a:gs>
              <a:gs pos="100000">
                <a:srgbClr val="F0F5FF"/>
              </a:gs>
            </a:gsLst>
            <a:lin ang="5400000" scaled="1"/>
          </a:gradFill>
          <a:ln>
            <a:noFill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algn="ctr" defTabSz="914400" eaLnBrk="1" hangingPunct="1">
              <a:defRPr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交际目标</a:t>
            </a:r>
          </a:p>
        </p:txBody>
      </p:sp>
      <p:sp>
        <p:nvSpPr>
          <p:cNvPr id="18435" name="文本框 1"/>
          <p:cNvSpPr txBox="1">
            <a:spLocks noChangeArrowheads="1"/>
          </p:cNvSpPr>
          <p:nvPr/>
        </p:nvSpPr>
        <p:spPr bwMode="auto">
          <a:xfrm>
            <a:off x="1919288" y="1628775"/>
            <a:ext cx="8248650" cy="3327400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．了解什么叫讲述，了解讲述在口语交际中的重要作用。</a:t>
            </a:r>
          </a:p>
          <a:p>
            <a:pPr defTabSz="914400" eaLnBrk="1" hangingPunct="1">
              <a:lnSpc>
                <a:spcPct val="150000"/>
              </a:lnSpc>
            </a:pP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．学习在口语交际中讲述的基本方法，掌握口语表达的特点。</a:t>
            </a:r>
          </a:p>
          <a:p>
            <a:pPr defTabSz="914400" eaLnBrk="1" hangingPunct="1">
              <a:lnSpc>
                <a:spcPct val="150000"/>
              </a:lnSpc>
            </a:pP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．进行口语实践，在实践中加深对讲述的体会。</a:t>
            </a:r>
          </a:p>
        </p:txBody>
      </p:sp>
      <p:sp>
        <p:nvSpPr>
          <p:cNvPr id="17412" name="直线连接符 21"/>
          <p:cNvSpPr>
            <a:spLocks noChangeShapeType="1"/>
          </p:cNvSpPr>
          <p:nvPr/>
        </p:nvSpPr>
        <p:spPr bwMode="auto">
          <a:xfrm flipV="1">
            <a:off x="2006603" y="1341438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001305" y="506027"/>
            <a:ext cx="1997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825928" y="2199489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524000" y="620713"/>
            <a:ext cx="8140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lang="en-US" altLang="zh-CN" sz="2800" dirty="0">
                <a:latin typeface="华文新魏" pitchFamily="2" charset="-122"/>
                <a:ea typeface="华文新魏" pitchFamily="2" charset="-122"/>
                <a:sym typeface="+mn-ea"/>
              </a:rPr>
              <a:t>  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  <a:sym typeface="+mn-ea"/>
              </a:rPr>
              <a:t>讲述就是把经历过的事情讲给别人听。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24003" y="0"/>
            <a:ext cx="8029575" cy="523220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lang="zh-CN" altLang="en-US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  <a:sym typeface="+mn-ea"/>
              </a:rPr>
              <a:t>一、什么是讲述</a:t>
            </a:r>
            <a:endParaRPr lang="zh-CN" altLang="en-US" sz="28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1524003" y="1268413"/>
            <a:ext cx="29876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lang="zh-CN" altLang="en-US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二、如何讲述</a:t>
            </a:r>
          </a:p>
        </p:txBody>
      </p:sp>
      <p:sp>
        <p:nvSpPr>
          <p:cNvPr id="11267" name="AutoShape 3"/>
          <p:cNvSpPr>
            <a:spLocks/>
          </p:cNvSpPr>
          <p:nvPr/>
        </p:nvSpPr>
        <p:spPr bwMode="auto">
          <a:xfrm>
            <a:off x="1919291" y="1916116"/>
            <a:ext cx="706437" cy="3095625"/>
          </a:xfrm>
          <a:prstGeom prst="leftBrace">
            <a:avLst>
              <a:gd name="adj1" fmla="val 3649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/>
            <a:endParaRPr lang="zh-CN" altLang="en-US">
              <a:latin typeface="Arial" pitchFamily="34" charset="0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566991" y="2060578"/>
            <a:ext cx="55260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注意讲述的对象和环境、氛围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566988" y="3182938"/>
            <a:ext cx="54530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讲述时做到重点突出、条理清晰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566988" y="4365628"/>
            <a:ext cx="33845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注意口语表达的特点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31748" grpId="0"/>
      <p:bldP spid="11267" grpId="0" bldLvl="0" animBg="1"/>
      <p:bldP spid="11268" grpId="0" build="allAtOnce"/>
      <p:bldP spid="11269" grpId="0"/>
      <p:bldP spid="112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03391" y="333375"/>
            <a:ext cx="8116887" cy="523220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lang="en-US" altLang="zh-CN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  <a:sym typeface="+mn-ea"/>
              </a:rPr>
              <a:t>1.</a:t>
            </a:r>
            <a:r>
              <a:rPr lang="zh-CN" altLang="en-US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注意讲述的对象和环境、氛围</a:t>
            </a:r>
            <a:endParaRPr lang="en-US" altLang="zh-CN" sz="2800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1774825" y="981075"/>
            <a:ext cx="80645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）注意对象，有听众意识：听者不同，讲述的内容和方式各不相同，讲述时要有针对性。</a:t>
            </a:r>
          </a:p>
        </p:txBody>
      </p:sp>
      <p:sp>
        <p:nvSpPr>
          <p:cNvPr id="44042" name="WordArt 10"/>
          <p:cNvSpPr>
            <a:spLocks noChangeArrowheads="1" noChangeShapeType="1" noTextEdit="1"/>
          </p:cNvSpPr>
          <p:nvPr/>
        </p:nvSpPr>
        <p:spPr bwMode="auto">
          <a:xfrm>
            <a:off x="3648075" y="1916113"/>
            <a:ext cx="3384550" cy="1295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zh-CN" altLang="en-US" sz="40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华文新魏"/>
                <a:ea typeface="华文新魏"/>
              </a:rPr>
              <a:t>前车之鉴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919288" y="3500438"/>
            <a:ext cx="81915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lang="zh-CN" altLang="en-US" sz="2800">
                <a:latin typeface="华文新魏" pitchFamily="2" charset="-122"/>
                <a:ea typeface="华文新魏" pitchFamily="2" charset="-122"/>
                <a:sym typeface="+mn-ea"/>
              </a:rPr>
              <a:t>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  <a:sym typeface="+mn-ea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+mn-ea"/>
              </a:rPr>
              <a:t>）讲述的内容要适应所处的环境（自然环境、社会环境），也可以利用音乐、课件等营造氛围。</a:t>
            </a:r>
          </a:p>
        </p:txBody>
      </p:sp>
      <p:sp>
        <p:nvSpPr>
          <p:cNvPr id="32774" name="TextBox 3"/>
          <p:cNvSpPr txBox="1">
            <a:spLocks noChangeArrowheads="1"/>
          </p:cNvSpPr>
          <p:nvPr/>
        </p:nvSpPr>
        <p:spPr bwMode="auto">
          <a:xfrm>
            <a:off x="1774828" y="4581525"/>
            <a:ext cx="8893175" cy="2255838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kumimoji="1" lang="zh-CN" altLang="en-US">
                <a:latin typeface="Arial" pitchFamily="34" charset="0"/>
              </a:rPr>
              <a:t>           </a:t>
            </a:r>
            <a:r>
              <a:rPr kumimoji="1" lang="zh-CN" altLang="en-US" sz="2800">
                <a:latin typeface="华文新魏" pitchFamily="2" charset="-122"/>
                <a:ea typeface="华文新魏" pitchFamily="2" charset="-122"/>
              </a:rPr>
              <a:t>某人请客</a:t>
            </a:r>
            <a:r>
              <a:rPr kumimoji="1" lang="en-US" altLang="zh-CN" sz="2800">
                <a:latin typeface="华文新魏" pitchFamily="2" charset="-122"/>
                <a:ea typeface="华文新魏" pitchFamily="2" charset="-122"/>
              </a:rPr>
              <a:t>,</a:t>
            </a:r>
            <a:r>
              <a:rPr kumimoji="1" lang="zh-CN" altLang="en-US" sz="2800">
                <a:latin typeface="华文新魏" pitchFamily="2" charset="-122"/>
                <a:ea typeface="华文新魏" pitchFamily="2" charset="-122"/>
              </a:rPr>
              <a:t>见有些人没来</a:t>
            </a:r>
            <a:r>
              <a:rPr kumimoji="1" lang="en-US" altLang="zh-CN" sz="2800">
                <a:latin typeface="华文新魏" pitchFamily="2" charset="-122"/>
                <a:ea typeface="华文新魏" pitchFamily="2" charset="-122"/>
              </a:rPr>
              <a:t>,</a:t>
            </a:r>
            <a:r>
              <a:rPr kumimoji="1" lang="zh-CN" altLang="en-US" sz="2800">
                <a:latin typeface="华文新魏" pitchFamily="2" charset="-122"/>
                <a:ea typeface="华文新魏" pitchFamily="2" charset="-122"/>
              </a:rPr>
              <a:t>就说</a:t>
            </a:r>
            <a:r>
              <a:rPr kumimoji="1" lang="en-US" altLang="zh-CN" sz="2800">
                <a:latin typeface="华文新魏" pitchFamily="2" charset="-122"/>
                <a:ea typeface="华文新魏" pitchFamily="2" charset="-122"/>
              </a:rPr>
              <a:t>:“</a:t>
            </a:r>
            <a:r>
              <a:rPr kumimoji="1" lang="zh-CN" altLang="en-US" sz="2800">
                <a:latin typeface="华文新魏" pitchFamily="2" charset="-122"/>
                <a:ea typeface="华文新魏" pitchFamily="2" charset="-122"/>
              </a:rPr>
              <a:t>该来的没来。”已经来了的一些人自感不受欢迎，拂袖而去。请客者又说：“不该走的走了。”于是，其他人也都走了。</a:t>
            </a:r>
          </a:p>
          <a:p>
            <a:pPr defTabSz="914400" eaLnBrk="1" hangingPunct="1"/>
            <a:r>
              <a:rPr kumimoji="1" lang="zh-CN" altLang="en-US" sz="2800">
                <a:latin typeface="华文新魏" pitchFamily="2" charset="-122"/>
                <a:ea typeface="华文新魏" pitchFamily="2" charset="-122"/>
              </a:rPr>
              <a:t>        </a:t>
            </a:r>
            <a:endParaRPr kumimoji="1" lang="en-US" altLang="zh-CN" sz="2800">
              <a:latin typeface="华文新魏" pitchFamily="2" charset="-122"/>
              <a:ea typeface="华文新魏" pitchFamily="2" charset="-122"/>
            </a:endParaRPr>
          </a:p>
          <a:p>
            <a:pPr defTabSz="914400" eaLnBrk="1" hangingPunct="1"/>
            <a:r>
              <a:rPr kumimoji="1"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   </a:t>
            </a:r>
            <a:r>
              <a:rPr kumimoji="1"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思考：主人如何说才不得罪人，才得体呢？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4042" grpId="0" animBg="1"/>
      <p:bldP spid="2" grpId="0"/>
      <p:bldP spid="3277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1"/>
          <p:cNvSpPr txBox="1">
            <a:spLocks noChangeArrowheads="1"/>
          </p:cNvSpPr>
          <p:nvPr/>
        </p:nvSpPr>
        <p:spPr bwMode="auto">
          <a:xfrm>
            <a:off x="1963741" y="2513013"/>
            <a:ext cx="81168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lang="en-US" altLang="zh-CN" sz="2800">
                <a:latin typeface="华文新魏" pitchFamily="2" charset="-122"/>
                <a:ea typeface="华文新魏" pitchFamily="2" charset="-122"/>
                <a:sym typeface="+mn-ea"/>
              </a:rPr>
              <a:t>  </a:t>
            </a:r>
            <a:endParaRPr lang="zh-CN" altLang="en-US" sz="2800">
              <a:latin typeface="华文新魏" pitchFamily="2" charset="-122"/>
              <a:ea typeface="华文新魏" pitchFamily="2" charset="-122"/>
              <a:sym typeface="+mn-ea"/>
            </a:endParaRPr>
          </a:p>
        </p:txBody>
      </p:sp>
      <p:sp>
        <p:nvSpPr>
          <p:cNvPr id="33795" name="TextBox 3"/>
          <p:cNvSpPr txBox="1">
            <a:spLocks noChangeArrowheads="1"/>
          </p:cNvSpPr>
          <p:nvPr/>
        </p:nvSpPr>
        <p:spPr bwMode="auto">
          <a:xfrm>
            <a:off x="1524000" y="0"/>
            <a:ext cx="9144000" cy="5416550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kumimoji="1" lang="zh-CN" altLang="en-US" sz="2800"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altLang="en-US" sz="24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朱元璋做了皇帝。有一天，他从前的一个苦朋友从乡下赶来找他，对他说：“我主万岁！当年微臣随驾扫荡庐州府，打破罐州城，汤元帅在逃，拿住豆将军，红孩儿当关，多亏菜将军。”朱元璋听他说得好听，就封他做了大官。</a:t>
            </a:r>
          </a:p>
          <a:p>
            <a:pPr defTabSz="914400" eaLnBrk="1" hangingPunct="1"/>
            <a:r>
              <a:rPr lang="zh-CN" altLang="en-US" sz="24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    这个消息让另一个苦朋友听见了。他心想：“同是那时一块儿玩的人，他去了有官做，我去了也不会倒霉吧。”他也就去了。和朱元璋一见面，他就直通通地说：“我主万岁！还记得吗？从前，你我都替人家看牛，有一天，我们在芦花荡里，把偷来的豆子在瓦罐里煮着。还没等煮</a:t>
            </a:r>
            <a:r>
              <a:rPr lang="zh-CN" altLang="en-US" sz="24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sym typeface="+mn-ea"/>
              </a:rPr>
              <a:t>熟，大家就抢</a:t>
            </a:r>
            <a:r>
              <a:rPr lang="zh-CN" altLang="en-US" sz="2400">
                <a:solidFill>
                  <a:srgbClr val="000000"/>
                </a:solidFill>
                <a:latin typeface="Arial" pitchFamily="34" charset="0"/>
              </a:rPr>
              <a:t>着吃，把罐子打破了，撒了一地的豆子，汤都泼在泥地里。你只顾从地下满把地抓豆子吃，却不小心把红草叶子也送进嘴里。叶子梗在喉咙口，最后吞了片青菜叶子才把红草带下肚里去了</a:t>
            </a:r>
            <a:r>
              <a:rPr lang="en-US" altLang="zh-CN" sz="2400">
                <a:solidFill>
                  <a:srgbClr val="000000"/>
                </a:solidFill>
                <a:latin typeface="Arial" pitchFamily="34" charset="0"/>
              </a:rPr>
              <a:t>……”</a:t>
            </a:r>
          </a:p>
          <a:p>
            <a:pPr defTabSz="914400" eaLnBrk="1" hangingPunct="1"/>
            <a:r>
              <a:rPr lang="en-US" altLang="zh-CN" sz="2400">
                <a:solidFill>
                  <a:srgbClr val="000000"/>
                </a:solidFill>
                <a:latin typeface="Arial" pitchFamily="34" charset="0"/>
              </a:rPr>
              <a:t>        </a:t>
            </a:r>
            <a:r>
              <a:rPr lang="zh-CN" altLang="en-US" sz="2400">
                <a:solidFill>
                  <a:srgbClr val="000000"/>
                </a:solidFill>
                <a:latin typeface="Arial" pitchFamily="34" charset="0"/>
              </a:rPr>
              <a:t>朱元璋没等他听完就连声大叫：“推出去斩了！推出去斩了！”</a:t>
            </a:r>
            <a:r>
              <a:rPr kumimoji="1" lang="zh-CN" altLang="en-US" sz="2400" b="1">
                <a:solidFill>
                  <a:srgbClr val="FF0000"/>
                </a:solidFill>
                <a:latin typeface="Arial" pitchFamily="34" charset="0"/>
              </a:rPr>
              <a:t>        </a:t>
            </a:r>
            <a:endParaRPr kumimoji="1" lang="en-US" altLang="zh-CN" sz="2400" b="1">
              <a:solidFill>
                <a:srgbClr val="FF0000"/>
              </a:solidFill>
              <a:latin typeface="Arial" pitchFamily="34" charset="0"/>
            </a:endParaRPr>
          </a:p>
          <a:p>
            <a:pPr defTabSz="914400" eaLnBrk="1" hangingPunct="1"/>
            <a:r>
              <a:rPr kumimoji="1" lang="en-US" altLang="zh-CN" sz="2400" b="1">
                <a:solidFill>
                  <a:srgbClr val="FF0000"/>
                </a:solidFill>
                <a:latin typeface="Arial" pitchFamily="34" charset="0"/>
              </a:rPr>
              <a:t>        </a:t>
            </a:r>
            <a:r>
              <a:rPr kumimoji="1" lang="zh-CN" altLang="en-US" sz="3200">
                <a:solidFill>
                  <a:srgbClr val="0000FF"/>
                </a:solidFill>
                <a:latin typeface="Arial" pitchFamily="34" charset="0"/>
              </a:rPr>
              <a:t>你能说说为什么会有这两种不同的结局吗？</a:t>
            </a:r>
            <a:endParaRPr lang="zh-CN" altLang="en-US" sz="320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框 1"/>
          <p:cNvSpPr txBox="1">
            <a:spLocks noChangeArrowheads="1"/>
          </p:cNvSpPr>
          <p:nvPr/>
        </p:nvSpPr>
        <p:spPr bwMode="auto">
          <a:xfrm>
            <a:off x="1703388" y="476253"/>
            <a:ext cx="8964612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lang="en-US" altLang="zh-CN" sz="2800" dirty="0">
                <a:latin typeface="华文新魏" pitchFamily="2" charset="-122"/>
                <a:ea typeface="华文新魏" pitchFamily="2" charset="-122"/>
                <a:sym typeface="+mn-ea"/>
              </a:rPr>
              <a:t>  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  <a:sym typeface="+mn-ea"/>
              </a:rPr>
              <a:t>（</a:t>
            </a:r>
            <a:r>
              <a:rPr lang="en-US" altLang="zh-CN" sz="2400" dirty="0">
                <a:latin typeface="华文新魏" pitchFamily="2" charset="-122"/>
                <a:ea typeface="华文新魏" pitchFamily="2" charset="-122"/>
                <a:sym typeface="+mn-ea"/>
              </a:rPr>
              <a:t>1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  <a:sym typeface="+mn-ea"/>
              </a:rPr>
              <a:t>）提前确定中心话题，做好准备。</a:t>
            </a:r>
          </a:p>
          <a:p>
            <a:pPr defTabSz="914400" eaLnBrk="1" hangingPunct="1"/>
            <a:r>
              <a:rPr kumimoji="1" lang="zh-CN" altLang="en-US" sz="2400" dirty="0">
                <a:latin typeface="Arial" pitchFamily="34" charset="0"/>
              </a:rPr>
              <a:t>          </a:t>
            </a:r>
            <a:r>
              <a:rPr kumimoji="1" lang="zh-CN" altLang="en-US" sz="2400" dirty="0">
                <a:latin typeface="华文新魏" pitchFamily="2" charset="-122"/>
                <a:ea typeface="华文新魏" pitchFamily="2" charset="-122"/>
              </a:rPr>
              <a:t>从前有个村子里有三个能说会道的人。一个是厨师，一个是裁缝，一个是车把式。谁家有什么事都请他们去帮忙。有一次，村上一哥俩分家，请这三人去“说和”。这三人先在厨师家碰头。厨师说：“去了，要快刀斩乱麻，别锅啦碗啦分不清。”赶车的接过话茬：“咱们也不是没管过这号事，前有车后有辙的，别太出格就行。”裁缝说：“我们办事不能太偏了，要针过得去，线过得去才行”。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24003" y="0"/>
            <a:ext cx="8029575" cy="523220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  <a:sym typeface="+mn-ea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  <a:sym typeface="+mn-ea"/>
              </a:rPr>
              <a:t>、讲述时要重点突出、条理清晰</a:t>
            </a:r>
            <a:endParaRPr lang="zh-CN" altLang="en-US" sz="2800" b="1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4820" name="TextBox 3"/>
          <p:cNvSpPr txBox="1">
            <a:spLocks noChangeArrowheads="1"/>
          </p:cNvSpPr>
          <p:nvPr/>
        </p:nvSpPr>
        <p:spPr bwMode="auto">
          <a:xfrm>
            <a:off x="1524000" y="3573466"/>
            <a:ext cx="914400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lang="zh-CN" altLang="en-US" sz="2400" dirty="0">
                <a:latin typeface="华文新魏" pitchFamily="2" charset="-122"/>
                <a:ea typeface="华文新魏" pitchFamily="2" charset="-122"/>
                <a:sym typeface="+mn-ea"/>
              </a:rPr>
              <a:t>（</a:t>
            </a:r>
            <a:r>
              <a:rPr lang="en-US" altLang="zh-CN" sz="2400" dirty="0">
                <a:latin typeface="华文新魏" pitchFamily="2" charset="-122"/>
                <a:ea typeface="华文新魏" pitchFamily="2" charset="-122"/>
                <a:sym typeface="+mn-ea"/>
              </a:rPr>
              <a:t>2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  <a:sym typeface="+mn-ea"/>
              </a:rPr>
              <a:t>）注意内容不能繁复，时间不宜太长，要清楚听者的注意力是有限的。</a:t>
            </a:r>
          </a:p>
          <a:p>
            <a:pPr defTabSz="914400" eaLnBrk="1" hangingPunct="1"/>
            <a:r>
              <a:rPr lang="zh-CN" altLang="en-US" sz="2400" dirty="0">
                <a:latin typeface="华文新魏" pitchFamily="2" charset="-122"/>
                <a:ea typeface="华文新魏" pitchFamily="2" charset="-122"/>
                <a:sym typeface="+mn-ea"/>
              </a:rPr>
              <a:t>  一次，美国著名作家马克</a:t>
            </a:r>
            <a:r>
              <a:rPr lang="en-US" altLang="zh-CN" sz="2400" dirty="0">
                <a:latin typeface="华文新魏" pitchFamily="2" charset="-122"/>
                <a:ea typeface="华文新魏" pitchFamily="2" charset="-122"/>
                <a:sym typeface="+mn-ea"/>
              </a:rPr>
              <a:t>·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  <a:sym typeface="+mn-ea"/>
              </a:rPr>
              <a:t>吐温听了一位演说家的募捐演讲，前十分钟，马克吐温被演说家的话语感动的热泪盈眶，他把自己身上所有的钱捐了出来。可一小时过去后，演说家还在重复着同样的话，马克吐温把钱拿回了一半。两个小时过去了，依然如故，最终马克吐温拿回了所有的钱。</a:t>
            </a:r>
          </a:p>
          <a:p>
            <a:pPr defTabSz="914400" eaLnBrk="1" hangingPunct="1"/>
            <a:r>
              <a:rPr lang="zh-CN" altLang="en-US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sym typeface="+mn-ea"/>
              </a:rPr>
              <a:t>    你知道为什么吗？</a:t>
            </a:r>
            <a:endParaRPr lang="zh-CN" altLang="en-US" sz="2800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4" grpId="0" animBg="1"/>
      <p:bldP spid="34820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文本框 1"/>
          <p:cNvSpPr txBox="1">
            <a:spLocks noChangeArrowheads="1"/>
          </p:cNvSpPr>
          <p:nvPr/>
        </p:nvSpPr>
        <p:spPr bwMode="auto">
          <a:xfrm>
            <a:off x="1524000" y="981078"/>
            <a:ext cx="914400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lang="en-US" altLang="zh-CN" sz="2800">
                <a:latin typeface="华文新魏" pitchFamily="2" charset="-122"/>
                <a:ea typeface="华文新魏" pitchFamily="2" charset="-122"/>
                <a:sym typeface="+mn-ea"/>
              </a:rPr>
              <a:t> 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+mn-ea"/>
              </a:rPr>
              <a:t>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  <a:sym typeface="+mn-ea"/>
              </a:rPr>
              <a:t>1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+mn-ea"/>
              </a:rPr>
              <a:t>）多用短句，少用长句。</a:t>
            </a:r>
          </a:p>
          <a:p>
            <a:pPr defTabSz="914400" eaLnBrk="1" hangingPunct="1"/>
            <a:endParaRPr lang="zh-CN" altLang="en-US" sz="2800">
              <a:latin typeface="华文新魏" pitchFamily="2" charset="-122"/>
              <a:ea typeface="华文新魏" pitchFamily="2" charset="-122"/>
              <a:sym typeface="+mn-ea"/>
            </a:endParaRPr>
          </a:p>
          <a:p>
            <a:pPr defTabSz="914400" eaLnBrk="1" hangingPunct="1"/>
            <a:r>
              <a:rPr lang="en-US" altLang="zh-CN" sz="2800">
                <a:latin typeface="华文新魏" pitchFamily="2" charset="-122"/>
                <a:ea typeface="华文新魏" pitchFamily="2" charset="-122"/>
                <a:sym typeface="+mn-ea"/>
              </a:rPr>
              <a:t> 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+mn-ea"/>
              </a:rPr>
              <a:t>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  <a:sym typeface="+mn-ea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+mn-ea"/>
              </a:rPr>
              <a:t>）多用单句，少用复句。</a:t>
            </a:r>
          </a:p>
          <a:p>
            <a:pPr defTabSz="914400" eaLnBrk="1" hangingPunct="1"/>
            <a:endParaRPr lang="zh-CN" altLang="en-US" sz="2800">
              <a:latin typeface="华文新魏" pitchFamily="2" charset="-122"/>
              <a:ea typeface="华文新魏" pitchFamily="2" charset="-122"/>
              <a:sym typeface="+mn-ea"/>
            </a:endParaRPr>
          </a:p>
          <a:p>
            <a:pPr defTabSz="914400" eaLnBrk="1" hangingPunct="1"/>
            <a:r>
              <a:rPr lang="en-US" altLang="zh-CN" sz="2800">
                <a:latin typeface="华文新魏" pitchFamily="2" charset="-122"/>
                <a:ea typeface="华文新魏" pitchFamily="2" charset="-122"/>
                <a:sym typeface="+mn-ea"/>
              </a:rPr>
              <a:t> 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+mn-ea"/>
              </a:rPr>
              <a:t>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  <a:sym typeface="+mn-ea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+mn-ea"/>
              </a:rPr>
              <a:t>）避免使用生僻词语和专业术语。</a:t>
            </a:r>
          </a:p>
          <a:p>
            <a:pPr defTabSz="914400" eaLnBrk="1" hangingPunct="1"/>
            <a:endParaRPr lang="zh-CN" altLang="en-US" sz="2800">
              <a:latin typeface="华文新魏" pitchFamily="2" charset="-122"/>
              <a:ea typeface="华文新魏" pitchFamily="2" charset="-122"/>
              <a:sym typeface="+mn-ea"/>
            </a:endParaRPr>
          </a:p>
          <a:p>
            <a:pPr defTabSz="914400" eaLnBrk="1" hangingPunct="1"/>
            <a:r>
              <a:rPr lang="en-US" altLang="zh-CN" sz="2800">
                <a:latin typeface="华文新魏" pitchFamily="2" charset="-122"/>
                <a:ea typeface="华文新魏" pitchFamily="2" charset="-122"/>
                <a:sym typeface="+mn-ea"/>
              </a:rPr>
              <a:t>  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+mn-ea"/>
              </a:rPr>
              <a:t>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  <a:sym typeface="+mn-ea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+mn-ea"/>
              </a:rPr>
              <a:t>）还可以借助语速、语调、动作、表情等增加感染力。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74828" y="333375"/>
            <a:ext cx="8029575" cy="523220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hangingPunct="1"/>
            <a:r>
              <a:rPr lang="en-US" altLang="zh-CN" sz="2800">
                <a:latin typeface="华文新魏" pitchFamily="2" charset="-122"/>
                <a:ea typeface="华文新魏" pitchFamily="2" charset="-122"/>
                <a:sym typeface="+mn-ea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  <a:sym typeface="+mn-ea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  <a:sym typeface="+mn-ea"/>
              </a:rPr>
              <a:t>、注意口语表达的特点</a:t>
            </a:r>
            <a:endParaRPr lang="zh-CN" altLang="en-US" sz="2800" b="1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11" descr="山底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6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文本框 13"/>
          <p:cNvSpPr txBox="1">
            <a:spLocks noChangeArrowheads="1"/>
          </p:cNvSpPr>
          <p:nvPr/>
        </p:nvSpPr>
        <p:spPr bwMode="auto">
          <a:xfrm>
            <a:off x="13809663" y="23399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3557" name="文本框 14"/>
          <p:cNvSpPr txBox="1">
            <a:spLocks noChangeArrowheads="1"/>
          </p:cNvSpPr>
          <p:nvPr/>
        </p:nvSpPr>
        <p:spPr bwMode="auto">
          <a:xfrm>
            <a:off x="13609638" y="4170364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3558" name="TextBox 13"/>
          <p:cNvSpPr txBox="1">
            <a:spLocks noChangeArrowheads="1"/>
          </p:cNvSpPr>
          <p:nvPr/>
        </p:nvSpPr>
        <p:spPr bwMode="auto">
          <a:xfrm>
            <a:off x="4937128" y="247653"/>
            <a:ext cx="46783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5400">
                <a:solidFill>
                  <a:schemeClr val="bg1"/>
                </a:solidFill>
                <a:latin typeface="方正隶书_GBK" pitchFamily="65" charset="-122"/>
                <a:ea typeface="方正隶书_GBK" pitchFamily="65" charset="-122"/>
              </a:rPr>
              <a:t>活动指导</a:t>
            </a:r>
          </a:p>
        </p:txBody>
      </p:sp>
      <p:sp>
        <p:nvSpPr>
          <p:cNvPr id="23559" name="矩形 1"/>
          <p:cNvSpPr>
            <a:spLocks noChangeArrowheads="1"/>
          </p:cNvSpPr>
          <p:nvPr/>
        </p:nvSpPr>
        <p:spPr bwMode="auto">
          <a:xfrm>
            <a:off x="1693866" y="247653"/>
            <a:ext cx="21478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活动要求：</a:t>
            </a:r>
            <a:r>
              <a:rPr lang="zh-CN" altLang="en-US" sz="28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</a:t>
            </a:r>
          </a:p>
        </p:txBody>
      </p:sp>
      <p:sp>
        <p:nvSpPr>
          <p:cNvPr id="23560" name="TextBox 2"/>
          <p:cNvSpPr txBox="1">
            <a:spLocks noChangeArrowheads="1"/>
          </p:cNvSpPr>
          <p:nvPr/>
        </p:nvSpPr>
        <p:spPr bwMode="auto">
          <a:xfrm>
            <a:off x="1693866" y="766766"/>
            <a:ext cx="8974137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提示：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 dirty="0">
                <a:latin typeface="宋体" pitchFamily="2" charset="-122"/>
              </a:rPr>
              <a:t>    1.</a:t>
            </a:r>
            <a:r>
              <a:rPr lang="zh-CN" altLang="en-US" sz="2800" b="1" dirty="0">
                <a:latin typeface="宋体" pitchFamily="2" charset="-122"/>
              </a:rPr>
              <a:t>讲述故事，要交代清楚故事的来龙去脉、前因后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800" b="1" dirty="0">
                <a:latin typeface="宋体" pitchFamily="2" charset="-122"/>
              </a:rPr>
              <a:t>果，还要把故事中的人物、时间、地点等表述清楚。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 dirty="0">
                <a:latin typeface="宋体" pitchFamily="2" charset="-122"/>
              </a:rPr>
              <a:t>    2.</a:t>
            </a:r>
            <a:r>
              <a:rPr lang="zh-CN" altLang="en-US" sz="2800" b="1" dirty="0">
                <a:latin typeface="宋体" pitchFamily="2" charset="-122"/>
              </a:rPr>
              <a:t>讲述故事的中人物，可以选一些方面，如肖像、神态、行动、语言、心理等，要突出人物的某种性格特征或精神品质。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 dirty="0">
                <a:latin typeface="宋体" pitchFamily="2" charset="-122"/>
              </a:rPr>
              <a:t>    3.</a:t>
            </a:r>
            <a:r>
              <a:rPr lang="zh-CN" altLang="en-US" sz="2800" b="1" dirty="0">
                <a:latin typeface="宋体" pitchFamily="2" charset="-122"/>
              </a:rPr>
              <a:t>根据讲述对象、环境的不同，选择不同的讲述方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800" b="1" dirty="0">
                <a:latin typeface="宋体" pitchFamily="2" charset="-122"/>
              </a:rPr>
              <a:t>式。可以适当营造有利于讲述的氛围。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主题2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主题2" id="{DBBD2ABE-4707-4835-8756-29C7132312D4}" vid="{E41E0491-410D-44A4-98E8-1E884B6BAB97}"/>
    </a:ext>
  </a:extLst>
</a:theme>
</file>

<file path=ppt/theme/theme4.xml><?xml version="1.0" encoding="utf-8"?>
<a:theme xmlns:a="http://schemas.openxmlformats.org/drawingml/2006/main" name="2_自定义设计方案">
  <a:themeElements>
    <a:clrScheme name="1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Office 主题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2101</Words>
  <Application>Microsoft Office PowerPoint</Application>
  <PresentationFormat>宽屏</PresentationFormat>
  <Paragraphs>93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16</vt:i4>
      </vt:variant>
    </vt:vector>
  </HeadingPairs>
  <TitlesOfParts>
    <vt:vector size="33" baseType="lpstr">
      <vt:lpstr>Meiryo</vt:lpstr>
      <vt:lpstr>方正隶书_GBK</vt:lpstr>
      <vt:lpstr>汉仪大宋简</vt:lpstr>
      <vt:lpstr>黑体</vt:lpstr>
      <vt:lpstr>华文新魏</vt:lpstr>
      <vt:lpstr>宋体</vt:lpstr>
      <vt:lpstr>微软雅黑</vt:lpstr>
      <vt:lpstr>Arial</vt:lpstr>
      <vt:lpstr>Calibri</vt:lpstr>
      <vt:lpstr>Calibri Light</vt:lpstr>
      <vt:lpstr>1_自定义设计方案</vt:lpstr>
      <vt:lpstr>1_Office 主题</vt:lpstr>
      <vt:lpstr>主题2</vt:lpstr>
      <vt:lpstr>2_自定义设计方案</vt:lpstr>
      <vt:lpstr>3_Office 主题</vt:lpstr>
      <vt:lpstr>4_Office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2015-12-09T07:23:26Z</dcterms:created>
  <dcterms:modified xsi:type="dcterms:W3CDTF">2021-12-25T04:06:00Z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2052-10.1.0.6689</vt:lpwstr>
  </property>
</Properties>
</file>