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tags/tag14.xml" ContentType="application/vnd.openxmlformats-officedocument.presentationml.tags+xml"/>
  <Override PartName="/ppt/notesSlides/notesSlide4.xml" ContentType="application/vnd.openxmlformats-officedocument.presentationml.notesSlide+xml"/>
  <Override PartName="/ppt/tags/tag15.xml" ContentType="application/vnd.openxmlformats-officedocument.presentationml.tags+xml"/>
  <Override PartName="/ppt/notesSlides/notesSlide5.xml" ContentType="application/vnd.openxmlformats-officedocument.presentationml.notesSlide+xml"/>
  <Override PartName="/ppt/tags/tag16.xml" ContentType="application/vnd.openxmlformats-officedocument.presentationml.tags+xml"/>
  <Override PartName="/ppt/notesSlides/notesSlide6.xml" ContentType="application/vnd.openxmlformats-officedocument.presentationml.notesSlide+xml"/>
  <Override PartName="/ppt/tags/tag17.xml" ContentType="application/vnd.openxmlformats-officedocument.presentationml.tags+xml"/>
  <Override PartName="/ppt/notesSlides/notesSlide7.xml" ContentType="application/vnd.openxmlformats-officedocument.presentationml.notesSlide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tags/tag19.xml" ContentType="application/vnd.openxmlformats-officedocument.presentationml.tags+xml"/>
  <Override PartName="/ppt/notesSlides/notesSlide9.xml" ContentType="application/vnd.openxmlformats-officedocument.presentationml.notesSlide+xml"/>
  <Override PartName="/ppt/tags/tag20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  <p:sldMasterId id="2147483670" r:id="rId3"/>
    <p:sldMasterId id="2147483681" r:id="rId4"/>
  </p:sldMasterIdLst>
  <p:notesMasterIdLst>
    <p:notesMasterId r:id="rId16"/>
  </p:notesMasterIdLst>
  <p:handoutMasterIdLst>
    <p:handoutMasterId r:id="rId17"/>
  </p:handoutMasterIdLst>
  <p:sldIdLst>
    <p:sldId id="272" r:id="rId5"/>
    <p:sldId id="447" r:id="rId6"/>
    <p:sldId id="483" r:id="rId7"/>
    <p:sldId id="533" r:id="rId8"/>
    <p:sldId id="534" r:id="rId9"/>
    <p:sldId id="535" r:id="rId10"/>
    <p:sldId id="545" r:id="rId11"/>
    <p:sldId id="511" r:id="rId12"/>
    <p:sldId id="546" r:id="rId13"/>
    <p:sldId id="521" r:id="rId14"/>
    <p:sldId id="547" r:id="rId15"/>
  </p:sldIdLst>
  <p:sldSz cx="9144000" cy="5143500" type="screen16x9"/>
  <p:notesSz cx="6858000" cy="9144000"/>
  <p:custDataLst>
    <p:tags r:id="rId1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6">
          <p15:clr>
            <a:srgbClr val="A4A3A4"/>
          </p15:clr>
        </p15:guide>
        <p15:guide id="2" orient="horz" pos="108">
          <p15:clr>
            <a:srgbClr val="A4A3A4"/>
          </p15:clr>
        </p15:guide>
        <p15:guide id="3" orient="horz" pos="843">
          <p15:clr>
            <a:srgbClr val="A4A3A4"/>
          </p15:clr>
        </p15:guide>
        <p15:guide id="4" orient="horz" pos="773">
          <p15:clr>
            <a:srgbClr val="A4A3A4"/>
          </p15:clr>
        </p15:guide>
        <p15:guide id="5" pos="188">
          <p15:clr>
            <a:srgbClr val="A4A3A4"/>
          </p15:clr>
        </p15:guide>
        <p15:guide id="6" pos="383">
          <p15:clr>
            <a:srgbClr val="A4A3A4"/>
          </p15:clr>
        </p15:guide>
        <p15:guide id="7" pos="45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FF7"/>
    <a:srgbClr val="E4F3F4"/>
    <a:srgbClr val="FE9802"/>
    <a:srgbClr val="DFFABE"/>
    <a:srgbClr val="FBECEB"/>
    <a:srgbClr val="FAE4E2"/>
    <a:srgbClr val="FFFFC5"/>
    <a:srgbClr val="DFD6F0"/>
    <a:srgbClr val="F4EEF8"/>
    <a:srgbClr val="EADE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6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66" y="120"/>
      </p:cViewPr>
      <p:guideLst>
        <p:guide orient="horz" pos="2106"/>
        <p:guide orient="horz" pos="108"/>
        <p:guide orient="horz" pos="843"/>
        <p:guide orient="horz" pos="773"/>
        <p:guide pos="188"/>
        <p:guide pos="383"/>
        <p:guide pos="457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717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4CCA6-6EA6-4EEA-A4EB-59FEDC1331C9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A43CB-8CD8-481B-826F-9EA9627E8B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731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41947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3808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5133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776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695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91783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1648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33844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8028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1678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8266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2227" y="1878806"/>
            <a:ext cx="6858000" cy="851868"/>
          </a:xfrm>
        </p:spPr>
        <p:txBody>
          <a:bodyPr anchor="b"/>
          <a:lstStyle>
            <a:lvl1pPr algn="ctr">
              <a:defRPr sz="30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2227" y="2730675"/>
            <a:ext cx="6858000" cy="441151"/>
          </a:xfrm>
          <a:blipFill>
            <a:blip r:embed="rId3" cstate="print"/>
            <a:stretch>
              <a:fillRect/>
            </a:stretch>
          </a:blip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2227" y="1878806"/>
            <a:ext cx="6858000" cy="851868"/>
          </a:xfrm>
        </p:spPr>
        <p:txBody>
          <a:bodyPr anchor="b"/>
          <a:lstStyle>
            <a:lvl1pPr algn="ctr">
              <a:defRPr sz="30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2227" y="2730675"/>
            <a:ext cx="6858000" cy="441151"/>
          </a:xfrm>
          <a:blipFill>
            <a:blip r:embed="rId3" cstate="print"/>
            <a:stretch>
              <a:fillRect/>
            </a:stretch>
          </a:blip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0343" y="1129033"/>
            <a:ext cx="6423314" cy="1244714"/>
          </a:xfrm>
        </p:spPr>
        <p:txBody>
          <a:bodyPr anchor="b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0343" y="2391883"/>
            <a:ext cx="6423314" cy="654566"/>
          </a:xfrm>
          <a:blipFill>
            <a:blip r:embed="rId2" cstate="screen"/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</p:spPr>
        <p:txBody>
          <a:bodyPr anchor="ctr">
            <a:normAutofit/>
          </a:bodyPr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06091"/>
            <a:ext cx="7886700" cy="17172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650" y="2957850"/>
            <a:ext cx="7886700" cy="17172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5672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092656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710590"/>
            <a:ext cx="3868340" cy="2763441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092656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710590"/>
            <a:ext cx="3887391" cy="2763441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2035"/>
            <a:ext cx="7886700" cy="69770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850D-0D6D-4A73-86CC-0144F5CF1F23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5E4F-3AC7-4976-9CE3-A9364AC471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6243921" y="4909069"/>
            <a:ext cx="581352" cy="2231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72000" y="367663"/>
            <a:ext cx="9144000" cy="5143502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86136" y="273844"/>
            <a:ext cx="829214" cy="4358879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889271" cy="4358879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2227" y="1878806"/>
            <a:ext cx="6858000" cy="851868"/>
          </a:xfrm>
        </p:spPr>
        <p:txBody>
          <a:bodyPr anchor="b"/>
          <a:lstStyle>
            <a:lvl1pPr algn="ctr">
              <a:defRPr sz="30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2227" y="2730675"/>
            <a:ext cx="6858000" cy="441151"/>
          </a:xfrm>
          <a:blipFill>
            <a:blip r:embed="rId3" cstate="print"/>
            <a:stretch>
              <a:fillRect/>
            </a:stretch>
          </a:blip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0343" y="1129033"/>
            <a:ext cx="6423314" cy="1244714"/>
          </a:xfrm>
        </p:spPr>
        <p:txBody>
          <a:bodyPr anchor="b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0343" y="2391883"/>
            <a:ext cx="6423314" cy="654566"/>
          </a:xfrm>
          <a:blipFill>
            <a:blip r:embed="rId2" cstate="screen"/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</p:spPr>
        <p:txBody>
          <a:bodyPr anchor="ctr">
            <a:normAutofit/>
          </a:bodyPr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06091"/>
            <a:ext cx="7886700" cy="17172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650" y="2957850"/>
            <a:ext cx="7886700" cy="17172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4339" y="4767263"/>
            <a:ext cx="2057400" cy="273844"/>
          </a:xfrm>
        </p:spPr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5672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092656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710590"/>
            <a:ext cx="3868340" cy="2763441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092656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710590"/>
            <a:ext cx="3887391" cy="2763441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2035"/>
            <a:ext cx="7886700" cy="69770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850D-0D6D-4A73-86CC-0144F5CF1F23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5E4F-3AC7-4976-9CE3-A9364AC471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6243921" y="4909069"/>
            <a:ext cx="581352" cy="2231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-2"/>
            <a:ext cx="9144000" cy="5143502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86136" y="273844"/>
            <a:ext cx="829214" cy="4358879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889271" cy="4358879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0343" y="1129033"/>
            <a:ext cx="6423314" cy="1244714"/>
          </a:xfrm>
        </p:spPr>
        <p:txBody>
          <a:bodyPr anchor="b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0343" y="2391883"/>
            <a:ext cx="6423314" cy="654566"/>
          </a:xfrm>
          <a:blipFill>
            <a:blip r:embed="rId2" cstate="screen"/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8764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436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9034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1495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20472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8654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0164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0291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972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</p:spPr>
        <p:txBody>
          <a:bodyPr anchor="ctr">
            <a:normAutofit/>
          </a:bodyPr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06091"/>
            <a:ext cx="7886700" cy="17172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650" y="2957850"/>
            <a:ext cx="7886700" cy="17172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4339" y="4767263"/>
            <a:ext cx="2057400" cy="273844"/>
          </a:xfrm>
        </p:spPr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888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355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5672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092656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710590"/>
            <a:ext cx="3868340" cy="2763441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092656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710590"/>
            <a:ext cx="3887391" cy="2763441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2035"/>
            <a:ext cx="7886700" cy="69770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850D-0D6D-4A73-86CC-0144F5CF1F23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5E4F-3AC7-4976-9CE3-A9364AC471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6243921" y="4909069"/>
            <a:ext cx="581352" cy="2231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-2"/>
            <a:ext cx="9144000" cy="5143502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86136" y="273844"/>
            <a:ext cx="829214" cy="4358879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889271" cy="4358879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ags" Target="../tags/tag4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tags" Target="../tags/tag7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ags" Target="../tags/tag6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4" cstate="screen"/>
          <a:srcRect t="-1"/>
          <a:stretch>
            <a:fillRect/>
          </a:stretch>
        </p:blipFill>
        <p:spPr>
          <a:xfrm>
            <a:off x="0" y="530527"/>
            <a:ext cx="9144000" cy="461297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0"/>
            <a:ext cx="9144000" cy="4754088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650" y="273844"/>
            <a:ext cx="7886700" cy="697706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650" y="1108711"/>
            <a:ext cx="7886700" cy="352401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b="1" kern="1200">
          <a:solidFill>
            <a:schemeClr val="accent1">
              <a:lumMod val="50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Tx/>
        <a:buBlip>
          <a:blip r:embed="rId15"/>
        </a:buBlip>
        <a:defRPr sz="1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4" cstate="screen"/>
          <a:srcRect t="-1"/>
          <a:stretch>
            <a:fillRect/>
          </a:stretch>
        </p:blipFill>
        <p:spPr>
          <a:xfrm>
            <a:off x="0" y="530527"/>
            <a:ext cx="9144000" cy="461297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0"/>
            <a:ext cx="9144000" cy="4754088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650" y="273844"/>
            <a:ext cx="7886700" cy="697706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650" y="1108711"/>
            <a:ext cx="7886700" cy="352401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b="1" kern="1200">
          <a:solidFill>
            <a:schemeClr val="accent1">
              <a:lumMod val="50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Tx/>
        <a:buBlip>
          <a:blip r:embed="rId15"/>
        </a:buBlip>
        <a:defRPr sz="1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4" cstate="screen"/>
          <a:srcRect t="-1"/>
          <a:stretch>
            <a:fillRect/>
          </a:stretch>
        </p:blipFill>
        <p:spPr>
          <a:xfrm>
            <a:off x="0" y="530527"/>
            <a:ext cx="9144000" cy="461297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0"/>
            <a:ext cx="9144000" cy="4754088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650" y="273844"/>
            <a:ext cx="7886700" cy="697706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650" y="1108711"/>
            <a:ext cx="7886700" cy="352401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04805-93DF-4705-8899-8C802267297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b="1" kern="1200">
          <a:solidFill>
            <a:schemeClr val="accent1">
              <a:lumMod val="50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Tx/>
        <a:buBlip>
          <a:blip r:embed="rId15"/>
        </a:buBlip>
        <a:defRPr sz="1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945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20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7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661222" y="1095233"/>
            <a:ext cx="2992064" cy="18004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 spc="225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口语交际</a:t>
            </a:r>
            <a:endParaRPr lang="en-US" altLang="zh-CN" sz="4100" b="1" spc="225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r>
              <a:rPr lang="zh-CN" altLang="en-US" sz="7200" b="1" spc="225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讲述</a:t>
            </a:r>
          </a:p>
        </p:txBody>
      </p:sp>
      <p:pic>
        <p:nvPicPr>
          <p:cNvPr id="4" name="图片 3" descr="6d5cde883c7ca842d804ebcc2cebf3af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1488" t="4577" b="2687"/>
          <a:stretch>
            <a:fillRect/>
          </a:stretch>
        </p:blipFill>
        <p:spPr>
          <a:xfrm>
            <a:off x="1259006" y="1095232"/>
            <a:ext cx="1697575" cy="228258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3890120"/>
            <a:ext cx="9144000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  <p:bldLst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 15"/>
          <p:cNvSpPr/>
          <p:nvPr/>
        </p:nvSpPr>
        <p:spPr>
          <a:xfrm>
            <a:off x="634622" y="972404"/>
            <a:ext cx="7830000" cy="2700000"/>
          </a:xfrm>
          <a:prstGeom prst="roundRect">
            <a:avLst>
              <a:gd name="adj" fmla="val 5478"/>
            </a:avLst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3"/>
          <p:cNvSpPr txBox="1">
            <a:spLocks noChangeArrowheads="1"/>
          </p:cNvSpPr>
          <p:nvPr/>
        </p:nvSpPr>
        <p:spPr bwMode="auto">
          <a:xfrm>
            <a:off x="982640" y="1060294"/>
            <a:ext cx="7175310" cy="24929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spc="225" dirty="0">
                <a:solidFill>
                  <a:srgbClr val="0070C0"/>
                </a:solidFill>
                <a:latin typeface="+mn-ea"/>
              </a:rPr>
              <a:t>归纳总结：</a:t>
            </a:r>
            <a:endParaRPr lang="en-US" altLang="zh-CN" sz="2100" b="1" spc="225" dirty="0">
              <a:solidFill>
                <a:srgbClr val="0070C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spc="225" dirty="0">
                <a:latin typeface="+mn-ea"/>
              </a:rPr>
              <a:t>讲人物，重描述；用方法，来突出；抓细节，彰个性。讲故事，重过程；因与果，讲清楚；有波折，有起伏；做讲述，用口语；多短句，注语气；听讲述，有标准；作评价，有思路。</a:t>
            </a:r>
          </a:p>
        </p:txBody>
      </p:sp>
      <p:pic>
        <p:nvPicPr>
          <p:cNvPr id="9" name="图片 8" descr="4401485bf8cf0519a7082d02c0583635.png"/>
          <p:cNvPicPr>
            <a:picLocks noChangeAspect="1"/>
          </p:cNvPicPr>
          <p:nvPr/>
        </p:nvPicPr>
        <p:blipFill>
          <a:blip r:embed="rId4" cstate="print"/>
          <a:srcRect l="12604" t="33562" r="10570" b="9530"/>
          <a:stretch>
            <a:fillRect/>
          </a:stretch>
        </p:blipFill>
        <p:spPr>
          <a:xfrm>
            <a:off x="6591869" y="3243595"/>
            <a:ext cx="1443251" cy="1899905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10"/>
          <p:cNvSpPr txBox="1"/>
          <p:nvPr/>
        </p:nvSpPr>
        <p:spPr>
          <a:xfrm>
            <a:off x="875927" y="263108"/>
            <a:ext cx="101002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总结提高</a:t>
            </a:r>
          </a:p>
        </p:txBody>
      </p:sp>
      <p:sp>
        <p:nvSpPr>
          <p:cNvPr id="11" name="文本框 8"/>
          <p:cNvSpPr txBox="1"/>
          <p:nvPr/>
        </p:nvSpPr>
        <p:spPr>
          <a:xfrm>
            <a:off x="112597" y="205400"/>
            <a:ext cx="90035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讲述</a:t>
            </a:r>
            <a:endParaRPr lang="zh-CN" altLang="en-US" sz="15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037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img"/>
          <p:cNvPicPr>
            <a:picLocks noChangeAspect="1"/>
          </p:cNvPicPr>
          <p:nvPr/>
        </p:nvPicPr>
        <p:blipFill>
          <a:blip r:embed="rId7" cstate="print"/>
          <a:srcRect t="11806" r="10613"/>
          <a:stretch>
            <a:fillRect/>
          </a:stretch>
        </p:blipFill>
        <p:spPr>
          <a:xfrm flipH="1">
            <a:off x="3810" y="-13812"/>
            <a:ext cx="2576513" cy="1410653"/>
          </a:xfrm>
          <a:prstGeom prst="rect">
            <a:avLst/>
          </a:prstGeom>
        </p:spPr>
      </p:pic>
      <p:sp>
        <p:nvSpPr>
          <p:cNvPr id="50" name="任意多边形 49"/>
          <p:cNvSpPr/>
          <p:nvPr>
            <p:custDataLst>
              <p:tags r:id="rId2"/>
            </p:custDataLst>
          </p:nvPr>
        </p:nvSpPr>
        <p:spPr bwMode="auto">
          <a:xfrm>
            <a:off x="1423146" y="1478114"/>
            <a:ext cx="213836" cy="202406"/>
          </a:xfrm>
          <a:custGeom>
            <a:avLst/>
            <a:gdLst>
              <a:gd name="connsiteX0" fmla="*/ 697056 w 800580"/>
              <a:gd name="connsiteY0" fmla="*/ 58976 h 755406"/>
              <a:gd name="connsiteX1" fmla="*/ 653765 w 800580"/>
              <a:gd name="connsiteY1" fmla="*/ 97876 h 755406"/>
              <a:gd name="connsiteX2" fmla="*/ 697056 w 800580"/>
              <a:gd name="connsiteY2" fmla="*/ 136776 h 755406"/>
              <a:gd name="connsiteX3" fmla="*/ 740347 w 800580"/>
              <a:gd name="connsiteY3" fmla="*/ 97876 h 755406"/>
              <a:gd name="connsiteX4" fmla="*/ 697056 w 800580"/>
              <a:gd name="connsiteY4" fmla="*/ 58976 h 755406"/>
              <a:gd name="connsiteX5" fmla="*/ 400291 w 800580"/>
              <a:gd name="connsiteY5" fmla="*/ 0 h 755406"/>
              <a:gd name="connsiteX6" fmla="*/ 800580 w 800580"/>
              <a:gd name="connsiteY6" fmla="*/ 0 h 755406"/>
              <a:gd name="connsiteX7" fmla="*/ 800580 w 800580"/>
              <a:gd name="connsiteY7" fmla="*/ 377703 h 755406"/>
              <a:gd name="connsiteX8" fmla="*/ 400290 w 800580"/>
              <a:gd name="connsiteY8" fmla="*/ 755406 h 755406"/>
              <a:gd name="connsiteX9" fmla="*/ 0 w 800580"/>
              <a:gd name="connsiteY9" fmla="*/ 377703 h 755406"/>
              <a:gd name="connsiteX10" fmla="*/ 1 w 800580"/>
              <a:gd name="connsiteY10" fmla="*/ 377703 h 755406"/>
              <a:gd name="connsiteX11" fmla="*/ 400291 w 800580"/>
              <a:gd name="connsiteY11" fmla="*/ 0 h 75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0580" h="755406">
                <a:moveTo>
                  <a:pt x="697056" y="58976"/>
                </a:moveTo>
                <a:cubicBezTo>
                  <a:pt x="673147" y="58976"/>
                  <a:pt x="653765" y="76392"/>
                  <a:pt x="653765" y="97876"/>
                </a:cubicBezTo>
                <a:cubicBezTo>
                  <a:pt x="653765" y="119360"/>
                  <a:pt x="673147" y="136776"/>
                  <a:pt x="697056" y="136776"/>
                </a:cubicBezTo>
                <a:cubicBezTo>
                  <a:pt x="720965" y="136776"/>
                  <a:pt x="740347" y="119360"/>
                  <a:pt x="740347" y="97876"/>
                </a:cubicBezTo>
                <a:cubicBezTo>
                  <a:pt x="740347" y="76392"/>
                  <a:pt x="720965" y="58976"/>
                  <a:pt x="697056" y="58976"/>
                </a:cubicBezTo>
                <a:close/>
                <a:moveTo>
                  <a:pt x="400291" y="0"/>
                </a:moveTo>
                <a:lnTo>
                  <a:pt x="800580" y="0"/>
                </a:lnTo>
                <a:lnTo>
                  <a:pt x="800580" y="377703"/>
                </a:lnTo>
                <a:cubicBezTo>
                  <a:pt x="800580" y="586303"/>
                  <a:pt x="621364" y="755406"/>
                  <a:pt x="400290" y="755406"/>
                </a:cubicBezTo>
                <a:cubicBezTo>
                  <a:pt x="179216" y="755406"/>
                  <a:pt x="0" y="586303"/>
                  <a:pt x="0" y="377703"/>
                </a:cubicBezTo>
                <a:lnTo>
                  <a:pt x="1" y="377703"/>
                </a:lnTo>
                <a:cubicBezTo>
                  <a:pt x="1" y="169103"/>
                  <a:pt x="179217" y="0"/>
                  <a:pt x="4002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 fontScale="55000" lnSpcReduction="20000"/>
          </a:bodyPr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25764" y="1333777"/>
            <a:ext cx="6299120" cy="265457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385763" indent="-385763">
              <a:buAutoNum type="arabicPeriod"/>
            </a:pPr>
            <a:r>
              <a:rPr lang="zh-CN" altLang="en-US" sz="21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选用短句，注意讲述的特点，把事情及其来龙去脉讲清楚，讲明白。</a:t>
            </a:r>
            <a:endParaRPr lang="en-US" altLang="zh-CN" sz="2100" b="1" dirty="0">
              <a:solidFill>
                <a:schemeClr val="tx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charset="-122"/>
            </a:endParaRPr>
          </a:p>
          <a:p>
            <a:pPr marL="385763" indent="-385763">
              <a:buAutoNum type="arabicPeriod"/>
            </a:pPr>
            <a:endParaRPr lang="zh-CN" altLang="en-US" sz="2100" b="1" dirty="0">
              <a:solidFill>
                <a:schemeClr val="tx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charset="-122"/>
            </a:endParaRPr>
          </a:p>
          <a:p>
            <a:pPr marL="385763" indent="-385763">
              <a:buAutoNum type="arabicPeriod"/>
            </a:pPr>
            <a:r>
              <a:rPr lang="zh-CN" altLang="en-US" sz="21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确定重点，理清关系，在讲述过程中，做到条理清晰，事件突出。</a:t>
            </a:r>
            <a:endParaRPr lang="en-US" altLang="zh-CN" sz="2100" b="1" dirty="0">
              <a:solidFill>
                <a:schemeClr val="tx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charset="-122"/>
            </a:endParaRPr>
          </a:p>
          <a:p>
            <a:pPr marL="385763" indent="-385763">
              <a:buAutoNum type="arabicPeriod"/>
            </a:pPr>
            <a:endParaRPr lang="zh-CN" altLang="en-US" sz="2100" b="1" dirty="0">
              <a:solidFill>
                <a:schemeClr val="tx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charset="-122"/>
            </a:endParaRPr>
          </a:p>
          <a:p>
            <a:pPr marL="385763" indent="-385763">
              <a:buAutoNum type="arabicPeriod"/>
            </a:pPr>
            <a:r>
              <a:rPr lang="zh-CN" altLang="en-US" sz="21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发挥联想和想象，热爱讲述，会用讲述的方法分享生活，养成良好的讲述习惯。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43206" y="732274"/>
            <a:ext cx="8858726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任意多边形 11"/>
          <p:cNvSpPr/>
          <p:nvPr>
            <p:custDataLst>
              <p:tags r:id="rId3"/>
            </p:custDataLst>
          </p:nvPr>
        </p:nvSpPr>
        <p:spPr bwMode="auto">
          <a:xfrm>
            <a:off x="1423146" y="2438371"/>
            <a:ext cx="213836" cy="202406"/>
          </a:xfrm>
          <a:custGeom>
            <a:avLst/>
            <a:gdLst>
              <a:gd name="connsiteX0" fmla="*/ 697056 w 800580"/>
              <a:gd name="connsiteY0" fmla="*/ 58976 h 755406"/>
              <a:gd name="connsiteX1" fmla="*/ 653765 w 800580"/>
              <a:gd name="connsiteY1" fmla="*/ 97876 h 755406"/>
              <a:gd name="connsiteX2" fmla="*/ 697056 w 800580"/>
              <a:gd name="connsiteY2" fmla="*/ 136776 h 755406"/>
              <a:gd name="connsiteX3" fmla="*/ 740347 w 800580"/>
              <a:gd name="connsiteY3" fmla="*/ 97876 h 755406"/>
              <a:gd name="connsiteX4" fmla="*/ 697056 w 800580"/>
              <a:gd name="connsiteY4" fmla="*/ 58976 h 755406"/>
              <a:gd name="connsiteX5" fmla="*/ 400291 w 800580"/>
              <a:gd name="connsiteY5" fmla="*/ 0 h 755406"/>
              <a:gd name="connsiteX6" fmla="*/ 800580 w 800580"/>
              <a:gd name="connsiteY6" fmla="*/ 0 h 755406"/>
              <a:gd name="connsiteX7" fmla="*/ 800580 w 800580"/>
              <a:gd name="connsiteY7" fmla="*/ 377703 h 755406"/>
              <a:gd name="connsiteX8" fmla="*/ 400290 w 800580"/>
              <a:gd name="connsiteY8" fmla="*/ 755406 h 755406"/>
              <a:gd name="connsiteX9" fmla="*/ 0 w 800580"/>
              <a:gd name="connsiteY9" fmla="*/ 377703 h 755406"/>
              <a:gd name="connsiteX10" fmla="*/ 1 w 800580"/>
              <a:gd name="connsiteY10" fmla="*/ 377703 h 755406"/>
              <a:gd name="connsiteX11" fmla="*/ 400291 w 800580"/>
              <a:gd name="connsiteY11" fmla="*/ 0 h 75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0580" h="755406">
                <a:moveTo>
                  <a:pt x="697056" y="58976"/>
                </a:moveTo>
                <a:cubicBezTo>
                  <a:pt x="673147" y="58976"/>
                  <a:pt x="653765" y="76392"/>
                  <a:pt x="653765" y="97876"/>
                </a:cubicBezTo>
                <a:cubicBezTo>
                  <a:pt x="653765" y="119360"/>
                  <a:pt x="673147" y="136776"/>
                  <a:pt x="697056" y="136776"/>
                </a:cubicBezTo>
                <a:cubicBezTo>
                  <a:pt x="720965" y="136776"/>
                  <a:pt x="740347" y="119360"/>
                  <a:pt x="740347" y="97876"/>
                </a:cubicBezTo>
                <a:cubicBezTo>
                  <a:pt x="740347" y="76392"/>
                  <a:pt x="720965" y="58976"/>
                  <a:pt x="697056" y="58976"/>
                </a:cubicBezTo>
                <a:close/>
                <a:moveTo>
                  <a:pt x="400291" y="0"/>
                </a:moveTo>
                <a:lnTo>
                  <a:pt x="800580" y="0"/>
                </a:lnTo>
                <a:lnTo>
                  <a:pt x="800580" y="377703"/>
                </a:lnTo>
                <a:cubicBezTo>
                  <a:pt x="800580" y="586303"/>
                  <a:pt x="621364" y="755406"/>
                  <a:pt x="400290" y="755406"/>
                </a:cubicBezTo>
                <a:cubicBezTo>
                  <a:pt x="179216" y="755406"/>
                  <a:pt x="0" y="586303"/>
                  <a:pt x="0" y="377703"/>
                </a:cubicBezTo>
                <a:lnTo>
                  <a:pt x="1" y="377703"/>
                </a:lnTo>
                <a:cubicBezTo>
                  <a:pt x="1" y="169103"/>
                  <a:pt x="179217" y="0"/>
                  <a:pt x="400291" y="0"/>
                </a:cubicBezTo>
                <a:close/>
              </a:path>
            </a:pathLst>
          </a:custGeom>
          <a:solidFill>
            <a:srgbClr val="8B8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 fontScale="55000" lnSpcReduction="20000"/>
          </a:bodyPr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3" name="任意多边形 12"/>
          <p:cNvSpPr/>
          <p:nvPr>
            <p:custDataLst>
              <p:tags r:id="rId4"/>
            </p:custDataLst>
          </p:nvPr>
        </p:nvSpPr>
        <p:spPr bwMode="auto">
          <a:xfrm>
            <a:off x="1423146" y="3379178"/>
            <a:ext cx="213836" cy="202406"/>
          </a:xfrm>
          <a:custGeom>
            <a:avLst/>
            <a:gdLst>
              <a:gd name="connsiteX0" fmla="*/ 697056 w 800580"/>
              <a:gd name="connsiteY0" fmla="*/ 58976 h 755406"/>
              <a:gd name="connsiteX1" fmla="*/ 653765 w 800580"/>
              <a:gd name="connsiteY1" fmla="*/ 97876 h 755406"/>
              <a:gd name="connsiteX2" fmla="*/ 697056 w 800580"/>
              <a:gd name="connsiteY2" fmla="*/ 136776 h 755406"/>
              <a:gd name="connsiteX3" fmla="*/ 740347 w 800580"/>
              <a:gd name="connsiteY3" fmla="*/ 97876 h 755406"/>
              <a:gd name="connsiteX4" fmla="*/ 697056 w 800580"/>
              <a:gd name="connsiteY4" fmla="*/ 58976 h 755406"/>
              <a:gd name="connsiteX5" fmla="*/ 400291 w 800580"/>
              <a:gd name="connsiteY5" fmla="*/ 0 h 755406"/>
              <a:gd name="connsiteX6" fmla="*/ 800580 w 800580"/>
              <a:gd name="connsiteY6" fmla="*/ 0 h 755406"/>
              <a:gd name="connsiteX7" fmla="*/ 800580 w 800580"/>
              <a:gd name="connsiteY7" fmla="*/ 377703 h 755406"/>
              <a:gd name="connsiteX8" fmla="*/ 400290 w 800580"/>
              <a:gd name="connsiteY8" fmla="*/ 755406 h 755406"/>
              <a:gd name="connsiteX9" fmla="*/ 0 w 800580"/>
              <a:gd name="connsiteY9" fmla="*/ 377703 h 755406"/>
              <a:gd name="connsiteX10" fmla="*/ 1 w 800580"/>
              <a:gd name="connsiteY10" fmla="*/ 377703 h 755406"/>
              <a:gd name="connsiteX11" fmla="*/ 400291 w 800580"/>
              <a:gd name="connsiteY11" fmla="*/ 0 h 75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0580" h="755406">
                <a:moveTo>
                  <a:pt x="697056" y="58976"/>
                </a:moveTo>
                <a:cubicBezTo>
                  <a:pt x="673147" y="58976"/>
                  <a:pt x="653765" y="76392"/>
                  <a:pt x="653765" y="97876"/>
                </a:cubicBezTo>
                <a:cubicBezTo>
                  <a:pt x="653765" y="119360"/>
                  <a:pt x="673147" y="136776"/>
                  <a:pt x="697056" y="136776"/>
                </a:cubicBezTo>
                <a:cubicBezTo>
                  <a:pt x="720965" y="136776"/>
                  <a:pt x="740347" y="119360"/>
                  <a:pt x="740347" y="97876"/>
                </a:cubicBezTo>
                <a:cubicBezTo>
                  <a:pt x="740347" y="76392"/>
                  <a:pt x="720965" y="58976"/>
                  <a:pt x="697056" y="58976"/>
                </a:cubicBezTo>
                <a:close/>
                <a:moveTo>
                  <a:pt x="400291" y="0"/>
                </a:moveTo>
                <a:lnTo>
                  <a:pt x="800580" y="0"/>
                </a:lnTo>
                <a:lnTo>
                  <a:pt x="800580" y="377703"/>
                </a:lnTo>
                <a:cubicBezTo>
                  <a:pt x="800580" y="586303"/>
                  <a:pt x="621364" y="755406"/>
                  <a:pt x="400290" y="755406"/>
                </a:cubicBezTo>
                <a:cubicBezTo>
                  <a:pt x="179216" y="755406"/>
                  <a:pt x="0" y="586303"/>
                  <a:pt x="0" y="377703"/>
                </a:cubicBezTo>
                <a:lnTo>
                  <a:pt x="1" y="377703"/>
                </a:lnTo>
                <a:cubicBezTo>
                  <a:pt x="1" y="169103"/>
                  <a:pt x="179217" y="0"/>
                  <a:pt x="4002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 fontScale="55000" lnSpcReduction="20000"/>
          </a:bodyPr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147852" y="326674"/>
            <a:ext cx="137728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活动目标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471883" y="326674"/>
            <a:ext cx="1521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FDFFF7"/>
                </a:solidFill>
              </a:rPr>
              <a:t>https://www.ypppt.com/</a:t>
            </a:r>
            <a:endParaRPr lang="zh-CN" altLang="en-US" sz="1000" dirty="0">
              <a:solidFill>
                <a:srgbClr val="FDFFF7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框 8"/>
          <p:cNvSpPr txBox="1"/>
          <p:nvPr/>
        </p:nvSpPr>
        <p:spPr>
          <a:xfrm>
            <a:off x="112597" y="205400"/>
            <a:ext cx="90035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讲述</a:t>
            </a:r>
            <a:endParaRPr lang="zh-CN" altLang="en-US" sz="15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7377" name="Rectangle 1"/>
          <p:cNvSpPr>
            <a:spLocks noChangeArrowheads="1"/>
          </p:cNvSpPr>
          <p:nvPr/>
        </p:nvSpPr>
        <p:spPr bwMode="auto">
          <a:xfrm>
            <a:off x="2538488" y="1313528"/>
            <a:ext cx="4268333" cy="4385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225" dirty="0">
                <a:latin typeface="+mn-ea"/>
                <a:cs typeface="Times New Roman" panose="02020603050405020304" pitchFamily="18" charset="0"/>
              </a:rPr>
              <a:t>① 注意讲述的对象和场合</a:t>
            </a:r>
            <a:endParaRPr lang="en-US" altLang="zh-CN" sz="2400" b="1" spc="225" dirty="0">
              <a:latin typeface="+mn-ea"/>
              <a:cs typeface="宋体" panose="02010600030101010101" pitchFamily="2" charset="-122"/>
            </a:endParaRPr>
          </a:p>
        </p:txBody>
      </p:sp>
      <p:sp>
        <p:nvSpPr>
          <p:cNvPr id="46" name="文本框 3"/>
          <p:cNvSpPr txBox="1">
            <a:spLocks noChangeArrowheads="1"/>
          </p:cNvSpPr>
          <p:nvPr/>
        </p:nvSpPr>
        <p:spPr bwMode="auto">
          <a:xfrm>
            <a:off x="3043398" y="488678"/>
            <a:ext cx="3036682" cy="39241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100" b="1" spc="225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讲述需要注意的地方</a:t>
            </a: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1074761" y="2169073"/>
            <a:ext cx="7072952" cy="4385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225" dirty="0">
                <a:latin typeface="+mn-ea"/>
                <a:cs typeface="Times New Roman" panose="02020603050405020304" pitchFamily="18" charset="0"/>
              </a:rPr>
              <a:t>② 要突出重点，条理清楚，运用一些叙事技巧</a:t>
            </a:r>
            <a:endParaRPr lang="en-US" altLang="zh-CN" sz="2400" b="1" spc="225" dirty="0">
              <a:latin typeface="+mn-ea"/>
              <a:cs typeface="宋体" panose="02010600030101010101" pitchFamily="2" charset="-122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2722736" y="3024616"/>
            <a:ext cx="3920320" cy="4385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225" dirty="0">
                <a:latin typeface="+mn-ea"/>
                <a:cs typeface="Times New Roman" panose="02020603050405020304" pitchFamily="18" charset="0"/>
              </a:rPr>
              <a:t>③ 注意口语表达的特点</a:t>
            </a:r>
            <a:endParaRPr lang="en-US" altLang="zh-CN" sz="2400" b="1" spc="225" dirty="0">
              <a:latin typeface="+mn-ea"/>
              <a:cs typeface="宋体" panose="02010600030101010101" pitchFamily="2" charset="-122"/>
            </a:endParaRPr>
          </a:p>
        </p:txBody>
      </p:sp>
      <p:sp>
        <p:nvSpPr>
          <p:cNvPr id="18" name="文本框 10"/>
          <p:cNvSpPr txBox="1"/>
          <p:nvPr/>
        </p:nvSpPr>
        <p:spPr>
          <a:xfrm>
            <a:off x="875927" y="263108"/>
            <a:ext cx="1095748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形成阶段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57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377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框 8"/>
          <p:cNvSpPr txBox="1"/>
          <p:nvPr/>
        </p:nvSpPr>
        <p:spPr>
          <a:xfrm>
            <a:off x="112597" y="205400"/>
            <a:ext cx="90035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讲述</a:t>
            </a:r>
            <a:endParaRPr lang="zh-CN" altLang="en-US" sz="15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10"/>
          <p:cNvSpPr txBox="1"/>
          <p:nvPr/>
        </p:nvSpPr>
        <p:spPr>
          <a:xfrm>
            <a:off x="875927" y="263108"/>
            <a:ext cx="1130291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形成阶段</a:t>
            </a:r>
          </a:p>
        </p:txBody>
      </p:sp>
      <p:sp>
        <p:nvSpPr>
          <p:cNvPr id="357377" name="Rectangle 1"/>
          <p:cNvSpPr>
            <a:spLocks noChangeArrowheads="1"/>
          </p:cNvSpPr>
          <p:nvPr/>
        </p:nvSpPr>
        <p:spPr bwMode="auto">
          <a:xfrm>
            <a:off x="2006218" y="931436"/>
            <a:ext cx="5363570" cy="339323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225" dirty="0">
                <a:latin typeface="+mn-ea"/>
              </a:rPr>
              <a:t>① 我经历过这样一件事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225" dirty="0">
                <a:latin typeface="+mn-ea"/>
              </a:rPr>
              <a:t>② 我有这样一位朋友</a:t>
            </a:r>
            <a:endParaRPr lang="en-US" altLang="zh-CN" sz="2400" b="1" spc="225" dirty="0">
              <a:latin typeface="+mn-ea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225" dirty="0">
                <a:latin typeface="+mn-ea"/>
              </a:rPr>
              <a:t>③ 我印象最深的一次出游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225" dirty="0">
                <a:latin typeface="+mn-ea"/>
              </a:rPr>
              <a:t>④ </a:t>
            </a:r>
            <a:r>
              <a:rPr lang="zh-CN" altLang="en-US" sz="2400" b="1" spc="225" dirty="0">
                <a:latin typeface="+mn-ea"/>
                <a:cs typeface="Times New Roman" panose="02020603050405020304" pitchFamily="18" charset="0"/>
              </a:rPr>
              <a:t>我最喜欢的一位老师（一本书）</a:t>
            </a:r>
            <a:endParaRPr lang="en-US" altLang="zh-CN" sz="2400" b="1" spc="225" dirty="0">
              <a:latin typeface="+mn-ea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225" dirty="0">
                <a:latin typeface="+mn-ea"/>
                <a:cs typeface="Times New Roman" panose="02020603050405020304" pitchFamily="18" charset="0"/>
              </a:rPr>
              <a:t>⑤ 我最爱听的一首歌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225" dirty="0">
                <a:latin typeface="+mn-ea"/>
                <a:cs typeface="Times New Roman" panose="02020603050405020304" pitchFamily="18" charset="0"/>
              </a:rPr>
              <a:t>⑥ </a:t>
            </a:r>
            <a:r>
              <a:rPr lang="zh-CN" altLang="en-US" sz="2400" b="1" spc="225" dirty="0">
                <a:latin typeface="+mn-ea"/>
              </a:rPr>
              <a:t>一个美丽的梦</a:t>
            </a:r>
            <a:endParaRPr lang="zh-CN" altLang="en-US" sz="2400" b="1" spc="225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2" name="文本框 3"/>
          <p:cNvSpPr txBox="1">
            <a:spLocks noChangeArrowheads="1"/>
          </p:cNvSpPr>
          <p:nvPr/>
        </p:nvSpPr>
        <p:spPr bwMode="auto">
          <a:xfrm>
            <a:off x="3043398" y="457971"/>
            <a:ext cx="3036682" cy="4385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400" b="1" spc="225" dirty="0">
                <a:solidFill>
                  <a:srgbClr val="FE980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备选题目</a:t>
            </a:r>
          </a:p>
        </p:txBody>
      </p:sp>
      <p:pic>
        <p:nvPicPr>
          <p:cNvPr id="7" name="图片 6" descr="图片8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95782" y="3189967"/>
            <a:ext cx="1811741" cy="174205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直接连接符 39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10"/>
          <p:cNvSpPr txBox="1"/>
          <p:nvPr/>
        </p:nvSpPr>
        <p:spPr>
          <a:xfrm>
            <a:off x="875927" y="263108"/>
            <a:ext cx="1000498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形成阶段</a:t>
            </a:r>
          </a:p>
        </p:txBody>
      </p:sp>
      <p:sp>
        <p:nvSpPr>
          <p:cNvPr id="357377" name="Rectangle 1"/>
          <p:cNvSpPr>
            <a:spLocks noChangeArrowheads="1"/>
          </p:cNvSpPr>
          <p:nvPr/>
        </p:nvSpPr>
        <p:spPr bwMode="auto">
          <a:xfrm>
            <a:off x="2845557" y="412775"/>
            <a:ext cx="3521125" cy="4385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225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spc="225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spc="225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）确定中心和重点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687506" y="1007083"/>
            <a:ext cx="7758755" cy="1754326"/>
            <a:chOff x="916674" y="1288185"/>
            <a:chExt cx="10345006" cy="2339101"/>
          </a:xfrm>
        </p:grpSpPr>
        <p:sp>
          <p:nvSpPr>
            <p:cNvPr id="8" name="矩形 7"/>
            <p:cNvSpPr/>
            <p:nvPr/>
          </p:nvSpPr>
          <p:spPr>
            <a:xfrm>
              <a:off x="916674" y="1323833"/>
              <a:ext cx="10290412" cy="2292824"/>
            </a:xfrm>
            <a:prstGeom prst="rect">
              <a:avLst/>
            </a:prstGeom>
            <a:solidFill>
              <a:srgbClr val="E4F3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+mn-ea"/>
              </a:endParaRPr>
            </a:p>
          </p:txBody>
        </p:sp>
        <p:sp>
          <p:nvSpPr>
            <p:cNvPr id="15" name="Rectangle 1"/>
            <p:cNvSpPr>
              <a:spLocks noChangeArrowheads="1"/>
            </p:cNvSpPr>
            <p:nvPr/>
          </p:nvSpPr>
          <p:spPr bwMode="auto">
            <a:xfrm>
              <a:off x="1053153" y="1288185"/>
              <a:ext cx="10208527" cy="233910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lv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spc="225" dirty="0">
                  <a:solidFill>
                    <a:schemeClr val="accent5">
                      <a:lumMod val="75000"/>
                    </a:schemeClr>
                  </a:solidFill>
                  <a:latin typeface="+mn-ea"/>
                  <a:cs typeface="宋体" panose="02010600030101010101" pitchFamily="2" charset="-122"/>
                </a:rPr>
                <a:t>讲述人物：</a:t>
              </a:r>
              <a:r>
                <a:rPr lang="zh-CN" altLang="en-US" sz="2400" spc="225" dirty="0">
                  <a:solidFill>
                    <a:schemeClr val="tx1">
                      <a:lumMod val="50000"/>
                    </a:schemeClr>
                  </a:solidFill>
                  <a:latin typeface="+mn-ea"/>
                  <a:cs typeface="宋体" panose="02010600030101010101" pitchFamily="2" charset="-122"/>
                </a:rPr>
                <a:t>中心是要表现他（她）的精神、思想、性格，重点要思考用哪些人物描写的方法来加以突出中心。</a:t>
              </a:r>
              <a:endParaRPr lang="en-US" altLang="zh-CN" sz="2400" spc="225" dirty="0">
                <a:solidFill>
                  <a:schemeClr val="tx1">
                    <a:lumMod val="50000"/>
                  </a:schemeClr>
                </a:solidFill>
                <a:latin typeface="+mn-ea"/>
                <a:cs typeface="宋体" panose="02010600030101010101" pitchFamily="2" charset="-122"/>
              </a:endParaRPr>
            </a:p>
          </p:txBody>
        </p:sp>
      </p:grpSp>
      <p:sp>
        <p:nvSpPr>
          <p:cNvPr id="7" name="文本框 8"/>
          <p:cNvSpPr txBox="1"/>
          <p:nvPr/>
        </p:nvSpPr>
        <p:spPr>
          <a:xfrm>
            <a:off x="112597" y="205400"/>
            <a:ext cx="90035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讲述</a:t>
            </a:r>
            <a:endParaRPr lang="zh-CN" altLang="en-US" sz="15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87506" y="2929153"/>
            <a:ext cx="7758755" cy="1248770"/>
            <a:chOff x="916674" y="3769057"/>
            <a:chExt cx="10345006" cy="1665027"/>
          </a:xfrm>
        </p:grpSpPr>
        <p:sp>
          <p:nvSpPr>
            <p:cNvPr id="10" name="矩形 9"/>
            <p:cNvSpPr/>
            <p:nvPr/>
          </p:nvSpPr>
          <p:spPr>
            <a:xfrm>
              <a:off x="916674" y="3769057"/>
              <a:ext cx="10290412" cy="1665027"/>
            </a:xfrm>
            <a:prstGeom prst="rect">
              <a:avLst/>
            </a:prstGeom>
            <a:solidFill>
              <a:srgbClr val="E4F3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+mn-ea"/>
              </a:endParaRPr>
            </a:p>
          </p:txBody>
        </p:sp>
        <p:sp>
          <p:nvSpPr>
            <p:cNvPr id="9" name="Rectangle 1"/>
            <p:cNvSpPr>
              <a:spLocks noChangeArrowheads="1"/>
            </p:cNvSpPr>
            <p:nvPr/>
          </p:nvSpPr>
          <p:spPr bwMode="auto">
            <a:xfrm>
              <a:off x="1053153" y="3775193"/>
              <a:ext cx="10208527" cy="160043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lv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spc="225" dirty="0">
                  <a:solidFill>
                    <a:schemeClr val="accent5">
                      <a:lumMod val="75000"/>
                    </a:schemeClr>
                  </a:solidFill>
                  <a:latin typeface="+mn-ea"/>
                  <a:cs typeface="宋体" panose="02010600030101010101" pitchFamily="2" charset="-122"/>
                </a:rPr>
                <a:t>讲述事件：</a:t>
              </a:r>
              <a:r>
                <a:rPr lang="zh-CN" altLang="en-US" sz="2400" spc="225" dirty="0">
                  <a:solidFill>
                    <a:schemeClr val="tx1">
                      <a:lumMod val="50000"/>
                    </a:schemeClr>
                  </a:solidFill>
                  <a:latin typeface="+mn-ea"/>
                  <a:cs typeface="宋体" panose="02010600030101010101" pitchFamily="2" charset="-122"/>
                </a:rPr>
                <a:t>中心是事件的意义、影响和启发，重点要思考这件事的前因后果、发生发展的过程。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直接连接符 39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10"/>
          <p:cNvSpPr txBox="1"/>
          <p:nvPr/>
        </p:nvSpPr>
        <p:spPr>
          <a:xfrm>
            <a:off x="875927" y="263108"/>
            <a:ext cx="839629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形成阶段</a:t>
            </a:r>
          </a:p>
        </p:txBody>
      </p:sp>
      <p:sp>
        <p:nvSpPr>
          <p:cNvPr id="10" name="文本框 8"/>
          <p:cNvSpPr txBox="1"/>
          <p:nvPr/>
        </p:nvSpPr>
        <p:spPr>
          <a:xfrm>
            <a:off x="112597" y="205400"/>
            <a:ext cx="90035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讲述</a:t>
            </a:r>
            <a:endParaRPr lang="zh-CN" altLang="en-US" sz="15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845557" y="740321"/>
            <a:ext cx="3521125" cy="4385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225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b="1" spc="225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400" b="1" spc="225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）形成讲述思路</a:t>
            </a:r>
            <a:endParaRPr lang="zh-CN" altLang="en-US" sz="2400" b="1" spc="225" dirty="0">
              <a:solidFill>
                <a:schemeClr val="accent5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87506" y="1525139"/>
            <a:ext cx="7787755" cy="1811740"/>
            <a:chOff x="916674" y="1842449"/>
            <a:chExt cx="10383673" cy="2415653"/>
          </a:xfrm>
        </p:grpSpPr>
        <p:sp>
          <p:nvSpPr>
            <p:cNvPr id="13" name="矩形 12"/>
            <p:cNvSpPr/>
            <p:nvPr/>
          </p:nvSpPr>
          <p:spPr>
            <a:xfrm>
              <a:off x="916674" y="1842449"/>
              <a:ext cx="10290412" cy="2415653"/>
            </a:xfrm>
            <a:prstGeom prst="rect">
              <a:avLst/>
            </a:prstGeom>
            <a:solidFill>
              <a:srgbClr val="E4F3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+mn-ea"/>
              </a:endParaRPr>
            </a:p>
          </p:txBody>
        </p:sp>
        <p:sp>
          <p:nvSpPr>
            <p:cNvPr id="12" name="Rectangle 1"/>
            <p:cNvSpPr>
              <a:spLocks noChangeArrowheads="1"/>
            </p:cNvSpPr>
            <p:nvPr/>
          </p:nvSpPr>
          <p:spPr bwMode="auto">
            <a:xfrm>
              <a:off x="1364777" y="1861394"/>
              <a:ext cx="9935570" cy="233910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lv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spc="225" dirty="0">
                  <a:solidFill>
                    <a:schemeClr val="tx1">
                      <a:lumMod val="50000"/>
                    </a:schemeClr>
                  </a:solidFill>
                  <a:latin typeface="+mn-ea"/>
                  <a:cs typeface="宋体" panose="02010600030101010101" pitchFamily="2" charset="-122"/>
                </a:rPr>
                <a:t>不管是讲述人物还是事件，都要有一个明确的思路，可以在心里默想，也可以简要地写在纸上（以箭头图的方式等）。</a:t>
              </a:r>
              <a:endParaRPr lang="zh-CN" altLang="en-US" sz="2400" spc="225" dirty="0">
                <a:solidFill>
                  <a:schemeClr val="tx1">
                    <a:lumMod val="50000"/>
                  </a:schemeClr>
                </a:solidFill>
                <a:latin typeface="+mn-ea"/>
                <a:cs typeface="宋体" panose="02010600030101010101" pitchFamily="2" charset="-122"/>
              </a:endParaRPr>
            </a:p>
          </p:txBody>
        </p:sp>
      </p:grpSp>
      <p:pic>
        <p:nvPicPr>
          <p:cNvPr id="9" name="图片 8" descr="2435567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72945" y="2330248"/>
            <a:ext cx="2059322" cy="205932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直接连接符 39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10"/>
          <p:cNvSpPr txBox="1"/>
          <p:nvPr/>
        </p:nvSpPr>
        <p:spPr>
          <a:xfrm>
            <a:off x="875927" y="263108"/>
            <a:ext cx="839629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形成阶段</a:t>
            </a:r>
          </a:p>
        </p:txBody>
      </p:sp>
      <p:sp>
        <p:nvSpPr>
          <p:cNvPr id="10" name="文本框 8"/>
          <p:cNvSpPr txBox="1"/>
          <p:nvPr/>
        </p:nvSpPr>
        <p:spPr>
          <a:xfrm>
            <a:off x="112597" y="205400"/>
            <a:ext cx="90035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讲述</a:t>
            </a:r>
            <a:endParaRPr lang="zh-CN" altLang="en-US" sz="15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3316401" y="781261"/>
            <a:ext cx="3521125" cy="4385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225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b="1" spc="225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400" b="1" spc="225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）思考语言</a:t>
            </a:r>
            <a:endParaRPr lang="zh-CN" altLang="en-US" sz="2400" b="1" spc="225" dirty="0">
              <a:solidFill>
                <a:schemeClr val="accent5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87506" y="1525135"/>
            <a:ext cx="7717809" cy="972404"/>
            <a:chOff x="916674" y="1787858"/>
            <a:chExt cx="10290412" cy="1296538"/>
          </a:xfrm>
        </p:grpSpPr>
        <p:sp>
          <p:nvSpPr>
            <p:cNvPr id="7" name="矩形 6"/>
            <p:cNvSpPr/>
            <p:nvPr/>
          </p:nvSpPr>
          <p:spPr>
            <a:xfrm>
              <a:off x="916674" y="1787858"/>
              <a:ext cx="10290412" cy="1296538"/>
            </a:xfrm>
            <a:prstGeom prst="rect">
              <a:avLst/>
            </a:prstGeom>
            <a:solidFill>
              <a:srgbClr val="E4F3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+mn-ea"/>
              </a:endParaRPr>
            </a:p>
          </p:txBody>
        </p:sp>
        <p:sp>
          <p:nvSpPr>
            <p:cNvPr id="12" name="Rectangle 1"/>
            <p:cNvSpPr>
              <a:spLocks noChangeArrowheads="1"/>
            </p:cNvSpPr>
            <p:nvPr/>
          </p:nvSpPr>
          <p:spPr bwMode="auto">
            <a:xfrm>
              <a:off x="2224585" y="1972258"/>
              <a:ext cx="7287907" cy="86177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lv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spc="225" dirty="0">
                  <a:solidFill>
                    <a:schemeClr val="tx1">
                      <a:lumMod val="50000"/>
                    </a:schemeClr>
                  </a:solidFill>
                  <a:latin typeface="+mn-ea"/>
                  <a:cs typeface="宋体" panose="02010600030101010101" pitchFamily="2" charset="-122"/>
                </a:rPr>
                <a:t>以口语为主，短句为主，默想练习。</a:t>
              </a:r>
              <a:endParaRPr lang="zh-CN" altLang="en-US" sz="2400" spc="225" dirty="0">
                <a:solidFill>
                  <a:schemeClr val="tx1">
                    <a:lumMod val="50000"/>
                  </a:schemeClr>
                </a:solidFill>
                <a:latin typeface="+mn-ea"/>
                <a:cs typeface="宋体" panose="02010600030101010101" pitchFamily="2" charset="-122"/>
              </a:endParaRPr>
            </a:p>
          </p:txBody>
        </p:sp>
      </p:grpSp>
      <p:pic>
        <p:nvPicPr>
          <p:cNvPr id="9" name="图片 8" descr="d7c821f213be1b71522f5204cfc8eb3d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22" t="27662" r="2493" b="3284"/>
          <a:stretch>
            <a:fillRect/>
          </a:stretch>
        </p:blipFill>
        <p:spPr>
          <a:xfrm>
            <a:off x="5816932" y="2917209"/>
            <a:ext cx="3265655" cy="222629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3"/>
          <p:cNvSpPr txBox="1">
            <a:spLocks noChangeArrowheads="1"/>
          </p:cNvSpPr>
          <p:nvPr/>
        </p:nvSpPr>
        <p:spPr bwMode="auto">
          <a:xfrm>
            <a:off x="3797489" y="446149"/>
            <a:ext cx="2108580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u="sng" spc="45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评选标准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811091" y="1123073"/>
            <a:ext cx="7531102" cy="1200329"/>
            <a:chOff x="1149694" y="1988751"/>
            <a:chExt cx="10041469" cy="1600439"/>
          </a:xfrm>
        </p:grpSpPr>
        <p:sp>
          <p:nvSpPr>
            <p:cNvPr id="13" name="菱形 12"/>
            <p:cNvSpPr/>
            <p:nvPr/>
          </p:nvSpPr>
          <p:spPr>
            <a:xfrm>
              <a:off x="1435286" y="2283785"/>
              <a:ext cx="288000" cy="288000"/>
            </a:xfrm>
            <a:prstGeom prst="diamond">
              <a:avLst/>
            </a:prstGeom>
            <a:solidFill>
              <a:srgbClr val="92D05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149694" y="1988751"/>
              <a:ext cx="10041469" cy="1600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latin typeface="+mn-ea"/>
                </a:rPr>
                <a:t>    ① </a:t>
              </a:r>
              <a:r>
                <a:rPr lang="zh-CN" altLang="en-US" sz="2400" dirty="0">
                  <a:latin typeface="+mn-ea"/>
                </a:rPr>
                <a:t>评人物讲述，看描述。描述得是否细腻，方法是否得当，人物形象是否鲜明，思想感情是否突出。</a:t>
              </a:r>
            </a:p>
          </p:txBody>
        </p:sp>
      </p:grpSp>
      <p:cxnSp>
        <p:nvCxnSpPr>
          <p:cNvPr id="24" name="直接连接符 23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10"/>
          <p:cNvSpPr txBox="1"/>
          <p:nvPr/>
        </p:nvSpPr>
        <p:spPr>
          <a:xfrm>
            <a:off x="875927" y="263108"/>
            <a:ext cx="1019548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活动展示</a:t>
            </a:r>
          </a:p>
        </p:txBody>
      </p:sp>
      <p:sp>
        <p:nvSpPr>
          <p:cNvPr id="26" name="文本框 8"/>
          <p:cNvSpPr txBox="1"/>
          <p:nvPr/>
        </p:nvSpPr>
        <p:spPr>
          <a:xfrm>
            <a:off x="112597" y="205400"/>
            <a:ext cx="90035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讲述</a:t>
            </a:r>
            <a:endParaRPr lang="zh-CN" altLang="en-US" sz="15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811091" y="2588501"/>
            <a:ext cx="7531102" cy="1754326"/>
            <a:chOff x="1149694" y="1988751"/>
            <a:chExt cx="10041469" cy="2339101"/>
          </a:xfrm>
        </p:grpSpPr>
        <p:sp>
          <p:nvSpPr>
            <p:cNvPr id="31" name="菱形 30"/>
            <p:cNvSpPr/>
            <p:nvPr/>
          </p:nvSpPr>
          <p:spPr>
            <a:xfrm>
              <a:off x="1435286" y="2283785"/>
              <a:ext cx="288000" cy="288000"/>
            </a:xfrm>
            <a:prstGeom prst="diamond">
              <a:avLst/>
            </a:prstGeom>
            <a:solidFill>
              <a:srgbClr val="92D05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149694" y="1988751"/>
              <a:ext cx="10041469" cy="23391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latin typeface="+mn-ea"/>
                </a:rPr>
                <a:t>    ② </a:t>
              </a:r>
              <a:r>
                <a:rPr lang="zh-CN" altLang="en-US" sz="2400" dirty="0">
                  <a:latin typeface="+mn-ea"/>
                </a:rPr>
                <a:t>评故事讲述，看要素。看时间、地点、人物、事件是否清楚明确，看因果关系是否顺畅，看经过是否充实，看事件的意义是否凸显。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10"/>
          <p:cNvSpPr txBox="1"/>
          <p:nvPr/>
        </p:nvSpPr>
        <p:spPr>
          <a:xfrm>
            <a:off x="875927" y="263108"/>
            <a:ext cx="97192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活动展示</a:t>
            </a:r>
          </a:p>
        </p:txBody>
      </p:sp>
      <p:sp>
        <p:nvSpPr>
          <p:cNvPr id="26" name="文本框 8"/>
          <p:cNvSpPr txBox="1"/>
          <p:nvPr/>
        </p:nvSpPr>
        <p:spPr>
          <a:xfrm>
            <a:off x="112597" y="205400"/>
            <a:ext cx="90035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讲述</a:t>
            </a:r>
            <a:endParaRPr lang="zh-CN" altLang="en-US" sz="15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3" name="组合 29"/>
          <p:cNvGrpSpPr/>
          <p:nvPr/>
        </p:nvGrpSpPr>
        <p:grpSpPr>
          <a:xfrm>
            <a:off x="811091" y="1472797"/>
            <a:ext cx="7531102" cy="1754326"/>
            <a:chOff x="1149694" y="1988751"/>
            <a:chExt cx="10041469" cy="2339101"/>
          </a:xfrm>
        </p:grpSpPr>
        <p:sp>
          <p:nvSpPr>
            <p:cNvPr id="31" name="菱形 30"/>
            <p:cNvSpPr/>
            <p:nvPr/>
          </p:nvSpPr>
          <p:spPr>
            <a:xfrm>
              <a:off x="1435286" y="2283785"/>
              <a:ext cx="288000" cy="288000"/>
            </a:xfrm>
            <a:prstGeom prst="diamond">
              <a:avLst/>
            </a:prstGeom>
            <a:solidFill>
              <a:srgbClr val="92D05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149694" y="1988751"/>
              <a:ext cx="10041469" cy="23391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latin typeface="+mn-ea"/>
                </a:rPr>
                <a:t>    ③ </a:t>
              </a:r>
              <a:r>
                <a:rPr lang="zh-CN" altLang="en-US" sz="2400" dirty="0">
                  <a:latin typeface="+mn-ea"/>
                </a:rPr>
                <a:t>评讲述，看语言。看语言是不是以口语为主，看语句是不是多用短句，看表达是不是清晰流畅，看意思是不是通俗易懂，看语速的快慢是否适度。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de9e77fd-3039-462b-b014-6f960b576bc7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1"/>
  <p:tag name="KSO_WM_UNIT_ID" val="custom160394_10*l_i*1_1"/>
  <p:tag name="KSO_WM_UNIT_CLEAR" val="1"/>
  <p:tag name="KSO_WM_UNIT_LAYERLEVEL" val="1_1"/>
  <p:tag name="KSO_WM_DIAGRAM_GROUP_CODE" val="l1-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1"/>
  <p:tag name="KSO_WM_UNIT_ID" val="custom160394_10*l_i*1_1"/>
  <p:tag name="KSO_WM_UNIT_CLEAR" val="1"/>
  <p:tag name="KSO_WM_UNIT_LAYERLEVEL" val="1_1"/>
  <p:tag name="KSO_WM_DIAGRAM_GROUP_CODE" val="l1-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1"/>
  <p:tag name="KSO_WM_UNIT_ID" val="custom160394_10*l_i*1_1"/>
  <p:tag name="KSO_WM_UNIT_CLEAR" val="1"/>
  <p:tag name="KSO_WM_UNIT_LAYERLEVEL" val="1_1"/>
  <p:tag name="KSO_WM_DIAGRAM_GROUP_CODE" val="l1-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heme/theme1.xml><?xml version="1.0" encoding="utf-8"?>
<a:theme xmlns:a="http://schemas.openxmlformats.org/drawingml/2006/main" name="第一PPT模板网-WWW.1PPT.COM">
  <a:themeElements>
    <a:clrScheme name="104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BABD3D"/>
      </a:accent1>
      <a:accent2>
        <a:srgbClr val="7DB359"/>
      </a:accent2>
      <a:accent3>
        <a:srgbClr val="DCAB48"/>
      </a:accent3>
      <a:accent4>
        <a:srgbClr val="6B8A4B"/>
      </a:accent4>
      <a:accent5>
        <a:srgbClr val="409BA2"/>
      </a:accent5>
      <a:accent6>
        <a:srgbClr val="B84D3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第一PPT，www.1ppt.com">
  <a:themeElements>
    <a:clrScheme name="104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BABD3D"/>
      </a:accent1>
      <a:accent2>
        <a:srgbClr val="7DB359"/>
      </a:accent2>
      <a:accent3>
        <a:srgbClr val="DCAB48"/>
      </a:accent3>
      <a:accent4>
        <a:srgbClr val="6B8A4B"/>
      </a:accent4>
      <a:accent5>
        <a:srgbClr val="409BA2"/>
      </a:accent5>
      <a:accent6>
        <a:srgbClr val="B84D3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第一PPT，www.1ppt.com">
  <a:themeElements>
    <a:clrScheme name="104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BABD3D"/>
      </a:accent1>
      <a:accent2>
        <a:srgbClr val="7DB359"/>
      </a:accent2>
      <a:accent3>
        <a:srgbClr val="DCAB48"/>
      </a:accent3>
      <a:accent4>
        <a:srgbClr val="6B8A4B"/>
      </a:accent4>
      <a:accent5>
        <a:srgbClr val="409BA2"/>
      </a:accent5>
      <a:accent6>
        <a:srgbClr val="B84D3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567</Words>
  <Application>Microsoft Office PowerPoint</Application>
  <PresentationFormat>全屏显示(16:9)</PresentationFormat>
  <Paragraphs>70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4_第一PPT，www.1ppt.com</vt:lpstr>
      <vt:lpstr>6_第一PPT，www.1ppt.com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>http://www.ypppt.com/</dc:description>
  <cp:lastModifiedBy>kan</cp:lastModifiedBy>
  <cp:revision>2074</cp:revision>
  <dcterms:created xsi:type="dcterms:W3CDTF">2015-04-02T07:05:00Z</dcterms:created>
  <dcterms:modified xsi:type="dcterms:W3CDTF">2021-12-25T03:11:50Z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