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7"/>
  </p:notesMasterIdLst>
  <p:sldIdLst>
    <p:sldId id="256" r:id="rId3"/>
    <p:sldId id="259" r:id="rId4"/>
    <p:sldId id="257" r:id="rId5"/>
    <p:sldId id="260" r:id="rId6"/>
    <p:sldId id="268" r:id="rId7"/>
    <p:sldId id="266" r:id="rId8"/>
    <p:sldId id="269" r:id="rId9"/>
    <p:sldId id="274" r:id="rId10"/>
    <p:sldId id="273" r:id="rId11"/>
    <p:sldId id="270" r:id="rId12"/>
    <p:sldId id="271" r:id="rId13"/>
    <p:sldId id="272" r:id="rId14"/>
    <p:sldId id="261" r:id="rId15"/>
    <p:sldId id="275" r:id="rId16"/>
    <p:sldId id="276" r:id="rId17"/>
    <p:sldId id="277" r:id="rId18"/>
    <p:sldId id="278" r:id="rId19"/>
    <p:sldId id="279" r:id="rId20"/>
    <p:sldId id="264" r:id="rId21"/>
    <p:sldId id="280" r:id="rId22"/>
    <p:sldId id="262" r:id="rId23"/>
    <p:sldId id="282" r:id="rId24"/>
    <p:sldId id="263" r:id="rId25"/>
    <p:sldId id="283" r:id="rId2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微软用户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2DD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5F6C78E-CFB8-4798-BB58-C993FD2E153C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BED2ED2-1BD8-4FA9-BA20-8EF26D1680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6956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88D74F7-7B12-4ACE-BCBF-0E6F4E7B86E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89654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ED2ED2-1BD8-4FA9-BA20-8EF26D168088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625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fld id="{67A6CA30-2429-446F-AD07-26EA0E574830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None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1839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0190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F4ED8-9981-4C28-BB6C-92B8A8E143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56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B64F1-ACA4-4CB2-83C6-18A856C08EA1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4FFDD-A949-4C8D-82EE-60BFC8FA8F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671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6CB4E-FFE6-435E-A84F-1D2B3ABD5C45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AA3BD-8F0D-47FB-9F85-2F3DA6BA88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229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25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377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750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872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7060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578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5661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157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72D5D-4602-4F98-8524-80B99BD89C55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F1B61-F9C3-4E4A-8D47-5A501483C9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8906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604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5608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858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1D9C6-F95B-42F2-8CC3-BD8A9B2537AC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7E6A4-68C8-4F65-85A6-3476ADAB8B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035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E671B-9259-47DC-B790-4D635C50792B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AA081-B198-4A45-BCAA-E028AE04F7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262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ACEB8-C6FA-450F-8E30-00031108663C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DFD55-CED4-47B1-94BA-F067CDBA20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191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EB053-FCB2-46E6-92DF-CF27657C135D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5578A-5DB3-4DE7-9ED8-6A1703558C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041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5E172-D30A-4E42-B48E-21AA5CD44E29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328E9-1D02-43A0-B690-495E78203F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27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61E7A-A657-4C2B-8E14-E6DF5C1F455F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EBCCB-5C09-457E-87BF-9F7F24151E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468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A439A-8AAF-46D9-9CBD-1DE64813235C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590EB-7E7B-4106-A60C-215F6D02B6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906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2EC9231-8F27-4B4E-BC53-36639F46E703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778515E-2220-40FF-B3CC-BD70AA3691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8434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emf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矩形 1"/>
          <p:cNvSpPr>
            <a:spLocks noChangeArrowheads="1"/>
          </p:cNvSpPr>
          <p:nvPr/>
        </p:nvSpPr>
        <p:spPr bwMode="auto">
          <a:xfrm>
            <a:off x="652457" y="1419227"/>
            <a:ext cx="752000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人民解放军百万大军横渡长江</a:t>
            </a:r>
            <a:endParaRPr lang="zh-CN" altLang="en-US" sz="4400" dirty="0"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5370513" y="3429002"/>
            <a:ext cx="3214687" cy="5318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八</a:t>
            </a: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年级上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81705" y="4129466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9596" y="987575"/>
            <a:ext cx="991873" cy="34163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理解词语</a:t>
            </a:r>
          </a:p>
        </p:txBody>
      </p:sp>
      <p:pic>
        <p:nvPicPr>
          <p:cNvPr id="24578" name="Picture 2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7202"/>
            <a:ext cx="15875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1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3077"/>
            <a:ext cx="7938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268538" y="700090"/>
            <a:ext cx="6335712" cy="3527425"/>
            <a:chOff x="2267744" y="699542"/>
            <a:chExt cx="6336704" cy="3528392"/>
          </a:xfrm>
        </p:grpSpPr>
        <p:sp>
          <p:nvSpPr>
            <p:cNvPr id="24582" name="Rectangle 3"/>
            <p:cNvSpPr>
              <a:spLocks noChangeArrowheads="1"/>
            </p:cNvSpPr>
            <p:nvPr/>
          </p:nvSpPr>
          <p:spPr bwMode="auto">
            <a:xfrm>
              <a:off x="2267744" y="1563291"/>
              <a:ext cx="6336704" cy="2539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indent="266700">
                <a:lnSpc>
                  <a:spcPct val="150000"/>
                </a:lnSpc>
              </a:pPr>
              <a:r>
                <a:rPr lang="zh-CN" altLang="zh-CN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排山倒海：</a:t>
              </a:r>
              <a:r>
                <a:rPr lang="zh-CN" altLang="zh-CN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形容力量强，声势大。</a:t>
              </a:r>
            </a:p>
            <a:p>
              <a:pPr indent="266700">
                <a:lnSpc>
                  <a:spcPct val="150000"/>
                </a:lnSpc>
              </a:pPr>
              <a:r>
                <a:rPr lang="zh-CN" altLang="zh-CN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高屋建瓴：</a:t>
              </a:r>
              <a:r>
                <a:rPr lang="zh-CN" altLang="zh-CN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在房顶上用瓶子往下水，形高临下的形势。</a:t>
              </a:r>
            </a:p>
            <a:p>
              <a:pPr indent="266700" eaLnBrk="0" hangingPunct="0">
                <a:lnSpc>
                  <a:spcPct val="150000"/>
                </a:lnSpc>
              </a:pPr>
              <a:r>
                <a:rPr lang="zh-CN" altLang="zh-CN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气势磅礴：</a:t>
              </a:r>
              <a:r>
                <a:rPr lang="zh-CN" altLang="zh-CN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形容气势雄伟壮大。磅礴：广大无边。</a:t>
              </a:r>
            </a:p>
            <a:p>
              <a:pPr indent="266700" eaLnBrk="0" hangingPunct="0">
                <a:lnSpc>
                  <a:spcPct val="150000"/>
                </a:lnSpc>
              </a:pPr>
              <a:r>
                <a:rPr lang="zh-CN" altLang="zh-CN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锐不可当：</a:t>
              </a:r>
              <a:r>
                <a:rPr lang="zh-CN" altLang="zh-CN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形容勇往直前的气势，不可抵挡。锐：锐气；当：抵挡。</a:t>
              </a:r>
            </a:p>
            <a:p>
              <a:pPr indent="266700" eaLnBrk="0" hangingPunct="0">
                <a:lnSpc>
                  <a:spcPct val="120000"/>
                </a:lnSpc>
              </a:pPr>
              <a:endParaRPr lang="zh-CN" altLang="en-US" sz="2000"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  <p:sp>
          <p:nvSpPr>
            <p:cNvPr id="10" name="流程图: 资料带 9"/>
            <p:cNvSpPr/>
            <p:nvPr/>
          </p:nvSpPr>
          <p:spPr>
            <a:xfrm>
              <a:off x="2267744" y="699542"/>
              <a:ext cx="6336704" cy="3528392"/>
            </a:xfrm>
            <a:prstGeom prst="flowChartPunchedTape">
              <a:avLst/>
            </a:prstGeom>
            <a:noFill/>
            <a:ln>
              <a:solidFill>
                <a:srgbClr val="FF6699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4581" name="矩形 8"/>
          <p:cNvSpPr>
            <a:spLocks noChangeArrowheads="1"/>
          </p:cNvSpPr>
          <p:nvPr/>
        </p:nvSpPr>
        <p:spPr bwMode="auto">
          <a:xfrm>
            <a:off x="611192" y="195263"/>
            <a:ext cx="17235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自主学习反馈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4"/>
          <p:cNvGrpSpPr>
            <a:grpSpLocks/>
          </p:cNvGrpSpPr>
          <p:nvPr/>
        </p:nvGrpSpPr>
        <p:grpSpPr bwMode="auto">
          <a:xfrm>
            <a:off x="1979617" y="339727"/>
            <a:ext cx="4740275" cy="1039813"/>
            <a:chOff x="1979712" y="123478"/>
            <a:chExt cx="4739977" cy="1040813"/>
          </a:xfrm>
        </p:grpSpPr>
        <p:sp>
          <p:nvSpPr>
            <p:cNvPr id="3" name="矩形 2"/>
            <p:cNvSpPr/>
            <p:nvPr/>
          </p:nvSpPr>
          <p:spPr>
            <a:xfrm>
              <a:off x="1979712" y="411510"/>
              <a:ext cx="4104456" cy="40049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2000" b="1" dirty="0">
                  <a:latin typeface="微软雅黑" pitchFamily="34" charset="-122"/>
                  <a:ea typeface="微软雅黑" pitchFamily="34" charset="-122"/>
                </a:rPr>
                <a:t>学生朗读课文，了解课文内容。</a:t>
              </a:r>
              <a:endParaRPr lang="zh-CN" altLang="en-US" sz="20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26630" name="Picture 2" descr="C:\Users\Administrator\Desktop\图库\图片大全\002 (1).pn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123478"/>
              <a:ext cx="995561" cy="104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2" descr="百万雄师过大江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9843" y="1923678"/>
            <a:ext cx="3064161" cy="3219822"/>
          </a:xfrm>
          <a:prstGeom prst="hexagon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27092" y="1666233"/>
            <a:ext cx="5113337" cy="292387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200000"/>
              </a:lnSpc>
            </a:pPr>
            <a:r>
              <a:rPr lang="en-US" altLang="zh-CN" sz="20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</a:t>
            </a:r>
            <a:r>
              <a:rPr lang="zh-CN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《</a:t>
            </a: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人民解放军百万大军横渡长江</a:t>
            </a:r>
            <a:r>
              <a:rPr lang="zh-CN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》</a:t>
            </a: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报道了人民解放军横渡长江的时间、地点和战况，指出了战局的发展趋势，分析了敌败我胜的原因。表现了我军战士英勇善战、锐不可当、所向披靡的英雄气概。</a:t>
            </a:r>
            <a:endParaRPr lang="zh-CN" altLang="en-US"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26628" name="矩形 7"/>
          <p:cNvSpPr>
            <a:spLocks noChangeArrowheads="1"/>
          </p:cNvSpPr>
          <p:nvPr/>
        </p:nvSpPr>
        <p:spPr bwMode="auto">
          <a:xfrm>
            <a:off x="611192" y="195263"/>
            <a:ext cx="2016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自主学习反馈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组合 1"/>
          <p:cNvGrpSpPr>
            <a:grpSpLocks/>
          </p:cNvGrpSpPr>
          <p:nvPr/>
        </p:nvGrpSpPr>
        <p:grpSpPr bwMode="auto">
          <a:xfrm>
            <a:off x="2987679" y="2"/>
            <a:ext cx="3716953" cy="1152525"/>
            <a:chOff x="2987824" y="0"/>
            <a:chExt cx="3716154" cy="1152525"/>
          </a:xfrm>
        </p:grpSpPr>
        <p:sp>
          <p:nvSpPr>
            <p:cNvPr id="3" name="矩形 2"/>
            <p:cNvSpPr/>
            <p:nvPr/>
          </p:nvSpPr>
          <p:spPr>
            <a:xfrm>
              <a:off x="4211524" y="555625"/>
              <a:ext cx="2492454" cy="40011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2000" dirty="0">
                  <a:latin typeface="微软雅黑" pitchFamily="34" charset="-122"/>
                  <a:ea typeface="微软雅黑" pitchFamily="34" charset="-122"/>
                </a:rPr>
                <a:t>品读新闻，读中感悟</a:t>
              </a:r>
              <a:endParaRPr lang="zh-CN" altLang="en-US" sz="2000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27656" name="图片 9224" descr="3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0"/>
              <a:ext cx="1247403" cy="1152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650" name="矩形 7"/>
          <p:cNvSpPr>
            <a:spLocks noChangeArrowheads="1"/>
          </p:cNvSpPr>
          <p:nvPr/>
        </p:nvSpPr>
        <p:spPr bwMode="auto">
          <a:xfrm>
            <a:off x="1116017" y="1347788"/>
            <a:ext cx="42883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>
                <a:latin typeface="微软雅黑" pitchFamily="34" charset="-122"/>
                <a:ea typeface="微软雅黑" pitchFamily="34" charset="-122"/>
              </a:rPr>
              <a:t>请找出文章导语部分并分析其作用？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331913" y="1851026"/>
            <a:ext cx="6769100" cy="794064"/>
          </a:xfrm>
          <a:prstGeom prst="rect">
            <a:avLst/>
          </a:prstGeom>
          <a:noFill/>
          <a:ln w="9525">
            <a:solidFill>
              <a:srgbClr val="FF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人民解放军百万大军，从一千余华里的战线上，冲破敌阵，横渡长江。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403350" y="3242219"/>
            <a:ext cx="5329238" cy="1089529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20000"/>
              </a:lnSpc>
            </a:pPr>
            <a:r>
              <a:rPr lang="zh-CN" altLang="en-US">
                <a:latin typeface="微软雅黑" pitchFamily="34" charset="-122"/>
                <a:ea typeface="微软雅黑" pitchFamily="34" charset="-122"/>
              </a:rPr>
              <a:t>   这一部分简述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渡江战役胜利成功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语言简明扼要，概括性强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及时、准确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的对事件进行了报道，给读者以完整鲜明的印象，又领起了下文。 </a:t>
            </a:r>
          </a:p>
        </p:txBody>
      </p:sp>
      <p:pic>
        <p:nvPicPr>
          <p:cNvPr id="27653" name="Picture 13" descr="图片1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8526" y="3627439"/>
            <a:ext cx="1704975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标题 1"/>
          <p:cNvSpPr txBox="1">
            <a:spLocks/>
          </p:cNvSpPr>
          <p:nvPr/>
        </p:nvSpPr>
        <p:spPr>
          <a:xfrm>
            <a:off x="611190" y="195265"/>
            <a:ext cx="1296987" cy="579437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200" b="1" cap="all" dirty="0">
                <a:latin typeface="微软雅黑" pitchFamily="34" charset="-122"/>
                <a:ea typeface="微软雅黑" pitchFamily="34" charset="-122"/>
                <a:cs typeface="+mj-cs"/>
              </a:rPr>
              <a:t>课文品读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1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611190" y="195265"/>
            <a:ext cx="1296987" cy="579437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200" b="1" cap="all" dirty="0">
                <a:latin typeface="微软雅黑" pitchFamily="34" charset="-122"/>
                <a:ea typeface="微软雅黑" pitchFamily="34" charset="-122"/>
                <a:cs typeface="+mj-cs"/>
              </a:rPr>
              <a:t>课文品读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1042988" y="700089"/>
            <a:ext cx="7364412" cy="1341437"/>
            <a:chOff x="1043608" y="699542"/>
            <a:chExt cx="7363122" cy="1341437"/>
          </a:xfrm>
        </p:grpSpPr>
        <p:sp>
          <p:nvSpPr>
            <p:cNvPr id="3" name="矩形 2"/>
            <p:cNvSpPr/>
            <p:nvPr/>
          </p:nvSpPr>
          <p:spPr>
            <a:xfrm>
              <a:off x="1043608" y="915442"/>
              <a:ext cx="6048902" cy="830997"/>
            </a:xfrm>
            <a:prstGeom prst="rect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/>
                <a:t>         </a:t>
              </a:r>
              <a:r>
                <a:rPr lang="zh-CN" altLang="zh-CN" sz="2000">
                  <a:latin typeface="微软雅黑" pitchFamily="34" charset="-122"/>
                  <a:ea typeface="微软雅黑" pitchFamily="34" charset="-122"/>
                </a:rPr>
                <a:t>大声</a:t>
              </a:r>
              <a:r>
                <a:rPr lang="zh-CN" altLang="zh-CN" sz="2000" dirty="0">
                  <a:latin typeface="微软雅黑" pitchFamily="34" charset="-122"/>
                  <a:ea typeface="微软雅黑" pitchFamily="34" charset="-122"/>
                </a:rPr>
                <a:t>朗读导语部分</a:t>
              </a:r>
              <a:r>
                <a:rPr lang="en-US" altLang="zh-CN" sz="2000" dirty="0"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zh-CN" sz="2000" dirty="0">
                  <a:latin typeface="微软雅黑" pitchFamily="34" charset="-122"/>
                  <a:ea typeface="微软雅黑" pitchFamily="34" charset="-122"/>
                </a:rPr>
                <a:t>思考：这个导语从哪几个方面总领了全文？</a:t>
              </a:r>
              <a:endParaRPr lang="zh-CN" altLang="en-US" sz="2000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28685" name="Picture 2" descr="C:\Users\Administrator\Desktop\图库\图片大全\008 (1)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80" y="699542"/>
              <a:ext cx="1314450" cy="1341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1979617" y="1851025"/>
            <a:ext cx="2160587" cy="865188"/>
            <a:chOff x="1979712" y="1851670"/>
            <a:chExt cx="2160240" cy="864096"/>
          </a:xfrm>
        </p:grpSpPr>
        <p:sp>
          <p:nvSpPr>
            <p:cNvPr id="10" name="右箭头 9"/>
            <p:cNvSpPr/>
            <p:nvPr/>
          </p:nvSpPr>
          <p:spPr>
            <a:xfrm>
              <a:off x="1979712" y="1851670"/>
              <a:ext cx="2160240" cy="864096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683" name="矩形 6"/>
            <p:cNvSpPr>
              <a:spLocks noChangeArrowheads="1"/>
            </p:cNvSpPr>
            <p:nvPr/>
          </p:nvSpPr>
          <p:spPr bwMode="auto">
            <a:xfrm>
              <a:off x="1979712" y="2067694"/>
              <a:ext cx="1723272" cy="399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渡江作战兵力</a:t>
              </a:r>
              <a:endPara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3708404" y="2643190"/>
            <a:ext cx="2303463" cy="865187"/>
            <a:chOff x="3059832" y="2571750"/>
            <a:chExt cx="2304256" cy="864096"/>
          </a:xfrm>
        </p:grpSpPr>
        <p:sp>
          <p:nvSpPr>
            <p:cNvPr id="12" name="右箭头 11"/>
            <p:cNvSpPr/>
            <p:nvPr/>
          </p:nvSpPr>
          <p:spPr>
            <a:xfrm>
              <a:off x="3059832" y="2571750"/>
              <a:ext cx="2304256" cy="864096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681" name="矩形 7"/>
            <p:cNvSpPr>
              <a:spLocks noChangeArrowheads="1"/>
            </p:cNvSpPr>
            <p:nvPr/>
          </p:nvSpPr>
          <p:spPr bwMode="auto">
            <a:xfrm>
              <a:off x="3059832" y="2787774"/>
              <a:ext cx="2194832" cy="399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zh-CN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战线</a:t>
              </a:r>
              <a:r>
                <a:rPr lang="en-US" altLang="zh-CN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(</a:t>
              </a:r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即渡江区域</a:t>
              </a:r>
              <a:r>
                <a:rPr lang="en-US" altLang="zh-CN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)</a:t>
              </a:r>
              <a:endPara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5724529" y="3435352"/>
            <a:ext cx="2303463" cy="936625"/>
            <a:chOff x="5724128" y="3435846"/>
            <a:chExt cx="2304256" cy="936104"/>
          </a:xfrm>
        </p:grpSpPr>
        <p:sp>
          <p:nvSpPr>
            <p:cNvPr id="14" name="右箭头 13"/>
            <p:cNvSpPr/>
            <p:nvPr/>
          </p:nvSpPr>
          <p:spPr>
            <a:xfrm>
              <a:off x="5724128" y="3435846"/>
              <a:ext cx="2304256" cy="936104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679" name="矩形 8"/>
            <p:cNvSpPr>
              <a:spLocks noChangeArrowheads="1"/>
            </p:cNvSpPr>
            <p:nvPr/>
          </p:nvSpPr>
          <p:spPr bwMode="auto">
            <a:xfrm>
              <a:off x="6228184" y="3651870"/>
              <a:ext cx="697867" cy="39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战况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7202"/>
            <a:ext cx="15875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Picture 1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3077"/>
            <a:ext cx="15875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116013" y="1578551"/>
            <a:ext cx="7416800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人物：</a:t>
            </a:r>
            <a:endParaRPr lang="zh-CN" altLang="en-US" sz="2000">
              <a:latin typeface="微软雅黑" pitchFamily="34" charset="-122"/>
              <a:ea typeface="微软雅黑" pitchFamily="34" charset="-122"/>
              <a:cs typeface="宋体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时间：</a:t>
            </a:r>
            <a:endParaRPr lang="zh-CN" altLang="en-US" sz="2000">
              <a:latin typeface="微软雅黑" pitchFamily="34" charset="-122"/>
              <a:ea typeface="微软雅黑" pitchFamily="34" charset="-122"/>
              <a:cs typeface="宋体" charset="-122"/>
            </a:endParaRPr>
          </a:p>
          <a:p>
            <a:pPr indent="266700" eaLnBrk="0" hangingPunct="0"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地点：</a:t>
            </a:r>
            <a:endParaRPr lang="zh-CN" altLang="en-US" sz="2000">
              <a:latin typeface="微软雅黑" pitchFamily="34" charset="-122"/>
              <a:ea typeface="微软雅黑" pitchFamily="34" charset="-122"/>
              <a:cs typeface="宋体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事件发生的原因：</a:t>
            </a:r>
            <a:endParaRPr lang="zh-CN" altLang="zh-CN" sz="2000">
              <a:latin typeface="微软雅黑" pitchFamily="34" charset="-122"/>
              <a:ea typeface="微软雅黑" pitchFamily="34" charset="-122"/>
              <a:cs typeface="宋体" charset="-122"/>
            </a:endParaRPr>
          </a:p>
          <a:p>
            <a:pPr indent="266700" eaLnBrk="0" hangingPunct="0">
              <a:lnSpc>
                <a:spcPct val="150000"/>
              </a:lnSpc>
            </a:pPr>
            <a:r>
              <a:rPr lang="zh-CN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经过：</a:t>
            </a:r>
            <a:endParaRPr lang="zh-CN" altLang="zh-CN" sz="2000">
              <a:latin typeface="微软雅黑" pitchFamily="34" charset="-122"/>
              <a:ea typeface="微软雅黑" pitchFamily="34" charset="-122"/>
              <a:cs typeface="宋体" charset="-122"/>
            </a:endParaRPr>
          </a:p>
          <a:p>
            <a:pPr indent="266700" eaLnBrk="0" hangingPunct="0">
              <a:lnSpc>
                <a:spcPct val="150000"/>
              </a:lnSpc>
            </a:pPr>
            <a:r>
              <a:rPr lang="zh-CN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结果：</a:t>
            </a:r>
            <a:endParaRPr lang="zh-CN" altLang="zh-CN" sz="2000">
              <a:latin typeface="微软雅黑" pitchFamily="34" charset="-122"/>
              <a:ea typeface="微软雅黑" pitchFamily="34" charset="-122"/>
              <a:cs typeface="宋体" charset="-122"/>
            </a:endParaRPr>
          </a:p>
          <a:p>
            <a:pPr indent="266700" eaLnBrk="0" hangingPunct="0"/>
            <a:endParaRPr lang="zh-CN" altLang="en-US" sz="4000"/>
          </a:p>
          <a:p>
            <a:pPr indent="266700" eaLnBrk="0" hangingPunct="0"/>
            <a:endParaRPr lang="en-US" altLang="zh-CN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268538" y="1635125"/>
            <a:ext cx="24050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人民解放军百万大军</a:t>
            </a:r>
            <a:endParaRPr lang="zh-CN" altLang="en-US">
              <a:latin typeface="Calibri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268542" y="2139950"/>
            <a:ext cx="38779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1949</a:t>
            </a: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</a:t>
            </a:r>
            <a:r>
              <a:rPr lang="en-US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月</a:t>
            </a:r>
            <a:r>
              <a:rPr lang="en-US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</a:t>
            </a:r>
            <a:r>
              <a:rPr lang="zh-CN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日夜起至</a:t>
            </a:r>
            <a:r>
              <a:rPr lang="en-US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月</a:t>
            </a:r>
            <a:r>
              <a:rPr lang="en-US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22</a:t>
            </a: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日</a:t>
            </a:r>
            <a:r>
              <a:rPr lang="en-US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22</a:t>
            </a: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时</a:t>
            </a:r>
            <a:endParaRPr lang="zh-CN" altLang="en-US">
              <a:latin typeface="Calibri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339975" y="2571750"/>
            <a:ext cx="55260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西起九江（不含），东至江阴一千余华里的长江前线</a:t>
            </a:r>
            <a:endParaRPr lang="zh-CN" altLang="en-US">
              <a:latin typeface="Calibri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492500" y="3003552"/>
            <a:ext cx="52562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国民党反动派拒绝签订和平协定，人民解放军为打倒蒋介石、解放全中国而发起渡江战</a:t>
            </a:r>
            <a:r>
              <a:rPr lang="zh-CN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役</a:t>
            </a:r>
            <a:endParaRPr lang="zh-CN" altLang="en-US">
              <a:latin typeface="Calibri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268541" y="3651250"/>
            <a:ext cx="20313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三路大军横渡长江</a:t>
            </a:r>
            <a:endParaRPr lang="zh-CN" altLang="en-US">
              <a:latin typeface="Calibri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339975" y="4011614"/>
            <a:ext cx="36471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突破长江防线，占领南岸广大地区</a:t>
            </a:r>
            <a:endParaRPr lang="zh-CN" altLang="en-US">
              <a:latin typeface="Calibri" pitchFamily="34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29706" name="组合 16"/>
          <p:cNvGrpSpPr>
            <a:grpSpLocks/>
          </p:cNvGrpSpPr>
          <p:nvPr/>
        </p:nvGrpSpPr>
        <p:grpSpPr bwMode="auto">
          <a:xfrm>
            <a:off x="1403354" y="555627"/>
            <a:ext cx="6538505" cy="1212850"/>
            <a:chOff x="827584" y="195486"/>
            <a:chExt cx="6538003" cy="1212850"/>
          </a:xfrm>
        </p:grpSpPr>
        <p:sp>
          <p:nvSpPr>
            <p:cNvPr id="29708" name="矩形 3"/>
            <p:cNvSpPr>
              <a:spLocks noChangeArrowheads="1"/>
            </p:cNvSpPr>
            <p:nvPr/>
          </p:nvSpPr>
          <p:spPr bwMode="auto">
            <a:xfrm>
              <a:off x="2051720" y="699542"/>
              <a:ext cx="531386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000">
                  <a:latin typeface="微软雅黑" pitchFamily="34" charset="-122"/>
                  <a:ea typeface="微软雅黑" pitchFamily="34" charset="-122"/>
                </a:rPr>
                <a:t>用自己的方式朗读课文，理清记叙的六要素：</a:t>
              </a:r>
              <a:endParaRPr lang="zh-CN" altLang="en-US" sz="200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29709" name="Picture 5" descr="C:\Users\Administrator\Desktop\图库\图片大全\004.pn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95486"/>
              <a:ext cx="1304925" cy="1212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标题 1"/>
          <p:cNvSpPr txBox="1">
            <a:spLocks/>
          </p:cNvSpPr>
          <p:nvPr/>
        </p:nvSpPr>
        <p:spPr>
          <a:xfrm>
            <a:off x="611190" y="195265"/>
            <a:ext cx="1296987" cy="579437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200" b="1" cap="all" dirty="0">
                <a:latin typeface="微软雅黑" pitchFamily="34" charset="-122"/>
                <a:ea typeface="微软雅黑" pitchFamily="34" charset="-122"/>
                <a:cs typeface="+mj-cs"/>
              </a:rPr>
              <a:t>课文品读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矩形 3"/>
          <p:cNvSpPr>
            <a:spLocks noChangeArrowheads="1"/>
          </p:cNvSpPr>
          <p:nvPr/>
        </p:nvSpPr>
        <p:spPr bwMode="auto">
          <a:xfrm>
            <a:off x="2555876" y="627064"/>
            <a:ext cx="44935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b="1">
                <a:latin typeface="微软雅黑" pitchFamily="34" charset="-122"/>
                <a:ea typeface="微软雅黑" pitchFamily="34" charset="-122"/>
              </a:rPr>
              <a:t>速读主体部分，完成下面表格。</a:t>
            </a: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116017" y="1779588"/>
          <a:ext cx="7056437" cy="2904271"/>
        </p:xfrm>
        <a:graphic>
          <a:graphicData uri="http://schemas.openxmlformats.org/drawingml/2006/table">
            <a:tbl>
              <a:tblPr/>
              <a:tblGrid>
                <a:gridCol w="2220775"/>
                <a:gridCol w="2583606"/>
                <a:gridCol w="938357"/>
                <a:gridCol w="1313699"/>
              </a:tblGrid>
              <a:tr h="871300">
                <a:tc>
                  <a:txBody>
                    <a:bodyPr/>
                    <a:lstStyle/>
                    <a:p>
                      <a:pPr indent="2667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渡江三路大军</a:t>
                      </a: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时间</a:t>
                      </a: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兵力</a:t>
                      </a: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渡江人数</a:t>
                      </a: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65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中路军（安庆—芜湖）</a:t>
                      </a: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65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西路军（九江—安庆）</a:t>
                      </a: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65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东路军（南京—江阴）</a:t>
                      </a: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49" name="图片 20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5875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3600822" y="3148015"/>
            <a:ext cx="2188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21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日</a:t>
            </a: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17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时—</a:t>
            </a: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22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日</a:t>
            </a: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22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时</a:t>
            </a:r>
          </a:p>
        </p:txBody>
      </p:sp>
      <p:sp>
        <p:nvSpPr>
          <p:cNvPr id="8" name="矩形 7"/>
          <p:cNvSpPr/>
          <p:nvPr/>
        </p:nvSpPr>
        <p:spPr>
          <a:xfrm>
            <a:off x="3600822" y="2716214"/>
            <a:ext cx="2188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21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日</a:t>
            </a: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17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时—</a:t>
            </a: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22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日</a:t>
            </a: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22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时</a:t>
            </a:r>
          </a:p>
        </p:txBody>
      </p:sp>
      <p:sp>
        <p:nvSpPr>
          <p:cNvPr id="9" name="矩形 8"/>
          <p:cNvSpPr/>
          <p:nvPr/>
        </p:nvSpPr>
        <p:spPr>
          <a:xfrm>
            <a:off x="3898426" y="2284414"/>
            <a:ext cx="17075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20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日夜—</a:t>
            </a: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21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日夜</a:t>
            </a:r>
          </a:p>
        </p:txBody>
      </p:sp>
      <p:sp>
        <p:nvSpPr>
          <p:cNvPr id="10" name="矩形 9"/>
          <p:cNvSpPr/>
          <p:nvPr/>
        </p:nvSpPr>
        <p:spPr>
          <a:xfrm>
            <a:off x="6019772" y="2211389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30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万</a:t>
            </a:r>
          </a:p>
        </p:txBody>
      </p:sp>
      <p:sp>
        <p:nvSpPr>
          <p:cNvPr id="11" name="矩形 10"/>
          <p:cNvSpPr/>
          <p:nvPr/>
        </p:nvSpPr>
        <p:spPr>
          <a:xfrm>
            <a:off x="7172297" y="2211389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30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万</a:t>
            </a:r>
          </a:p>
        </p:txBody>
      </p:sp>
      <p:sp>
        <p:nvSpPr>
          <p:cNvPr id="12" name="矩形 11"/>
          <p:cNvSpPr/>
          <p:nvPr/>
        </p:nvSpPr>
        <p:spPr>
          <a:xfrm>
            <a:off x="6019772" y="2716214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35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万</a:t>
            </a:r>
          </a:p>
        </p:txBody>
      </p:sp>
      <p:sp>
        <p:nvSpPr>
          <p:cNvPr id="13" name="矩形 12"/>
          <p:cNvSpPr/>
          <p:nvPr/>
        </p:nvSpPr>
        <p:spPr>
          <a:xfrm>
            <a:off x="6997941" y="2716214"/>
            <a:ext cx="10663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三分之二</a:t>
            </a: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 </a:t>
            </a:r>
            <a:endParaRPr lang="zh-CN" altLang="zh-CN" sz="1600" kern="100" dirty="0">
              <a:latin typeface="微软雅黑" pitchFamily="34" charset="-122"/>
              <a:ea typeface="微软雅黑" pitchFamily="34" charset="-122"/>
              <a:cs typeface="Times New Roman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092797" y="3148015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35</a:t>
            </a: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万</a:t>
            </a:r>
          </a:p>
        </p:txBody>
      </p:sp>
      <p:sp>
        <p:nvSpPr>
          <p:cNvPr id="15" name="矩形 14"/>
          <p:cNvSpPr/>
          <p:nvPr/>
        </p:nvSpPr>
        <p:spPr>
          <a:xfrm>
            <a:off x="7087337" y="314801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大部</a:t>
            </a:r>
            <a:r>
              <a:rPr lang="zh-CN" altLang="en-US" sz="1600" kern="100" dirty="0">
                <a:latin typeface="微软雅黑" pitchFamily="34" charset="-122"/>
                <a:ea typeface="微软雅黑" pitchFamily="34" charset="-122"/>
                <a:cs typeface="Times New Roman"/>
              </a:rPr>
              <a:t>分</a:t>
            </a:r>
            <a:endParaRPr lang="zh-CN" altLang="zh-CN" sz="1600" kern="100" dirty="0">
              <a:latin typeface="微软雅黑" pitchFamily="34" charset="-122"/>
              <a:ea typeface="微软雅黑" pitchFamily="34" charset="-122"/>
              <a:cs typeface="Times New Roman"/>
            </a:endParaRPr>
          </a:p>
        </p:txBody>
      </p:sp>
      <p:sp>
        <p:nvSpPr>
          <p:cNvPr id="16" name="标题 1"/>
          <p:cNvSpPr txBox="1">
            <a:spLocks/>
          </p:cNvSpPr>
          <p:nvPr/>
        </p:nvSpPr>
        <p:spPr>
          <a:xfrm>
            <a:off x="611190" y="195265"/>
            <a:ext cx="1296987" cy="579437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200" b="1" cap="all" dirty="0">
                <a:latin typeface="微软雅黑" pitchFamily="34" charset="-122"/>
                <a:ea typeface="微软雅黑" pitchFamily="34" charset="-122"/>
                <a:cs typeface="+mj-cs"/>
              </a:rPr>
              <a:t>课文品读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组合 5"/>
          <p:cNvGrpSpPr>
            <a:grpSpLocks/>
          </p:cNvGrpSpPr>
          <p:nvPr/>
        </p:nvGrpSpPr>
        <p:grpSpPr bwMode="auto">
          <a:xfrm>
            <a:off x="1042988" y="759054"/>
            <a:ext cx="7867650" cy="1357085"/>
            <a:chOff x="755576" y="683895"/>
            <a:chExt cx="7867178" cy="1357084"/>
          </a:xfrm>
        </p:grpSpPr>
        <p:sp>
          <p:nvSpPr>
            <p:cNvPr id="31750" name="Rectangle 1"/>
            <p:cNvSpPr>
              <a:spLocks noChangeArrowheads="1"/>
            </p:cNvSpPr>
            <p:nvPr/>
          </p:nvSpPr>
          <p:spPr bwMode="auto">
            <a:xfrm>
              <a:off x="755576" y="683895"/>
              <a:ext cx="6840760" cy="830996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indent="266700">
                <a:lnSpc>
                  <a:spcPct val="120000"/>
                </a:lnSpc>
              </a:pPr>
              <a:r>
                <a:rPr lang="en-US" altLang="zh-CN" sz="2000">
                  <a:latin typeface="宋体" charset="-122"/>
                  <a:cs typeface="Times New Roman" pitchFamily="18" charset="0"/>
                </a:rPr>
                <a:t>  </a:t>
              </a:r>
              <a:r>
                <a:rPr lang="zh-CN" altLang="en-US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本篇报道的主体是写三路大军渡江战斗的经过，为何是从中路写起？何处详写？何处略写？为什么这样安排？</a:t>
              </a:r>
              <a:endParaRPr lang="zh-CN" altLang="en-US" sz="2000"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  <p:pic>
          <p:nvPicPr>
            <p:cNvPr id="31751" name="Picture 2" descr="C:\Users\Administrator\Desktop\图库\图片大全\008 (1)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699542"/>
              <a:ext cx="1314450" cy="1341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1746" name="图片 25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7202"/>
            <a:ext cx="15875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图片 22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473077"/>
            <a:ext cx="22225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827088" y="1740827"/>
            <a:ext cx="7200900" cy="297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30000"/>
              </a:lnSpc>
            </a:pPr>
            <a:r>
              <a:rPr lang="en-US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中路于</a:t>
            </a:r>
            <a:r>
              <a:rPr lang="en-US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</a:t>
            </a: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日首先渡江，所以先写。</a:t>
            </a:r>
            <a:r>
              <a:rPr lang="en-US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21</a:t>
            </a: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日夜即已渡完，只用一句话就交待清楚了。至于其受阻情况，因与西路一样，敌人“纷纷溃退，毫无斗志”所以此路略去。次写西路，略写。最后写东路。由于这里敌人的防线比较巩固，加之此处敌</a:t>
            </a:r>
            <a:r>
              <a:rPr lang="zh-CN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军抵抗较为顽强，更重要的是这一地区在战略上意义重大，直接关系到能否包围敌军，解放南京，因此报道写得十分具体。尤其是最后两句详尽地写了我军的战果，是为了说明水路长江和陆路京沪线已全部被我军切断，敌人已无退路，敌我双方态势已十分明朗。</a:t>
            </a:r>
            <a:endParaRPr lang="zh-CN" altLang="en-US"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611190" y="195265"/>
            <a:ext cx="1296987" cy="579437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200" b="1" cap="all" dirty="0">
                <a:latin typeface="微软雅黑" pitchFamily="34" charset="-122"/>
                <a:ea typeface="微软雅黑" pitchFamily="34" charset="-122"/>
                <a:cs typeface="+mj-cs"/>
              </a:rPr>
              <a:t>课文品读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组合 5"/>
          <p:cNvGrpSpPr>
            <a:grpSpLocks/>
          </p:cNvGrpSpPr>
          <p:nvPr/>
        </p:nvGrpSpPr>
        <p:grpSpPr bwMode="auto">
          <a:xfrm>
            <a:off x="2627313" y="0"/>
            <a:ext cx="3960812" cy="1296988"/>
            <a:chOff x="2627784" y="0"/>
            <a:chExt cx="3960911" cy="1296987"/>
          </a:xfrm>
        </p:grpSpPr>
        <p:sp>
          <p:nvSpPr>
            <p:cNvPr id="35841" name="Rectangle 1"/>
            <p:cNvSpPr>
              <a:spLocks noChangeArrowheads="1"/>
            </p:cNvSpPr>
            <p:nvPr/>
          </p:nvSpPr>
          <p:spPr bwMode="auto">
            <a:xfrm>
              <a:off x="2627784" y="484157"/>
              <a:ext cx="2303520" cy="400110"/>
            </a:xfrm>
            <a:prstGeom prst="rect">
              <a:avLst/>
            </a:prstGeom>
            <a:noFill/>
            <a:ln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indent="266700">
                <a:defRPr/>
              </a:pPr>
              <a:r>
                <a:rPr lang="zh-CN" sz="2000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读课文，品句子</a:t>
              </a:r>
              <a:endParaRPr lang="zh-CN" sz="20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  <p:pic>
          <p:nvPicPr>
            <p:cNvPr id="32780" name="Picture 4" descr="图片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0"/>
              <a:ext cx="1944687" cy="1296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042992" y="1276350"/>
            <a:ext cx="7273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（</a:t>
            </a:r>
            <a:r>
              <a:rPr lang="en-US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）题目</a:t>
            </a:r>
            <a:r>
              <a:rPr lang="en-US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“</a:t>
            </a:r>
            <a:r>
              <a:rPr lang="zh-CN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百万大军横渡长江</a:t>
            </a:r>
            <a:r>
              <a:rPr lang="en-US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”</a:t>
            </a:r>
            <a:r>
              <a:rPr lang="zh-CN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，这</a:t>
            </a:r>
            <a:r>
              <a:rPr lang="en-US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“</a:t>
            </a:r>
            <a:r>
              <a:rPr lang="zh-CN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百万</a:t>
            </a:r>
            <a:r>
              <a:rPr lang="en-US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”</a:t>
            </a:r>
            <a:r>
              <a:rPr lang="zh-CN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是实数还是虚数？</a:t>
            </a:r>
            <a:endParaRPr lang="zh-CN" altLang="en-US" sz="200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32771" name="Picture 2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7202"/>
            <a:ext cx="15875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1476379" y="1770683"/>
            <a:ext cx="6767513" cy="1305893"/>
            <a:chOff x="1403648" y="2129813"/>
            <a:chExt cx="6768752" cy="1450049"/>
          </a:xfrm>
        </p:grpSpPr>
        <p:sp>
          <p:nvSpPr>
            <p:cNvPr id="32777" name="Rectangle 4"/>
            <p:cNvSpPr>
              <a:spLocks noChangeArrowheads="1"/>
            </p:cNvSpPr>
            <p:nvPr/>
          </p:nvSpPr>
          <p:spPr bwMode="auto">
            <a:xfrm>
              <a:off x="1547664" y="2129813"/>
              <a:ext cx="6624736" cy="133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indent="266700">
                <a:lnSpc>
                  <a:spcPct val="120000"/>
                </a:lnSpc>
              </a:pPr>
              <a:r>
                <a:rPr lang="zh-CN" altLang="zh-CN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是实数。</a:t>
              </a:r>
            </a:p>
            <a:p>
              <a:pPr indent="266700">
                <a:lnSpc>
                  <a:spcPct val="120000"/>
                </a:lnSpc>
              </a:pPr>
              <a:r>
                <a:rPr lang="zh-CN" altLang="zh-CN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中路军</a:t>
              </a:r>
              <a:r>
                <a:rPr lang="en-US" altLang="zh-CN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30</a:t>
              </a:r>
              <a:r>
                <a:rPr lang="zh-CN" altLang="en-US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万人；西路军</a:t>
              </a:r>
              <a:r>
                <a:rPr lang="en-US" altLang="zh-CN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35</a:t>
              </a:r>
              <a:r>
                <a:rPr lang="zh-CN" altLang="en-US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万人；东路军</a:t>
              </a:r>
              <a:r>
                <a:rPr lang="en-US" altLang="zh-CN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35</a:t>
              </a:r>
              <a:r>
                <a:rPr lang="zh-CN" altLang="en-US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万人）人数的确切，更体现了报道的真实，准确，严密。</a:t>
              </a:r>
            </a:p>
          </p:txBody>
        </p:sp>
        <p:sp>
          <p:nvSpPr>
            <p:cNvPr id="11" name="对角圆角矩形 10"/>
            <p:cNvSpPr/>
            <p:nvPr/>
          </p:nvSpPr>
          <p:spPr>
            <a:xfrm>
              <a:off x="1403648" y="2139702"/>
              <a:ext cx="6768752" cy="1440160"/>
            </a:xfrm>
            <a:prstGeom prst="round2Diag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1331917" y="3292546"/>
            <a:ext cx="73437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/>
            <a:r>
              <a:rPr lang="zh-CN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（</a:t>
            </a:r>
            <a:r>
              <a:rPr lang="en-US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）“西起九江（不含），东至江阴，均是人民解放军的渡江区域”，其中的“不含”去掉行不行？为什么？</a:t>
            </a: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403350" y="4083916"/>
            <a:ext cx="7272338" cy="70788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266700">
              <a:defRPr/>
            </a:pPr>
            <a:r>
              <a:rPr lang="en-US" altLang="zh-CN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“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不含”在这个表明地点的句子里，准确反映了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当时的情况，因为九江尚未解放</a:t>
            </a:r>
            <a:endParaRPr lang="zh-CN" altLang="en-US" sz="20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32775" name="Picture 6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7202"/>
            <a:ext cx="15875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标题 1"/>
          <p:cNvSpPr txBox="1">
            <a:spLocks/>
          </p:cNvSpPr>
          <p:nvPr/>
        </p:nvSpPr>
        <p:spPr>
          <a:xfrm>
            <a:off x="611190" y="195265"/>
            <a:ext cx="1296987" cy="579437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200" b="1" cap="all" dirty="0">
                <a:latin typeface="微软雅黑" pitchFamily="34" charset="-122"/>
                <a:ea typeface="微软雅黑" pitchFamily="34" charset="-122"/>
                <a:cs typeface="+mj-cs"/>
              </a:rPr>
              <a:t>课文品读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5845" grpId="0"/>
      <p:bldP spid="3584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900117" y="541759"/>
            <a:ext cx="7272337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20000"/>
              </a:lnSpc>
            </a:pP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（</a:t>
            </a:r>
            <a:r>
              <a:rPr lang="en-US" altLang="zh-CN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）比较下面两个句子，说说哪一旬更好．并说说理由。</a:t>
            </a:r>
            <a:endParaRPr lang="zh-CN" altLang="en-US">
              <a:latin typeface="微软雅黑" pitchFamily="34" charset="-122"/>
              <a:ea typeface="微软雅黑" pitchFamily="34" charset="-122"/>
              <a:cs typeface="宋体" charset="-122"/>
            </a:endParaRPr>
          </a:p>
          <a:p>
            <a:pPr indent="266700" eaLnBrk="0" hangingPunct="0">
              <a:lnSpc>
                <a:spcPct val="120000"/>
              </a:lnSpc>
            </a:pP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①二十二日夜起，长江北岸人民解放军中路军首先越过安庆、芜湖线，到达繁昌、铜陵、青阳、获港、鲁港地区，共渡过三十万人。</a:t>
            </a:r>
            <a:endParaRPr lang="zh-CN" altLang="en-US">
              <a:latin typeface="微软雅黑" pitchFamily="34" charset="-122"/>
              <a:ea typeface="微软雅黑" pitchFamily="34" charset="-122"/>
              <a:cs typeface="宋体" charset="-122"/>
            </a:endParaRPr>
          </a:p>
          <a:p>
            <a:pPr indent="266700" eaLnBrk="0" hangingPunct="0">
              <a:lnSpc>
                <a:spcPct val="120000"/>
              </a:lnSpc>
            </a:pPr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②二十二日夜起，长江北岸人民解放军中路军首先突破安庆、芜湖线，渡至繁昌、铜陵、青阳、荻港、鲁港地区，二十四小时内既已渡过三十万人。</a:t>
            </a:r>
            <a:endParaRPr lang="zh-CN" altLang="en-US"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pic>
        <p:nvPicPr>
          <p:cNvPr id="33794" name="Picture 3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7202"/>
            <a:ext cx="15875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3077"/>
            <a:ext cx="15875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331917" y="2782413"/>
            <a:ext cx="7056437" cy="1477328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②句好。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突破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表明有敌军防守，我军歼灭或击溃守敌，冲破敌阵。用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越过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表现不出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经过战斗。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渡至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比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到达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含义丰富，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有横渡与到达两层意思，且文字简洁有力。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二十四小时内即已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，时间明确，且含渡江迅疾，作战顺利之意。用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共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字不能表达这些意思。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611190" y="195265"/>
            <a:ext cx="1296987" cy="579437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200" b="1" cap="all" dirty="0">
                <a:latin typeface="微软雅黑" pitchFamily="34" charset="-122"/>
                <a:ea typeface="微软雅黑" pitchFamily="34" charset="-122"/>
                <a:cs typeface="+mj-cs"/>
              </a:rPr>
              <a:t>课文品读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  <p:bldP spid="3686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611190" y="195265"/>
            <a:ext cx="1296987" cy="579437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200" b="1" cap="all" dirty="0">
                <a:latin typeface="微软雅黑" pitchFamily="34" charset="-122"/>
                <a:ea typeface="微软雅黑" pitchFamily="34" charset="-122"/>
                <a:cs typeface="+mj-cs"/>
              </a:rPr>
              <a:t>课堂总结</a:t>
            </a:r>
          </a:p>
        </p:txBody>
      </p:sp>
      <p:pic>
        <p:nvPicPr>
          <p:cNvPr id="34818" name="Picture 1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7202"/>
            <a:ext cx="15875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971554" y="1131889"/>
            <a:ext cx="7345363" cy="3095625"/>
            <a:chOff x="971600" y="1131590"/>
            <a:chExt cx="7344816" cy="3096344"/>
          </a:xfrm>
        </p:grpSpPr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971600" y="1176442"/>
              <a:ext cx="7128792" cy="2862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indent="266700">
                <a:lnSpc>
                  <a:spcPct val="150000"/>
                </a:lnSpc>
              </a:pPr>
              <a:r>
                <a:rPr lang="en-US" altLang="zh-CN" sz="2000">
                  <a:latin typeface="宋体" charset="-122"/>
                  <a:cs typeface="Times New Roman" pitchFamily="18" charset="0"/>
                </a:rPr>
                <a:t>  </a:t>
              </a:r>
              <a:r>
                <a:rPr lang="zh-CN" altLang="zh-CN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这篇课文告诉我们，中国革命的胜利，是通过长期革命战争战胜强大敌人取得的</a:t>
              </a:r>
              <a:r>
                <a:rPr lang="zh-CN" altLang="en-US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。同时，我们也大致了解新闻的特点，是报道国内外最新发生的重大事件或新气象的。新闻有它记叙的六要素，其结构一般包括标题、导语、主体、结语和背景五部分。希望大家利用所学，再读读报纸，进一步掌握新闻这种文体。</a:t>
              </a:r>
              <a:endParaRPr lang="zh-CN" altLang="en-US" sz="2000"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971600" y="1131590"/>
              <a:ext cx="7344816" cy="3096344"/>
            </a:xfrm>
            <a:prstGeom prst="roundRect">
              <a:avLst/>
            </a:prstGeom>
            <a:no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1"/>
          <p:cNvSpPr>
            <a:spLocks noChangeArrowheads="1"/>
          </p:cNvSpPr>
          <p:nvPr/>
        </p:nvSpPr>
        <p:spPr bwMode="auto">
          <a:xfrm>
            <a:off x="611188" y="1952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情景导入</a:t>
            </a:r>
          </a:p>
        </p:txBody>
      </p:sp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3794127"/>
            <a:ext cx="1906588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331917" y="842965"/>
            <a:ext cx="6480175" cy="1200329"/>
          </a:xfrm>
          <a:prstGeom prst="rect">
            <a:avLst/>
          </a:prstGeom>
          <a:noFill/>
          <a:ln w="9525">
            <a:solidFill>
              <a:srgbClr val="FF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>
                <a:latin typeface="Calibri" pitchFamily="34" charset="0"/>
              </a:rPr>
              <a:t>         </a:t>
            </a:r>
            <a:r>
              <a:rPr lang="zh-CN" altLang="zh-CN" sz="2000">
                <a:latin typeface="微软雅黑" pitchFamily="34" charset="-122"/>
                <a:ea typeface="微软雅黑" pitchFamily="34" charset="-122"/>
              </a:rPr>
              <a:t>同学们，在现实生活中你们都是通过哪些方式来了解世界的风云变幻、国家的政治策略以及群众的街头巷议呢？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00117" y="2139950"/>
            <a:ext cx="6624637" cy="1938992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Calibri" pitchFamily="34" charset="0"/>
              </a:rPr>
              <a:t>          </a:t>
            </a:r>
            <a:r>
              <a:rPr lang="zh-CN" altLang="zh-CN" sz="2000">
                <a:latin typeface="微软雅黑" pitchFamily="34" charset="-122"/>
                <a:ea typeface="微软雅黑" pitchFamily="34" charset="-122"/>
              </a:rPr>
              <a:t>新闻缩短了你、我、他之间的距离。让我们寻常百姓足不出户，便可了解国内外时事，获取各种生活的信息。好的新闻是可以穿越时空，供人们品读与回味的。今天，并让我们来共同研读一篇来自于解放战争时期的新闻佳作，让我们重温那段荡气回肠、青春激扬的硝烟岁月。</a:t>
            </a:r>
            <a:endParaRPr lang="zh-CN" altLang="en-US">
              <a:latin typeface="Calibri" pitchFamily="34" charset="0"/>
            </a:endParaRP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7667625" y="2211389"/>
            <a:ext cx="1081088" cy="504825"/>
            <a:chOff x="6660232" y="2211710"/>
            <a:chExt cx="1080120" cy="504056"/>
          </a:xfrm>
        </p:grpSpPr>
        <p:sp>
          <p:nvSpPr>
            <p:cNvPr id="7" name="五边形 6"/>
            <p:cNvSpPr/>
            <p:nvPr/>
          </p:nvSpPr>
          <p:spPr>
            <a:xfrm>
              <a:off x="6660232" y="2211710"/>
              <a:ext cx="1080120" cy="504056"/>
            </a:xfrm>
            <a:prstGeom prst="homePlat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391" name="矩形 5"/>
            <p:cNvSpPr>
              <a:spLocks noChangeArrowheads="1"/>
            </p:cNvSpPr>
            <p:nvPr/>
          </p:nvSpPr>
          <p:spPr bwMode="auto">
            <a:xfrm>
              <a:off x="6804248" y="2283718"/>
              <a:ext cx="936104" cy="399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zh-CN" sz="2000">
                  <a:latin typeface="微软雅黑" pitchFamily="34" charset="-122"/>
                  <a:ea typeface="微软雅黑" pitchFamily="34" charset="-122"/>
                </a:rPr>
                <a:t>新闻</a:t>
              </a:r>
              <a:endParaRPr lang="zh-CN" altLang="en-US" sz="20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491880" y="195263"/>
            <a:ext cx="18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0F2DD"/>
                </a:solidFill>
              </a:rPr>
              <a:t>https://www.ypppt.com/</a:t>
            </a:r>
            <a:endParaRPr lang="zh-CN" altLang="en-US" sz="1100" dirty="0">
              <a:solidFill>
                <a:srgbClr val="F0F2D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611188" y="195265"/>
            <a:ext cx="1757362" cy="57943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技法总结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42" name="TextBox 5"/>
          <p:cNvSpPr txBox="1">
            <a:spLocks noChangeArrowheads="1"/>
          </p:cNvSpPr>
          <p:nvPr/>
        </p:nvSpPr>
        <p:spPr bwMode="auto">
          <a:xfrm>
            <a:off x="2195513" y="915991"/>
            <a:ext cx="590550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看标题信息，揣摩新闻类型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;   </a:t>
            </a: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抓记叙要素，了解大致内容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;   </a:t>
            </a: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理行文线索，分清段落层次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;   </a:t>
            </a: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辨叙述方式，领会布局特点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;   </a:t>
            </a: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挖中心主旨，理解文本意义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;   </a:t>
            </a: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6.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析表现手法，以供鉴赏探究。</a:t>
            </a:r>
          </a:p>
        </p:txBody>
      </p:sp>
      <p:sp>
        <p:nvSpPr>
          <p:cNvPr id="35843" name="矩形 4"/>
          <p:cNvSpPr>
            <a:spLocks noChangeArrowheads="1"/>
          </p:cNvSpPr>
          <p:nvPr/>
        </p:nvSpPr>
        <p:spPr bwMode="auto">
          <a:xfrm>
            <a:off x="2484441" y="484190"/>
            <a:ext cx="30283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解读新闻文本的方法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: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611188" y="195263"/>
            <a:ext cx="1720850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000" b="1" cap="all" dirty="0">
                <a:latin typeface="微软雅黑" pitchFamily="34" charset="-122"/>
                <a:ea typeface="微软雅黑" pitchFamily="34" charset="-122"/>
                <a:cs typeface="+mj-cs"/>
              </a:rPr>
              <a:t>随堂检测</a:t>
            </a:r>
          </a:p>
        </p:txBody>
      </p:sp>
      <p:pic>
        <p:nvPicPr>
          <p:cNvPr id="36866" name="Picture 3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2"/>
            <a:ext cx="7938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2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3077"/>
            <a:ext cx="15875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1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5302"/>
            <a:ext cx="15875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4" y="1394980"/>
            <a:ext cx="7777163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国民党的</a:t>
            </a:r>
            <a:r>
              <a:rPr lang="en-US" altLang="zh-CN" u="sng"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 （A.广大 B.大量 C.多数 D.部分）官兵一致希望和平，不想再打了，听见南京 </a:t>
            </a:r>
            <a:r>
              <a:rPr lang="en-US" altLang="zh-CN" u="sng"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（A.反对 B.抗拒 C.拒绝 D.抵触）和平，都很泄气。战犯汤恩伯21日到芜湖 </a:t>
            </a:r>
            <a:r>
              <a:rPr lang="en-US" altLang="zh-CN" u="sng"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（A.作战 B.指挥 C.鼓动 D.督战），不起丝毫作用。汤恩伯认为南京江阴段防线是很 </a:t>
            </a:r>
            <a:r>
              <a:rPr lang="en-US" altLang="zh-CN" u="sng"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（A.牢靠 B.坚固 C.巩固 D.顽固）的，</a:t>
            </a:r>
            <a:r>
              <a:rPr lang="en-US" altLang="zh-CN" u="sng">
                <a:latin typeface="微软雅黑" pitchFamily="34" charset="-122"/>
                <a:ea typeface="微软雅黑" pitchFamily="34" charset="-122"/>
              </a:rPr>
              <a:t>                  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 （A.弱点B.松懈 C.劣势 D.困难）只存在于南京九江一线。</a:t>
            </a:r>
          </a:p>
        </p:txBody>
      </p:sp>
      <p:sp>
        <p:nvSpPr>
          <p:cNvPr id="36870" name="矩形 9"/>
          <p:cNvSpPr>
            <a:spLocks noChangeArrowheads="1"/>
          </p:cNvSpPr>
          <p:nvPr/>
        </p:nvSpPr>
        <p:spPr bwMode="auto">
          <a:xfrm>
            <a:off x="755650" y="771525"/>
            <a:ext cx="35317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indent="266700"/>
            <a:r>
              <a:rPr lang="zh-CN" altLang="zh-CN" sz="2000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在横线上填入适当的词语。</a:t>
            </a:r>
            <a:endParaRPr lang="zh-CN" altLang="zh-CN" sz="2000" b="1"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36871" name="矩形 8"/>
          <p:cNvSpPr>
            <a:spLocks noChangeArrowheads="1"/>
          </p:cNvSpPr>
          <p:nvPr/>
        </p:nvSpPr>
        <p:spPr bwMode="auto">
          <a:xfrm>
            <a:off x="2051050" y="3867152"/>
            <a:ext cx="13324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FF0000"/>
                </a:solidFill>
                <a:latin typeface="Calibri" pitchFamily="34" charset="0"/>
              </a:rPr>
              <a:t>A C D C A</a:t>
            </a:r>
            <a:endParaRPr lang="zh-CN" altLang="en-US" sz="240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331913" y="627063"/>
            <a:ext cx="75596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zh-CN" altLang="en-US" sz="2000">
                <a:solidFill>
                  <a:srgbClr val="2F20EC"/>
                </a:solidFill>
                <a:latin typeface="Times New Roman" pitchFamily="18" charset="0"/>
              </a:rPr>
              <a:t>请找出下面这则新闻的标题、导语和主体。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788988" y="1344614"/>
            <a:ext cx="8355012" cy="252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  <a:buFont typeface="Arial" charset="0"/>
              <a:buNone/>
            </a:pPr>
            <a:r>
              <a:rPr lang="zh-CN" altLang="en-US" sz="2000">
                <a:latin typeface="Times New Roman" pitchFamily="18" charset="0"/>
              </a:rPr>
              <a:t>                        </a:t>
            </a:r>
            <a:r>
              <a:rPr lang="zh-CN" altLang="en-US" sz="2000">
                <a:solidFill>
                  <a:srgbClr val="20700A"/>
                </a:solidFill>
                <a:latin typeface="微软雅黑" pitchFamily="34" charset="-122"/>
                <a:ea typeface="微软雅黑" pitchFamily="34" charset="-122"/>
              </a:rPr>
              <a:t>温家宝强调加强应急管理工作</a:t>
            </a:r>
          </a:p>
          <a:p>
            <a:pPr>
              <a:lnSpc>
                <a:spcPct val="130000"/>
              </a:lnSpc>
              <a:spcBef>
                <a:spcPct val="50000"/>
              </a:spcBef>
              <a:buFont typeface="Arial" charset="0"/>
              <a:buNone/>
            </a:pPr>
            <a:r>
              <a:rPr lang="zh-CN" altLang="en-US" sz="2000">
                <a:solidFill>
                  <a:srgbClr val="20700A"/>
                </a:solidFill>
                <a:latin typeface="微软雅黑" pitchFamily="34" charset="-122"/>
                <a:ea typeface="微软雅黑" pitchFamily="34" charset="-122"/>
              </a:rPr>
              <a:t>        国务院于7月23日在京召开全国应急管理工作会议。中共中央政治局常委、国务院总理温家宝强调，加强全国应急体系建设和应急管理工作，必须做好健全组织体系、运行机制、保障制度等工作。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 typeface="Arial" charset="0"/>
              <a:buNone/>
            </a:pPr>
            <a:endParaRPr lang="zh-CN" altLang="en-US" sz="2000">
              <a:latin typeface="Times New Roman" pitchFamily="18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755652" y="1379538"/>
            <a:ext cx="10080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zh-CN" altLang="en-US" sz="2000">
                <a:solidFill>
                  <a:srgbClr val="F7450D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827090" y="3376613"/>
            <a:ext cx="12969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zh-CN" altLang="en-US" sz="2000">
                <a:solidFill>
                  <a:srgbClr val="F7450D"/>
                </a:solidFill>
                <a:latin typeface="微软雅黑" pitchFamily="34" charset="-122"/>
                <a:ea typeface="微软雅黑" pitchFamily="34" charset="-122"/>
              </a:rPr>
              <a:t>导语</a:t>
            </a:r>
            <a:r>
              <a:rPr lang="zh-CN" altLang="en-US" sz="2000">
                <a:solidFill>
                  <a:srgbClr val="F7450D"/>
                </a:solidFill>
                <a:latin typeface="Times New Roman" pitchFamily="18" charset="0"/>
              </a:rPr>
              <a:t>：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835154" y="3376613"/>
            <a:ext cx="7553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国务院于7月23日在京召开全国应急管理工作会议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828675" y="3808413"/>
            <a:ext cx="1295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F7450D"/>
                </a:solidFill>
                <a:latin typeface="微软雅黑" pitchFamily="34" charset="-122"/>
                <a:ea typeface="微软雅黑" pitchFamily="34" charset="-122"/>
              </a:rPr>
              <a:t>主体：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1800229" y="3735388"/>
            <a:ext cx="73437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“中中共中央政治局常委、国务院总理温家宝强调，……保障制度等工作。”</a:t>
            </a:r>
          </a:p>
        </p:txBody>
      </p:sp>
      <p:sp>
        <p:nvSpPr>
          <p:cNvPr id="27658" name="AutoShape 10"/>
          <p:cNvSpPr>
            <a:spLocks noChangeArrowheads="1"/>
          </p:cNvSpPr>
          <p:nvPr/>
        </p:nvSpPr>
        <p:spPr bwMode="auto">
          <a:xfrm>
            <a:off x="1619254" y="1595439"/>
            <a:ext cx="504825" cy="107950"/>
          </a:xfrm>
          <a:prstGeom prst="rightArrow">
            <a:avLst>
              <a:gd name="adj1" fmla="val 50000"/>
              <a:gd name="adj2" fmla="val 87662"/>
            </a:avLst>
          </a:prstGeom>
          <a:solidFill>
            <a:schemeClr val="accent1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 sz="2000">
              <a:latin typeface="Comic Sans MS" pitchFamily="66" charset="0"/>
            </a:endParaRPr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323854" y="195265"/>
            <a:ext cx="1757363" cy="57943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+mj-cs"/>
              </a:rPr>
              <a:t>拓展阅读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2" grpId="0"/>
      <p:bldP spid="27653" grpId="0"/>
      <p:bldP spid="27654" grpId="0"/>
      <p:bldP spid="27655" grpId="0"/>
      <p:bldP spid="27656" grpId="0"/>
      <p:bldP spid="27657" grpId="0"/>
      <p:bldP spid="2765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611190" y="195265"/>
            <a:ext cx="1296987" cy="579437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200" b="1" cap="all" dirty="0">
                <a:latin typeface="微软雅黑" pitchFamily="34" charset="-122"/>
                <a:ea typeface="微软雅黑" pitchFamily="34" charset="-122"/>
                <a:cs typeface="+mj-cs"/>
              </a:rPr>
              <a:t>课后作业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755650" y="1347790"/>
            <a:ext cx="7704138" cy="2303462"/>
            <a:chOff x="755576" y="915566"/>
            <a:chExt cx="7704856" cy="2304256"/>
          </a:xfrm>
        </p:grpSpPr>
        <p:sp>
          <p:nvSpPr>
            <p:cNvPr id="39939" name="Rectangle 1"/>
            <p:cNvSpPr>
              <a:spLocks noChangeArrowheads="1"/>
            </p:cNvSpPr>
            <p:nvPr/>
          </p:nvSpPr>
          <p:spPr bwMode="auto">
            <a:xfrm>
              <a:off x="899592" y="1491454"/>
              <a:ext cx="7416823" cy="1016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indent="266700">
                <a:lnSpc>
                  <a:spcPct val="150000"/>
                </a:lnSpc>
              </a:pPr>
              <a:r>
                <a:rPr lang="en-US" altLang="zh-CN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1</a:t>
              </a:r>
              <a:r>
                <a:rPr lang="zh-CN" altLang="en-US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．反复朗读课文，体会其中的磅礴大气；</a:t>
              </a:r>
              <a:endParaRPr lang="zh-CN" altLang="en-US" sz="2000"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  <a:p>
              <a:pPr indent="266700" eaLnBrk="0" hangingPunct="0">
                <a:lnSpc>
                  <a:spcPct val="150000"/>
                </a:lnSpc>
              </a:pPr>
              <a:r>
                <a:rPr lang="en-US" altLang="zh-CN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2</a:t>
              </a:r>
              <a:r>
                <a:rPr lang="zh-CN" altLang="en-US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．完成</a:t>
              </a:r>
              <a:r>
                <a:rPr lang="en-US" altLang="zh-CN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101</a:t>
              </a:r>
              <a:r>
                <a:rPr lang="zh-CN" altLang="en-US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智慧课堂的课后练习</a:t>
              </a:r>
              <a:endParaRPr lang="zh-CN" altLang="en-US" sz="2000"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  <p:sp>
          <p:nvSpPr>
            <p:cNvPr id="5" name="流程图: 可选过程 4"/>
            <p:cNvSpPr/>
            <p:nvPr/>
          </p:nvSpPr>
          <p:spPr>
            <a:xfrm>
              <a:off x="755576" y="915566"/>
              <a:ext cx="7704856" cy="2304256"/>
            </a:xfrm>
            <a:prstGeom prst="flowChartAlternateProcess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91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矩形 1"/>
          <p:cNvSpPr>
            <a:spLocks noChangeArrowheads="1"/>
          </p:cNvSpPr>
          <p:nvPr/>
        </p:nvSpPr>
        <p:spPr bwMode="auto">
          <a:xfrm>
            <a:off x="611189" y="195263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258888" y="555625"/>
            <a:ext cx="7200900" cy="4103688"/>
            <a:chOff x="1259632" y="555526"/>
            <a:chExt cx="7200800" cy="4104456"/>
          </a:xfrm>
        </p:grpSpPr>
        <p:sp>
          <p:nvSpPr>
            <p:cNvPr id="3" name="横卷形 2"/>
            <p:cNvSpPr/>
            <p:nvPr/>
          </p:nvSpPr>
          <p:spPr>
            <a:xfrm>
              <a:off x="1259632" y="555526"/>
              <a:ext cx="7200800" cy="4104456"/>
            </a:xfrm>
            <a:prstGeom prst="horizontalScroll">
              <a:avLst/>
            </a:prstGeom>
            <a:noFill/>
            <a:ln>
              <a:solidFill>
                <a:srgbClr val="92D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412" name="矩形 3"/>
            <p:cNvSpPr>
              <a:spLocks noChangeArrowheads="1"/>
            </p:cNvSpPr>
            <p:nvPr/>
          </p:nvSpPr>
          <p:spPr bwMode="auto">
            <a:xfrm>
              <a:off x="1835696" y="1059582"/>
              <a:ext cx="6048672" cy="3278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zh-CN">
                  <a:latin typeface="微软雅黑" pitchFamily="34" charset="-122"/>
                  <a:ea typeface="微软雅黑" pitchFamily="34" charset="-122"/>
                </a:rPr>
                <a:t>了解新闻的六要素</a:t>
              </a: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，</a:t>
              </a:r>
              <a:r>
                <a:rPr lang="zh-CN" altLang="zh-CN">
                  <a:latin typeface="微软雅黑" pitchFamily="34" charset="-122"/>
                  <a:ea typeface="微软雅黑" pitchFamily="34" charset="-122"/>
                </a:rPr>
                <a:t>新闻结构的五部分。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>
                  <a:latin typeface="微软雅黑" pitchFamily="34" charset="-122"/>
                  <a:ea typeface="微软雅黑" pitchFamily="34" charset="-122"/>
                </a:rPr>
                <a:t>2.</a:t>
              </a:r>
              <a:r>
                <a:rPr lang="zh-CN" altLang="zh-CN">
                  <a:latin typeface="微软雅黑" pitchFamily="34" charset="-122"/>
                  <a:ea typeface="微软雅黑" pitchFamily="34" charset="-122"/>
                </a:rPr>
                <a:t>运用默读的方法和自主、合作、探究的学习方式，引导学生能根据新闻的结构理清内容、层次并体会本文语言准确、简洁、情感鲜明的特点。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>
                  <a:latin typeface="微软雅黑" pitchFamily="34" charset="-122"/>
                  <a:ea typeface="微软雅黑" pitchFamily="34" charset="-122"/>
                </a:rPr>
                <a:t>3.</a:t>
              </a:r>
              <a:r>
                <a:rPr lang="zh-CN" altLang="zh-CN">
                  <a:latin typeface="微软雅黑" pitchFamily="34" charset="-122"/>
                  <a:ea typeface="微软雅黑" pitchFamily="34" charset="-122"/>
                </a:rPr>
                <a:t>认识中国人民解放军英勇善战创造了人类战争史上的伟大奇迹，认识中国革命的胜利来之不易。珍惜革命成果，珍惜我们现在的生活。</a:t>
              </a:r>
              <a:r>
                <a:rPr lang="en-US" altLang="zh-CN">
                  <a:latin typeface="微软雅黑" pitchFamily="34" charset="-122"/>
                  <a:ea typeface="微软雅黑" pitchFamily="34" charset="-122"/>
                </a:rPr>
                <a:t> </a:t>
              </a:r>
              <a:endParaRPr lang="zh-CN" altLang="zh-CN">
                <a:latin typeface="微软雅黑" pitchFamily="34" charset="-122"/>
                <a:ea typeface="微软雅黑" pitchFamily="34" charset="-122"/>
              </a:endParaRPr>
            </a:p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1"/>
          <p:cNvSpPr>
            <a:spLocks noChangeArrowheads="1"/>
          </p:cNvSpPr>
          <p:nvPr/>
        </p:nvSpPr>
        <p:spPr bwMode="auto">
          <a:xfrm>
            <a:off x="611192" y="195263"/>
            <a:ext cx="17235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课前自主学习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900117" y="1492029"/>
            <a:ext cx="4319587" cy="3000821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>
                <a:solidFill>
                  <a:schemeClr val="folHlink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毛泽东，字润之，笔名子任。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1893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26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日生于湖南湘潭韶山冲一个农民家庭。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1976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日在北京逝世。中国人民的领袖，马克思主义者，伟大的无产阶级革命家、战略家和理论家，中国共产党、中国人民解放军和中华人民共和国的主要缔造者和领导人，诗人，书法家。</a:t>
            </a:r>
            <a:endParaRPr lang="zh-CN" altLang="en-US"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pic>
        <p:nvPicPr>
          <p:cNvPr id="7" name="Picture 2" descr="毛泽东小照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456212" y="1059582"/>
            <a:ext cx="3183735" cy="40839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8436" name="组合 8"/>
          <p:cNvGrpSpPr>
            <a:grpSpLocks/>
          </p:cNvGrpSpPr>
          <p:nvPr/>
        </p:nvGrpSpPr>
        <p:grpSpPr bwMode="auto">
          <a:xfrm>
            <a:off x="3348042" y="123827"/>
            <a:ext cx="2447925" cy="1008063"/>
            <a:chOff x="3347864" y="123478"/>
            <a:chExt cx="2448272" cy="1008112"/>
          </a:xfrm>
        </p:grpSpPr>
        <p:sp>
          <p:nvSpPr>
            <p:cNvPr id="4" name="左右箭头 3"/>
            <p:cNvSpPr/>
            <p:nvPr/>
          </p:nvSpPr>
          <p:spPr>
            <a:xfrm>
              <a:off x="3347864" y="123478"/>
              <a:ext cx="2448272" cy="1008112"/>
            </a:xfrm>
            <a:prstGeom prst="leftRightArrow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438" name="矩形 7"/>
            <p:cNvSpPr>
              <a:spLocks noChangeArrowheads="1"/>
            </p:cNvSpPr>
            <p:nvPr/>
          </p:nvSpPr>
          <p:spPr bwMode="auto">
            <a:xfrm>
              <a:off x="3995936" y="411510"/>
              <a:ext cx="1210760" cy="400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000" b="1">
                  <a:latin typeface="微软雅黑" pitchFamily="34" charset="-122"/>
                  <a:ea typeface="微软雅黑" pitchFamily="34" charset="-122"/>
                </a:rPr>
                <a:t>作者介绍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16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矩形 1"/>
          <p:cNvSpPr>
            <a:spLocks noChangeArrowheads="1"/>
          </p:cNvSpPr>
          <p:nvPr/>
        </p:nvSpPr>
        <p:spPr bwMode="auto">
          <a:xfrm>
            <a:off x="611192" y="195263"/>
            <a:ext cx="17235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课前自主学习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827088" y="1532481"/>
            <a:ext cx="7416800" cy="1089529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20000"/>
              </a:lnSpc>
            </a:pPr>
            <a:r>
              <a:rPr lang="en-US" altLang="zh-CN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新闻，又称消息，通常分为动态新闻、综合新闻、典型报道和新闻述评四类。其中动态新闻是报纸、广播最常用的一种。它报道的是国内外最新发生的重大事件或新气象、新成就。</a:t>
            </a:r>
          </a:p>
        </p:txBody>
      </p:sp>
      <p:grpSp>
        <p:nvGrpSpPr>
          <p:cNvPr id="19459" name="组合 8"/>
          <p:cNvGrpSpPr>
            <a:grpSpLocks/>
          </p:cNvGrpSpPr>
          <p:nvPr/>
        </p:nvGrpSpPr>
        <p:grpSpPr bwMode="auto">
          <a:xfrm>
            <a:off x="3348042" y="123827"/>
            <a:ext cx="2447925" cy="1008063"/>
            <a:chOff x="3347864" y="123478"/>
            <a:chExt cx="2448272" cy="1008112"/>
          </a:xfrm>
        </p:grpSpPr>
        <p:sp>
          <p:nvSpPr>
            <p:cNvPr id="4" name="左右箭头 3"/>
            <p:cNvSpPr/>
            <p:nvPr/>
          </p:nvSpPr>
          <p:spPr>
            <a:xfrm>
              <a:off x="3347864" y="123478"/>
              <a:ext cx="2448272" cy="1008112"/>
            </a:xfrm>
            <a:prstGeom prst="leftRightArrow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463" name="矩形 7"/>
            <p:cNvSpPr>
              <a:spLocks noChangeArrowheads="1"/>
            </p:cNvSpPr>
            <p:nvPr/>
          </p:nvSpPr>
          <p:spPr bwMode="auto">
            <a:xfrm>
              <a:off x="3707904" y="411510"/>
              <a:ext cx="1723793" cy="400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000" b="1">
                  <a:latin typeface="微软雅黑" pitchFamily="34" charset="-122"/>
                  <a:ea typeface="微软雅黑" pitchFamily="34" charset="-122"/>
                </a:rPr>
                <a:t>链接新闻知识</a:t>
              </a:r>
            </a:p>
          </p:txBody>
        </p: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547817" y="3148015"/>
            <a:ext cx="4968875" cy="1172629"/>
          </a:xfrm>
          <a:prstGeom prst="rect">
            <a:avLst/>
          </a:prstGeom>
          <a:noFill/>
          <a:ln w="9525">
            <a:solidFill>
              <a:srgbClr val="FF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>
                <a:latin typeface="Calibri" pitchFamily="34" charset="0"/>
              </a:rPr>
              <a:t>          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新闻结构包括标题、导语、主体、结语和背景五部分。前三者是主要部分，后二者是辅助部分。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3481390"/>
            <a:ext cx="1782762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84213" y="782641"/>
            <a:ext cx="7848600" cy="337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rgbClr val="FF0000"/>
                </a:solidFill>
                <a:latin typeface="Calibri" pitchFamily="34" charset="0"/>
              </a:rPr>
              <a:t> </a:t>
            </a:r>
            <a:r>
              <a:rPr lang="zh-CN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一般包括引题、正题、副题；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>
                <a:latin typeface="微软雅黑" pitchFamily="34" charset="-122"/>
                <a:ea typeface="微软雅黑" pitchFamily="34" charset="-122"/>
              </a:rPr>
            </a:br>
            <a:r>
              <a:rPr lang="en-US" altLang="zh-CN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导语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一般指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电头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后的第一句或第一段文字，用来提示消息的重要事实，使读者一目了然；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>
                <a:latin typeface="微软雅黑" pitchFamily="34" charset="-122"/>
                <a:ea typeface="微软雅黑" pitchFamily="34" charset="-122"/>
              </a:rPr>
            </a:br>
            <a:r>
              <a:rPr lang="en-US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  </a:t>
            </a:r>
            <a:r>
              <a:rPr lang="zh-CN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主体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随导语之后，是消息的主干，是集中叙述事件、阐发问题和表明观点的中心部分，是全篇新闻的关键所在；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>
                <a:latin typeface="微软雅黑" pitchFamily="34" charset="-122"/>
                <a:ea typeface="微软雅黑" pitchFamily="34" charset="-122"/>
              </a:rPr>
            </a:br>
            <a:r>
              <a:rPr lang="en-US" altLang="zh-CN">
                <a:latin typeface="微软雅黑" pitchFamily="34" charset="-122"/>
                <a:ea typeface="微软雅黑" pitchFamily="34" charset="-122"/>
              </a:rPr>
              <a:t>  </a:t>
            </a:r>
            <a:r>
              <a:rPr lang="zh-CN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结语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一般指消息的最后一句或一段话，是消息的结尾，它依内容的需要，可有可无；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背景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是事物的历史状况或存在的环境、条件，是消息的从属部分，常插在主体部分，也插在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导语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或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结语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>
                <a:latin typeface="微软雅黑" pitchFamily="34" charset="-122"/>
                <a:ea typeface="微软雅黑" pitchFamily="34" charset="-122"/>
              </a:rPr>
              <a:t>之中。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2" name="矩形 4"/>
          <p:cNvSpPr>
            <a:spLocks noChangeArrowheads="1"/>
          </p:cNvSpPr>
          <p:nvPr/>
        </p:nvSpPr>
        <p:spPr bwMode="auto">
          <a:xfrm>
            <a:off x="611192" y="195263"/>
            <a:ext cx="17235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课前自主学习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2"/>
          <p:cNvSpPr txBox="1">
            <a:spLocks/>
          </p:cNvSpPr>
          <p:nvPr/>
        </p:nvSpPr>
        <p:spPr>
          <a:xfrm>
            <a:off x="900113" y="771527"/>
            <a:ext cx="7440612" cy="4054475"/>
          </a:xfrm>
          <a:prstGeom prst="rect">
            <a:avLst/>
          </a:prstGeom>
        </p:spPr>
        <p:txBody>
          <a:bodyPr anchor="b"/>
          <a:lstStyle/>
          <a:p>
            <a:pPr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t> </a:t>
            </a:r>
            <a:r>
              <a:rPr lang="zh-CN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电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头：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括号内的部分是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电头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，交代了通讯社的名称，发电地点和时间。此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电头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表明材料真实，报道及时。时间精确到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时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，暗示战役在迅速发展之中。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dirty="0">
                <a:latin typeface="微软雅黑" pitchFamily="34" charset="-122"/>
                <a:ea typeface="微软雅黑" pitchFamily="34" charset="-122"/>
              </a:rPr>
            </a:br>
            <a:r>
              <a:rPr lang="en-US" altLang="zh-CN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zh-CN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新闻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的特点：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立场、观点鲜明，内容真实、具体，反应迅速，语言简明准确。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>
                <a:latin typeface="微软雅黑" pitchFamily="34" charset="-122"/>
                <a:ea typeface="微软雅黑" pitchFamily="34" charset="-122"/>
              </a:rPr>
            </a:br>
            <a:r>
              <a:rPr lang="zh-CN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新闻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的表达方式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主要是叙述，有时兼有议论、描写。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新闻的六要素是：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时间、地点、人物、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事件的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起因、经过、结果。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sz="2000" dirty="0">
              <a:latin typeface="+mn-lt"/>
              <a:ea typeface="+mn-ea"/>
            </a:endParaRPr>
          </a:p>
        </p:txBody>
      </p:sp>
      <p:sp>
        <p:nvSpPr>
          <p:cNvPr id="21506" name="矩形 5"/>
          <p:cNvSpPr>
            <a:spLocks noChangeArrowheads="1"/>
          </p:cNvSpPr>
          <p:nvPr/>
        </p:nvSpPr>
        <p:spPr bwMode="auto">
          <a:xfrm>
            <a:off x="611192" y="195263"/>
            <a:ext cx="17235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课前自主学习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矩形 1"/>
          <p:cNvSpPr>
            <a:spLocks noChangeArrowheads="1"/>
          </p:cNvSpPr>
          <p:nvPr/>
        </p:nvSpPr>
        <p:spPr bwMode="auto">
          <a:xfrm>
            <a:off x="611188" y="195263"/>
            <a:ext cx="1873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课前自主学习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979617" y="1049328"/>
            <a:ext cx="6696075" cy="3416320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000000"/>
                </a:solidFill>
                <a:latin typeface="Calibri" pitchFamily="34" charset="0"/>
              </a:rPr>
              <a:t>         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一九四九年初，淮海、辽沈、平津三大战役结束， 我人民解放军在全国取得胜利已成定局。但国民党反动派依然负隅顽抗， 在对长江防线经过三个月的苦心经营后，于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日悍然拒绝签订国内和平协定。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21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日， 毛泽东和朱德立即发布了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向全国进军的命令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，于该日凌晨发起了渡江战役。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22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时， 新华社播发了毛泽东撰写的消息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《 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我三十万大军胜利渡过长江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，报道了中路军战况。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22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日夜，毛泽东又写了这则全面报道前线最新战况的新闻稿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——《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人民解放军百万大军横渡长江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899596" y="987575"/>
            <a:ext cx="991873" cy="34163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背景链接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组合 3"/>
          <p:cNvGrpSpPr>
            <a:grpSpLocks/>
          </p:cNvGrpSpPr>
          <p:nvPr/>
        </p:nvGrpSpPr>
        <p:grpSpPr bwMode="auto">
          <a:xfrm>
            <a:off x="2987676" y="2"/>
            <a:ext cx="4169000" cy="1152525"/>
            <a:chOff x="2987824" y="0"/>
            <a:chExt cx="4169398" cy="1152525"/>
          </a:xfrm>
        </p:grpSpPr>
        <p:sp>
          <p:nvSpPr>
            <p:cNvPr id="2" name="矩形 1"/>
            <p:cNvSpPr/>
            <p:nvPr/>
          </p:nvSpPr>
          <p:spPr>
            <a:xfrm>
              <a:off x="4211904" y="555625"/>
              <a:ext cx="2945318" cy="40011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>
                  <a:latin typeface="微软雅黑" pitchFamily="34" charset="-122"/>
                  <a:ea typeface="微软雅黑" pitchFamily="34" charset="-122"/>
                </a:rPr>
                <a:t>观看</a:t>
              </a:r>
              <a:r>
                <a:rPr lang="en-US" altLang="zh-CN" sz="2000">
                  <a:latin typeface="微软雅黑" pitchFamily="34" charset="-122"/>
                  <a:ea typeface="微软雅黑" pitchFamily="34" charset="-122"/>
                </a:rPr>
                <a:t>101</a:t>
              </a:r>
              <a:r>
                <a:rPr lang="zh-CN" altLang="en-US" sz="2000">
                  <a:latin typeface="微软雅黑" pitchFamily="34" charset="-122"/>
                  <a:ea typeface="微软雅黑" pitchFamily="34" charset="-122"/>
                </a:rPr>
                <a:t>微课</a:t>
              </a:r>
              <a:r>
                <a:rPr lang="zh-CN" altLang="zh-CN" sz="2000">
                  <a:latin typeface="微软雅黑" pitchFamily="34" charset="-122"/>
                  <a:ea typeface="微软雅黑" pitchFamily="34" charset="-122"/>
                </a:rPr>
                <a:t>，</a:t>
              </a:r>
              <a:r>
                <a:rPr lang="zh-CN" altLang="zh-CN" sz="2000" dirty="0">
                  <a:latin typeface="微软雅黑" pitchFamily="34" charset="-122"/>
                  <a:ea typeface="微软雅黑" pitchFamily="34" charset="-122"/>
                </a:rPr>
                <a:t>整体感知</a:t>
              </a:r>
              <a:endParaRPr lang="zh-CN" altLang="en-US" sz="2000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23561" name="图片 9224" descr="3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0"/>
              <a:ext cx="1247403" cy="1152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矩形 4"/>
          <p:cNvSpPr/>
          <p:nvPr/>
        </p:nvSpPr>
        <p:spPr>
          <a:xfrm>
            <a:off x="755577" y="1347617"/>
            <a:ext cx="991873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我会认</a:t>
            </a:r>
          </a:p>
        </p:txBody>
      </p:sp>
      <p:pic>
        <p:nvPicPr>
          <p:cNvPr id="23555" name="Picture 1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7202"/>
            <a:ext cx="15875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2339977" y="1276352"/>
            <a:ext cx="6048375" cy="2663825"/>
            <a:chOff x="2339752" y="1275606"/>
            <a:chExt cx="6048672" cy="2664296"/>
          </a:xfrm>
        </p:grpSpPr>
        <p:sp>
          <p:nvSpPr>
            <p:cNvPr id="23558" name="Rectangle 2"/>
            <p:cNvSpPr>
              <a:spLocks noChangeArrowheads="1"/>
            </p:cNvSpPr>
            <p:nvPr/>
          </p:nvSpPr>
          <p:spPr bwMode="auto">
            <a:xfrm>
              <a:off x="2699792" y="2077476"/>
              <a:ext cx="4752528" cy="1015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indent="266700"/>
              <a:r>
                <a:rPr lang="zh-CN" altLang="zh-CN" sz="2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负隅顽抗</a:t>
              </a:r>
              <a:r>
                <a:rPr lang="en-US" altLang="zh-CN" sz="2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</a:t>
              </a:r>
              <a:r>
                <a:rPr lang="zh-CN" altLang="en-US" sz="2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撰写       区域      芜湖</a:t>
              </a:r>
              <a:endParaRPr lang="en-US" altLang="zh-CN" sz="2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266700"/>
              <a:endParaRPr lang="zh-CN" altLang="en-US" sz="2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266700" eaLnBrk="0" hangingPunct="0"/>
              <a:r>
                <a:rPr lang="zh-CN" altLang="en-US" sz="2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歼灭             要塞       溃退      荻港</a:t>
              </a:r>
              <a:endParaRPr lang="en-US" altLang="zh-CN" sz="2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五边形 8"/>
            <p:cNvSpPr/>
            <p:nvPr/>
          </p:nvSpPr>
          <p:spPr>
            <a:xfrm>
              <a:off x="2339752" y="1275606"/>
              <a:ext cx="6048672" cy="2664296"/>
            </a:xfrm>
            <a:prstGeom prst="homePlate">
              <a:avLst/>
            </a:prstGeom>
            <a:noFill/>
            <a:ln>
              <a:solidFill>
                <a:srgbClr val="00B0F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3557" name="矩形 10"/>
          <p:cNvSpPr>
            <a:spLocks noChangeArrowheads="1"/>
          </p:cNvSpPr>
          <p:nvPr/>
        </p:nvSpPr>
        <p:spPr bwMode="auto">
          <a:xfrm>
            <a:off x="611192" y="195263"/>
            <a:ext cx="17235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自主学习反馈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6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1778</Words>
  <Application>Microsoft Office PowerPoint</Application>
  <PresentationFormat>全屏显示(16:9)</PresentationFormat>
  <Paragraphs>140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Meiryo</vt:lpstr>
      <vt:lpstr>宋体</vt:lpstr>
      <vt:lpstr>微软雅黑</vt:lpstr>
      <vt:lpstr>Arial</vt:lpstr>
      <vt:lpstr>Calibri</vt:lpstr>
      <vt:lpstr>Calibri Light</vt:lpstr>
      <vt:lpstr>Comic Sans MS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技法总结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62</cp:revision>
  <dcterms:modified xsi:type="dcterms:W3CDTF">2021-12-23T07:02:59Z</dcterms:modified>
</cp:coreProperties>
</file>