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5665" r:id="rId2"/>
  </p:sldMasterIdLst>
  <p:notesMasterIdLst>
    <p:notesMasterId r:id="rId44"/>
  </p:notesMasterIdLst>
  <p:handoutMasterIdLst>
    <p:handoutMasterId r:id="rId45"/>
  </p:handoutMasterIdLst>
  <p:sldIdLst>
    <p:sldId id="256" r:id="rId3"/>
    <p:sldId id="276" r:id="rId4"/>
    <p:sldId id="408" r:id="rId5"/>
    <p:sldId id="277" r:id="rId6"/>
    <p:sldId id="278" r:id="rId7"/>
    <p:sldId id="409" r:id="rId8"/>
    <p:sldId id="427" r:id="rId9"/>
    <p:sldId id="428" r:id="rId10"/>
    <p:sldId id="429" r:id="rId11"/>
    <p:sldId id="280" r:id="rId12"/>
    <p:sldId id="282" r:id="rId13"/>
    <p:sldId id="407" r:id="rId14"/>
    <p:sldId id="293" r:id="rId15"/>
    <p:sldId id="431" r:id="rId16"/>
    <p:sldId id="440" r:id="rId17"/>
    <p:sldId id="448" r:id="rId18"/>
    <p:sldId id="441" r:id="rId19"/>
    <p:sldId id="444" r:id="rId20"/>
    <p:sldId id="445" r:id="rId21"/>
    <p:sldId id="446" r:id="rId22"/>
    <p:sldId id="447" r:id="rId23"/>
    <p:sldId id="449" r:id="rId24"/>
    <p:sldId id="450" r:id="rId25"/>
    <p:sldId id="451" r:id="rId26"/>
    <p:sldId id="452" r:id="rId27"/>
    <p:sldId id="453" r:id="rId28"/>
    <p:sldId id="454" r:id="rId29"/>
    <p:sldId id="455" r:id="rId30"/>
    <p:sldId id="456" r:id="rId31"/>
    <p:sldId id="457" r:id="rId32"/>
    <p:sldId id="458" r:id="rId33"/>
    <p:sldId id="459" r:id="rId34"/>
    <p:sldId id="460" r:id="rId35"/>
    <p:sldId id="461" r:id="rId36"/>
    <p:sldId id="462" r:id="rId37"/>
    <p:sldId id="463" r:id="rId38"/>
    <p:sldId id="464" r:id="rId39"/>
    <p:sldId id="465" r:id="rId40"/>
    <p:sldId id="466" r:id="rId41"/>
    <p:sldId id="467" r:id="rId42"/>
    <p:sldId id="468" r:id="rId4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CCFFFF"/>
    <a:srgbClr val="66FFFF"/>
    <a:srgbClr val="000000"/>
    <a:srgbClr val="6600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3642" y="-7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53A4484-6456-4776-B48B-334FC7C7A86B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68C9715-C313-433D-8CB5-E89F3D21FA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05093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96E0542-EE30-4849-929F-88A6A5B9F1A5}" type="datetimeFigureOut">
              <a:rPr lang="zh-CN" altLang="en-US"/>
              <a:pPr>
                <a:defRPr/>
              </a:pPr>
              <a:t>2021/12/23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991A9D6-6025-47A5-9D4B-2245FDC8ED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178483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8308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98309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2656210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065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63B8008A-73D5-46A2-B4F7-584673B6AC32}" type="slidenum">
              <a:rPr lang="zh-CN" altLang="en-US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075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1BE69CC0-61F5-461A-8289-8AD71980D06E}" type="slidenum">
              <a:rPr lang="zh-CN" altLang="en-US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99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085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7483A00F-80DC-4EA7-A710-4E2A3D8DE26E}" type="slidenum">
              <a:rPr lang="zh-CN" altLang="en-US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34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9572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prstClr val="black"/>
                </a:solidFill>
              </a:rPr>
              <a:t>状元成才路</a:t>
            </a:r>
          </a:p>
        </p:txBody>
      </p:sp>
      <p:sp>
        <p:nvSpPr>
          <p:cNvPr id="109573" name="页眉占位符 2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prstClr val="black"/>
                </a:solidFill>
              </a:rPr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2558447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1203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9332" name="页眉占位符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99333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3702623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0356" name="页眉占位符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100357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564487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1380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101381" name="页眉占位符 2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3157002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2404" name="页眉占位符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102405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2701178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3428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103429" name="页眉占位符 2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373207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577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04452" name="页眉占位符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prstClr val="black"/>
                </a:solidFill>
              </a:rPr>
              <a:t>状元成才路</a:t>
            </a:r>
          </a:p>
        </p:txBody>
      </p:sp>
      <p:sp>
        <p:nvSpPr>
          <p:cNvPr id="104453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prstClr val="black"/>
                </a:solidFill>
              </a:rPr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1338194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1054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C7B0F9E0-2467-4B97-8060-8F3E36DA21DA}" type="slidenum">
              <a:rPr lang="zh-CN" altLang="en-US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22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491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70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1965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1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438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827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6012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8996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58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336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11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749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884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421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9583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543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6342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0415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7648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4585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059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24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0027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968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5811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3755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9925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02753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1781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2499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57639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4767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86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5109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4891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0290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483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824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942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694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042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594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245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30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3642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512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952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17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46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348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70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434" r:id="rId1"/>
    <p:sldLayoutId id="2147485625" r:id="rId2"/>
    <p:sldLayoutId id="2147485626" r:id="rId3"/>
    <p:sldLayoutId id="2147485627" r:id="rId4"/>
    <p:sldLayoutId id="2147485628" r:id="rId5"/>
    <p:sldLayoutId id="2147485629" r:id="rId6"/>
    <p:sldLayoutId id="2147485630" r:id="rId7"/>
    <p:sldLayoutId id="2147485631" r:id="rId8"/>
    <p:sldLayoutId id="2147485632" r:id="rId9"/>
    <p:sldLayoutId id="2147485633" r:id="rId10"/>
    <p:sldLayoutId id="2147485634" r:id="rId11"/>
    <p:sldLayoutId id="2147485635" r:id="rId12"/>
    <p:sldLayoutId id="2147485636" r:id="rId13"/>
    <p:sldLayoutId id="2147485637" r:id="rId14"/>
    <p:sldLayoutId id="2147485638" r:id="rId15"/>
    <p:sldLayoutId id="2147485639" r:id="rId16"/>
    <p:sldLayoutId id="2147485640" r:id="rId17"/>
    <p:sldLayoutId id="2147485641" r:id="rId18"/>
    <p:sldLayoutId id="2147485642" r:id="rId19"/>
    <p:sldLayoutId id="2147485643" r:id="rId20"/>
    <p:sldLayoutId id="2147485644" r:id="rId21"/>
    <p:sldLayoutId id="2147485645" r:id="rId22"/>
    <p:sldLayoutId id="2147485646" r:id="rId23"/>
    <p:sldLayoutId id="2147485647" r:id="rId24"/>
    <p:sldLayoutId id="2147485648" r:id="rId25"/>
    <p:sldLayoutId id="2147485649" r:id="rId26"/>
    <p:sldLayoutId id="2147485650" r:id="rId27"/>
    <p:sldLayoutId id="2147485651" r:id="rId28"/>
    <p:sldLayoutId id="2147485652" r:id="rId29"/>
    <p:sldLayoutId id="2147485653" r:id="rId30"/>
    <p:sldLayoutId id="2147485654" r:id="rId31"/>
    <p:sldLayoutId id="2147485655" r:id="rId32"/>
    <p:sldLayoutId id="2147485656" r:id="rId33"/>
    <p:sldLayoutId id="2147485657" r:id="rId34"/>
    <p:sldLayoutId id="2147485658" r:id="rId35"/>
    <p:sldLayoutId id="2147485659" r:id="rId36"/>
    <p:sldLayoutId id="2147485660" r:id="rId37"/>
    <p:sldLayoutId id="2147485661" r:id="rId38"/>
    <p:sldLayoutId id="2147485662" r:id="rId39"/>
    <p:sldLayoutId id="2147485663" r:id="rId40"/>
    <p:sldLayoutId id="2147485664" r:id="rId4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9567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66" r:id="rId1"/>
    <p:sldLayoutId id="2147485667" r:id="rId2"/>
    <p:sldLayoutId id="2147485668" r:id="rId3"/>
    <p:sldLayoutId id="2147485669" r:id="rId4"/>
    <p:sldLayoutId id="2147485670" r:id="rId5"/>
    <p:sldLayoutId id="2147485671" r:id="rId6"/>
    <p:sldLayoutId id="2147485672" r:id="rId7"/>
    <p:sldLayoutId id="2147485673" r:id="rId8"/>
    <p:sldLayoutId id="2147485674" r:id="rId9"/>
    <p:sldLayoutId id="2147485675" r:id="rId10"/>
    <p:sldLayoutId id="2147485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4" descr="图片R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55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标题 1"/>
          <p:cNvSpPr txBox="1">
            <a:spLocks/>
          </p:cNvSpPr>
          <p:nvPr/>
        </p:nvSpPr>
        <p:spPr bwMode="auto">
          <a:xfrm>
            <a:off x="3375025" y="5105013"/>
            <a:ext cx="5105400" cy="10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800" b="1" dirty="0">
                <a:latin typeface="黑体" pitchFamily="49" charset="-122"/>
                <a:ea typeface="黑体" pitchFamily="49" charset="-122"/>
              </a:rPr>
              <a:t>1 </a:t>
            </a: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消息二则</a:t>
            </a:r>
          </a:p>
        </p:txBody>
      </p:sp>
      <p:sp>
        <p:nvSpPr>
          <p:cNvPr id="54276" name="副标题 2"/>
          <p:cNvSpPr txBox="1">
            <a:spLocks/>
          </p:cNvSpPr>
          <p:nvPr/>
        </p:nvSpPr>
        <p:spPr bwMode="auto">
          <a:xfrm>
            <a:off x="4079875" y="6201446"/>
            <a:ext cx="3752850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八年级上册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794127" y="6161228"/>
            <a:ext cx="4391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组合 27"/>
          <p:cNvGrpSpPr>
            <a:grpSpLocks/>
          </p:cNvGrpSpPr>
          <p:nvPr/>
        </p:nvGrpSpPr>
        <p:grpSpPr bwMode="auto">
          <a:xfrm>
            <a:off x="1858963" y="196851"/>
            <a:ext cx="2570162" cy="914400"/>
            <a:chOff x="2747226" y="536189"/>
            <a:chExt cx="2458107" cy="604628"/>
          </a:xfrm>
        </p:grpSpPr>
        <p:sp>
          <p:nvSpPr>
            <p:cNvPr id="42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</a:t>
              </a:r>
            </a:p>
          </p:txBody>
        </p:sp>
        <p:sp>
          <p:nvSpPr>
            <p:cNvPr id="45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</a:t>
              </a:r>
            </a:p>
          </p:txBody>
        </p:sp>
        <p:sp>
          <p:nvSpPr>
            <p:cNvPr id="46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</p:txBody>
        </p:sp>
        <p:sp>
          <p:nvSpPr>
            <p:cNvPr id="47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</a:t>
              </a:r>
            </a:p>
          </p:txBody>
        </p:sp>
      </p:grpSp>
      <p:sp>
        <p:nvSpPr>
          <p:cNvPr id="63491" name="TextBox 4"/>
          <p:cNvSpPr txBox="1">
            <a:spLocks noChangeArrowheads="1"/>
          </p:cNvSpPr>
          <p:nvPr/>
        </p:nvSpPr>
        <p:spPr bwMode="auto">
          <a:xfrm>
            <a:off x="4945065" y="734485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字词注音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55827" y="1625601"/>
            <a:ext cx="8042275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buFont typeface="Arial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芜</a:t>
            </a:r>
            <a:r>
              <a:rPr lang="zh-CN" altLang="en-US" sz="2800" b="1" dirty="0">
                <a:latin typeface="+mn-ea"/>
                <a:ea typeface="+mn-ea"/>
              </a:rPr>
              <a:t>湖（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督</a:t>
            </a:r>
            <a:r>
              <a:rPr lang="zh-CN" altLang="en-US" sz="2800" b="1" dirty="0">
                <a:latin typeface="+mn-ea"/>
                <a:ea typeface="+mn-ea"/>
              </a:rPr>
              <a:t>战（    ）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荻</a:t>
            </a:r>
            <a:r>
              <a:rPr lang="zh-CN" altLang="en-US" sz="2800" b="1" dirty="0">
                <a:latin typeface="+mn-ea"/>
                <a:ea typeface="+mn-ea"/>
              </a:rPr>
              <a:t>港（    ）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200000"/>
              </a:lnSpc>
              <a:buFont typeface="Arial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诸</a:t>
            </a:r>
            <a:r>
              <a:rPr lang="zh-CN" altLang="en-US" sz="2800" b="1" dirty="0">
                <a:latin typeface="+mn-ea"/>
                <a:ea typeface="+mn-ea"/>
              </a:rPr>
              <a:t>城（    ）    要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塞</a:t>
            </a:r>
            <a:r>
              <a:rPr lang="zh-CN" altLang="en-US" sz="2800" b="1" dirty="0">
                <a:latin typeface="+mn-ea"/>
                <a:ea typeface="+mn-ea"/>
              </a:rPr>
              <a:t>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泄</a:t>
            </a:r>
            <a:r>
              <a:rPr lang="zh-CN" altLang="en-US" sz="2800" b="1" dirty="0">
                <a:latin typeface="+mn-ea"/>
                <a:ea typeface="+mn-ea"/>
              </a:rPr>
              <a:t>气（    ）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溃</a:t>
            </a:r>
            <a:r>
              <a:rPr lang="zh-CN" altLang="en-US" sz="2800" b="1" dirty="0">
                <a:latin typeface="+mn-ea"/>
                <a:ea typeface="+mn-ea"/>
              </a:rPr>
              <a:t>退（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歼</a:t>
            </a:r>
            <a:r>
              <a:rPr lang="zh-CN" altLang="en-US" sz="2800" b="1" dirty="0">
                <a:latin typeface="+mn-ea"/>
                <a:ea typeface="+mn-ea"/>
              </a:rPr>
              <a:t>灭（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</a:p>
          <a:p>
            <a:pPr eaLnBrk="1" hangingPunct="1">
              <a:lnSpc>
                <a:spcPct val="200000"/>
              </a:lnSpc>
              <a:buFont typeface="Arial" charset="0"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锐不可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当</a:t>
            </a:r>
            <a:r>
              <a:rPr lang="zh-CN" altLang="en-US" sz="2800" b="1" dirty="0">
                <a:latin typeface="+mn-ea"/>
                <a:ea typeface="+mn-ea"/>
              </a:rPr>
              <a:t>（    ）    摧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枯</a:t>
            </a:r>
            <a:r>
              <a:rPr lang="zh-CN" altLang="en-US" sz="2800" b="1" dirty="0">
                <a:latin typeface="+mn-ea"/>
                <a:ea typeface="+mn-ea"/>
              </a:rPr>
              <a:t>拉朽（    ）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00426" y="1727200"/>
            <a:ext cx="5469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wú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81739" y="1758951"/>
            <a:ext cx="5469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dū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110664" y="1775885"/>
            <a:ext cx="5469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dí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94063" y="2611967"/>
            <a:ext cx="7280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zhū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80138" y="2599267"/>
            <a:ext cx="7280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sài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35338" y="3439585"/>
            <a:ext cx="7280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kuì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002714" y="2580218"/>
            <a:ext cx="7280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xiè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57901" y="3422651"/>
            <a:ext cx="90922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jiān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40176" y="4326467"/>
            <a:ext cx="90922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d</a:t>
            </a: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ānɡ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86676" y="4309533"/>
            <a:ext cx="5469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kū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4" grpId="0"/>
      <p:bldP spid="55" grpId="0"/>
      <p:bldP spid="56" grpId="0"/>
      <p:bldP spid="57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矩形 1"/>
          <p:cNvSpPr>
            <a:spLocks noChangeArrowheads="1"/>
          </p:cNvSpPr>
          <p:nvPr/>
        </p:nvSpPr>
        <p:spPr bwMode="auto">
          <a:xfrm>
            <a:off x="1900239" y="442385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◆多音字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43513" y="1303867"/>
            <a:ext cx="234156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sāi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278564" y="1282701"/>
            <a:ext cx="1000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塞子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243515" y="2167467"/>
            <a:ext cx="26257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sè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6053140" y="2156885"/>
            <a:ext cx="1190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闭塞</a:t>
            </a:r>
          </a:p>
        </p:txBody>
      </p:sp>
      <p:grpSp>
        <p:nvGrpSpPr>
          <p:cNvPr id="64519" name="组合 1"/>
          <p:cNvGrpSpPr>
            <a:grpSpLocks/>
          </p:cNvGrpSpPr>
          <p:nvPr/>
        </p:nvGrpSpPr>
        <p:grpSpPr bwMode="auto">
          <a:xfrm>
            <a:off x="3706813" y="1350435"/>
            <a:ext cx="1262062" cy="2290233"/>
            <a:chOff x="1933847" y="814320"/>
            <a:chExt cx="1262746" cy="1716223"/>
          </a:xfrm>
        </p:grpSpPr>
        <p:pic>
          <p:nvPicPr>
            <p:cNvPr id="64539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40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塞</a:t>
              </a:r>
            </a:p>
          </p:txBody>
        </p:sp>
      </p:grpSp>
      <p:sp>
        <p:nvSpPr>
          <p:cNvPr id="53" name="左大括号 52"/>
          <p:cNvSpPr/>
          <p:nvPr/>
        </p:nvSpPr>
        <p:spPr>
          <a:xfrm>
            <a:off x="4945063" y="1479552"/>
            <a:ext cx="298450" cy="211666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243515" y="3031067"/>
            <a:ext cx="26257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sài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243640" y="3028951"/>
            <a:ext cx="1190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要塞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22652" y="4269318"/>
            <a:ext cx="28416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dān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   ）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22788" y="4256618"/>
            <a:ext cx="1720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当之无愧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22652" y="5325534"/>
            <a:ext cx="28416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dàn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   ）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22788" y="5334000"/>
            <a:ext cx="1638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安步当车</a:t>
            </a: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1871663" y="3964519"/>
            <a:ext cx="1262062" cy="2290233"/>
            <a:chOff x="1933847" y="814320"/>
            <a:chExt cx="1262746" cy="1716223"/>
          </a:xfrm>
        </p:grpSpPr>
        <p:pic>
          <p:nvPicPr>
            <p:cNvPr id="64537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38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当</a:t>
              </a:r>
            </a:p>
          </p:txBody>
        </p:sp>
      </p:grpSp>
      <p:sp>
        <p:nvSpPr>
          <p:cNvPr id="30" name="左大括号 29"/>
          <p:cNvSpPr/>
          <p:nvPr/>
        </p:nvSpPr>
        <p:spPr>
          <a:xfrm>
            <a:off x="3109913" y="4445001"/>
            <a:ext cx="298450" cy="155151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7947027" y="4250267"/>
            <a:ext cx="24431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kuì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8974140" y="4248151"/>
            <a:ext cx="1171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溃退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947027" y="5306485"/>
            <a:ext cx="244316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huì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934452" y="5302251"/>
            <a:ext cx="1076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溃脓</a:t>
            </a:r>
          </a:p>
        </p:txBody>
      </p: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6396038" y="3945469"/>
            <a:ext cx="1262062" cy="2290233"/>
            <a:chOff x="1933847" y="814320"/>
            <a:chExt cx="1262746" cy="1716223"/>
          </a:xfrm>
        </p:grpSpPr>
        <p:pic>
          <p:nvPicPr>
            <p:cNvPr id="64535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36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溃</a:t>
              </a:r>
            </a:p>
          </p:txBody>
        </p:sp>
      </p:grpSp>
      <p:sp>
        <p:nvSpPr>
          <p:cNvPr id="38" name="左大括号 37"/>
          <p:cNvSpPr/>
          <p:nvPr/>
        </p:nvSpPr>
        <p:spPr>
          <a:xfrm>
            <a:off x="7634288" y="4425951"/>
            <a:ext cx="298450" cy="1551516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8" grpId="0"/>
      <p:bldP spid="49" grpId="0"/>
      <p:bldP spid="19" grpId="0"/>
      <p:bldP spid="20" grpId="0"/>
      <p:bldP spid="21" grpId="0"/>
      <p:bldP spid="22" grpId="0"/>
      <p:bldP spid="23" grpId="0"/>
      <p:bldP spid="24" grpId="0"/>
      <p:bldP spid="30" grpId="0" animBg="1"/>
      <p:bldP spid="31" grpId="0"/>
      <p:bldP spid="32" grpId="0"/>
      <p:bldP spid="33" grpId="0"/>
      <p:bldP spid="34" grpId="0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矩形 1"/>
          <p:cNvSpPr>
            <a:spLocks noChangeArrowheads="1"/>
          </p:cNvSpPr>
          <p:nvPr/>
        </p:nvSpPr>
        <p:spPr bwMode="auto">
          <a:xfrm>
            <a:off x="1668465" y="446619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◆词语集注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81201" y="1384301"/>
            <a:ext cx="1988045" cy="28931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经营</a:t>
            </a:r>
            <a:r>
              <a:rPr lang="zh-CN" altLang="en-US" sz="2800" b="1" dirty="0">
                <a:latin typeface="+mn-ea"/>
                <a:ea typeface="+mn-ea"/>
              </a:rPr>
              <a:t>：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摧枯拉朽</a:t>
            </a:r>
            <a:r>
              <a:rPr lang="zh-CN" altLang="en-US" sz="2800" b="1" dirty="0">
                <a:latin typeface="+mn-ea"/>
                <a:ea typeface="+mn-ea"/>
              </a:rPr>
              <a:t>：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溃退</a:t>
            </a:r>
            <a:r>
              <a:rPr lang="zh-CN" altLang="en-US" sz="2800" b="1" dirty="0">
                <a:latin typeface="+mn-ea"/>
                <a:ea typeface="+mn-ea"/>
              </a:rPr>
              <a:t>：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89352" y="1384301"/>
            <a:ext cx="6634163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筹划、组织、管理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枯指枯草，朽指烂了的木头。枯草朽木受到摧折，比喻腐朽势力被迅速摧毁，文中指解放军攻势凌厉，不可阻挡。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狼狈不堪地逃走，形容毫无秩序地</a:t>
            </a:r>
            <a:r>
              <a:rPr lang="en-US" altLang="zh-CN" sz="2800" b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撤退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2"/>
          <p:cNvSpPr txBox="1">
            <a:spLocks noChangeArrowheads="1"/>
          </p:cNvSpPr>
          <p:nvPr/>
        </p:nvSpPr>
        <p:spPr bwMode="auto">
          <a:xfrm>
            <a:off x="1930401" y="662518"/>
            <a:ext cx="1988045" cy="457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芜湖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荻港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锐不可当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泄气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歼灭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要塞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业已</a:t>
            </a:r>
            <a:r>
              <a:rPr lang="zh-CN" altLang="en-US" sz="2800" b="1" dirty="0">
                <a:latin typeface="宋体" pitchFamily="2" charset="-122"/>
              </a:rPr>
              <a:t>：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54427" y="666751"/>
            <a:ext cx="6729413" cy="457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芜湖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，简称为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芜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，安徽省省辖市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长江港口之一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锋利无比，不可抵挡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泄劲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或放弃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消灭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指险要的</a:t>
            </a:r>
            <a:r>
              <a:rPr lang="en-US" altLang="zh-CN" sz="2800" b="1" dirty="0" err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关隘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，亦作要隘，常出现在边城的要害处。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已经。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timgsa.baidu.com/timg?image&amp;quality=80&amp;size=b9999_10000&amp;sec=1494939214014&amp;di=2649ece869b351df01e4276aa0fe5313&amp;imgtype=0&amp;src=http%3A%2F%2Fwww.xjkunlun.cn%2Fwebpub%2Farticleimgs%2F201610%2F201610071057378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875" y="1799167"/>
            <a:ext cx="47625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文本框 5"/>
          <p:cNvSpPr txBox="1">
            <a:spLocks noChangeArrowheads="1"/>
          </p:cNvSpPr>
          <p:nvPr/>
        </p:nvSpPr>
        <p:spPr bwMode="auto">
          <a:xfrm>
            <a:off x="2460627" y="632885"/>
            <a:ext cx="7116763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ts val="18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我三十万大军胜利南渡长江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感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</a:t>
              </a:r>
            </a:p>
          </p:txBody>
        </p:sp>
      </p:grpSp>
      <p:sp>
        <p:nvSpPr>
          <p:cNvPr id="68611" name="文本框 5"/>
          <p:cNvSpPr txBox="1">
            <a:spLocks noChangeArrowheads="1"/>
          </p:cNvSpPr>
          <p:nvPr/>
        </p:nvSpPr>
        <p:spPr bwMode="auto">
          <a:xfrm>
            <a:off x="1927227" y="1350435"/>
            <a:ext cx="838041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朗读课文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，并填充下列内容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2200277" y="2336802"/>
            <a:ext cx="1800225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zh-CN" sz="2800" b="1" dirty="0">
                <a:latin typeface="+mn-ea"/>
                <a:ea typeface="+mn-ea"/>
              </a:rPr>
              <a:t>标题：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zh-CN" sz="2800" b="1" dirty="0">
                <a:latin typeface="+mn-ea"/>
                <a:ea typeface="+mn-ea"/>
              </a:rPr>
              <a:t>导语：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zh-CN" sz="2800" b="1" dirty="0">
                <a:latin typeface="+mn-ea"/>
                <a:ea typeface="+mn-ea"/>
              </a:rPr>
              <a:t>主体：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zh-CN" sz="2800" b="1" dirty="0">
                <a:latin typeface="+mn-ea"/>
                <a:ea typeface="+mn-ea"/>
              </a:rPr>
              <a:t>背景：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defRPr/>
            </a:pPr>
            <a:r>
              <a:rPr lang="zh-CN" altLang="zh-CN" sz="2800" b="1" dirty="0">
                <a:latin typeface="+mn-ea"/>
                <a:ea typeface="+mn-ea"/>
              </a:rPr>
              <a:t>结语：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55965" y="2383367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我三十万大军南渡长江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55963" y="3149601"/>
            <a:ext cx="6483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英勇的人民解放军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渡过长江。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255963" y="3894667"/>
            <a:ext cx="6483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渡江战斗于</a:t>
            </a:r>
            <a:r>
              <a:rPr lang="zh-CN" altLang="zh-CN" sz="2800" b="1" dirty="0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诸城进击中。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255965" y="4637618"/>
            <a:ext cx="6969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国民党反动派经营了三个半月的长江防线。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255965" y="5380567"/>
            <a:ext cx="6969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人民解放军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朱总司令的命令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讲</a:t>
              </a:r>
            </a:p>
          </p:txBody>
        </p:sp>
      </p:grpSp>
      <p:sp>
        <p:nvSpPr>
          <p:cNvPr id="69635" name="Text Box 2"/>
          <p:cNvSpPr txBox="1">
            <a:spLocks noChangeArrowheads="1"/>
          </p:cNvSpPr>
          <p:nvPr/>
        </p:nvSpPr>
        <p:spPr bwMode="auto">
          <a:xfrm>
            <a:off x="1992313" y="1458386"/>
            <a:ext cx="8316912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再读课文，思考：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“英勇的人民解放军二十一日已有大约三十万人渡过长江。”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已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大约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能否去掉？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992313" y="3875619"/>
            <a:ext cx="8316912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不能去掉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已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已经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，表明解放军三十万人已经渡过长江；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大约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表明三十万人是一个概数，不是确数。</a:t>
            </a:r>
            <a:endParaRPr lang="zh-CN" altLang="en-US" sz="2800" b="1" dirty="0">
              <a:solidFill>
                <a:srgbClr val="1212EE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046288" y="3164419"/>
            <a:ext cx="8043862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不能，因为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经营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有精心筹划和准备之意，更能够说明解放军的英勇。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溃退</a:t>
            </a: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更能说明国民党军队败退的程度。这句话表达了对人民解放军赞美的情感，字里行间透出了豪迈的情怀。</a:t>
            </a:r>
            <a:endParaRPr lang="zh-CN" altLang="en-US" sz="2800" b="1" dirty="0">
              <a:solidFill>
                <a:srgbClr val="1212EE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046288" y="905935"/>
            <a:ext cx="8043862" cy="164352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2.“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国民党反动派经营了三个半月的长江防线，遇着人民解放军好似摧枯拉朽，军无斗志，纷纷溃退。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”“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经营、溃退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能否换成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构筑、败退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深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入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究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47865" y="2321985"/>
            <a:ext cx="829627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《我三十万大军胜利南渡长江》报道的是一场大战，却只用了不到二百字，你觉得效果如何？作者为什么不详细写渡江和战斗的情景？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47865" y="1350435"/>
            <a:ext cx="829627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本文不足二百字，却简而不陋，是大手笔，堪称经典。对于渡江和战斗的情景，作者没有详细描写，只是几笔勾勒，粗线条的介绍了渡江的时间、地点及事件的结局。因为敌人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摧枯拉朽，军无斗志，纷纷溃退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，在三十万大军面前简直不堪一击，所以也不值得去详细介绍。</a:t>
            </a:r>
            <a:endParaRPr lang="zh-CN" altLang="en-US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新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导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入</a:t>
              </a:r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020890" y="1185335"/>
            <a:ext cx="817562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2800" b="1" dirty="0">
                <a:latin typeface="黑体" pitchFamily="49" charset="-122"/>
                <a:ea typeface="黑体" pitchFamily="49" charset="-122"/>
              </a:rPr>
              <a:t>    同学们，在现实生活中你们都是通过哪些方式来了解世界的风云变幻、国家的政治策略以及群众的街头巷议呢？</a:t>
            </a:r>
          </a:p>
        </p:txBody>
      </p:sp>
      <p:pic>
        <p:nvPicPr>
          <p:cNvPr id="13" name="Picture 4" descr="http://s14.sinaimg.cn/bmiddle/002MshqLgy6IJMKA0LX9d&amp;6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388" y="3024718"/>
            <a:ext cx="46672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207363" y="4181383"/>
            <a:ext cx="2430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</a:rPr>
              <a:t>https://www.ypppt.com/</a:t>
            </a:r>
            <a:endParaRPr lang="zh-CN" altLang="en-US" sz="1400" b="1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919288" y="1464735"/>
            <a:ext cx="6888162" cy="500137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>
                <a:latin typeface="+mn-ea"/>
                <a:ea typeface="+mn-ea"/>
              </a:rPr>
              <a:t>请简要概括文章的主旨内容。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19290" y="2275419"/>
            <a:ext cx="8404225" cy="23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《我三十万大军胜利南渡长江》用慷慨激昂的语言报道了人民解放军三十万大军南渡长江的胜况，表现了我军将士英勇善战、所向披靡的英雄气概，流露出人民必胜、敌军必败的坚定信念。</a:t>
            </a:r>
          </a:p>
        </p:txBody>
      </p:sp>
      <p:grpSp>
        <p:nvGrpSpPr>
          <p:cNvPr id="7373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5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</a:t>
              </a:r>
            </a:p>
          </p:txBody>
        </p:sp>
        <p:sp>
          <p:nvSpPr>
            <p:cNvPr id="6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旨</a:t>
              </a:r>
            </a:p>
          </p:txBody>
        </p:sp>
        <p:sp>
          <p:nvSpPr>
            <p:cNvPr id="7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归</a:t>
              </a:r>
            </a:p>
          </p:txBody>
        </p:sp>
        <p:sp>
          <p:nvSpPr>
            <p:cNvPr id="8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</a:t>
              </a: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33260" y="2167467"/>
            <a:ext cx="104644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我三十万大军胜利南渡长江</a:t>
            </a:r>
          </a:p>
        </p:txBody>
      </p:sp>
      <p:sp>
        <p:nvSpPr>
          <p:cNvPr id="18" name="左大括号 17"/>
          <p:cNvSpPr/>
          <p:nvPr/>
        </p:nvSpPr>
        <p:spPr>
          <a:xfrm>
            <a:off x="2614615" y="1924053"/>
            <a:ext cx="198437" cy="338243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b="1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751140" y="1837267"/>
            <a:ext cx="6110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导语：英勇的人民解放军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长江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751140" y="3752851"/>
            <a:ext cx="7807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背景：国民党反动派经营了三个半月的长江防线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751140" y="2794001"/>
            <a:ext cx="61610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主体：渡江战斗于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诸城进击中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751138" y="4709585"/>
            <a:ext cx="7372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结语：人民解放军正以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朱总司令的命令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  <p:bldP spid="22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yun2.abcjiaoyu.com/abctupian/2228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1045" y="332319"/>
            <a:ext cx="8291743" cy="623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0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感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</a:t>
              </a:r>
            </a:p>
          </p:txBody>
        </p:sp>
      </p:grpSp>
      <p:sp>
        <p:nvSpPr>
          <p:cNvPr id="76803" name="文本框 5"/>
          <p:cNvSpPr txBox="1">
            <a:spLocks noChangeArrowheads="1"/>
          </p:cNvSpPr>
          <p:nvPr/>
        </p:nvSpPr>
        <p:spPr bwMode="auto">
          <a:xfrm>
            <a:off x="2000254" y="1835154"/>
            <a:ext cx="838041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1800"/>
              </a:spcBef>
              <a:buFont typeface="Arial" pitchFamily="34" charset="0"/>
              <a:buChar char="•"/>
            </a:pPr>
            <a:r>
              <a:rPr lang="zh-CN" altLang="en-US" sz="2800" b="1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阅读课文，理清课文结构和要素。</a:t>
            </a:r>
          </a:p>
        </p:txBody>
      </p:sp>
    </p:spTree>
    <p:extLst>
      <p:ext uri="{BB962C8B-B14F-4D97-AF65-F5344CB8AC3E}">
        <p14:creationId xmlns:p14="http://schemas.microsoft.com/office/powerpoint/2010/main" val="23936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005013" y="675217"/>
            <a:ext cx="8386762" cy="42842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endParaRPr lang="en-US" altLang="zh-CN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人民解放军百万大军横渡长江。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导语：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人民解放军百万大军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均是人民解放军的渡江区域。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概括介绍了人物、地点以及全局的战况，从渡江作战的兵力、战线（即渡江区域）、战况三个方面总领全文。</a:t>
            </a:r>
            <a:endParaRPr lang="en-US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主体：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二十日夜起，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课文最后。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149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928813" y="383119"/>
            <a:ext cx="8386762" cy="472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第一层（二十日夜起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已渡过三十万人）：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写中路军渡江的时间、突破的地点、渡过的人数。表现了解放军攻击的神速和战果的辉煌。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第二层（二十一日下午五时起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不起丝毫作用）：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写西路军渡江情况并加以评论，长我军志气，灭敌军威风。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第三层（汤恩伯认为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结束）：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具体交代了东路军的渡江作战情况。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433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文本框 2"/>
          <p:cNvSpPr txBox="1">
            <a:spLocks noChangeArrowheads="1"/>
          </p:cNvSpPr>
          <p:nvPr/>
        </p:nvSpPr>
        <p:spPr bwMode="auto">
          <a:xfrm>
            <a:off x="2005013" y="776819"/>
            <a:ext cx="752951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3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消息的要素（即记叙的六要素）：</a:t>
            </a:r>
            <a:endParaRPr lang="en-US" altLang="zh-CN" sz="30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149475" y="1919819"/>
            <a:ext cx="5233988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人物：</a:t>
            </a:r>
            <a:r>
              <a:rPr lang="zh-CN" altLang="zh-CN" sz="2800" b="1" dirty="0">
                <a:solidFill>
                  <a:prstClr val="black"/>
                </a:solidFill>
                <a:latin typeface="宋体"/>
                <a:ea typeface="宋体"/>
              </a:rPr>
              <a:t>人民解放军百万大军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49475" y="2821519"/>
            <a:ext cx="7354888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时间：</a:t>
            </a:r>
            <a:r>
              <a:rPr lang="zh-CN" altLang="zh-CN" sz="2800" b="1" dirty="0">
                <a:solidFill>
                  <a:prstClr val="black"/>
                </a:solidFill>
                <a:latin typeface="宋体"/>
                <a:ea typeface="宋体"/>
              </a:rPr>
              <a:t>1949年4月20日夜起至4月22日22时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149479" y="3723218"/>
            <a:ext cx="8005763" cy="12126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地点：</a:t>
            </a:r>
            <a:r>
              <a:rPr lang="zh-CN" altLang="zh-CN" sz="2800" b="1" dirty="0">
                <a:solidFill>
                  <a:prstClr val="black"/>
                </a:solidFill>
                <a:latin typeface="宋体"/>
                <a:ea typeface="宋体"/>
              </a:rPr>
              <a:t>西起九江（不含），东至江阴一千余华里</a:t>
            </a: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的</a:t>
            </a:r>
            <a:r>
              <a:rPr lang="zh-CN" altLang="zh-CN" sz="2800" b="1" dirty="0">
                <a:solidFill>
                  <a:prstClr val="black"/>
                </a:solidFill>
                <a:latin typeface="宋体"/>
                <a:ea typeface="宋体"/>
              </a:rPr>
              <a:t>战线</a:t>
            </a:r>
          </a:p>
        </p:txBody>
      </p:sp>
    </p:spTree>
    <p:extLst>
      <p:ext uri="{BB962C8B-B14F-4D97-AF65-F5344CB8AC3E}">
        <p14:creationId xmlns:p14="http://schemas.microsoft.com/office/powerpoint/2010/main" val="195818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006600" y="1200151"/>
            <a:ext cx="7691438" cy="12126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事件发生的原因：</a:t>
            </a: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解放军横渡长江，进而解放全中国；</a:t>
            </a:r>
            <a:endParaRPr lang="zh-CN" altLang="zh-CN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006600" y="2772835"/>
            <a:ext cx="7753350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经过：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</a:rPr>
              <a:t>中路军首战告捷；西路军所向无敌；东路军战绩辉煌。</a:t>
            </a:r>
            <a:endParaRPr lang="zh-CN" altLang="zh-CN" sz="2800" b="1" dirty="0">
              <a:solidFill>
                <a:prstClr val="black"/>
              </a:solidFill>
              <a:latin typeface="宋体" pitchFamily="2" charset="-122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006600" y="4347635"/>
            <a:ext cx="776763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结果</a:t>
            </a: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2800" b="1" dirty="0">
                <a:solidFill>
                  <a:prstClr val="black"/>
                </a:solidFill>
                <a:latin typeface="宋体" pitchFamily="2" charset="-122"/>
              </a:rPr>
              <a:t>至发电时止，我东路各军已大部渡过南岸，余部二十三日可以渡完。</a:t>
            </a:r>
            <a:endParaRPr lang="zh-CN" altLang="zh-CN" sz="2800" b="1" dirty="0">
              <a:solidFill>
                <a:prstClr val="black"/>
              </a:solidFill>
              <a:latin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41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62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63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64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精</a:t>
              </a:r>
            </a:p>
          </p:txBody>
        </p:sp>
        <p:sp>
          <p:nvSpPr>
            <p:cNvPr id="65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讲</a:t>
              </a:r>
            </a:p>
          </p:txBody>
        </p:sp>
      </p:grpSp>
      <p:sp>
        <p:nvSpPr>
          <p:cNvPr id="81923" name="Text Box 2"/>
          <p:cNvSpPr txBox="1">
            <a:spLocks noChangeArrowheads="1"/>
          </p:cNvSpPr>
          <p:nvPr/>
        </p:nvSpPr>
        <p:spPr bwMode="auto">
          <a:xfrm>
            <a:off x="1992313" y="1477435"/>
            <a:ext cx="83169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再读课文，思考：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“西起九江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不含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)”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中的“不含”能否去掉呢？为什么？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992313" y="4216403"/>
            <a:ext cx="83169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不能去掉</a:t>
            </a: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，“不含”在这里准确反映了当时九江不在渡江范围内，体现了新闻的准确性。</a:t>
            </a:r>
          </a:p>
        </p:txBody>
      </p:sp>
    </p:spTree>
    <p:extLst>
      <p:ext uri="{BB962C8B-B14F-4D97-AF65-F5344CB8AC3E}">
        <p14:creationId xmlns:p14="http://schemas.microsoft.com/office/powerpoint/2010/main" val="10099406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092329" y="2383367"/>
            <a:ext cx="4525963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“到目前为止”交代的时间不精确，“目前”只表示在说话的时候。“至发电时止”的时间交代明确，体现了新闻语言的准确性。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2092329" y="658287"/>
            <a:ext cx="7681913" cy="142808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fontAlgn="base">
              <a:lnSpc>
                <a:spcPct val="15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为什么不用“到目前为止”，而用“至发电时止”？</a:t>
            </a:r>
          </a:p>
        </p:txBody>
      </p:sp>
      <p:pic>
        <p:nvPicPr>
          <p:cNvPr id="82948" name="Picture 2" descr="E:\孙巧灵\2016秋上\上课课件\制作\R八语上\人八语大课堂正文\CT01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854" y="2509312"/>
            <a:ext cx="3529013" cy="310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4938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dwolong.com.cn/imgall/mvygc4dfoixhm33dfzrw63jomnxa/hnrb/images/2014-04/25/03/2014042503_bri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763" y="370418"/>
            <a:ext cx="2965450" cy="621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http://www.cnr.cn/2004news/guanggao/ggtf/200303/W020050412000421082959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738" y="408519"/>
            <a:ext cx="2811462" cy="296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p2.qhimg.com/t013e4bd580d874fbb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740" y="3424767"/>
            <a:ext cx="314007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06625" y="3335867"/>
            <a:ext cx="7956550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这两句话运用了议论的表达方式，在文中起到了画龙点睛的作用。它恰如其分地分析了敌溃我胜的原因，揭示了人心向背是决定战争胜负的关键，深化了本文的思想。 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206625" y="916519"/>
            <a:ext cx="7956550" cy="177279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  <a:extLst/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“此种情况，一方面由于人民解放军英勇善战，锐不可当</a:t>
            </a:r>
            <a:r>
              <a:rPr lang="en-US" altLang="zh-CN" sz="2800" b="1" dirty="0">
                <a:solidFill>
                  <a:prstClr val="black"/>
                </a:solidFill>
                <a:latin typeface="宋体"/>
              </a:rPr>
              <a:t>……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听见南京拒绝和平，都很泄气。”这两句话运用了什么表达方式？有何作用？</a:t>
            </a:r>
          </a:p>
        </p:txBody>
      </p:sp>
    </p:spTree>
    <p:extLst>
      <p:ext uri="{BB962C8B-B14F-4D97-AF65-F5344CB8AC3E}">
        <p14:creationId xmlns:p14="http://schemas.microsoft.com/office/powerpoint/2010/main" val="35420478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66954" y="2940052"/>
            <a:ext cx="754697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用事实证明国民党官兵不想再打了，事实胜于雄辩，解放军的胜利、国民党的溃败已是人心所向。 </a:t>
            </a: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2266954" y="1217086"/>
            <a:ext cx="7546975" cy="121264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作者在文中第一次提到“汤恩伯”的目的是什么？</a:t>
            </a:r>
          </a:p>
        </p:txBody>
      </p:sp>
    </p:spTree>
    <p:extLst>
      <p:ext uri="{BB962C8B-B14F-4D97-AF65-F5344CB8AC3E}">
        <p14:creationId xmlns:p14="http://schemas.microsoft.com/office/powerpoint/2010/main" val="16014128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73304" y="3221567"/>
            <a:ext cx="7681913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不行。</a:t>
            </a:r>
            <a:r>
              <a:rPr lang="zh-CN" altLang="en-US" sz="2800" b="1">
                <a:solidFill>
                  <a:srgbClr val="1212EE"/>
                </a:solidFill>
                <a:latin typeface="楷体" pitchFamily="49" charset="-122"/>
                <a:ea typeface="楷体" pitchFamily="49" charset="-122"/>
              </a:rPr>
              <a:t>“歼灭”是把敌人消灭掉，“击溃”是把敌人打得溃不成军，完全丧失战斗力，连用这两个词区别出不同的作战结果。去掉任何一个则不合乎实际，表达也不准确。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2273304" y="844554"/>
            <a:ext cx="7546975" cy="177279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en-US" sz="2800" b="1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“我已歼灭及击溃一切抵抗之敌”一句中的“歼灭”和“击溃”两个词省略一个行不行？为什么？</a:t>
            </a:r>
          </a:p>
        </p:txBody>
      </p:sp>
    </p:spTree>
    <p:extLst>
      <p:ext uri="{BB962C8B-B14F-4D97-AF65-F5344CB8AC3E}">
        <p14:creationId xmlns:p14="http://schemas.microsoft.com/office/powerpoint/2010/main" val="36913227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深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入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究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47867" y="1193803"/>
            <a:ext cx="829627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《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人民解放军百万大军横渡长江</a:t>
            </a:r>
            <a:r>
              <a:rPr lang="en-US" altLang="zh-CN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这篇报道的主体是写三路大军渡江战斗的经过，为何是从中路写起？何处详写？何处略写？为什么这样安排？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947867" y="3467100"/>
            <a:ext cx="8296275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作者报道三路大军渡江情况，并未平均使用笔力。中路于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日首先渡江，所以先写。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21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日夜已渡完，只用一句话就交待清楚了。至于其受阻情况，因与西路一样，敌人“纷纷溃退，毫无斗志”，所</a:t>
            </a:r>
          </a:p>
        </p:txBody>
      </p:sp>
    </p:spTree>
    <p:extLst>
      <p:ext uri="{BB962C8B-B14F-4D97-AF65-F5344CB8AC3E}">
        <p14:creationId xmlns:p14="http://schemas.microsoft.com/office/powerpoint/2010/main" val="110398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68504" y="1066803"/>
            <a:ext cx="827722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以此路略去。次写西路，较详写。最后详写东路。由于这里敌人的防线比较巩固，更重要的是，这一地区在战略上有重要意义，直接关系到能否包围敌军，解放南京。因此在报道我军进展时，和中西两路军有几处不同，一是较具体地写了战斗情况；二是更详尽地写了战果。</a:t>
            </a:r>
          </a:p>
        </p:txBody>
      </p:sp>
    </p:spTree>
    <p:extLst>
      <p:ext uri="{BB962C8B-B14F-4D97-AF65-F5344CB8AC3E}">
        <p14:creationId xmlns:p14="http://schemas.microsoft.com/office/powerpoint/2010/main" val="99481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919288" y="1405470"/>
            <a:ext cx="6888162" cy="500137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请简要概括文章的主旨内容。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19292" y="2188633"/>
            <a:ext cx="8404225" cy="287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人民解放军百万大军横渡长江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全面报道了人民解放军百万大军横渡长江的概况，指出了战局的发展趋势，并分析了国民党军队士气低落的根本原因，表现了我军战士英勇善战、所向披靡的英雄气概，赞扬了人民解放军排山倒海、一往无前的大无畏精神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8909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5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</a:t>
              </a:r>
            </a:p>
          </p:txBody>
        </p:sp>
        <p:sp>
          <p:nvSpPr>
            <p:cNvPr id="6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旨</a:t>
              </a:r>
            </a:p>
          </p:txBody>
        </p:sp>
        <p:sp>
          <p:nvSpPr>
            <p:cNvPr id="7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归</a:t>
              </a:r>
            </a:p>
          </p:txBody>
        </p:sp>
        <p:sp>
          <p:nvSpPr>
            <p:cNvPr id="8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53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</a:t>
              </a: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55560" y="2283887"/>
            <a:ext cx="1046440" cy="286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人民解放军百万大军横渡长江</a:t>
            </a:r>
          </a:p>
        </p:txBody>
      </p:sp>
      <p:sp>
        <p:nvSpPr>
          <p:cNvPr id="18" name="左大括号 17"/>
          <p:cNvSpPr/>
          <p:nvPr/>
        </p:nvSpPr>
        <p:spPr>
          <a:xfrm>
            <a:off x="3302000" y="1924054"/>
            <a:ext cx="198438" cy="338243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89329" y="2055285"/>
            <a:ext cx="2803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导语：渡江概况</a:t>
            </a:r>
            <a:endParaRPr lang="zh-CN" altLang="en-US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489325" y="4000501"/>
            <a:ext cx="1022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主体</a:t>
            </a:r>
          </a:p>
        </p:txBody>
      </p:sp>
      <p:sp>
        <p:nvSpPr>
          <p:cNvPr id="21" name="左大括号 20"/>
          <p:cNvSpPr/>
          <p:nvPr/>
        </p:nvSpPr>
        <p:spPr>
          <a:xfrm>
            <a:off x="6248404" y="1940986"/>
            <a:ext cx="214313" cy="101811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526213" y="1629834"/>
            <a:ext cx="176371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冲破敌阵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横渡长江</a:t>
            </a:r>
            <a:endParaRPr lang="en-US" altLang="zh-CN" sz="2800" b="1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右大括号 22"/>
          <p:cNvSpPr/>
          <p:nvPr/>
        </p:nvSpPr>
        <p:spPr>
          <a:xfrm>
            <a:off x="8736013" y="1797054"/>
            <a:ext cx="266700" cy="350943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067756" y="1708153"/>
            <a:ext cx="1304973" cy="358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展渡江战役胜况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扬我军将士神威</a:t>
            </a:r>
          </a:p>
        </p:txBody>
      </p:sp>
      <p:sp>
        <p:nvSpPr>
          <p:cNvPr id="28" name="左大括号 27"/>
          <p:cNvSpPr/>
          <p:nvPr/>
        </p:nvSpPr>
        <p:spPr>
          <a:xfrm>
            <a:off x="4405313" y="3464986"/>
            <a:ext cx="214312" cy="18415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635500" y="3213102"/>
            <a:ext cx="4254500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中路军首战告捷（略写）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西路军所向无敌（较详）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东路军战绩辉煌（详写）</a:t>
            </a:r>
            <a:endParaRPr lang="en-US" altLang="zh-CN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50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  <p:bldP spid="21" grpId="0" animBg="1"/>
      <p:bldP spid="22" grpId="0"/>
      <p:bldP spid="23" grpId="0" animBg="1"/>
      <p:bldP spid="26" grpId="0"/>
      <p:bldP spid="28" grpId="0" animBg="1"/>
      <p:bldP spid="2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展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延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伸</a:t>
              </a: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09775" y="1856319"/>
            <a:ext cx="8166100" cy="31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1948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月，党中央驻西柏坡。傅作义探知情报以后，准备出动近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万大军和骑兵突袭中共首脑机关。当时国共主要战场在东北和西北，而党中央周围卫戍部队仅一万多人，形势十分危急。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26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日，毛泽东办完大事以后，自言自语道：“要给傅作义一点厉害看看。”周围的人不明白：“我们身处险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70338" y="1041403"/>
            <a:ext cx="381476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33CC"/>
                </a:solidFill>
                <a:latin typeface="黑体" pitchFamily="49" charset="-122"/>
                <a:ea typeface="黑体" pitchFamily="49" charset="-122"/>
              </a:rPr>
              <a:t>一纸吓退十万兵</a:t>
            </a:r>
          </a:p>
        </p:txBody>
      </p:sp>
    </p:spTree>
    <p:extLst>
      <p:ext uri="{BB962C8B-B14F-4D97-AF65-F5344CB8AC3E}">
        <p14:creationId xmlns:p14="http://schemas.microsoft.com/office/powerpoint/2010/main" val="256194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09779" y="1107019"/>
            <a:ext cx="8175625" cy="420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境，还要给别人厉害看？”只见毛泽东拿起笔，很快以新华社记者名义写了一篇评论：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动员一切力量，歼灭可能向石家庄进扰之敌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，交中央电台向全国广播。评论中说：为了紧急动员一切力量，配合人民解放军歼灭可能逃向石家庄一带的蒋、傅军，党中央已向保定至石家庄沿线及其两侧各县发出了命令，限令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天内动员一切民兵及地方武装，准备好</a:t>
            </a:r>
          </a:p>
        </p:txBody>
      </p:sp>
    </p:spTree>
    <p:extLst>
      <p:ext uri="{BB962C8B-B14F-4D97-AF65-F5344CB8AC3E}">
        <p14:creationId xmlns:p14="http://schemas.microsoft.com/office/powerpoint/2010/main" val="316404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孙巧灵\2016秋上\上课课件\制作\R八语上\人八语大课堂正文\CT69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7675" y="4485220"/>
            <a:ext cx="2362200" cy="2078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30417" y="922870"/>
            <a:ext cx="8175625" cy="31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一切可以使用的武器，以利于作战，尤其要注重打击骑兵等等。这篇文章马上由新华电台广播，傅作义见我方对他们的计划什么都知道了，还做了准备，并有了歼灭部署。他生怕遭到埋伏，只好偷偷地将刚开出来的部队又撤回北平，这出现代“空城计”就这样结束了。</a:t>
            </a:r>
          </a:p>
        </p:txBody>
      </p:sp>
    </p:spTree>
    <p:extLst>
      <p:ext uri="{BB962C8B-B14F-4D97-AF65-F5344CB8AC3E}">
        <p14:creationId xmlns:p14="http://schemas.microsoft.com/office/powerpoint/2010/main" val="309474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者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简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介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88" y="1051985"/>
            <a:ext cx="7023100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毛泽东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1893—1976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），字润之，湖南湘潭人。伟大的马克思主义者，中国无产阶级革命家、政治家和理论家、诗人、书法家，中国共产党、中国人民解放军和中华人民共和国的主要缔造者及领袖，毛泽东思想的主要创立者。</a:t>
            </a:r>
            <a:endParaRPr lang="en-US" altLang="zh-CN" sz="26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7348" name="Picture 5" descr="E:\孙巧灵\2016秋上\上课课件\制作\R八语上\人八语大课堂正文\CJ01.t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800" y="2021419"/>
            <a:ext cx="1435100" cy="217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76477" y="4546600"/>
            <a:ext cx="8156575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    主要作品有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实践论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矛盾论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论持久战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等论文，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沁园春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雪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七律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长征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清平乐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六盘山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等诗词。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后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业</a:t>
              </a:r>
            </a:p>
          </p:txBody>
        </p:sp>
      </p:grpSp>
      <p:sp>
        <p:nvSpPr>
          <p:cNvPr id="96259" name="Text Box 4"/>
          <p:cNvSpPr txBox="1">
            <a:spLocks noChangeArrowheads="1"/>
          </p:cNvSpPr>
          <p:nvPr/>
        </p:nvSpPr>
        <p:spPr bwMode="auto">
          <a:xfrm>
            <a:off x="2073279" y="1756833"/>
            <a:ext cx="8061325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今天我们学习了一种新的体裁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消息，请联系本课的学习谈谈你对消息的认识。（</a:t>
            </a: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200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字左右）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查阅有关“解放战争”的资料，进一步了解中国历史，珍惜现在的美好时光。 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17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79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景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链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接</a:t>
              </a:r>
            </a:p>
          </p:txBody>
        </p:sp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47865" y="1240367"/>
            <a:ext cx="8277225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1949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年初，人民解放军在中国共产党的领导下相继取得了辽沈、淮海、平津三大战役的伟大胜利，在长江以北歼灭了</a:t>
            </a: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国民党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反动军队的主力。</a:t>
            </a: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国民党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反动统治虽然已经面临总崩溃的局面，却一面展开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和平攻势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，玩弄和谈骗局，争取喘息时间，以便伺机反扑；一面积极部署所谓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千里江防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，企图以此阻止人民解放军南进，并且在对长江防线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47865" y="965200"/>
            <a:ext cx="8277225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过三个半月的苦心经营之后，于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日悍然拒绝签订国内和平协定。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日，毛泽东主席和朱德总司令立即发布了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向全国进军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的命令。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22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日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时，解放军在西起</a:t>
            </a: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九江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东北的湖口，</a:t>
            </a: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东至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江苏省江阴的长达五百公里的战线上强渡长江。在彻底摧垮敌人的长江防线的同时，新华社播发了毛泽东同志撰写的消息《我三十万大军胜利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南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渡长江》，报道了中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47865" y="1492251"/>
            <a:ext cx="8277225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路军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的战况。同日夜，毛泽东同志又撰写了一则全面报道前线最新战况的新闻稿——《人民解放军百万大军横渡长江》。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23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日晚间，解放军占领了蒋家王朝巢穴——国民党反革命统治中心南京城，宣告国民党统治的彻底崩溃。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体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识</a:t>
              </a:r>
            </a:p>
          </p:txBody>
        </p:sp>
      </p:grp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2084388" y="1428752"/>
            <a:ext cx="8172450" cy="293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消 息</a:t>
            </a:r>
            <a:endParaRPr lang="en-US" altLang="zh-CN" sz="30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即狭义的新闻，是对新近发生的有社会意义并引起公众兴趣的事实的简短报道。消息有比较固定的格式，即由主到次地组织内容，高潮在前，称为“倒金字塔式”结构。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63750" y="1424518"/>
            <a:ext cx="817245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消息一般包括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标题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（正题、引题、副题）、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导语、主体、背景、结语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等部分。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消息有三个特点：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用事实说话，内容真实准确，不能虚构夸张（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真实性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）；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报道迅速及时（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时效性强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）；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语言简明扼要（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准确性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2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2473</TotalTime>
  <Words>2461</Words>
  <Application>Microsoft Office PowerPoint</Application>
  <PresentationFormat>宽屏</PresentationFormat>
  <Paragraphs>243</Paragraphs>
  <Slides>41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2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2016-01-14T05:53:56Z</dcterms:created>
  <dcterms:modified xsi:type="dcterms:W3CDTF">2021-12-23T01:59:25Z</dcterms:modified>
</cp:coreProperties>
</file>