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0" r:id="rId2"/>
  </p:sldMasterIdLst>
  <p:notesMasterIdLst>
    <p:notesMasterId r:id="rId14"/>
  </p:notesMasterIdLst>
  <p:sldIdLst>
    <p:sldId id="265" r:id="rId3"/>
    <p:sldId id="320" r:id="rId4"/>
    <p:sldId id="340" r:id="rId5"/>
    <p:sldId id="321" r:id="rId6"/>
    <p:sldId id="325" r:id="rId7"/>
    <p:sldId id="324" r:id="rId8"/>
    <p:sldId id="328" r:id="rId9"/>
    <p:sldId id="333" r:id="rId10"/>
    <p:sldId id="341" r:id="rId11"/>
    <p:sldId id="339" r:id="rId12"/>
    <p:sldId id="342" r:id="rId13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90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34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FDCBBFC-4FC4-4F72-A2BD-146476B9911C}" type="datetimeFigureOut">
              <a:rPr lang="zh-CN" altLang="en-US"/>
              <a:t>2021/12/22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7AF46253-02FB-457B-A215-4A9967B19C3B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342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6253-02FB-457B-A215-4A9967B19C3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705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6253-02FB-457B-A215-4A9967B19C3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3503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1274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4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3026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165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032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5844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8552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341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4706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94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456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2388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478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20367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669329" y="921045"/>
            <a:ext cx="3517310" cy="10772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lvl="0"/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3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约       客</a:t>
            </a:r>
            <a:r>
              <a:rPr kumimoji="0" lang="zh-C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endParaRPr kumimoji="0" lang="en-US" altLang="zh-CN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赵师秀 </a:t>
            </a:r>
            <a:endParaRPr kumimoji="0" lang="zh-CN" sz="2800" b="1" i="0" u="none" strike="noStrike" cap="none" normalizeH="0" baseline="0" dirty="0" smtClean="0">
              <a:ln>
                <a:noFill/>
              </a:ln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18433" name="Picture 1" descr="C:\Users\Administrator\Desktop\t01609eca16e88d877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96480"/>
            <a:ext cx="5040560" cy="2376264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755576" y="26749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七年级语文</a:t>
            </a:r>
            <a:r>
              <a:rPr lang="en-US" altLang="zh-CN" sz="1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1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  新课标</a:t>
            </a:r>
            <a:r>
              <a:rPr lang="en-US" altLang="zh-CN" sz="1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[</a:t>
            </a:r>
            <a:r>
              <a:rPr lang="zh-CN" altLang="en-US" sz="1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人</a:t>
            </a:r>
            <a:r>
              <a:rPr lang="en-US" altLang="zh-CN" sz="1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]</a:t>
            </a:r>
            <a:endParaRPr lang="zh-CN" altLang="en-US" sz="1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4572205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1115616" y="0"/>
            <a:ext cx="398" cy="68154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899592" y="627535"/>
            <a:ext cx="1612900" cy="238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1187624" y="141480"/>
            <a:ext cx="2202052" cy="439309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9" y="1414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创新解读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56034"/>
            <a:ext cx="300082" cy="2308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9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39552" y="897562"/>
            <a:ext cx="7776864" cy="37828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kumimoji="0" lang="en-US" altLang="zh-CN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《</a:t>
            </a:r>
            <a:r>
              <a:rPr kumimoji="0" 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约客</a:t>
            </a:r>
            <a:r>
              <a: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》</a:t>
            </a:r>
            <a:r>
              <a:rPr kumimoji="0" 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这首诗究竟营造了一个什么样的意境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?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且看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——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江南的夏夜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梅雨纷飞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蛙声齐鸣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诗人约了友人来下棋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然而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时过夜半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约客未至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诗人闲敲棋子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静静等候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……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此时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诗人的心情如何呢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?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我看主要不是或根本就没有什么焦躁和烦闷的情绪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而更可能是一种闲逸、散淡和恬然自适的心境。也许曾有那么一会儿焦躁过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这种焦躁情绪怎么会持续到“过夜半”呢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?),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但现在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诗人被眼前江南夏夜之情之景感染了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多情的梅雨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欢快的蛙鸣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闪烁的灯火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清脆的棋子敲击声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……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这是一幅既热闹又冷清、既凝重又飘逸的画面。也许诗人已经忘了他是在等友人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而完全沉浸到内心的激荡和静谧中。应该感谢友人的失约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让诗人享受到了这样一个独处的美妙的不眠之夜。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368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1115616" y="0"/>
            <a:ext cx="398" cy="68154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899592" y="627535"/>
            <a:ext cx="1612900" cy="238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1187624" y="141480"/>
            <a:ext cx="2202052" cy="439309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9" y="1414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激趣导入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 descr="C:\Users\Administrator\Desktop\课件图12\QQ截图20160731103353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5" y="1059582"/>
            <a:ext cx="4788743" cy="3294366"/>
          </a:xfrm>
          <a:prstGeom prst="rect">
            <a:avLst/>
          </a:prstGeom>
          <a:noFill/>
        </p:spPr>
      </p:pic>
      <p:pic>
        <p:nvPicPr>
          <p:cNvPr id="2051" name="Picture 3" descr="C:\Users\Administrator\Desktop\课件图12\写做\写作\u=1112555656,1216461387&amp;fm=21&amp;gp=0_副本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491630"/>
            <a:ext cx="2982416" cy="3807619"/>
          </a:xfrm>
          <a:prstGeom prst="rect">
            <a:avLst/>
          </a:prstGeom>
          <a:noFill/>
        </p:spPr>
      </p:pic>
      <p:pic>
        <p:nvPicPr>
          <p:cNvPr id="2052" name="Picture 4" descr="C:\Users\Administrator\Desktop\t01b18806bf19e8d76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977684"/>
            <a:ext cx="3600400" cy="2106234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635896" y="51952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歌曲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水调歌头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164288" y="580790"/>
            <a:ext cx="1296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1115616" y="0"/>
            <a:ext cx="398" cy="68154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899592" y="627535"/>
            <a:ext cx="1612900" cy="238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1187624" y="141480"/>
            <a:ext cx="2202052" cy="439309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9" y="1414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激趣导入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55576" y="1383618"/>
            <a:ext cx="48965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一直以来都很喜欢古诗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我觉得那是中国文化的瑰宝。今天我给大家推荐的诗歌就是永嘉四灵之一的南宋诗人赵师秀的《约客》。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4" name="Picture 2" descr="C:\Users\Administrator\Desktop\t017630e04f7a7135e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437624"/>
            <a:ext cx="2808312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1115616" y="0"/>
            <a:ext cx="398" cy="68154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899592" y="627535"/>
            <a:ext cx="1612900" cy="238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1187624" y="141480"/>
            <a:ext cx="2202052" cy="439309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9" y="1414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资料助读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67944" y="627534"/>
            <a:ext cx="1670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关于作者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83568" y="1347614"/>
            <a:ext cx="4527624" cy="23083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赵师秀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(1170-1219),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字紫芝、灵芝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号灵秀、天乐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永嘉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今浙江温州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人。南宋诗人。是“永嘉四灵”之一。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17410" name="Picture 2" descr="C:\Users\Administrator\Desktop\t0176734d37f69d38f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491630"/>
            <a:ext cx="2540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1115616" y="0"/>
            <a:ext cx="398" cy="68154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899592" y="627535"/>
            <a:ext cx="1612900" cy="238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1187624" y="141480"/>
            <a:ext cx="2202052" cy="439309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9" y="1414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资料助读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95936" y="681540"/>
            <a:ext cx="1670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899592" y="1302827"/>
            <a:ext cx="7200800" cy="23083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</a:t>
            </a:r>
            <a:r>
              <a:rPr kumimoji="0" lang="zh-CN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《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约客</a:t>
            </a:r>
            <a:r>
              <a:rPr kumimoji="0" lang="zh-CN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》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是赵师秀的著名作品。该诗写的是诗人在一个风雨交加的夏夜独自期客的情景。诗歌采用写景寄情的写法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表达了诗人内心复杂的思想感情。这是一首情景交融、清新隽永、耐人寻味的精妙小诗。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16386" name="Picture 2" descr="C:\Users\Administrator\Desktop\t0101808ff61c0325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814999"/>
            <a:ext cx="4241800" cy="13050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1115616" y="0"/>
            <a:ext cx="398" cy="68154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899592" y="627535"/>
            <a:ext cx="1612900" cy="238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1187624" y="141480"/>
            <a:ext cx="2202052" cy="439309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9" y="1414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资料助读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851920" y="411510"/>
            <a:ext cx="1670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关于背景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971600" y="1879473"/>
            <a:ext cx="6696744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作者准备和约好的客人对弈来度过漫长的梅雨之夜。可是大半夜过去了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客人还没有如约而至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于是写下了这首写景抒情诗。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1115616" y="0"/>
            <a:ext cx="398" cy="68154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899592" y="627535"/>
            <a:ext cx="1612900" cy="238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1187624" y="141480"/>
            <a:ext cx="2202052" cy="439309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9" y="1414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初读感知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899592" y="843558"/>
            <a:ext cx="7416824" cy="39703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1.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有人说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三分诗歌七分读。我们先来齐读诗歌。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　读出诗歌的韵味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将每一句的最后一个字读饱满。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都说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诗中有画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画中有诗。读完这首诗歌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你能罗列一下诗中的景物吗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?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雨、蛙、棋子、灯花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　诗人的情感往往就是通过这些景物传达的。因此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这些景物就被称之为意象。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1115616" y="0"/>
            <a:ext cx="398" cy="68154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899592" y="627535"/>
            <a:ext cx="1612900" cy="238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1187624" y="141480"/>
            <a:ext cx="2202052" cy="439309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9" y="1414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重点分析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56034"/>
            <a:ext cx="300082" cy="2308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9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861402" y="1131590"/>
            <a:ext cx="7416824" cy="34163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kumimoji="0" lang="en-US" altLang="zh-CN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伴着雨声、蛙鸣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敲着棋子、看着灯花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直至夜半。你觉得此时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诗人的心情如何呢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?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让我们一起走进字里行间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联系自己的生活经历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去体会诗人的心情。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　    这份等待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饱含了诗人怎样的心情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理由是什么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?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　    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寂寞、焦急、失望。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　    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闲适的享受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独处的乐趣。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1115616" y="0"/>
            <a:ext cx="398" cy="68154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899592" y="627535"/>
            <a:ext cx="1612900" cy="238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1187624" y="141480"/>
            <a:ext cx="2202052" cy="439309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9" y="1414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重点分析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25736" y="931406"/>
            <a:ext cx="8294735" cy="378565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闲”的理解是无聊还是闲适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?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　现代人闲暇时会做什么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?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古人呢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?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品酒、对弈、作赋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多么悠闲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多么自在。你还能想到哪些体现诗人闲适心情的句子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?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　   如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鸟向檐上飞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云从窗里出。</a:t>
            </a:r>
            <a:endParaRPr kumimoji="0" lang="zh-CN" altLang="en-US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　   独坐幽篁里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弹琴复长啸。</a:t>
            </a:r>
            <a:endParaRPr kumimoji="0" lang="zh-CN" altLang="en-US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　   虽然现代人也会以品茶、聊天作为休闲方式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但由于人性的浮躁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如此优雅的事情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难免有了矫情的作秀之嫌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但我们虽不能至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心向往之。</a:t>
            </a:r>
            <a:endParaRPr kumimoji="0" lang="zh-CN" altLang="en-US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338</Words>
  <Application>Microsoft Office PowerPoint</Application>
  <PresentationFormat>全屏显示(16:9)</PresentationFormat>
  <Paragraphs>52</Paragraphs>
  <Slides>11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97</cp:revision>
  <dcterms:created xsi:type="dcterms:W3CDTF">2015-11-21T07:20:00Z</dcterms:created>
  <dcterms:modified xsi:type="dcterms:W3CDTF">2021-12-22T10:42:31Z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