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 id="2147483718" r:id="rId2"/>
    <p:sldMasterId id="2147483730" r:id="rId3"/>
  </p:sldMasterIdLst>
  <p:notesMasterIdLst>
    <p:notesMasterId r:id="rId25"/>
  </p:notesMasterIdLst>
  <p:sldIdLst>
    <p:sldId id="326" r:id="rId4"/>
    <p:sldId id="320" r:id="rId5"/>
    <p:sldId id="330" r:id="rId6"/>
    <p:sldId id="328" r:id="rId7"/>
    <p:sldId id="356" r:id="rId8"/>
    <p:sldId id="368" r:id="rId9"/>
    <p:sldId id="367" r:id="rId10"/>
    <p:sldId id="332" r:id="rId11"/>
    <p:sldId id="370" r:id="rId12"/>
    <p:sldId id="371" r:id="rId13"/>
    <p:sldId id="375" r:id="rId14"/>
    <p:sldId id="374" r:id="rId15"/>
    <p:sldId id="373" r:id="rId16"/>
    <p:sldId id="379" r:id="rId17"/>
    <p:sldId id="378" r:id="rId18"/>
    <p:sldId id="380" r:id="rId19"/>
    <p:sldId id="377" r:id="rId20"/>
    <p:sldId id="376" r:id="rId21"/>
    <p:sldId id="355" r:id="rId22"/>
    <p:sldId id="366" r:id="rId23"/>
    <p:sldId id="381" r:id="rId24"/>
  </p:sldIdLst>
  <p:sldSz cx="12192000" cy="6858000"/>
  <p:notesSz cx="6858000" cy="9144000"/>
  <p:defaultTextStyle>
    <a:defPPr>
      <a:defRPr lang="zh-CN"/>
    </a:defPPr>
    <a:lvl1pPr algn="l" rtl="0" fontAlgn="base">
      <a:spcBef>
        <a:spcPct val="0"/>
      </a:spcBef>
      <a:spcAft>
        <a:spcPct val="0"/>
      </a:spcAft>
      <a:defRPr sz="3200" kern="1200">
        <a:solidFill>
          <a:schemeClr val="tx1"/>
        </a:solidFill>
        <a:latin typeface="Arial" charset="0"/>
        <a:ea typeface="宋体" charset="-122"/>
        <a:cs typeface="+mn-cs"/>
      </a:defRPr>
    </a:lvl1pPr>
    <a:lvl2pPr marL="457200" algn="l" rtl="0" fontAlgn="base">
      <a:spcBef>
        <a:spcPct val="0"/>
      </a:spcBef>
      <a:spcAft>
        <a:spcPct val="0"/>
      </a:spcAft>
      <a:defRPr sz="3200" kern="1200">
        <a:solidFill>
          <a:schemeClr val="tx1"/>
        </a:solidFill>
        <a:latin typeface="Arial" charset="0"/>
        <a:ea typeface="宋体" charset="-122"/>
        <a:cs typeface="+mn-cs"/>
      </a:defRPr>
    </a:lvl2pPr>
    <a:lvl3pPr marL="914400" algn="l" rtl="0" fontAlgn="base">
      <a:spcBef>
        <a:spcPct val="0"/>
      </a:spcBef>
      <a:spcAft>
        <a:spcPct val="0"/>
      </a:spcAft>
      <a:defRPr sz="3200" kern="1200">
        <a:solidFill>
          <a:schemeClr val="tx1"/>
        </a:solidFill>
        <a:latin typeface="Arial" charset="0"/>
        <a:ea typeface="宋体" charset="-122"/>
        <a:cs typeface="+mn-cs"/>
      </a:defRPr>
    </a:lvl3pPr>
    <a:lvl4pPr marL="1371600" algn="l" rtl="0" fontAlgn="base">
      <a:spcBef>
        <a:spcPct val="0"/>
      </a:spcBef>
      <a:spcAft>
        <a:spcPct val="0"/>
      </a:spcAft>
      <a:defRPr sz="3200" kern="1200">
        <a:solidFill>
          <a:schemeClr val="tx1"/>
        </a:solidFill>
        <a:latin typeface="Arial" charset="0"/>
        <a:ea typeface="宋体" charset="-122"/>
        <a:cs typeface="+mn-cs"/>
      </a:defRPr>
    </a:lvl4pPr>
    <a:lvl5pPr marL="1828800" algn="l" rtl="0" fontAlgn="base">
      <a:spcBef>
        <a:spcPct val="0"/>
      </a:spcBef>
      <a:spcAft>
        <a:spcPct val="0"/>
      </a:spcAft>
      <a:defRPr sz="3200" kern="1200">
        <a:solidFill>
          <a:schemeClr val="tx1"/>
        </a:solidFill>
        <a:latin typeface="Arial" charset="0"/>
        <a:ea typeface="宋体" charset="-122"/>
        <a:cs typeface="+mn-cs"/>
      </a:defRPr>
    </a:lvl5pPr>
    <a:lvl6pPr marL="2286000" algn="l" defTabSz="914400" rtl="0" eaLnBrk="1" latinLnBrk="0" hangingPunct="1">
      <a:defRPr sz="3200" kern="1200">
        <a:solidFill>
          <a:schemeClr val="tx1"/>
        </a:solidFill>
        <a:latin typeface="Arial" charset="0"/>
        <a:ea typeface="宋体" charset="-122"/>
        <a:cs typeface="+mn-cs"/>
      </a:defRPr>
    </a:lvl6pPr>
    <a:lvl7pPr marL="2743200" algn="l" defTabSz="914400" rtl="0" eaLnBrk="1" latinLnBrk="0" hangingPunct="1">
      <a:defRPr sz="3200" kern="1200">
        <a:solidFill>
          <a:schemeClr val="tx1"/>
        </a:solidFill>
        <a:latin typeface="Arial" charset="0"/>
        <a:ea typeface="宋体" charset="-122"/>
        <a:cs typeface="+mn-cs"/>
      </a:defRPr>
    </a:lvl7pPr>
    <a:lvl8pPr marL="3200400" algn="l" defTabSz="914400" rtl="0" eaLnBrk="1" latinLnBrk="0" hangingPunct="1">
      <a:defRPr sz="3200" kern="1200">
        <a:solidFill>
          <a:schemeClr val="tx1"/>
        </a:solidFill>
        <a:latin typeface="Arial" charset="0"/>
        <a:ea typeface="宋体" charset="-122"/>
        <a:cs typeface="+mn-cs"/>
      </a:defRPr>
    </a:lvl8pPr>
    <a:lvl9pPr marL="3657600" algn="l" defTabSz="914400" rtl="0" eaLnBrk="1" latinLnBrk="0" hangingPunct="1">
      <a:defRPr sz="3200"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FEFE"/>
    <a:srgbClr val="00000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61" autoAdjust="0"/>
    <p:restoredTop sz="96314" autoAdjust="0"/>
  </p:normalViewPr>
  <p:slideViewPr>
    <p:cSldViewPr>
      <p:cViewPr varScale="1">
        <p:scale>
          <a:sx n="108" d="100"/>
          <a:sy n="108" d="100"/>
        </p:scale>
        <p:origin x="678" y="114"/>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24" d="100"/>
        <a:sy n="124" d="100"/>
      </p:scale>
      <p:origin x="0" y="0"/>
    </p:cViewPr>
  </p:sorterViewPr>
  <p:notesViewPr>
    <p:cSldViewPr>
      <p:cViewPr varScale="1">
        <p:scale>
          <a:sx n="78" d="100"/>
          <a:sy n="78" d="100"/>
        </p:scale>
        <p:origin x="-3246"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defRPr>
            </a:lvl1pPr>
          </a:lstStyle>
          <a:p>
            <a:pPr>
              <a:defRPr/>
            </a:pPr>
            <a:fld id="{5FFC0924-F439-4AAF-B6EC-9016C5F9E887}" type="datetimeFigureOut">
              <a:rPr lang="zh-CN" altLang="en-US"/>
              <a:pPr>
                <a:defRPr/>
              </a:pPr>
              <a:t>2021/12/20</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endParaRPr lang="zh-CN" altLang="en-US" noProof="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defRPr>
            </a:lvl1pPr>
          </a:lstStyle>
          <a:p>
            <a:pPr>
              <a:defRPr/>
            </a:pPr>
            <a:fld id="{F994F03F-FD6B-4941-930E-605F8BB1A679}" type="slidenum">
              <a:rPr lang="zh-CN" altLang="en-US"/>
              <a:pPr>
                <a:defRPr/>
              </a:pPr>
              <a:t>‹#›</a:t>
            </a:fld>
            <a:endParaRPr lang="zh-CN" altLang="en-US"/>
          </a:p>
        </p:txBody>
      </p:sp>
    </p:spTree>
    <p:extLst>
      <p:ext uri="{BB962C8B-B14F-4D97-AF65-F5344CB8AC3E}">
        <p14:creationId xmlns:p14="http://schemas.microsoft.com/office/powerpoint/2010/main" val="37291392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a:defRPr/>
            </a:pPr>
            <a:fld id="{F994F03F-FD6B-4941-930E-605F8BB1A679}" type="slidenum">
              <a:rPr lang="zh-CN" altLang="en-US" smtClean="0"/>
              <a:pPr>
                <a:defRPr/>
              </a:pPr>
              <a:t>10</a:t>
            </a:fld>
            <a:endParaRPr lang="zh-CN" altLang="en-US"/>
          </a:p>
        </p:txBody>
      </p:sp>
    </p:spTree>
    <p:extLst>
      <p:ext uri="{BB962C8B-B14F-4D97-AF65-F5344CB8AC3E}">
        <p14:creationId xmlns:p14="http://schemas.microsoft.com/office/powerpoint/2010/main" val="38225341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112588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zh-CN" altLang="en-US"/>
          </a:p>
        </p:txBody>
      </p:sp>
      <p:sp>
        <p:nvSpPr>
          <p:cNvPr id="4" name="Rectangle 4"/>
          <p:cNvSpPr>
            <a:spLocks noGrp="1"/>
          </p:cNvSpPr>
          <p:nvPr>
            <p:ph type="dt" sz="half" idx="10"/>
          </p:nvPr>
        </p:nvSpPr>
        <p:spPr/>
        <p:txBody>
          <a:bodyPr/>
          <a:lstStyle>
            <a:lvl1pPr>
              <a:defRPr/>
            </a:lvl1pPr>
          </a:lstStyle>
          <a:p>
            <a:pPr>
              <a:defRPr/>
            </a:pPr>
            <a:fld id="{C13EF1CA-1C38-47AB-868A-40471926A5D4}" type="datetime1">
              <a:rPr lang="zh-CN" altLang="en-US" smtClean="0"/>
              <a:pPr>
                <a:defRPr/>
              </a:pPr>
              <a:t>2021/12/20</a:t>
            </a:fld>
            <a:endParaRPr lang="zh-CN" altLang="en-US"/>
          </a:p>
        </p:txBody>
      </p:sp>
      <p:sp>
        <p:nvSpPr>
          <p:cNvPr id="5" name="Rectangle 5"/>
          <p:cNvSpPr>
            <a:spLocks noGrp="1"/>
          </p:cNvSpPr>
          <p:nvPr>
            <p:ph type="ftr" sz="quarter" idx="11"/>
          </p:nvPr>
        </p:nvSpPr>
        <p:spPr/>
        <p:txBody>
          <a:bodyPr/>
          <a:lstStyle>
            <a:lvl1pPr>
              <a:defRPr/>
            </a:lvl1pPr>
          </a:lstStyle>
          <a:p>
            <a:pPr>
              <a:defRPr/>
            </a:pPr>
            <a:endParaRPr lang="zh-CN" altLang="en-US"/>
          </a:p>
        </p:txBody>
      </p:sp>
      <p:sp>
        <p:nvSpPr>
          <p:cNvPr id="6" name="Rectangle 6"/>
          <p:cNvSpPr>
            <a:spLocks noGrp="1"/>
          </p:cNvSpPr>
          <p:nvPr>
            <p:ph type="sldNum" sz="quarter" idx="12"/>
          </p:nvPr>
        </p:nvSpPr>
        <p:spPr/>
        <p:txBody>
          <a:bodyPr/>
          <a:lstStyle>
            <a:lvl1pPr>
              <a:defRPr/>
            </a:lvl1pPr>
          </a:lstStyle>
          <a:p>
            <a:pPr>
              <a:defRPr/>
            </a:pPr>
            <a:fld id="{B754299B-5718-4433-8AB5-87C7B9670E50}" type="slidenum">
              <a:rPr lang="zh-CN" altLang="en-US" smtClean="0"/>
              <a:pPr>
                <a:defRPr/>
              </a:pPr>
              <a:t>‹#›</a:t>
            </a:fld>
            <a:endParaRPr lang="zh-CN" altLang="en-US"/>
          </a:p>
        </p:txBody>
      </p:sp>
    </p:spTree>
    <p:extLst>
      <p:ext uri="{BB962C8B-B14F-4D97-AF65-F5344CB8AC3E}">
        <p14:creationId xmlns:p14="http://schemas.microsoft.com/office/powerpoint/2010/main" val="351227714"/>
      </p:ext>
    </p:extLst>
  </p:cSld>
  <p:clrMapOvr>
    <a:masterClrMapping/>
  </p:clrMapOvr>
  <p:hf sldNum="0"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p:cNvSpPr>
          <p:nvPr>
            <p:ph type="dt" sz="half" idx="10"/>
          </p:nvPr>
        </p:nvSpPr>
        <p:spPr/>
        <p:txBody>
          <a:bodyPr/>
          <a:lstStyle>
            <a:lvl1pPr>
              <a:defRPr/>
            </a:lvl1pPr>
          </a:lstStyle>
          <a:p>
            <a:pPr>
              <a:defRPr/>
            </a:pPr>
            <a:fld id="{F00E3848-D925-4578-B402-7FEF8B9DBD76}" type="datetime1">
              <a:rPr lang="zh-CN" altLang="en-US" smtClean="0"/>
              <a:pPr>
                <a:defRPr/>
              </a:pPr>
              <a:t>2021/12/20</a:t>
            </a:fld>
            <a:endParaRPr lang="zh-CN" altLang="en-US"/>
          </a:p>
        </p:txBody>
      </p:sp>
      <p:sp>
        <p:nvSpPr>
          <p:cNvPr id="5" name="Rectangle 5"/>
          <p:cNvSpPr>
            <a:spLocks noGrp="1"/>
          </p:cNvSpPr>
          <p:nvPr>
            <p:ph type="ftr" sz="quarter" idx="11"/>
          </p:nvPr>
        </p:nvSpPr>
        <p:spPr/>
        <p:txBody>
          <a:bodyPr/>
          <a:lstStyle>
            <a:lvl1pPr>
              <a:defRPr/>
            </a:lvl1pPr>
          </a:lstStyle>
          <a:p>
            <a:pPr>
              <a:defRPr/>
            </a:pPr>
            <a:endParaRPr lang="zh-CN" altLang="en-US"/>
          </a:p>
        </p:txBody>
      </p:sp>
      <p:sp>
        <p:nvSpPr>
          <p:cNvPr id="6" name="Rectangle 6"/>
          <p:cNvSpPr>
            <a:spLocks noGrp="1"/>
          </p:cNvSpPr>
          <p:nvPr>
            <p:ph type="sldNum" sz="quarter" idx="12"/>
          </p:nvPr>
        </p:nvSpPr>
        <p:spPr/>
        <p:txBody>
          <a:bodyPr/>
          <a:lstStyle>
            <a:lvl1pPr>
              <a:defRPr/>
            </a:lvl1pPr>
          </a:lstStyle>
          <a:p>
            <a:pPr>
              <a:defRPr/>
            </a:pPr>
            <a:fld id="{66F0A69F-9DB7-4105-95D3-5CF095A18B5E}" type="slidenum">
              <a:rPr lang="zh-CN" altLang="en-US" smtClean="0"/>
              <a:pPr>
                <a:defRPr/>
              </a:pPr>
              <a:t>‹#›</a:t>
            </a:fld>
            <a:endParaRPr lang="zh-CN" altLang="en-US"/>
          </a:p>
        </p:txBody>
      </p:sp>
    </p:spTree>
    <p:extLst>
      <p:ext uri="{BB962C8B-B14F-4D97-AF65-F5344CB8AC3E}">
        <p14:creationId xmlns:p14="http://schemas.microsoft.com/office/powerpoint/2010/main" val="3353475200"/>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70573"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p:cNvSpPr>
          <p:nvPr>
            <p:ph type="dt" sz="half" idx="10"/>
          </p:nvPr>
        </p:nvSpPr>
        <p:spPr/>
        <p:txBody>
          <a:bodyPr/>
          <a:lstStyle>
            <a:lvl1pPr>
              <a:defRPr/>
            </a:lvl1pPr>
          </a:lstStyle>
          <a:p>
            <a:pPr>
              <a:defRPr/>
            </a:pPr>
            <a:fld id="{EE29932A-A445-4F73-BCA5-D94AD8AABD00}" type="datetime1">
              <a:rPr lang="zh-CN" altLang="en-US" smtClean="0"/>
              <a:pPr>
                <a:defRPr/>
              </a:pPr>
              <a:t>2021/12/20</a:t>
            </a:fld>
            <a:endParaRPr lang="zh-CN" altLang="en-US"/>
          </a:p>
        </p:txBody>
      </p:sp>
      <p:sp>
        <p:nvSpPr>
          <p:cNvPr id="5" name="Rectangle 5"/>
          <p:cNvSpPr>
            <a:spLocks noGrp="1"/>
          </p:cNvSpPr>
          <p:nvPr>
            <p:ph type="ftr" sz="quarter" idx="11"/>
          </p:nvPr>
        </p:nvSpPr>
        <p:spPr/>
        <p:txBody>
          <a:bodyPr/>
          <a:lstStyle>
            <a:lvl1pPr>
              <a:defRPr/>
            </a:lvl1pPr>
          </a:lstStyle>
          <a:p>
            <a:pPr>
              <a:defRPr/>
            </a:pPr>
            <a:endParaRPr lang="zh-CN" altLang="en-US"/>
          </a:p>
        </p:txBody>
      </p:sp>
      <p:sp>
        <p:nvSpPr>
          <p:cNvPr id="6" name="Rectangle 6"/>
          <p:cNvSpPr>
            <a:spLocks noGrp="1"/>
          </p:cNvSpPr>
          <p:nvPr>
            <p:ph type="sldNum" sz="quarter" idx="12"/>
          </p:nvPr>
        </p:nvSpPr>
        <p:spPr/>
        <p:txBody>
          <a:bodyPr/>
          <a:lstStyle>
            <a:lvl1pPr>
              <a:defRPr/>
            </a:lvl1pPr>
          </a:lstStyle>
          <a:p>
            <a:pPr>
              <a:defRPr/>
            </a:pPr>
            <a:fld id="{DAB92022-2861-4D0A-9341-3B64665B4A7C}" type="slidenum">
              <a:rPr lang="zh-CN" altLang="en-US" smtClean="0"/>
              <a:pPr>
                <a:defRPr/>
              </a:pPr>
              <a:t>‹#›</a:t>
            </a:fld>
            <a:endParaRPr lang="zh-CN" altLang="en-US"/>
          </a:p>
        </p:txBody>
      </p:sp>
    </p:spTree>
    <p:extLst>
      <p:ext uri="{BB962C8B-B14F-4D97-AF65-F5344CB8AC3E}">
        <p14:creationId xmlns:p14="http://schemas.microsoft.com/office/powerpoint/2010/main" val="2302704741"/>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9077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42401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268958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45146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7583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270352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99576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7660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p:cNvSpPr>
          <p:nvPr>
            <p:ph type="dt" sz="half" idx="10"/>
          </p:nvPr>
        </p:nvSpPr>
        <p:spPr/>
        <p:txBody>
          <a:bodyPr/>
          <a:lstStyle>
            <a:lvl1pPr>
              <a:defRPr/>
            </a:lvl1pPr>
          </a:lstStyle>
          <a:p>
            <a:pPr>
              <a:defRPr/>
            </a:pPr>
            <a:fld id="{372EE5B0-1D87-4DAE-9A07-99925D06BDA9}" type="datetime1">
              <a:rPr lang="zh-CN" altLang="en-US" smtClean="0"/>
              <a:pPr>
                <a:defRPr/>
              </a:pPr>
              <a:t>2021/12/20</a:t>
            </a:fld>
            <a:endParaRPr lang="zh-CN" altLang="en-US"/>
          </a:p>
        </p:txBody>
      </p:sp>
      <p:sp>
        <p:nvSpPr>
          <p:cNvPr id="5" name="Rectangle 5"/>
          <p:cNvSpPr>
            <a:spLocks noGrp="1"/>
          </p:cNvSpPr>
          <p:nvPr>
            <p:ph type="ftr" sz="quarter" idx="11"/>
          </p:nvPr>
        </p:nvSpPr>
        <p:spPr/>
        <p:txBody>
          <a:bodyPr/>
          <a:lstStyle>
            <a:lvl1pPr>
              <a:defRPr/>
            </a:lvl1pPr>
          </a:lstStyle>
          <a:p>
            <a:pPr>
              <a:defRPr/>
            </a:pPr>
            <a:endParaRPr lang="zh-CN" altLang="en-US"/>
          </a:p>
        </p:txBody>
      </p:sp>
      <p:sp>
        <p:nvSpPr>
          <p:cNvPr id="6" name="Rectangle 6"/>
          <p:cNvSpPr>
            <a:spLocks noGrp="1"/>
          </p:cNvSpPr>
          <p:nvPr>
            <p:ph type="sldNum" sz="quarter" idx="12"/>
          </p:nvPr>
        </p:nvSpPr>
        <p:spPr/>
        <p:txBody>
          <a:bodyPr/>
          <a:lstStyle>
            <a:lvl1pPr>
              <a:defRPr/>
            </a:lvl1pPr>
          </a:lstStyle>
          <a:p>
            <a:pPr>
              <a:defRPr/>
            </a:pPr>
            <a:fld id="{3B682888-AA1E-460D-8E29-C4BF60702722}" type="slidenum">
              <a:rPr lang="zh-CN" altLang="en-US" smtClean="0"/>
              <a:pPr>
                <a:defRPr/>
              </a:pPr>
              <a:t>‹#›</a:t>
            </a:fld>
            <a:endParaRPr lang="zh-CN" altLang="en-US"/>
          </a:p>
        </p:txBody>
      </p:sp>
    </p:spTree>
    <p:extLst>
      <p:ext uri="{BB962C8B-B14F-4D97-AF65-F5344CB8AC3E}">
        <p14:creationId xmlns:p14="http://schemas.microsoft.com/office/powerpoint/2010/main" val="2636415712"/>
      </p:ext>
    </p:extLst>
  </p:cSld>
  <p:clrMapOvr>
    <a:masterClrMapping/>
  </p:clrMapOvr>
  <p:hf sldNum="0" hdr="0" ftr="0" dt="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5469847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4953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753286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08918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49917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17357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413793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76144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880074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0083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1"/>
            <a:ext cx="10515600" cy="2852737"/>
          </a:xfrm>
        </p:spPr>
        <p:txBody>
          <a:bodyPr anchor="b"/>
          <a:lstStyle>
            <a:lvl1pPr>
              <a:defRPr sz="45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66"/>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Rectangle 4"/>
          <p:cNvSpPr>
            <a:spLocks noGrp="1"/>
          </p:cNvSpPr>
          <p:nvPr>
            <p:ph type="dt" sz="half" idx="10"/>
          </p:nvPr>
        </p:nvSpPr>
        <p:spPr/>
        <p:txBody>
          <a:bodyPr/>
          <a:lstStyle>
            <a:lvl1pPr>
              <a:defRPr/>
            </a:lvl1pPr>
          </a:lstStyle>
          <a:p>
            <a:pPr>
              <a:defRPr/>
            </a:pPr>
            <a:fld id="{9620B3D5-905C-4F64-9A61-EC6E1DC9226A}" type="datetime1">
              <a:rPr lang="zh-CN" altLang="en-US" smtClean="0"/>
              <a:pPr>
                <a:defRPr/>
              </a:pPr>
              <a:t>2021/12/20</a:t>
            </a:fld>
            <a:endParaRPr lang="zh-CN" altLang="en-US"/>
          </a:p>
        </p:txBody>
      </p:sp>
      <p:sp>
        <p:nvSpPr>
          <p:cNvPr id="5" name="Rectangle 5"/>
          <p:cNvSpPr>
            <a:spLocks noGrp="1"/>
          </p:cNvSpPr>
          <p:nvPr>
            <p:ph type="ftr" sz="quarter" idx="11"/>
          </p:nvPr>
        </p:nvSpPr>
        <p:spPr/>
        <p:txBody>
          <a:bodyPr/>
          <a:lstStyle>
            <a:lvl1pPr>
              <a:defRPr/>
            </a:lvl1pPr>
          </a:lstStyle>
          <a:p>
            <a:pPr>
              <a:defRPr/>
            </a:pPr>
            <a:endParaRPr lang="zh-CN" altLang="en-US"/>
          </a:p>
        </p:txBody>
      </p:sp>
      <p:sp>
        <p:nvSpPr>
          <p:cNvPr id="6" name="Rectangle 6"/>
          <p:cNvSpPr>
            <a:spLocks noGrp="1"/>
          </p:cNvSpPr>
          <p:nvPr>
            <p:ph type="sldNum" sz="quarter" idx="12"/>
          </p:nvPr>
        </p:nvSpPr>
        <p:spPr/>
        <p:txBody>
          <a:bodyPr/>
          <a:lstStyle>
            <a:lvl1pPr>
              <a:defRPr/>
            </a:lvl1pPr>
          </a:lstStyle>
          <a:p>
            <a:pPr>
              <a:defRPr/>
            </a:pPr>
            <a:fld id="{EE415C1D-83CC-4723-AEA9-0F95F5327F53}" type="slidenum">
              <a:rPr lang="zh-CN" altLang="en-US" smtClean="0"/>
              <a:pPr>
                <a:defRPr/>
              </a:pPr>
              <a:t>‹#›</a:t>
            </a:fld>
            <a:endParaRPr lang="zh-CN" altLang="en-US"/>
          </a:p>
        </p:txBody>
      </p:sp>
    </p:spTree>
    <p:extLst>
      <p:ext uri="{BB962C8B-B14F-4D97-AF65-F5344CB8AC3E}">
        <p14:creationId xmlns:p14="http://schemas.microsoft.com/office/powerpoint/2010/main" val="4131373411"/>
      </p:ext>
    </p:extLst>
  </p:cSld>
  <p:clrMapOvr>
    <a:masterClrMapping/>
  </p:clrMapOvr>
  <p:hf sldNum="0" hdr="0" ftr="0" dt="0"/>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36510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771646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002127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2021/12/20</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8665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76672"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5728" y="1600203"/>
            <a:ext cx="5376672"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p:cNvSpPr>
          <p:nvPr>
            <p:ph type="dt" sz="half" idx="10"/>
          </p:nvPr>
        </p:nvSpPr>
        <p:spPr/>
        <p:txBody>
          <a:bodyPr/>
          <a:lstStyle>
            <a:lvl1pPr>
              <a:defRPr/>
            </a:lvl1pPr>
          </a:lstStyle>
          <a:p>
            <a:pPr>
              <a:defRPr/>
            </a:pPr>
            <a:fld id="{A96D4C8F-A5DD-4D45-BFB7-FBB054940DEA}" type="datetime1">
              <a:rPr lang="zh-CN" altLang="en-US" smtClean="0"/>
              <a:pPr>
                <a:defRPr/>
              </a:pPr>
              <a:t>2021/12/20</a:t>
            </a:fld>
            <a:endParaRPr lang="zh-CN" altLang="en-US"/>
          </a:p>
        </p:txBody>
      </p:sp>
      <p:sp>
        <p:nvSpPr>
          <p:cNvPr id="6" name="Rectangle 5"/>
          <p:cNvSpPr>
            <a:spLocks noGrp="1"/>
          </p:cNvSpPr>
          <p:nvPr>
            <p:ph type="ftr" sz="quarter" idx="11"/>
          </p:nvPr>
        </p:nvSpPr>
        <p:spPr/>
        <p:txBody>
          <a:bodyPr/>
          <a:lstStyle>
            <a:lvl1pPr>
              <a:defRPr/>
            </a:lvl1pPr>
          </a:lstStyle>
          <a:p>
            <a:pPr>
              <a:defRPr/>
            </a:pPr>
            <a:endParaRPr lang="zh-CN" altLang="en-US"/>
          </a:p>
        </p:txBody>
      </p:sp>
      <p:sp>
        <p:nvSpPr>
          <p:cNvPr id="7" name="Rectangle 6"/>
          <p:cNvSpPr>
            <a:spLocks noGrp="1"/>
          </p:cNvSpPr>
          <p:nvPr>
            <p:ph type="sldNum" sz="quarter" idx="12"/>
          </p:nvPr>
        </p:nvSpPr>
        <p:spPr/>
        <p:txBody>
          <a:bodyPr/>
          <a:lstStyle>
            <a:lvl1pPr>
              <a:defRPr/>
            </a:lvl1pPr>
          </a:lstStyle>
          <a:p>
            <a:pPr>
              <a:defRPr/>
            </a:pPr>
            <a:fld id="{19611CE5-5AC9-4FFA-9F27-AFF524D0C798}" type="slidenum">
              <a:rPr lang="zh-CN" altLang="en-US" smtClean="0"/>
              <a:pPr>
                <a:defRPr/>
              </a:pPr>
              <a:t>‹#›</a:t>
            </a:fld>
            <a:endParaRPr lang="zh-CN" altLang="en-US"/>
          </a:p>
        </p:txBody>
      </p:sp>
    </p:spTree>
    <p:extLst>
      <p:ext uri="{BB962C8B-B14F-4D97-AF65-F5344CB8AC3E}">
        <p14:creationId xmlns:p14="http://schemas.microsoft.com/office/powerpoint/2010/main" val="3115773630"/>
      </p:ext>
    </p:extLst>
  </p:cSld>
  <p:clrMapOvr>
    <a:masterClrMapping/>
  </p:clrMapOvr>
  <p:hf sldNum="0"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8"/>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内容占位符 3"/>
          <p:cNvSpPr>
            <a:spLocks noGrp="1"/>
          </p:cNvSpPr>
          <p:nvPr>
            <p:ph sz="half" idx="2"/>
          </p:nvPr>
        </p:nvSpPr>
        <p:spPr>
          <a:xfrm>
            <a:off x="839789"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内容占位符 5"/>
          <p:cNvSpPr>
            <a:spLocks noGrp="1"/>
          </p:cNvSpPr>
          <p:nvPr>
            <p:ph sz="quarter" idx="4"/>
          </p:nvPr>
        </p:nvSpPr>
        <p:spPr>
          <a:xfrm>
            <a:off x="6172202"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p:cNvSpPr>
          <p:nvPr>
            <p:ph type="dt" sz="half" idx="10"/>
          </p:nvPr>
        </p:nvSpPr>
        <p:spPr/>
        <p:txBody>
          <a:bodyPr/>
          <a:lstStyle>
            <a:lvl1pPr>
              <a:defRPr/>
            </a:lvl1pPr>
          </a:lstStyle>
          <a:p>
            <a:pPr>
              <a:defRPr/>
            </a:pPr>
            <a:fld id="{C2E25A43-0FAC-47E2-AFBE-3086465B6723}" type="datetime1">
              <a:rPr lang="zh-CN" altLang="en-US" smtClean="0"/>
              <a:pPr>
                <a:defRPr/>
              </a:pPr>
              <a:t>2021/12/20</a:t>
            </a:fld>
            <a:endParaRPr lang="zh-CN" altLang="en-US"/>
          </a:p>
        </p:txBody>
      </p:sp>
      <p:sp>
        <p:nvSpPr>
          <p:cNvPr id="8" name="Rectangle 5"/>
          <p:cNvSpPr>
            <a:spLocks noGrp="1"/>
          </p:cNvSpPr>
          <p:nvPr>
            <p:ph type="ftr" sz="quarter" idx="11"/>
          </p:nvPr>
        </p:nvSpPr>
        <p:spPr/>
        <p:txBody>
          <a:bodyPr/>
          <a:lstStyle>
            <a:lvl1pPr>
              <a:defRPr/>
            </a:lvl1pPr>
          </a:lstStyle>
          <a:p>
            <a:pPr>
              <a:defRPr/>
            </a:pPr>
            <a:endParaRPr lang="zh-CN" altLang="en-US"/>
          </a:p>
        </p:txBody>
      </p:sp>
      <p:sp>
        <p:nvSpPr>
          <p:cNvPr id="9" name="Rectangle 6"/>
          <p:cNvSpPr>
            <a:spLocks noGrp="1"/>
          </p:cNvSpPr>
          <p:nvPr>
            <p:ph type="sldNum" sz="quarter" idx="12"/>
          </p:nvPr>
        </p:nvSpPr>
        <p:spPr/>
        <p:txBody>
          <a:bodyPr/>
          <a:lstStyle>
            <a:lvl1pPr>
              <a:defRPr/>
            </a:lvl1pPr>
          </a:lstStyle>
          <a:p>
            <a:pPr>
              <a:defRPr/>
            </a:pPr>
            <a:fld id="{E1FD2BCA-E29F-45D6-B971-775A84C25C1E}" type="slidenum">
              <a:rPr lang="zh-CN" altLang="en-US" smtClean="0"/>
              <a:pPr>
                <a:defRPr/>
              </a:pPr>
              <a:t>‹#›</a:t>
            </a:fld>
            <a:endParaRPr lang="zh-CN" altLang="en-US"/>
          </a:p>
        </p:txBody>
      </p:sp>
    </p:spTree>
    <p:extLst>
      <p:ext uri="{BB962C8B-B14F-4D97-AF65-F5344CB8AC3E}">
        <p14:creationId xmlns:p14="http://schemas.microsoft.com/office/powerpoint/2010/main" val="923283401"/>
      </p:ext>
    </p:extLst>
  </p:cSld>
  <p:clrMapOvr>
    <a:masterClrMapping/>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p:cNvSpPr>
          <p:nvPr>
            <p:ph type="dt" sz="half" idx="10"/>
          </p:nvPr>
        </p:nvSpPr>
        <p:spPr/>
        <p:txBody>
          <a:bodyPr/>
          <a:lstStyle>
            <a:lvl1pPr>
              <a:defRPr/>
            </a:lvl1pPr>
          </a:lstStyle>
          <a:p>
            <a:pPr>
              <a:defRPr/>
            </a:pPr>
            <a:fld id="{131F75FB-5901-4F2C-84EA-46E9CD1C0023}" type="datetime1">
              <a:rPr lang="zh-CN" altLang="en-US" smtClean="0"/>
              <a:pPr>
                <a:defRPr/>
              </a:pPr>
              <a:t>2021/12/20</a:t>
            </a:fld>
            <a:endParaRPr lang="zh-CN" altLang="en-US"/>
          </a:p>
        </p:txBody>
      </p:sp>
      <p:sp>
        <p:nvSpPr>
          <p:cNvPr id="4" name="Rectangle 5"/>
          <p:cNvSpPr>
            <a:spLocks noGrp="1"/>
          </p:cNvSpPr>
          <p:nvPr>
            <p:ph type="ftr" sz="quarter" idx="11"/>
          </p:nvPr>
        </p:nvSpPr>
        <p:spPr/>
        <p:txBody>
          <a:bodyPr/>
          <a:lstStyle>
            <a:lvl1pPr>
              <a:defRPr/>
            </a:lvl1pPr>
          </a:lstStyle>
          <a:p>
            <a:pPr>
              <a:defRPr/>
            </a:pPr>
            <a:endParaRPr lang="zh-CN" altLang="en-US"/>
          </a:p>
        </p:txBody>
      </p:sp>
      <p:sp>
        <p:nvSpPr>
          <p:cNvPr id="5" name="Rectangle 6"/>
          <p:cNvSpPr>
            <a:spLocks noGrp="1"/>
          </p:cNvSpPr>
          <p:nvPr>
            <p:ph type="sldNum" sz="quarter" idx="12"/>
          </p:nvPr>
        </p:nvSpPr>
        <p:spPr/>
        <p:txBody>
          <a:bodyPr/>
          <a:lstStyle>
            <a:lvl1pPr>
              <a:defRPr/>
            </a:lvl1pPr>
          </a:lstStyle>
          <a:p>
            <a:pPr>
              <a:defRPr/>
            </a:pPr>
            <a:fld id="{BA11EA0B-7FA7-446A-83BE-6B2FB9A2B705}" type="slidenum">
              <a:rPr lang="zh-CN" altLang="en-US" smtClean="0"/>
              <a:pPr>
                <a:defRPr/>
              </a:pPr>
              <a:t>‹#›</a:t>
            </a:fld>
            <a:endParaRPr lang="zh-CN" altLang="en-US"/>
          </a:p>
        </p:txBody>
      </p:sp>
    </p:spTree>
    <p:extLst>
      <p:ext uri="{BB962C8B-B14F-4D97-AF65-F5344CB8AC3E}">
        <p14:creationId xmlns:p14="http://schemas.microsoft.com/office/powerpoint/2010/main" val="846880802"/>
      </p:ext>
    </p:extLst>
  </p:cSld>
  <p:clrMapOvr>
    <a:masterClrMapping/>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p:cNvSpPr>
          <p:nvPr>
            <p:ph type="dt" sz="half" idx="10"/>
          </p:nvPr>
        </p:nvSpPr>
        <p:spPr/>
        <p:txBody>
          <a:bodyPr/>
          <a:lstStyle>
            <a:lvl1pPr>
              <a:defRPr/>
            </a:lvl1pPr>
          </a:lstStyle>
          <a:p>
            <a:pPr>
              <a:defRPr/>
            </a:pPr>
            <a:fld id="{57D320D4-328D-4385-AF1F-7D4417F8E251}" type="datetime1">
              <a:rPr lang="zh-CN" altLang="en-US" smtClean="0"/>
              <a:pPr>
                <a:defRPr/>
              </a:pPr>
              <a:t>2021/12/20</a:t>
            </a:fld>
            <a:endParaRPr lang="zh-CN" altLang="en-US"/>
          </a:p>
        </p:txBody>
      </p:sp>
      <p:sp>
        <p:nvSpPr>
          <p:cNvPr id="3" name="Rectangle 5"/>
          <p:cNvSpPr>
            <a:spLocks noGrp="1"/>
          </p:cNvSpPr>
          <p:nvPr>
            <p:ph type="ftr" sz="quarter" idx="11"/>
          </p:nvPr>
        </p:nvSpPr>
        <p:spPr/>
        <p:txBody>
          <a:bodyPr/>
          <a:lstStyle>
            <a:lvl1pPr>
              <a:defRPr/>
            </a:lvl1pPr>
          </a:lstStyle>
          <a:p>
            <a:pPr>
              <a:defRPr/>
            </a:pPr>
            <a:endParaRPr lang="zh-CN" altLang="en-US"/>
          </a:p>
        </p:txBody>
      </p:sp>
      <p:sp>
        <p:nvSpPr>
          <p:cNvPr id="4" name="Rectangle 6"/>
          <p:cNvSpPr>
            <a:spLocks noGrp="1"/>
          </p:cNvSpPr>
          <p:nvPr>
            <p:ph type="sldNum" sz="quarter" idx="12"/>
          </p:nvPr>
        </p:nvSpPr>
        <p:spPr/>
        <p:txBody>
          <a:bodyPr/>
          <a:lstStyle>
            <a:lvl1pPr>
              <a:defRPr/>
            </a:lvl1pPr>
          </a:lstStyle>
          <a:p>
            <a:pPr>
              <a:defRPr/>
            </a:pPr>
            <a:fld id="{9E9C57AE-C454-4F84-9F70-FDE9585FD4AF}" type="slidenum">
              <a:rPr lang="zh-CN" altLang="en-US" smtClean="0"/>
              <a:pPr>
                <a:defRPr/>
              </a:pPr>
              <a:t>‹#›</a:t>
            </a:fld>
            <a:endParaRPr lang="zh-CN" altLang="en-US"/>
          </a:p>
        </p:txBody>
      </p:sp>
    </p:spTree>
    <p:extLst>
      <p:ext uri="{BB962C8B-B14F-4D97-AF65-F5344CB8AC3E}">
        <p14:creationId xmlns:p14="http://schemas.microsoft.com/office/powerpoint/2010/main" val="622603799"/>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8"/>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Rectangle 4"/>
          <p:cNvSpPr>
            <a:spLocks noGrp="1"/>
          </p:cNvSpPr>
          <p:nvPr>
            <p:ph type="dt" sz="half" idx="10"/>
          </p:nvPr>
        </p:nvSpPr>
        <p:spPr/>
        <p:txBody>
          <a:bodyPr/>
          <a:lstStyle>
            <a:lvl1pPr>
              <a:defRPr/>
            </a:lvl1pPr>
          </a:lstStyle>
          <a:p>
            <a:pPr>
              <a:defRPr/>
            </a:pPr>
            <a:fld id="{C224F662-FA5D-434A-BF5A-0C322B44C925}" type="datetime1">
              <a:rPr lang="zh-CN" altLang="en-US" smtClean="0"/>
              <a:pPr>
                <a:defRPr/>
              </a:pPr>
              <a:t>2021/12/20</a:t>
            </a:fld>
            <a:endParaRPr lang="zh-CN" altLang="en-US"/>
          </a:p>
        </p:txBody>
      </p:sp>
      <p:sp>
        <p:nvSpPr>
          <p:cNvPr id="6" name="Rectangle 5"/>
          <p:cNvSpPr>
            <a:spLocks noGrp="1"/>
          </p:cNvSpPr>
          <p:nvPr>
            <p:ph type="ftr" sz="quarter" idx="11"/>
          </p:nvPr>
        </p:nvSpPr>
        <p:spPr/>
        <p:txBody>
          <a:bodyPr/>
          <a:lstStyle>
            <a:lvl1pPr>
              <a:defRPr/>
            </a:lvl1pPr>
          </a:lstStyle>
          <a:p>
            <a:pPr>
              <a:defRPr/>
            </a:pPr>
            <a:endParaRPr lang="zh-CN" altLang="en-US"/>
          </a:p>
        </p:txBody>
      </p:sp>
      <p:sp>
        <p:nvSpPr>
          <p:cNvPr id="7" name="Rectangle 6"/>
          <p:cNvSpPr>
            <a:spLocks noGrp="1"/>
          </p:cNvSpPr>
          <p:nvPr>
            <p:ph type="sldNum" sz="quarter" idx="12"/>
          </p:nvPr>
        </p:nvSpPr>
        <p:spPr/>
        <p:txBody>
          <a:bodyPr/>
          <a:lstStyle>
            <a:lvl1pPr>
              <a:defRPr/>
            </a:lvl1pPr>
          </a:lstStyle>
          <a:p>
            <a:pPr>
              <a:defRPr/>
            </a:pPr>
            <a:fld id="{4F11947B-5CF2-4FF7-94FD-DFB45743FE55}" type="slidenum">
              <a:rPr lang="zh-CN" altLang="en-US" smtClean="0"/>
              <a:pPr>
                <a:defRPr/>
              </a:pPr>
              <a:t>‹#›</a:t>
            </a:fld>
            <a:endParaRPr lang="zh-CN" altLang="en-US"/>
          </a:p>
        </p:txBody>
      </p:sp>
    </p:spTree>
    <p:extLst>
      <p:ext uri="{BB962C8B-B14F-4D97-AF65-F5344CB8AC3E}">
        <p14:creationId xmlns:p14="http://schemas.microsoft.com/office/powerpoint/2010/main" val="928068806"/>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24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8"/>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zh-CN" altLang="en-US" noProof="0"/>
          </a:p>
        </p:txBody>
      </p:sp>
      <p:sp>
        <p:nvSpPr>
          <p:cNvPr id="4" name="文本占位符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Rectangle 4"/>
          <p:cNvSpPr>
            <a:spLocks noGrp="1"/>
          </p:cNvSpPr>
          <p:nvPr>
            <p:ph type="dt" sz="half" idx="10"/>
          </p:nvPr>
        </p:nvSpPr>
        <p:spPr/>
        <p:txBody>
          <a:bodyPr/>
          <a:lstStyle>
            <a:lvl1pPr>
              <a:defRPr/>
            </a:lvl1pPr>
          </a:lstStyle>
          <a:p>
            <a:pPr>
              <a:defRPr/>
            </a:pPr>
            <a:fld id="{4D2DB77F-42F3-48FC-BC2C-46C1855D782E}" type="datetime1">
              <a:rPr lang="zh-CN" altLang="en-US" smtClean="0"/>
              <a:pPr>
                <a:defRPr/>
              </a:pPr>
              <a:t>2021/12/20</a:t>
            </a:fld>
            <a:endParaRPr lang="zh-CN" altLang="en-US"/>
          </a:p>
        </p:txBody>
      </p:sp>
      <p:sp>
        <p:nvSpPr>
          <p:cNvPr id="6" name="Rectangle 5"/>
          <p:cNvSpPr>
            <a:spLocks noGrp="1"/>
          </p:cNvSpPr>
          <p:nvPr>
            <p:ph type="ftr" sz="quarter" idx="11"/>
          </p:nvPr>
        </p:nvSpPr>
        <p:spPr/>
        <p:txBody>
          <a:bodyPr/>
          <a:lstStyle>
            <a:lvl1pPr>
              <a:defRPr/>
            </a:lvl1pPr>
          </a:lstStyle>
          <a:p>
            <a:pPr>
              <a:defRPr/>
            </a:pPr>
            <a:endParaRPr lang="zh-CN" altLang="en-US"/>
          </a:p>
        </p:txBody>
      </p:sp>
      <p:sp>
        <p:nvSpPr>
          <p:cNvPr id="7" name="Rectangle 6"/>
          <p:cNvSpPr>
            <a:spLocks noGrp="1"/>
          </p:cNvSpPr>
          <p:nvPr>
            <p:ph type="sldNum" sz="quarter" idx="12"/>
          </p:nvPr>
        </p:nvSpPr>
        <p:spPr/>
        <p:txBody>
          <a:bodyPr/>
          <a:lstStyle>
            <a:lvl1pPr>
              <a:defRPr/>
            </a:lvl1pPr>
          </a:lstStyle>
          <a:p>
            <a:pPr>
              <a:defRPr/>
            </a:pPr>
            <a:fld id="{A9B914CD-1F05-48F1-9FD1-CBBDD5A966A7}" type="slidenum">
              <a:rPr lang="zh-CN" altLang="en-US" smtClean="0"/>
              <a:pPr>
                <a:defRPr/>
              </a:pPr>
              <a:t>‹#›</a:t>
            </a:fld>
            <a:endParaRPr lang="zh-CN" altLang="en-US"/>
          </a:p>
        </p:txBody>
      </p:sp>
    </p:spTree>
    <p:extLst>
      <p:ext uri="{BB962C8B-B14F-4D97-AF65-F5344CB8AC3E}">
        <p14:creationId xmlns:p14="http://schemas.microsoft.com/office/powerpoint/2010/main" val="58781499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27" name="Rectangle 3"/>
          <p:cNvSpPr>
            <a:spLocks noGrp="1"/>
          </p:cNvSpPr>
          <p:nvPr>
            <p:ph type="body" idx="1"/>
          </p:nvPr>
        </p:nvSpPr>
        <p:spPr bwMode="auto">
          <a:xfrm>
            <a:off x="609600" y="1600203"/>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4"/>
          <p:cNvSpPr>
            <a:spLocks noGrp="1"/>
          </p:cNvSpPr>
          <p:nvPr>
            <p:ph type="dt" sz="half" idx="2"/>
          </p:nvPr>
        </p:nvSpPr>
        <p:spPr>
          <a:xfrm>
            <a:off x="609600" y="6245225"/>
            <a:ext cx="2844800" cy="476250"/>
          </a:xfrm>
          <a:prstGeom prst="rect">
            <a:avLst/>
          </a:prstGeom>
          <a:noFill/>
          <a:ln w="9525">
            <a:noFill/>
            <a:miter/>
          </a:ln>
        </p:spPr>
        <p:txBody>
          <a:bodyPr/>
          <a:lstStyle>
            <a:lvl1pPr>
              <a:defRPr sz="1400">
                <a:ea typeface="宋体" charset="-122"/>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2021/12/20</a:t>
            </a:fld>
            <a:endParaRPr lang="zh-CN" altLang="en-US">
              <a:solidFill>
                <a:prstClr val="black">
                  <a:tint val="75000"/>
                </a:prstClr>
              </a:solidFill>
              <a:latin typeface="Calibri"/>
              <a:ea typeface="宋体"/>
            </a:endParaRPr>
          </a:p>
        </p:txBody>
      </p:sp>
      <p:sp>
        <p:nvSpPr>
          <p:cNvPr id="1029" name="Rectangle 5"/>
          <p:cNvSpPr>
            <a:spLocks noGrp="1"/>
          </p:cNvSpPr>
          <p:nvPr>
            <p:ph type="ftr" sz="quarter" idx="3"/>
          </p:nvPr>
        </p:nvSpPr>
        <p:spPr>
          <a:xfrm>
            <a:off x="4165600" y="6245225"/>
            <a:ext cx="3860800" cy="476250"/>
          </a:xfrm>
          <a:prstGeom prst="rect">
            <a:avLst/>
          </a:prstGeom>
          <a:noFill/>
          <a:ln w="9525">
            <a:noFill/>
            <a:miter/>
          </a:ln>
        </p:spPr>
        <p:txBody>
          <a:bodyPr/>
          <a:lstStyle>
            <a:lvl1pPr algn="ctr">
              <a:defRPr sz="1400">
                <a:ea typeface="宋体" charset="-122"/>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1030" name="Rectangle 6"/>
          <p:cNvSpPr>
            <a:spLocks noGrp="1"/>
          </p:cNvSpPr>
          <p:nvPr>
            <p:ph type="sldNum" sz="quarter" idx="4"/>
          </p:nvPr>
        </p:nvSpPr>
        <p:spPr>
          <a:xfrm>
            <a:off x="8737600" y="6245225"/>
            <a:ext cx="2844800" cy="476250"/>
          </a:xfrm>
          <a:prstGeom prst="rect">
            <a:avLst/>
          </a:prstGeom>
          <a:noFill/>
          <a:ln w="9525">
            <a:noFill/>
            <a:miter/>
          </a:ln>
        </p:spPr>
        <p:txBody>
          <a:bodyPr/>
          <a:lstStyle>
            <a:lvl1pPr algn="r">
              <a:defRPr sz="1400">
                <a:ea typeface="宋体" charset="-122"/>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698184015"/>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rtl="0" eaLnBrk="1" fontAlgn="base" hangingPunct="1">
        <a:spcBef>
          <a:spcPct val="0"/>
        </a:spcBef>
        <a:spcAft>
          <a:spcPct val="0"/>
        </a:spcAft>
        <a:defRPr sz="4400" kern="12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pitchFamily="2" charset="-122"/>
        </a:defRPr>
      </a:lvl2pPr>
      <a:lvl3pPr algn="ctr" rtl="0" eaLnBrk="1" fontAlgn="base" hangingPunct="1">
        <a:spcBef>
          <a:spcPct val="0"/>
        </a:spcBef>
        <a:spcAft>
          <a:spcPct val="0"/>
        </a:spcAft>
        <a:defRPr sz="4400">
          <a:solidFill>
            <a:schemeClr val="tx2"/>
          </a:solidFill>
          <a:latin typeface="Arial" charset="0"/>
          <a:ea typeface="宋体" pitchFamily="2" charset="-122"/>
        </a:defRPr>
      </a:lvl3pPr>
      <a:lvl4pPr algn="ctr" rtl="0" eaLnBrk="1" fontAlgn="base" hangingPunct="1">
        <a:spcBef>
          <a:spcPct val="0"/>
        </a:spcBef>
        <a:spcAft>
          <a:spcPct val="0"/>
        </a:spcAft>
        <a:defRPr sz="4400">
          <a:solidFill>
            <a:schemeClr val="tx2"/>
          </a:solidFill>
          <a:latin typeface="Arial" charset="0"/>
          <a:ea typeface="宋体" pitchFamily="2" charset="-122"/>
        </a:defRPr>
      </a:lvl4pPr>
      <a:lvl5pPr algn="ctr" rtl="0" eaLnBrk="1" fontAlgn="base" hangingPunct="1">
        <a:spcBef>
          <a:spcPct val="0"/>
        </a:spcBef>
        <a:spcAft>
          <a:spcPct val="0"/>
        </a:spcAft>
        <a:defRPr sz="4400">
          <a:solidFill>
            <a:schemeClr val="tx2"/>
          </a:solidFill>
          <a:latin typeface="Arial" charset="0"/>
          <a:ea typeface="宋体" pitchFamily="2" charset="-122"/>
        </a:defRPr>
      </a:lvl5pPr>
      <a:lvl6pPr marL="457200" algn="ctr" rtl="0" eaLnBrk="1" fontAlgn="base" hangingPunct="1">
        <a:spcBef>
          <a:spcPct val="0"/>
        </a:spcBef>
        <a:spcAft>
          <a:spcPct val="0"/>
        </a:spcAft>
        <a:defRPr sz="4400">
          <a:solidFill>
            <a:schemeClr val="tx2"/>
          </a:solidFill>
          <a:latin typeface="Arial" charset="0"/>
          <a:ea typeface="宋体" pitchFamily="2" charset="-122"/>
        </a:defRPr>
      </a:lvl6pPr>
      <a:lvl7pPr marL="914400" algn="ctr" rtl="0" eaLnBrk="1" fontAlgn="base" hangingPunct="1">
        <a:spcBef>
          <a:spcPct val="0"/>
        </a:spcBef>
        <a:spcAft>
          <a:spcPct val="0"/>
        </a:spcAft>
        <a:defRPr sz="4400">
          <a:solidFill>
            <a:schemeClr val="tx2"/>
          </a:solidFill>
          <a:latin typeface="Arial" charset="0"/>
          <a:ea typeface="宋体" pitchFamily="2" charset="-122"/>
        </a:defRPr>
      </a:lvl7pPr>
      <a:lvl8pPr marL="1371600" algn="ctr" rtl="0" eaLnBrk="1" fontAlgn="base" hangingPunct="1">
        <a:spcBef>
          <a:spcPct val="0"/>
        </a:spcBef>
        <a:spcAft>
          <a:spcPct val="0"/>
        </a:spcAft>
        <a:defRPr sz="4400">
          <a:solidFill>
            <a:schemeClr val="tx2"/>
          </a:solidFill>
          <a:latin typeface="Arial" charset="0"/>
          <a:ea typeface="宋体" pitchFamily="2" charset="-122"/>
        </a:defRPr>
      </a:lvl8pPr>
      <a:lvl9pPr marL="1828800" algn="ctr" rtl="0" eaLnBrk="1" fontAlgn="base" hangingPunct="1">
        <a:spcBef>
          <a:spcPct val="0"/>
        </a:spcBef>
        <a:spcAft>
          <a:spcPct val="0"/>
        </a:spcAft>
        <a:defRPr sz="4400">
          <a:solidFill>
            <a:schemeClr val="tx2"/>
          </a:solidFill>
          <a:latin typeface="Arial" charset="0"/>
          <a:ea typeface="宋体" pitchFamily="2" charset="-122"/>
        </a:defRPr>
      </a:lvl9pPr>
    </p:titleStyle>
    <p:bodyStyle>
      <a:lvl1pPr marL="342900" indent="-342900" algn="l" rtl="0" eaLnBrk="1" fontAlgn="base" hangingPunct="1">
        <a:spcBef>
          <a:spcPct val="20000"/>
        </a:spcBef>
        <a:spcAft>
          <a:spcPct val="0"/>
        </a:spcAft>
        <a:buChar char="•"/>
        <a:defRPr sz="3200" kern="1200">
          <a:solidFill>
            <a:schemeClr val="tx1"/>
          </a:solidFill>
          <a:latin typeface="+mn-lt"/>
          <a:ea typeface="+mn-ea"/>
          <a:cs typeface="+mn-cs"/>
        </a:defRPr>
      </a:lvl1pPr>
      <a:lvl2pPr marL="742950" lvl="1" indent="-285750" algn="l" rtl="0" eaLnBrk="1" fontAlgn="base" hangingPunct="1">
        <a:spcBef>
          <a:spcPct val="20000"/>
        </a:spcBef>
        <a:spcAft>
          <a:spcPct val="0"/>
        </a:spcAft>
        <a:buChar char="–"/>
        <a:defRPr sz="2800" kern="1200">
          <a:solidFill>
            <a:schemeClr val="tx1"/>
          </a:solidFill>
          <a:latin typeface="+mn-lt"/>
          <a:ea typeface="+mn-ea"/>
          <a:cs typeface="+mn-cs"/>
        </a:defRPr>
      </a:lvl2pPr>
      <a:lvl3pPr marL="1143000" lvl="2" indent="-228600" algn="l" rtl="0" eaLnBrk="1" fontAlgn="base" hangingPunct="1">
        <a:spcBef>
          <a:spcPct val="20000"/>
        </a:spcBef>
        <a:spcAft>
          <a:spcPct val="0"/>
        </a:spcAft>
        <a:buChar char="•"/>
        <a:defRPr sz="2400" kern="1200">
          <a:solidFill>
            <a:schemeClr val="tx1"/>
          </a:solidFill>
          <a:latin typeface="+mn-lt"/>
          <a:ea typeface="+mn-ea"/>
          <a:cs typeface="+mn-cs"/>
        </a:defRPr>
      </a:lvl3pPr>
      <a:lvl4pPr marL="1600200" lvl="3" indent="-228600" algn="l" rtl="0" eaLnBrk="1" fontAlgn="base" hangingPunct="1">
        <a:spcBef>
          <a:spcPct val="20000"/>
        </a:spcBef>
        <a:spcAft>
          <a:spcPct val="0"/>
        </a:spcAft>
        <a:buChar char="–"/>
        <a:defRPr sz="2000" kern="1200">
          <a:solidFill>
            <a:schemeClr val="tx1"/>
          </a:solidFill>
          <a:latin typeface="+mn-lt"/>
          <a:ea typeface="+mn-ea"/>
          <a:cs typeface="+mn-cs"/>
        </a:defRPr>
      </a:lvl4pPr>
      <a:lvl5pPr marL="2057400" lvl="4" indent="-228600" algn="l" rtl="0" eaLnBrk="1" fontAlgn="base" hangingPunct="1">
        <a:spcBef>
          <a:spcPct val="20000"/>
        </a:spcBef>
        <a:spcAft>
          <a:spcPct val="0"/>
        </a:spcAft>
        <a:buChar char="»"/>
        <a:defRPr sz="2000" kern="1200">
          <a:solidFill>
            <a:schemeClr val="tx1"/>
          </a:solidFill>
          <a:latin typeface="+mn-lt"/>
          <a:ea typeface="+mn-ea"/>
          <a:cs typeface="+mn-cs"/>
        </a:defRPr>
      </a:lvl5pPr>
      <a:lvl6pPr marL="2514600" lvl="5"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6pPr>
      <a:lvl7pPr marL="2971800" lvl="6"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7pPr>
      <a:lvl8pPr marL="3429000" lvl="7"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8pPr>
      <a:lvl9pPr marL="3886200" lvl="8" indent="-228600" algn="l" defTabSz="914400" eaLnBrk="1" fontAlgn="base" latinLnBrk="0" hangingPunct="1">
        <a:lnSpc>
          <a:spcPct val="100000"/>
        </a:lnSpc>
        <a:spcBef>
          <a:spcPct val="20000"/>
        </a:spcBef>
        <a:spcAft>
          <a:spcPct val="0"/>
        </a:spcAft>
        <a:buChar char="»"/>
        <a:defRPr sz="2000" b="0" i="0" u="none" kern="1200" baseline="0">
          <a:solidFill>
            <a:schemeClr val="tx1"/>
          </a:solidFill>
          <a:latin typeface="+mn-lt"/>
          <a:ea typeface="+mn-ea"/>
          <a:cs typeface="+mn-cs"/>
        </a:defRPr>
      </a:lvl9pPr>
    </p:bodyStyle>
    <p:otherStyle>
      <a:lvl1pPr marL="0" lvl="0"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1pPr>
      <a:lvl2pPr marL="457200" lvl="1"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2pPr>
      <a:lvl3pPr marL="914400" lvl="2"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3pPr>
      <a:lvl4pPr marL="1371600" lvl="3"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4pPr>
      <a:lvl5pPr marL="1828800" lvl="4"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5pPr>
      <a:lvl6pPr marL="2286000" lvl="5"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6pPr>
      <a:lvl7pPr marL="2743200" lvl="6"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7pPr>
      <a:lvl8pPr marL="3200400" lvl="7"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8pPr>
      <a:lvl9pPr marL="3657600" lvl="8" indent="0" algn="l" defTabSz="914400" eaLnBrk="1" fontAlgn="base" latinLnBrk="0" hangingPunct="1">
        <a:lnSpc>
          <a:spcPct val="100000"/>
        </a:lnSpc>
        <a:spcBef>
          <a:spcPct val="0"/>
        </a:spcBef>
        <a:spcAft>
          <a:spcPct val="0"/>
        </a:spcAft>
        <a:buFont typeface="Arial" charset="0"/>
        <a:buNone/>
        <a:defRPr sz="1800" b="0" i="0" u="none" kern="1200" baseline="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2021/12/20</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899254964"/>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2021/12/20</a:t>
            </a:fld>
            <a:endParaRPr lang="zh-CN" altLang="en-US">
              <a:solidFill>
                <a:prstClr val="black">
                  <a:tint val="75000"/>
                </a:prstClr>
              </a:solidFill>
              <a:latin typeface="Calibri" panose="020F0502020204030204"/>
              <a:ea typeface="宋体" panose="02010600030101010101" pitchFamily="2" charset="-122"/>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a typeface="宋体" panose="02010600030101010101" pitchFamily="2" charset="-122"/>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ea typeface="宋体" panose="02010600030101010101" pitchFamily="2" charset="-122"/>
              </a:rPr>
              <a:pPr fontAlgn="auto">
                <a:spcBef>
                  <a:spcPts val="0"/>
                </a:spcBef>
                <a:spcAft>
                  <a:spcPts val="0"/>
                </a:spcAft>
              </a:pPr>
              <a:t>‹#›</a:t>
            </a:fld>
            <a:endParaRPr lang="zh-CN" altLang="en-US">
              <a:solidFill>
                <a:prstClr val="black">
                  <a:tint val="75000"/>
                </a:prstClr>
              </a:solidFill>
              <a:latin typeface="Calibri" panose="020F0502020204030204"/>
              <a:ea typeface="宋体" panose="02010600030101010101" pitchFamily="2" charset="-122"/>
            </a:endParaRPr>
          </a:p>
        </p:txBody>
      </p:sp>
    </p:spTree>
    <p:extLst>
      <p:ext uri="{BB962C8B-B14F-4D97-AF65-F5344CB8AC3E}">
        <p14:creationId xmlns:p14="http://schemas.microsoft.com/office/powerpoint/2010/main" val="3298083979"/>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 id="2147483740" r:id="rId10"/>
    <p:sldLayoutId id="214748374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9.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9" name="矩形 8"/>
          <p:cNvSpPr>
            <a:spLocks noChangeArrowheads="1"/>
          </p:cNvSpPr>
          <p:nvPr/>
        </p:nvSpPr>
        <p:spPr bwMode="auto">
          <a:xfrm>
            <a:off x="3719736" y="1125541"/>
            <a:ext cx="3672408"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zh-CN" sz="4400" b="1" dirty="0">
                <a:solidFill>
                  <a:srgbClr val="FF0000"/>
                </a:solidFill>
                <a:latin typeface="微软雅黑" pitchFamily="34" charset="-122"/>
                <a:ea typeface="微软雅黑" pitchFamily="34" charset="-122"/>
              </a:rPr>
              <a:t>带上她的眼睛</a:t>
            </a:r>
            <a:r>
              <a:rPr lang="en-US" altLang="zh-CN" sz="4400" b="1" dirty="0">
                <a:solidFill>
                  <a:srgbClr val="FF0000"/>
                </a:solidFill>
                <a:latin typeface="微软雅黑" pitchFamily="34" charset="-122"/>
                <a:ea typeface="微软雅黑" pitchFamily="34" charset="-122"/>
              </a:rPr>
              <a:t> </a:t>
            </a:r>
            <a:endParaRPr lang="zh-CN" altLang="en-US" sz="4400" b="1" dirty="0">
              <a:solidFill>
                <a:srgbClr val="FF0000"/>
              </a:solidFill>
              <a:latin typeface="微软雅黑" pitchFamily="34" charset="-122"/>
              <a:ea typeface="微软雅黑" pitchFamily="34" charset="-122"/>
            </a:endParaRPr>
          </a:p>
        </p:txBody>
      </p:sp>
      <p:sp>
        <p:nvSpPr>
          <p:cNvPr id="10" name="矩形 9"/>
          <p:cNvSpPr>
            <a:spLocks noChangeArrowheads="1"/>
          </p:cNvSpPr>
          <p:nvPr/>
        </p:nvSpPr>
        <p:spPr bwMode="auto">
          <a:xfrm>
            <a:off x="7608891" y="1341441"/>
            <a:ext cx="147637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zh-CN" sz="2800" b="1">
                <a:latin typeface="微软雅黑" pitchFamily="34" charset="-122"/>
                <a:ea typeface="微软雅黑" pitchFamily="34" charset="-122"/>
              </a:rPr>
              <a:t>刘慈欣</a:t>
            </a:r>
            <a:r>
              <a:rPr lang="en-US" altLang="zh-CN" sz="2800" b="1">
                <a:latin typeface="微软雅黑" pitchFamily="34" charset="-122"/>
                <a:ea typeface="微软雅黑" pitchFamily="34" charset="-122"/>
              </a:rPr>
              <a:t> </a:t>
            </a:r>
            <a:r>
              <a:rPr lang="zh-CN" altLang="en-US" sz="2800" b="1">
                <a:latin typeface="微软雅黑" pitchFamily="34" charset="-122"/>
                <a:ea typeface="微软雅黑" pitchFamily="34" charset="-122"/>
              </a:rPr>
              <a:t> </a:t>
            </a:r>
          </a:p>
        </p:txBody>
      </p:sp>
      <p:pic>
        <p:nvPicPr>
          <p:cNvPr id="18433" name="Picture 1" descr="C:\Users\Administrator\Desktop\gamersky_02small_04.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20991" y="2276872"/>
            <a:ext cx="6264275" cy="349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矩形 4"/>
          <p:cNvSpPr>
            <a:spLocks noChangeArrowheads="1"/>
          </p:cNvSpPr>
          <p:nvPr/>
        </p:nvSpPr>
        <p:spPr bwMode="auto">
          <a:xfrm>
            <a:off x="2495600" y="456410"/>
            <a:ext cx="4572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2400" dirty="0">
                <a:solidFill>
                  <a:srgbClr val="FF0000"/>
                </a:solidFill>
                <a:latin typeface="楷体" pitchFamily="49" charset="-122"/>
                <a:ea typeface="楷体" pitchFamily="49" charset="-122"/>
              </a:rPr>
              <a:t>七年级语文</a:t>
            </a:r>
            <a:r>
              <a:rPr lang="en-US" altLang="zh-CN" sz="2400" dirty="0">
                <a:solidFill>
                  <a:srgbClr val="FF0000"/>
                </a:solidFill>
                <a:latin typeface="楷体" pitchFamily="49" charset="-122"/>
                <a:ea typeface="楷体" pitchFamily="49" charset="-122"/>
              </a:rPr>
              <a:t>·</a:t>
            </a:r>
            <a:r>
              <a:rPr lang="zh-CN" altLang="en-US" sz="2400" dirty="0">
                <a:solidFill>
                  <a:srgbClr val="FF0000"/>
                </a:solidFill>
                <a:latin typeface="楷体" pitchFamily="49" charset="-122"/>
                <a:ea typeface="楷体" pitchFamily="49" charset="-122"/>
              </a:rPr>
              <a:t>下  新课标</a:t>
            </a:r>
            <a:r>
              <a:rPr lang="en-US" altLang="zh-CN" sz="2400" dirty="0">
                <a:solidFill>
                  <a:srgbClr val="FF0000"/>
                </a:solidFill>
                <a:latin typeface="楷体" pitchFamily="49" charset="-122"/>
                <a:ea typeface="楷体" pitchFamily="49" charset="-122"/>
              </a:rPr>
              <a:t>[</a:t>
            </a:r>
            <a:r>
              <a:rPr lang="zh-CN" altLang="en-US" sz="2400" dirty="0">
                <a:solidFill>
                  <a:srgbClr val="FF0000"/>
                </a:solidFill>
                <a:latin typeface="楷体" pitchFamily="49" charset="-122"/>
                <a:ea typeface="楷体" pitchFamily="49" charset="-122"/>
              </a:rPr>
              <a:t>人</a:t>
            </a:r>
            <a:r>
              <a:rPr lang="en-US" altLang="zh-CN" sz="2400" dirty="0">
                <a:solidFill>
                  <a:srgbClr val="FF0000"/>
                </a:solidFill>
                <a:latin typeface="楷体" pitchFamily="49" charset="-122"/>
                <a:ea typeface="楷体" pitchFamily="49" charset="-122"/>
              </a:rPr>
              <a:t>]</a:t>
            </a:r>
            <a:endParaRPr lang="zh-CN" altLang="en-US" sz="2400" dirty="0">
              <a:solidFill>
                <a:srgbClr val="FF0000"/>
              </a:solidFill>
              <a:latin typeface="楷体" pitchFamily="49" charset="-122"/>
              <a:ea typeface="楷体" pitchFamily="49" charset="-122"/>
            </a:endParaRPr>
          </a:p>
        </p:txBody>
      </p:sp>
      <p:sp>
        <p:nvSpPr>
          <p:cNvPr id="7" name="矩形 6"/>
          <p:cNvSpPr/>
          <p:nvPr/>
        </p:nvSpPr>
        <p:spPr>
          <a:xfrm>
            <a:off x="5277302" y="6093298"/>
            <a:ext cx="1351652" cy="470257"/>
          </a:xfrm>
          <a:prstGeom prst="rect">
            <a:avLst/>
          </a:prstGeom>
        </p:spPr>
        <p:txBody>
          <a:bodyPr wrap="none">
            <a:spAutoFit/>
          </a:bodyPr>
          <a:lstStyle/>
          <a:p>
            <a:pPr marL="342900" indent="-342900" algn="ctr">
              <a:lnSpc>
                <a:spcPct val="110000"/>
              </a:lnSpc>
            </a:pPr>
            <a:r>
              <a:rPr lang="zh-CN" altLang="en-US" sz="2400" kern="0" dirty="0" smtClean="0">
                <a:solidFill>
                  <a:srgbClr val="000000"/>
                </a:solidFill>
                <a:latin typeface="微软雅黑" panose="020B0503020204020204" pitchFamily="34" charset="-122"/>
                <a:ea typeface="微软雅黑" panose="020B0503020204020204" pitchFamily="34" charset="-122"/>
              </a:rPr>
              <a:t>优品</a:t>
            </a:r>
            <a:r>
              <a:rPr lang="en-US" altLang="zh-CN" sz="2400" kern="0" dirty="0" smtClean="0">
                <a:solidFill>
                  <a:srgbClr val="000000"/>
                </a:solidFill>
                <a:latin typeface="微软雅黑" panose="020B0503020204020204" pitchFamily="34" charset="-122"/>
                <a:ea typeface="微软雅黑" panose="020B0503020204020204" pitchFamily="34" charset="-122"/>
              </a:rPr>
              <a:t>PPT</a:t>
            </a:r>
            <a:endParaRPr lang="en-US" altLang="zh-CN" sz="2400" kern="0" dirty="0">
              <a:solidFill>
                <a:srgbClr val="000000"/>
              </a:solidFill>
              <a:latin typeface="微软雅黑" panose="020B0503020204020204" pitchFamily="34" charset="-122"/>
              <a:ea typeface="微软雅黑" panose="020B0503020204020204" pitchFamily="34" charset="-12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additive="base">
                                        <p:cTn id="7"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linds(horizontal)">
                                      <p:cBhvr>
                                        <p:cTn id="13" dur="500"/>
                                        <p:tgtEl>
                                          <p:spTgt spid="10"/>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5" presetClass="entr" presetSubtype="10" fill="hold" nodeType="clickEffect">
                                  <p:stCondLst>
                                    <p:cond delay="0"/>
                                  </p:stCondLst>
                                  <p:childTnLst>
                                    <p:set>
                                      <p:cBhvr>
                                        <p:cTn id="17" dur="1" fill="hold">
                                          <p:stCondLst>
                                            <p:cond delay="0"/>
                                          </p:stCondLst>
                                        </p:cTn>
                                        <p:tgtEl>
                                          <p:spTgt spid="18433"/>
                                        </p:tgtEl>
                                        <p:attrNameLst>
                                          <p:attrName>style.visibility</p:attrName>
                                        </p:attrNameLst>
                                      </p:cBhvr>
                                      <p:to>
                                        <p:strVal val="visible"/>
                                      </p:to>
                                    </p:set>
                                    <p:animEffect transition="in" filter="checkerboard(across)">
                                      <p:cBhvr>
                                        <p:cTn id="18" dur="500"/>
                                        <p:tgtEl>
                                          <p:spTgt spid="184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2535"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整体感知</a:t>
            </a:r>
          </a:p>
        </p:txBody>
      </p:sp>
      <p:pic>
        <p:nvPicPr>
          <p:cNvPr id="22536" name="Picture 3" descr="C:\Users\Administrator\Desktop\课件图12\花边\QQ截图20160926103925.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703391" y="1052516"/>
            <a:ext cx="8713787" cy="489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2" name="Rectangle 4"/>
          <p:cNvSpPr>
            <a:spLocks noChangeArrowheads="1"/>
          </p:cNvSpPr>
          <p:nvPr/>
        </p:nvSpPr>
        <p:spPr bwMode="auto">
          <a:xfrm>
            <a:off x="2279650" y="1689100"/>
            <a:ext cx="7848600"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000" dirty="0">
                <a:solidFill>
                  <a:srgbClr val="000000"/>
                </a:solidFill>
                <a:latin typeface="微软雅黑" pitchFamily="34" charset="-122"/>
                <a:ea typeface="微软雅黑" pitchFamily="34" charset="-122"/>
                <a:cs typeface="Times New Roman" pitchFamily="18" charset="0"/>
              </a:rPr>
              <a:t> ④</a:t>
            </a:r>
            <a:r>
              <a:rPr lang="zh-CN" altLang="en-US" sz="2000" dirty="0">
                <a:solidFill>
                  <a:srgbClr val="000000"/>
                </a:solidFill>
                <a:latin typeface="微软雅黑" pitchFamily="34" charset="-122"/>
                <a:ea typeface="微软雅黑" pitchFamily="34" charset="-122"/>
                <a:cs typeface="Times New Roman" pitchFamily="18" charset="0"/>
              </a:rPr>
              <a:t>小说的结构层次</a:t>
            </a:r>
            <a:r>
              <a:rPr lang="en-US" altLang="zh-CN" sz="2000" dirty="0">
                <a:solidFill>
                  <a:srgbClr val="000000"/>
                </a:solidFill>
                <a:latin typeface="微软雅黑" pitchFamily="34" charset="-122"/>
                <a:ea typeface="微软雅黑" pitchFamily="34" charset="-122"/>
                <a:cs typeface="Times New Roman" pitchFamily="18" charset="0"/>
              </a:rPr>
              <a:t>:</a:t>
            </a:r>
            <a:endParaRPr lang="en-US" altLang="zh-CN"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第一部分</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第一自然段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第五自然段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请假旅行。</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带上“她”的眼睛</a:t>
            </a:r>
            <a:r>
              <a:rPr lang="en-US" altLang="zh-CN" sz="2000" dirty="0">
                <a:solidFill>
                  <a:srgbClr val="FF0000"/>
                </a:solidFill>
                <a:latin typeface="微软雅黑" pitchFamily="34" charset="-122"/>
                <a:ea typeface="微软雅黑" pitchFamily="34" charset="-122"/>
                <a:cs typeface="Times New Roman" pitchFamily="18" charset="0"/>
              </a:rPr>
              <a:t>)</a:t>
            </a:r>
            <a:endParaRPr lang="en-US" altLang="zh-CN"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第二部分</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第六自然段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第二十三自然段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草原游览</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我”任性回归。</a:t>
            </a:r>
            <a:endParaRPr lang="en-US" altLang="zh-CN" sz="2000" dirty="0">
              <a:solidFill>
                <a:srgbClr val="FF0000"/>
              </a:solidFill>
              <a:latin typeface="微软雅黑" pitchFamily="34" charset="-122"/>
              <a:ea typeface="微软雅黑" pitchFamily="34" charset="-122"/>
              <a:cs typeface="Times New Roman" pitchFamily="18" charset="0"/>
            </a:endParaRPr>
          </a:p>
          <a:p>
            <a:pPr eaLnBrk="0" hangingPunct="0">
              <a:lnSpc>
                <a:spcPct val="150000"/>
              </a:lnSpc>
            </a:pP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草原</a:t>
            </a:r>
            <a:r>
              <a:rPr lang="en-US" altLang="zh-CN" sz="2000" dirty="0">
                <a:solidFill>
                  <a:srgbClr val="FF0000"/>
                </a:solidFill>
                <a:latin typeface="微软雅黑" pitchFamily="34" charset="-122"/>
                <a:ea typeface="微软雅黑" pitchFamily="34" charset="-122"/>
                <a:cs typeface="Times New Roman" pitchFamily="18" charset="0"/>
              </a:rPr>
              <a:t>)</a:t>
            </a:r>
            <a:endParaRPr lang="en-US" altLang="zh-CN"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第三部分</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第二十四自然段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第四十五自然段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看壁画的偶然</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解开“她”身份的猜测。</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落日六号</a:t>
            </a:r>
            <a:r>
              <a:rPr lang="en-US" altLang="zh-CN" sz="2000" dirty="0">
                <a:solidFill>
                  <a:srgbClr val="FF0000"/>
                </a:solidFill>
                <a:latin typeface="微软雅黑" pitchFamily="34" charset="-122"/>
                <a:ea typeface="微软雅黑" pitchFamily="34" charset="-122"/>
                <a:cs typeface="Times New Roman" pitchFamily="18" charset="0"/>
              </a:rPr>
              <a:t>)</a:t>
            </a:r>
            <a:endParaRPr lang="en-US" altLang="zh-CN"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第四部分</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第四十六自然段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第四十七自然段</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深情自慰</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我离他不会再远了。</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透明地球</a:t>
            </a:r>
            <a:r>
              <a:rPr lang="en-US" altLang="zh-CN" sz="2000" dirty="0">
                <a:solidFill>
                  <a:srgbClr val="FF0000"/>
                </a:solidFill>
                <a:latin typeface="微软雅黑" pitchFamily="34" charset="-122"/>
                <a:ea typeface="微软雅黑" pitchFamily="34" charset="-122"/>
                <a:cs typeface="Times New Roman" pitchFamily="18" charset="0"/>
              </a:rPr>
              <a:t>)</a:t>
            </a:r>
            <a:endParaRPr lang="en-US" altLang="zh-CN" sz="2000" dirty="0">
              <a:solidFill>
                <a:srgbClr val="FF0000"/>
              </a:solidFill>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2772">
                                            <p:txEl>
                                              <p:pRg st="1" end="1"/>
                                            </p:txEl>
                                          </p:spTgt>
                                        </p:tgtEl>
                                        <p:attrNameLst>
                                          <p:attrName>style.visibility</p:attrName>
                                        </p:attrNameLst>
                                      </p:cBhvr>
                                      <p:to>
                                        <p:strVal val="visible"/>
                                      </p:to>
                                    </p:set>
                                    <p:anim calcmode="lin" valueType="num">
                                      <p:cBhvr>
                                        <p:cTn id="7" dur="1000" fill="hold"/>
                                        <p:tgtEl>
                                          <p:spTgt spid="32772">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32772">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2772">
                                            <p:txEl>
                                              <p:pRg st="1" end="1"/>
                                            </p:txEl>
                                          </p:spTgt>
                                        </p:tgtEl>
                                      </p:cBhvr>
                                    </p:animEffect>
                                  </p:childTnLst>
                                </p:cTn>
                              </p:par>
                              <p:par>
                                <p:cTn id="10" presetID="29" presetClass="entr" presetSubtype="0" fill="hold" nodeType="withEffect">
                                  <p:stCondLst>
                                    <p:cond delay="0"/>
                                  </p:stCondLst>
                                  <p:childTnLst>
                                    <p:set>
                                      <p:cBhvr>
                                        <p:cTn id="11" dur="1" fill="hold">
                                          <p:stCondLst>
                                            <p:cond delay="0"/>
                                          </p:stCondLst>
                                        </p:cTn>
                                        <p:tgtEl>
                                          <p:spTgt spid="32772">
                                            <p:txEl>
                                              <p:pRg st="2" end="2"/>
                                            </p:txEl>
                                          </p:spTgt>
                                        </p:tgtEl>
                                        <p:attrNameLst>
                                          <p:attrName>style.visibility</p:attrName>
                                        </p:attrNameLst>
                                      </p:cBhvr>
                                      <p:to>
                                        <p:strVal val="visible"/>
                                      </p:to>
                                    </p:set>
                                    <p:anim calcmode="lin" valueType="num">
                                      <p:cBhvr>
                                        <p:cTn id="12" dur="1000" fill="hold"/>
                                        <p:tgtEl>
                                          <p:spTgt spid="32772">
                                            <p:txEl>
                                              <p:pRg st="2" end="2"/>
                                            </p:txEl>
                                          </p:spTgt>
                                        </p:tgtEl>
                                        <p:attrNameLst>
                                          <p:attrName>ppt_x</p:attrName>
                                        </p:attrNameLst>
                                      </p:cBhvr>
                                      <p:tavLst>
                                        <p:tav tm="0">
                                          <p:val>
                                            <p:strVal val="#ppt_x-.2"/>
                                          </p:val>
                                        </p:tav>
                                        <p:tav tm="100000">
                                          <p:val>
                                            <p:strVal val="#ppt_x"/>
                                          </p:val>
                                        </p:tav>
                                      </p:tavLst>
                                    </p:anim>
                                    <p:anim calcmode="lin" valueType="num">
                                      <p:cBhvr>
                                        <p:cTn id="13" dur="1000" fill="hold"/>
                                        <p:tgtEl>
                                          <p:spTgt spid="32772">
                                            <p:txEl>
                                              <p:pRg st="2" end="2"/>
                                            </p:txEl>
                                          </p:spTgt>
                                        </p:tgtEl>
                                        <p:attrNameLst>
                                          <p:attrName>ppt_y</p:attrName>
                                        </p:attrNameLst>
                                      </p:cBhvr>
                                      <p:tavLst>
                                        <p:tav tm="0">
                                          <p:val>
                                            <p:strVal val="#ppt_y"/>
                                          </p:val>
                                        </p:tav>
                                        <p:tav tm="100000">
                                          <p:val>
                                            <p:strVal val="#ppt_y"/>
                                          </p:val>
                                        </p:tav>
                                      </p:tavLst>
                                    </p:anim>
                                    <p:animEffect transition="in" filter="wipe(right)" prLst="gradientSize: 0.1">
                                      <p:cBhvr>
                                        <p:cTn id="14" dur="1000"/>
                                        <p:tgtEl>
                                          <p:spTgt spid="32772">
                                            <p:txEl>
                                              <p:pRg st="2" end="2"/>
                                            </p:txEl>
                                          </p:spTgt>
                                        </p:tgtEl>
                                      </p:cBhvr>
                                    </p:animEffect>
                                  </p:childTnLst>
                                </p:cTn>
                              </p:par>
                              <p:par>
                                <p:cTn id="15" presetID="29" presetClass="entr" presetSubtype="0" fill="hold" nodeType="withEffect">
                                  <p:stCondLst>
                                    <p:cond delay="0"/>
                                  </p:stCondLst>
                                  <p:childTnLst>
                                    <p:set>
                                      <p:cBhvr>
                                        <p:cTn id="16" dur="1" fill="hold">
                                          <p:stCondLst>
                                            <p:cond delay="0"/>
                                          </p:stCondLst>
                                        </p:cTn>
                                        <p:tgtEl>
                                          <p:spTgt spid="32772">
                                            <p:txEl>
                                              <p:pRg st="3" end="3"/>
                                            </p:txEl>
                                          </p:spTgt>
                                        </p:tgtEl>
                                        <p:attrNameLst>
                                          <p:attrName>style.visibility</p:attrName>
                                        </p:attrNameLst>
                                      </p:cBhvr>
                                      <p:to>
                                        <p:strVal val="visible"/>
                                      </p:to>
                                    </p:set>
                                    <p:anim calcmode="lin" valueType="num">
                                      <p:cBhvr>
                                        <p:cTn id="17" dur="1000" fill="hold"/>
                                        <p:tgtEl>
                                          <p:spTgt spid="32772">
                                            <p:txEl>
                                              <p:pRg st="3" end="3"/>
                                            </p:txEl>
                                          </p:spTgt>
                                        </p:tgtEl>
                                        <p:attrNameLst>
                                          <p:attrName>ppt_x</p:attrName>
                                        </p:attrNameLst>
                                      </p:cBhvr>
                                      <p:tavLst>
                                        <p:tav tm="0">
                                          <p:val>
                                            <p:strVal val="#ppt_x-.2"/>
                                          </p:val>
                                        </p:tav>
                                        <p:tav tm="100000">
                                          <p:val>
                                            <p:strVal val="#ppt_x"/>
                                          </p:val>
                                        </p:tav>
                                      </p:tavLst>
                                    </p:anim>
                                    <p:anim calcmode="lin" valueType="num">
                                      <p:cBhvr>
                                        <p:cTn id="18" dur="1000" fill="hold"/>
                                        <p:tgtEl>
                                          <p:spTgt spid="32772">
                                            <p:txEl>
                                              <p:pRg st="3" end="3"/>
                                            </p:txEl>
                                          </p:spTgt>
                                        </p:tgtEl>
                                        <p:attrNameLst>
                                          <p:attrName>ppt_y</p:attrName>
                                        </p:attrNameLst>
                                      </p:cBhvr>
                                      <p:tavLst>
                                        <p:tav tm="0">
                                          <p:val>
                                            <p:strVal val="#ppt_y"/>
                                          </p:val>
                                        </p:tav>
                                        <p:tav tm="100000">
                                          <p:val>
                                            <p:strVal val="#ppt_y"/>
                                          </p:val>
                                        </p:tav>
                                      </p:tavLst>
                                    </p:anim>
                                    <p:animEffect transition="in" filter="wipe(right)" prLst="gradientSize: 0.1">
                                      <p:cBhvr>
                                        <p:cTn id="19" dur="1000"/>
                                        <p:tgtEl>
                                          <p:spTgt spid="32772">
                                            <p:txEl>
                                              <p:pRg st="3" end="3"/>
                                            </p:txEl>
                                          </p:spTgt>
                                        </p:tgtEl>
                                      </p:cBhvr>
                                    </p:animEffect>
                                  </p:childTnLst>
                                </p:cTn>
                              </p:par>
                              <p:par>
                                <p:cTn id="20" presetID="29" presetClass="entr" presetSubtype="0" fill="hold" nodeType="withEffect">
                                  <p:stCondLst>
                                    <p:cond delay="0"/>
                                  </p:stCondLst>
                                  <p:childTnLst>
                                    <p:set>
                                      <p:cBhvr>
                                        <p:cTn id="21" dur="1" fill="hold">
                                          <p:stCondLst>
                                            <p:cond delay="0"/>
                                          </p:stCondLst>
                                        </p:cTn>
                                        <p:tgtEl>
                                          <p:spTgt spid="32772">
                                            <p:txEl>
                                              <p:pRg st="4" end="4"/>
                                            </p:txEl>
                                          </p:spTgt>
                                        </p:tgtEl>
                                        <p:attrNameLst>
                                          <p:attrName>style.visibility</p:attrName>
                                        </p:attrNameLst>
                                      </p:cBhvr>
                                      <p:to>
                                        <p:strVal val="visible"/>
                                      </p:to>
                                    </p:set>
                                    <p:anim calcmode="lin" valueType="num">
                                      <p:cBhvr>
                                        <p:cTn id="22" dur="1000" fill="hold"/>
                                        <p:tgtEl>
                                          <p:spTgt spid="32772">
                                            <p:txEl>
                                              <p:pRg st="4" end="4"/>
                                            </p:txEl>
                                          </p:spTgt>
                                        </p:tgtEl>
                                        <p:attrNameLst>
                                          <p:attrName>ppt_x</p:attrName>
                                        </p:attrNameLst>
                                      </p:cBhvr>
                                      <p:tavLst>
                                        <p:tav tm="0">
                                          <p:val>
                                            <p:strVal val="#ppt_x-.2"/>
                                          </p:val>
                                        </p:tav>
                                        <p:tav tm="100000">
                                          <p:val>
                                            <p:strVal val="#ppt_x"/>
                                          </p:val>
                                        </p:tav>
                                      </p:tavLst>
                                    </p:anim>
                                    <p:anim calcmode="lin" valueType="num">
                                      <p:cBhvr>
                                        <p:cTn id="23" dur="1000" fill="hold"/>
                                        <p:tgtEl>
                                          <p:spTgt spid="32772">
                                            <p:txEl>
                                              <p:pRg st="4" end="4"/>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32772">
                                            <p:txEl>
                                              <p:pRg st="4" end="4"/>
                                            </p:txEl>
                                          </p:spTgt>
                                        </p:tgtEl>
                                      </p:cBhvr>
                                    </p:animEffect>
                                  </p:childTnLst>
                                </p:cTn>
                              </p:par>
                              <p:par>
                                <p:cTn id="25" presetID="29" presetClass="entr" presetSubtype="0" fill="hold" nodeType="withEffect">
                                  <p:stCondLst>
                                    <p:cond delay="0"/>
                                  </p:stCondLst>
                                  <p:childTnLst>
                                    <p:set>
                                      <p:cBhvr>
                                        <p:cTn id="26" dur="1" fill="hold">
                                          <p:stCondLst>
                                            <p:cond delay="0"/>
                                          </p:stCondLst>
                                        </p:cTn>
                                        <p:tgtEl>
                                          <p:spTgt spid="32772">
                                            <p:txEl>
                                              <p:pRg st="5" end="5"/>
                                            </p:txEl>
                                          </p:spTgt>
                                        </p:tgtEl>
                                        <p:attrNameLst>
                                          <p:attrName>style.visibility</p:attrName>
                                        </p:attrNameLst>
                                      </p:cBhvr>
                                      <p:to>
                                        <p:strVal val="visible"/>
                                      </p:to>
                                    </p:set>
                                    <p:anim calcmode="lin" valueType="num">
                                      <p:cBhvr>
                                        <p:cTn id="27" dur="1000" fill="hold"/>
                                        <p:tgtEl>
                                          <p:spTgt spid="32772">
                                            <p:txEl>
                                              <p:pRg st="5" end="5"/>
                                            </p:txEl>
                                          </p:spTgt>
                                        </p:tgtEl>
                                        <p:attrNameLst>
                                          <p:attrName>ppt_x</p:attrName>
                                        </p:attrNameLst>
                                      </p:cBhvr>
                                      <p:tavLst>
                                        <p:tav tm="0">
                                          <p:val>
                                            <p:strVal val="#ppt_x-.2"/>
                                          </p:val>
                                        </p:tav>
                                        <p:tav tm="100000">
                                          <p:val>
                                            <p:strVal val="#ppt_x"/>
                                          </p:val>
                                        </p:tav>
                                      </p:tavLst>
                                    </p:anim>
                                    <p:anim calcmode="lin" valueType="num">
                                      <p:cBhvr>
                                        <p:cTn id="28" dur="1000" fill="hold"/>
                                        <p:tgtEl>
                                          <p:spTgt spid="32772">
                                            <p:txEl>
                                              <p:pRg st="5" end="5"/>
                                            </p:txEl>
                                          </p:spTgt>
                                        </p:tgtEl>
                                        <p:attrNameLst>
                                          <p:attrName>ppt_y</p:attrName>
                                        </p:attrNameLst>
                                      </p:cBhvr>
                                      <p:tavLst>
                                        <p:tav tm="0">
                                          <p:val>
                                            <p:strVal val="#ppt_y"/>
                                          </p:val>
                                        </p:tav>
                                        <p:tav tm="100000">
                                          <p:val>
                                            <p:strVal val="#ppt_y"/>
                                          </p:val>
                                        </p:tav>
                                      </p:tavLst>
                                    </p:anim>
                                    <p:animEffect transition="in" filter="wipe(right)" prLst="gradientSize: 0.1">
                                      <p:cBhvr>
                                        <p:cTn id="29" dur="1000"/>
                                        <p:tgtEl>
                                          <p:spTgt spid="3277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3559"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整体感知</a:t>
            </a:r>
          </a:p>
        </p:txBody>
      </p:sp>
      <p:pic>
        <p:nvPicPr>
          <p:cNvPr id="23560" name="Picture 2" descr="C:\Users\Administrator\Desktop\课件图12\花边\u=3551578589,4027360490&amp;fm=11&amp;gp=0_副本.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0" y="188913"/>
            <a:ext cx="9721850" cy="702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1" name="Rectangle 3"/>
          <p:cNvSpPr>
            <a:spLocks noChangeArrowheads="1"/>
          </p:cNvSpPr>
          <p:nvPr/>
        </p:nvSpPr>
        <p:spPr bwMode="auto">
          <a:xfrm>
            <a:off x="2855916" y="1412878"/>
            <a:ext cx="66960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900" dirty="0">
                <a:solidFill>
                  <a:srgbClr val="000000"/>
                </a:solidFill>
                <a:latin typeface="宋体" charset="-122"/>
                <a:cs typeface="Times New Roman" pitchFamily="18" charset="0"/>
              </a:rPr>
              <a:t>　</a:t>
            </a:r>
            <a:r>
              <a:rPr lang="zh-CN" altLang="en-US" sz="2000" dirty="0">
                <a:solidFill>
                  <a:srgbClr val="000000"/>
                </a:solidFill>
                <a:latin typeface="微软雅黑" pitchFamily="34" charset="-122"/>
                <a:ea typeface="微软雅黑" pitchFamily="34" charset="-122"/>
                <a:cs typeface="Times New Roman" pitchFamily="18" charset="0"/>
              </a:rPr>
              <a:t>文中的“我”、航天员女孩和主任</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作者在表现人物时都运用了怎样的描写手法</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进行品析。</a:t>
            </a:r>
            <a:endParaRPr lang="zh-CN" altLang="en-US" sz="2000" dirty="0">
              <a:latin typeface="微软雅黑" pitchFamily="34" charset="-122"/>
              <a:ea typeface="微软雅黑" pitchFamily="34" charset="-122"/>
              <a:cs typeface="宋体" charset="-122"/>
            </a:endParaRPr>
          </a:p>
          <a:p>
            <a:pPr eaLnBrk="0" hangingPunct="0"/>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(1)</a:t>
            </a:r>
            <a:r>
              <a:rPr lang="zh-CN" altLang="en-US" sz="2000" dirty="0">
                <a:solidFill>
                  <a:srgbClr val="000000"/>
                </a:solidFill>
                <a:latin typeface="微软雅黑" pitchFamily="34" charset="-122"/>
                <a:ea typeface="微软雅黑" pitchFamily="34" charset="-122"/>
                <a:cs typeface="Times New Roman" pitchFamily="18" charset="0"/>
              </a:rPr>
              <a:t>文中对“我”的性格刻画</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以心理描写和语言描写为主。请找出相关语句品析。</a:t>
            </a:r>
            <a:endParaRPr lang="zh-CN" altLang="en-US" sz="2000" dirty="0">
              <a:latin typeface="微软雅黑" pitchFamily="34" charset="-122"/>
              <a:ea typeface="微软雅黑" pitchFamily="34" charset="-122"/>
              <a:cs typeface="宋体" charset="-122"/>
            </a:endParaRPr>
          </a:p>
        </p:txBody>
      </p:sp>
      <p:sp>
        <p:nvSpPr>
          <p:cNvPr id="33796" name="Rectangle 4"/>
          <p:cNvSpPr>
            <a:spLocks noChangeArrowheads="1"/>
          </p:cNvSpPr>
          <p:nvPr/>
        </p:nvSpPr>
        <p:spPr bwMode="auto">
          <a:xfrm>
            <a:off x="2927350" y="2537741"/>
            <a:ext cx="6769100" cy="332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我毫不介意的带上女孩的眼睛”</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表现出我豪爽的性格</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却也因此缺乏耐心</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而女孩却无意中成为“我”的老师</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教会“我”“某种说不清楚的东西”</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让“我眼中的世界会与以前有所不同”</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我”的转变表明我的心地善良</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只是一直以来被灰色的生活和忙碌的工作压得喘不过气来</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失去很多美好的东西</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我和女孩之间的性格对比</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凸显出文章的主题</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呼唤人们关注生活</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回归最本真的美好。</a:t>
            </a:r>
            <a:endParaRPr lang="zh-CN" altLang="en-US" sz="2000" dirty="0">
              <a:solidFill>
                <a:srgbClr val="FF0000"/>
              </a:solidFill>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33796">
                                            <p:txEl>
                                              <p:pRg st="0" end="0"/>
                                            </p:txEl>
                                          </p:spTgt>
                                        </p:tgtEl>
                                        <p:attrNameLst>
                                          <p:attrName>style.visibility</p:attrName>
                                        </p:attrNameLst>
                                      </p:cBhvr>
                                      <p:to>
                                        <p:strVal val="visible"/>
                                      </p:to>
                                    </p:set>
                                    <p:animEffect transition="in" filter="wedge">
                                      <p:cBhvr>
                                        <p:cTn id="7" dur="2000"/>
                                        <p:tgtEl>
                                          <p:spTgt spid="3379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4583"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整体感知</a:t>
            </a:r>
          </a:p>
        </p:txBody>
      </p:sp>
      <p:sp>
        <p:nvSpPr>
          <p:cNvPr id="24584" name="Rectangle 2"/>
          <p:cNvSpPr>
            <a:spLocks noChangeArrowheads="1"/>
          </p:cNvSpPr>
          <p:nvPr/>
        </p:nvSpPr>
        <p:spPr bwMode="auto">
          <a:xfrm>
            <a:off x="2208213" y="1025545"/>
            <a:ext cx="806450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000" dirty="0">
                <a:solidFill>
                  <a:srgbClr val="FF0000"/>
                </a:solidFill>
                <a:latin typeface="微软雅黑" pitchFamily="34" charset="-122"/>
                <a:ea typeface="微软雅黑" pitchFamily="34" charset="-122"/>
                <a:cs typeface="Times New Roman" pitchFamily="18" charset="0"/>
              </a:rPr>
              <a:t>(2)</a:t>
            </a:r>
            <a:r>
              <a:rPr lang="zh-CN" altLang="en-US" sz="2000" dirty="0">
                <a:solidFill>
                  <a:srgbClr val="FF0000"/>
                </a:solidFill>
                <a:latin typeface="微软雅黑" pitchFamily="34" charset="-122"/>
                <a:ea typeface="微软雅黑" pitchFamily="34" charset="-122"/>
                <a:cs typeface="Times New Roman" pitchFamily="18" charset="0"/>
              </a:rPr>
              <a:t>对航天员女孩的刻画</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主要表现了怎样的性格特点和精神品质</a:t>
            </a:r>
            <a:r>
              <a:rPr lang="en-US" altLang="zh-CN" sz="2000" dirty="0">
                <a:solidFill>
                  <a:srgbClr val="FF0000"/>
                </a:solidFill>
                <a:latin typeface="微软雅黑" pitchFamily="34" charset="-122"/>
                <a:ea typeface="微软雅黑" pitchFamily="34" charset="-122"/>
                <a:cs typeface="Times New Roman" pitchFamily="18" charset="0"/>
              </a:rPr>
              <a:t>?</a:t>
            </a:r>
            <a:endParaRPr lang="en-US" altLang="zh-CN" sz="2000" dirty="0">
              <a:solidFill>
                <a:srgbClr val="FF0000"/>
              </a:solidFill>
              <a:latin typeface="微软雅黑" pitchFamily="34" charset="-122"/>
              <a:ea typeface="微软雅黑" pitchFamily="34" charset="-122"/>
              <a:cs typeface="宋体" charset="-122"/>
            </a:endParaRPr>
          </a:p>
        </p:txBody>
      </p:sp>
      <p:sp>
        <p:nvSpPr>
          <p:cNvPr id="34819" name="Rectangle 3"/>
          <p:cNvSpPr>
            <a:spLocks noChangeArrowheads="1"/>
          </p:cNvSpPr>
          <p:nvPr/>
        </p:nvSpPr>
        <p:spPr bwMode="auto">
          <a:xfrm>
            <a:off x="2279650" y="1700213"/>
            <a:ext cx="7632700"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dirty="0">
                <a:solidFill>
                  <a:srgbClr val="000000"/>
                </a:solidFill>
                <a:latin typeface="微软雅黑" pitchFamily="34" charset="-122"/>
                <a:ea typeface="微软雅黑" pitchFamily="34" charset="-122"/>
                <a:cs typeface="Times New Roman" pitchFamily="18" charset="0"/>
              </a:rPr>
              <a:t>       </a:t>
            </a:r>
            <a:r>
              <a:rPr lang="zh-CN" altLang="en-US" sz="2000" dirty="0">
                <a:solidFill>
                  <a:srgbClr val="000000"/>
                </a:solidFill>
                <a:latin typeface="微软雅黑" pitchFamily="34" charset="-122"/>
                <a:ea typeface="微软雅黑" pitchFamily="34" charset="-122"/>
                <a:cs typeface="Times New Roman" pitchFamily="18" charset="0"/>
              </a:rPr>
              <a:t>女孩性格温柔</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感情细腻。①对自然无限的热爱、沉醉</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呀</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花儿</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有花啊</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上次我来时没有的</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是的</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广阔的草原上到处点缀着星星点点的小花。“‘不</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别拔下她</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我只好趴到地上闻</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一缕淡淡的清香”“啊</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我也闻到了</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真像一首隐隐传来的小夜曲呢”。我带着她的眼睛在草原上转了一天</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她渴望地看草原上的每一朵野花</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每一棵小草</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看草丛中跃动的每一缕阳光</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渴望地听草原上的每一种声音。一条突然出现的小溪</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小溪中的一条小鱼</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都会令她激动不已</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一阵不期而至的微风</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风中一缕绿草的清香都会让她落泪</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真想把手伸到小河里。”我蹲下来把手伸进溪水</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一股清凉流遍全身</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她的眼睛用超高频信息波把这感觉传给远在太空中的她</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我又听到了她的感叹。②细腻的感官</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呀</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天啊</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这是什么</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草原的风</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敏锐的感受</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这是今天的第一声鸟叫</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雨中也有鸟呢</a:t>
            </a:r>
            <a:r>
              <a:rPr lang="en-US" altLang="zh-CN" sz="2000" dirty="0">
                <a:solidFill>
                  <a:srgbClr val="000000"/>
                </a:solidFill>
                <a:latin typeface="微软雅黑" pitchFamily="34" charset="-122"/>
                <a:ea typeface="微软雅黑" pitchFamily="34" charset="-122"/>
                <a:cs typeface="Times New Roman" pitchFamily="18" charset="0"/>
              </a:rPr>
              <a:t>!”③</a:t>
            </a:r>
            <a:r>
              <a:rPr lang="zh-CN" altLang="en-US" sz="2000" dirty="0">
                <a:solidFill>
                  <a:srgbClr val="000000"/>
                </a:solidFill>
                <a:latin typeface="微软雅黑" pitchFamily="34" charset="-122"/>
                <a:ea typeface="微软雅黑" pitchFamily="34" charset="-122"/>
                <a:cs typeface="Times New Roman" pitchFamily="18" charset="0"/>
              </a:rPr>
              <a:t>无穷的兴趣</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活跃的思维和丰富的感情及乐观坚强等。</a:t>
            </a:r>
            <a:endParaRPr lang="zh-CN" altLang="en-US" sz="2000" dirty="0">
              <a:latin typeface="微软雅黑" pitchFamily="34" charset="-122"/>
              <a:ea typeface="微软雅黑" pitchFamily="34" charset="-122"/>
              <a:cs typeface="宋体" charset="-122"/>
            </a:endParaRPr>
          </a:p>
        </p:txBody>
      </p:sp>
      <p:sp>
        <p:nvSpPr>
          <p:cNvPr id="9" name="圆角矩形 8"/>
          <p:cNvSpPr/>
          <p:nvPr/>
        </p:nvSpPr>
        <p:spPr>
          <a:xfrm>
            <a:off x="2135188" y="981078"/>
            <a:ext cx="7848600" cy="4968875"/>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4819">
                                            <p:txEl>
                                              <p:pRg st="0" end="0"/>
                                            </p:txEl>
                                          </p:spTgt>
                                        </p:tgtEl>
                                        <p:attrNameLst>
                                          <p:attrName>style.visibility</p:attrName>
                                        </p:attrNameLst>
                                      </p:cBhvr>
                                      <p:to>
                                        <p:strVal val="visible"/>
                                      </p:to>
                                    </p:set>
                                    <p:animEffect transition="in" filter="checkerboard(across)">
                                      <p:cBhvr>
                                        <p:cTn id="7" dur="500"/>
                                        <p:tgtEl>
                                          <p:spTgt spid="348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5607"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整体感知</a:t>
            </a:r>
          </a:p>
        </p:txBody>
      </p:sp>
      <p:pic>
        <p:nvPicPr>
          <p:cNvPr id="25608" name="Picture 1" descr="C:\Users\Administrator\Desktop\课件图12\710.325.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0" y="981075"/>
            <a:ext cx="91440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9" name="Rectangle 2"/>
          <p:cNvSpPr>
            <a:spLocks noChangeArrowheads="1"/>
          </p:cNvSpPr>
          <p:nvPr/>
        </p:nvSpPr>
        <p:spPr bwMode="auto">
          <a:xfrm>
            <a:off x="2135188" y="1196975"/>
            <a:ext cx="92900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(3)</a:t>
            </a:r>
            <a:r>
              <a:rPr lang="zh-CN" altLang="en-US" sz="2400" dirty="0">
                <a:solidFill>
                  <a:srgbClr val="000000"/>
                </a:solidFill>
                <a:latin typeface="微软雅黑" pitchFamily="34" charset="-122"/>
                <a:ea typeface="微软雅黑" pitchFamily="34" charset="-122"/>
                <a:cs typeface="Times New Roman" pitchFamily="18" charset="0"/>
              </a:rPr>
              <a:t>仅仅出现两次的主任</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对小说的作用如何</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在结构上分</a:t>
            </a:r>
            <a:endParaRPr lang="en-US" altLang="zh-CN" sz="2400" dirty="0">
              <a:solidFill>
                <a:srgbClr val="000000"/>
              </a:solidFill>
              <a:latin typeface="微软雅黑" pitchFamily="34" charset="-122"/>
              <a:ea typeface="微软雅黑" pitchFamily="34" charset="-122"/>
              <a:cs typeface="Times New Roman" pitchFamily="18" charset="0"/>
            </a:endParaRPr>
          </a:p>
          <a:p>
            <a:pPr>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析这一人物形象。</a:t>
            </a:r>
            <a:endParaRPr lang="zh-CN" altLang="en-US" sz="2400" dirty="0">
              <a:latin typeface="微软雅黑" pitchFamily="34" charset="-122"/>
              <a:ea typeface="微软雅黑" pitchFamily="34" charset="-122"/>
              <a:cs typeface="宋体" charset="-122"/>
            </a:endParaRPr>
          </a:p>
        </p:txBody>
      </p:sp>
      <p:sp>
        <p:nvSpPr>
          <p:cNvPr id="35843" name="Rectangle 3"/>
          <p:cNvSpPr>
            <a:spLocks noChangeArrowheads="1"/>
          </p:cNvSpPr>
          <p:nvPr/>
        </p:nvSpPr>
        <p:spPr bwMode="auto">
          <a:xfrm>
            <a:off x="1992316" y="2133600"/>
            <a:ext cx="8027987"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a:solidFill>
                  <a:srgbClr val="000000"/>
                </a:solidFill>
                <a:latin typeface="微软雅黑" pitchFamily="34" charset="-122"/>
                <a:ea typeface="微软雅黑" pitchFamily="34" charset="-122"/>
                <a:cs typeface="Times New Roman" pitchFamily="18" charset="0"/>
              </a:rPr>
              <a:t>        </a:t>
            </a:r>
            <a:r>
              <a:rPr lang="zh-CN" altLang="en-US" sz="2400">
                <a:solidFill>
                  <a:srgbClr val="FF0000"/>
                </a:solidFill>
                <a:latin typeface="微软雅黑" pitchFamily="34" charset="-122"/>
                <a:ea typeface="微软雅黑" pitchFamily="34" charset="-122"/>
                <a:cs typeface="Times New Roman" pitchFamily="18" charset="0"/>
              </a:rPr>
              <a:t>主任对小说的作用更多的表现在结构上</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他是给“我”“她”的眼睛的人</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对于“我”的好奇</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他只是“脸色很阴沉”</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而这些恰恰显示了“她”身份的不凡</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和引出“我”的好奇。当我发疯地跑上楼</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猛砸主任的门时</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他“眼睛还看着屏幕”</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预料到我已得知真相</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和最后一锤定音的确定</a:t>
            </a:r>
            <a:r>
              <a:rPr lang="en-US" altLang="zh-CN" sz="2400">
                <a:solidFill>
                  <a:srgbClr val="FF0000"/>
                </a:solidFill>
                <a:latin typeface="微软雅黑" pitchFamily="34" charset="-122"/>
                <a:ea typeface="微软雅黑" pitchFamily="34" charset="-122"/>
                <a:cs typeface="Times New Roman" pitchFamily="18" charset="0"/>
              </a:rPr>
              <a:t>,</a:t>
            </a:r>
            <a:r>
              <a:rPr lang="zh-CN" altLang="en-US" sz="2400">
                <a:solidFill>
                  <a:srgbClr val="FF0000"/>
                </a:solidFill>
                <a:latin typeface="微软雅黑" pitchFamily="34" charset="-122"/>
                <a:ea typeface="微软雅黑" pitchFamily="34" charset="-122"/>
                <a:cs typeface="Times New Roman" pitchFamily="18" charset="0"/>
              </a:rPr>
              <a:t>都推动着故事情节的发展。同时也让我们看到了一个话语不多、沉着镇定、但关心下属、富有同情心与爱心的人物形象。</a:t>
            </a:r>
            <a:endParaRPr lang="zh-CN" altLang="en-US" sz="2400">
              <a:solidFill>
                <a:srgbClr val="FF0000"/>
              </a:solidFill>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35843">
                                            <p:txEl>
                                              <p:pRg st="0" end="0"/>
                                            </p:txEl>
                                          </p:spTgt>
                                        </p:tgtEl>
                                        <p:attrNameLst>
                                          <p:attrName>style.visibility</p:attrName>
                                        </p:attrNameLst>
                                      </p:cBhvr>
                                      <p:to>
                                        <p:strVal val="visible"/>
                                      </p:to>
                                    </p:set>
                                    <p:animEffect transition="in" filter="checkerboard(across)">
                                      <p:cBhvr>
                                        <p:cTn id="7" dur="500"/>
                                        <p:tgtEl>
                                          <p:spTgt spid="358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6631"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重点探究</a:t>
            </a:r>
          </a:p>
        </p:txBody>
      </p:sp>
      <p:pic>
        <p:nvPicPr>
          <p:cNvPr id="26632" name="Picture 1" descr="C:\Users\Administrator\Desktop\课件图12\QQ截图20160911164247_副本.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992316" y="1052516"/>
            <a:ext cx="8351837" cy="4968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89" name="Rectangle 1"/>
          <p:cNvSpPr>
            <a:spLocks noChangeArrowheads="1"/>
          </p:cNvSpPr>
          <p:nvPr/>
        </p:nvSpPr>
        <p:spPr bwMode="auto">
          <a:xfrm>
            <a:off x="2782888" y="1865313"/>
            <a:ext cx="6985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dirty="0">
                <a:solidFill>
                  <a:srgbClr val="000000"/>
                </a:solidFill>
                <a:latin typeface="微软雅黑" pitchFamily="34" charset="-122"/>
                <a:ea typeface="微软雅黑" pitchFamily="34" charset="-122"/>
                <a:cs typeface="Times New Roman" pitchFamily="18" charset="0"/>
              </a:rPr>
              <a:t>1.</a:t>
            </a:r>
            <a:r>
              <a:rPr lang="zh-CN" altLang="en-US" sz="2000" dirty="0">
                <a:solidFill>
                  <a:srgbClr val="000000"/>
                </a:solidFill>
                <a:latin typeface="微软雅黑" pitchFamily="34" charset="-122"/>
                <a:ea typeface="微软雅黑" pitchFamily="34" charset="-122"/>
                <a:cs typeface="Times New Roman" pitchFamily="18" charset="0"/>
              </a:rPr>
              <a:t>小说之所以引人入胜</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在于悬念和伏笔的运用</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指出这种写法的好处。</a:t>
            </a:r>
            <a:r>
              <a:rPr lang="en-US" altLang="zh-CN" sz="2000" dirty="0">
                <a:solidFill>
                  <a:srgbClr val="000000"/>
                </a:solidFill>
                <a:latin typeface="微软雅黑" pitchFamily="34" charset="-122"/>
                <a:ea typeface="微软雅黑" pitchFamily="34" charset="-122"/>
                <a:cs typeface="Times New Roman" pitchFamily="18" charset="0"/>
              </a:rPr>
              <a:t> </a:t>
            </a:r>
            <a:endParaRPr lang="en-US" altLang="zh-CN" sz="2000" dirty="0">
              <a:latin typeface="微软雅黑" pitchFamily="34" charset="-122"/>
              <a:ea typeface="微软雅黑" pitchFamily="34" charset="-122"/>
              <a:cs typeface="宋体" charset="-122"/>
            </a:endParaRPr>
          </a:p>
          <a:p>
            <a:pPr eaLnBrk="0" hangingPunct="0"/>
            <a:r>
              <a:rPr lang="zh-CN" altLang="en-US" sz="2000" dirty="0">
                <a:solidFill>
                  <a:srgbClr val="00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   ①悬念其实就是使读者迷惑的情节内容</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能吸引读者</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伏笔是文学创作中描写、叙述的一种手法</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指作者将要在作品中出现的人物或事件</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预先提示或暗示</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以求前后呼应。</a:t>
            </a:r>
            <a:endParaRPr lang="zh-CN" altLang="en-US" sz="2000" dirty="0">
              <a:solidFill>
                <a:srgbClr val="FF0000"/>
              </a:solidFill>
              <a:latin typeface="微软雅黑" pitchFamily="34" charset="-122"/>
              <a:ea typeface="微软雅黑" pitchFamily="34" charset="-122"/>
              <a:cs typeface="宋体" charset="-122"/>
            </a:endParaRPr>
          </a:p>
          <a:p>
            <a:pPr eaLnBrk="0" hangingPunct="0"/>
            <a:r>
              <a:rPr lang="zh-CN" altLang="en-US" sz="2000" dirty="0">
                <a:solidFill>
                  <a:srgbClr val="FF0000"/>
                </a:solidFill>
                <a:latin typeface="微软雅黑" pitchFamily="34" charset="-122"/>
                <a:ea typeface="微软雅黑" pitchFamily="34" charset="-122"/>
                <a:cs typeface="Times New Roman" pitchFamily="18" charset="0"/>
              </a:rPr>
              <a:t>　    ②悬念的作用</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为下文做铺垫</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为下文埋下伏笔</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吸引读者眼球</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丰富文章内容</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使文章的结构跌宕起伏</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可读性增强。伏笔的作用</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伏笔能使文章结构严谨</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还能营造一种出乎意料又在情理之中的艺术效果。</a:t>
            </a:r>
            <a:endParaRPr lang="zh-CN" altLang="en-US" sz="2000" dirty="0">
              <a:solidFill>
                <a:srgbClr val="FF0000"/>
              </a:solidFill>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37889">
                                            <p:txEl>
                                              <p:pRg st="1" end="1"/>
                                            </p:txEl>
                                          </p:spTgt>
                                        </p:tgtEl>
                                        <p:attrNameLst>
                                          <p:attrName>style.visibility</p:attrName>
                                        </p:attrNameLst>
                                      </p:cBhvr>
                                      <p:to>
                                        <p:strVal val="visible"/>
                                      </p:to>
                                    </p:set>
                                    <p:animEffect transition="in" filter="wedge">
                                      <p:cBhvr>
                                        <p:cTn id="7" dur="2000"/>
                                        <p:tgtEl>
                                          <p:spTgt spid="37889">
                                            <p:txEl>
                                              <p:pRg st="1" end="1"/>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37889">
                                            <p:txEl>
                                              <p:pRg st="2" end="2"/>
                                            </p:txEl>
                                          </p:spTgt>
                                        </p:tgtEl>
                                        <p:attrNameLst>
                                          <p:attrName>style.visibility</p:attrName>
                                        </p:attrNameLst>
                                      </p:cBhvr>
                                      <p:to>
                                        <p:strVal val="visible"/>
                                      </p:to>
                                    </p:set>
                                    <p:animEffect transition="in" filter="wedge">
                                      <p:cBhvr>
                                        <p:cTn id="10" dur="2000"/>
                                        <p:tgtEl>
                                          <p:spTgt spid="3788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7655"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重点探究</a:t>
            </a:r>
          </a:p>
        </p:txBody>
      </p:sp>
      <p:pic>
        <p:nvPicPr>
          <p:cNvPr id="27656" name="Picture 1" descr="C:\Users\Administrator\Desktop\课件图12\写做\u=820221440,3170464868&amp;fm=21&amp;gp=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24003" y="908053"/>
            <a:ext cx="8964613"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3" name="Rectangle 1"/>
          <p:cNvSpPr>
            <a:spLocks noChangeArrowheads="1"/>
          </p:cNvSpPr>
          <p:nvPr/>
        </p:nvSpPr>
        <p:spPr bwMode="auto">
          <a:xfrm>
            <a:off x="1774825" y="1962153"/>
            <a:ext cx="6516688"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解析</a:t>
            </a:r>
            <a:r>
              <a:rPr lang="en-US" altLang="zh-CN" sz="2000" dirty="0">
                <a:solidFill>
                  <a:srgbClr val="FF0000"/>
                </a:solidFill>
                <a:latin typeface="微软雅黑" pitchFamily="34" charset="-122"/>
                <a:ea typeface="微软雅黑" pitchFamily="34" charset="-122"/>
                <a:cs typeface="Times New Roman" pitchFamily="18" charset="0"/>
              </a:rPr>
              <a:t>:</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我要去度假</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主任让我带一双眼睛去”开头就设下悬念</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直到“落日六号”失事的插叙</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才明白“她”的身份</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豁然开朗。我是一步步发现女孩的处境的</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并且从我的角度揭示出最终的秘密</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因而文中埋下了很多伏笔</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我立刻感到了两个异样的地方”</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她现在在近地轨道</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没必要托别人带眼睛去度假”</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这套付账的隔热和冷却系统却异常发达”</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热</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热的像地狱</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等都暗示女孩所处的处境之危险</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也让人理解了这个女孩对世界的感情已丰富到病态的程度的原因。进而产生了对女孩深深的同情和惋惜。</a:t>
            </a:r>
            <a:endParaRPr lang="zh-CN" altLang="en-US" sz="2000" dirty="0">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38913">
                                            <p:txEl>
                                              <p:pRg st="0" end="0"/>
                                            </p:txEl>
                                          </p:spTgt>
                                        </p:tgtEl>
                                        <p:attrNameLst>
                                          <p:attrName>style.visibility</p:attrName>
                                        </p:attrNameLst>
                                      </p:cBhvr>
                                      <p:to>
                                        <p:strVal val="visible"/>
                                      </p:to>
                                    </p:set>
                                    <p:anim calcmode="lin" valueType="num">
                                      <p:cBhvr>
                                        <p:cTn id="7" dur="500" fill="hold"/>
                                        <p:tgtEl>
                                          <p:spTgt spid="3891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891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891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89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8679" name="TextBox 12"/>
          <p:cNvSpPr txBox="1">
            <a:spLocks noChangeArrowheads="1"/>
          </p:cNvSpPr>
          <p:nvPr/>
        </p:nvSpPr>
        <p:spPr bwMode="auto">
          <a:xfrm flipH="1">
            <a:off x="2927350" y="188916"/>
            <a:ext cx="2089150"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重点探究</a:t>
            </a:r>
          </a:p>
        </p:txBody>
      </p:sp>
      <p:pic>
        <p:nvPicPr>
          <p:cNvPr id="28680" name="Picture 1" descr="C:\Users\Administrator\Desktop\课件图12\花边21\02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03388" y="4868863"/>
            <a:ext cx="4843462"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1" descr="C:\Users\Administrator\Desktop\课件图12\花边21\02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951538" y="5157788"/>
            <a:ext cx="4500562" cy="749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圆角矩形 14"/>
          <p:cNvSpPr/>
          <p:nvPr/>
        </p:nvSpPr>
        <p:spPr>
          <a:xfrm>
            <a:off x="1775520" y="908720"/>
            <a:ext cx="4824536" cy="4320480"/>
          </a:xfrm>
          <a:prstGeom prst="roundRect">
            <a:avLst/>
          </a:prstGeom>
          <a:solidFill>
            <a:schemeClr val="accent2">
              <a:lumMod val="20000"/>
              <a:lumOff val="80000"/>
            </a:schemeClr>
          </a:solidFill>
          <a:scene3d>
            <a:camera prst="orthographicFront"/>
            <a:lightRig rig="threePt" dir="t"/>
          </a:scene3d>
          <a:sp3d>
            <a:bevelT w="165100" prst="coolSlan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圆角矩形 15"/>
          <p:cNvSpPr/>
          <p:nvPr/>
        </p:nvSpPr>
        <p:spPr>
          <a:xfrm>
            <a:off x="6744072" y="764704"/>
            <a:ext cx="3312368" cy="4536504"/>
          </a:xfrm>
          <a:prstGeom prst="roundRect">
            <a:avLst/>
          </a:prstGeom>
          <a:solidFill>
            <a:schemeClr val="accent2">
              <a:lumMod val="20000"/>
              <a:lumOff val="80000"/>
            </a:schemeClr>
          </a:solidFill>
          <a:scene3d>
            <a:camera prst="orthographicFront"/>
            <a:lightRig rig="threePt" dir="t"/>
          </a:scene3d>
          <a:sp3d>
            <a:bevelT w="139700" prst="cross"/>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8688" name="Rectangle 1"/>
          <p:cNvSpPr>
            <a:spLocks noChangeArrowheads="1"/>
          </p:cNvSpPr>
          <p:nvPr/>
        </p:nvSpPr>
        <p:spPr bwMode="auto">
          <a:xfrm>
            <a:off x="5591178" y="188913"/>
            <a:ext cx="44942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r>
              <a:rPr lang="en-US" altLang="zh-CN" sz="2400" dirty="0">
                <a:solidFill>
                  <a:srgbClr val="000000"/>
                </a:solidFill>
                <a:latin typeface="微软雅黑" pitchFamily="34" charset="-122"/>
                <a:ea typeface="微软雅黑" pitchFamily="34" charset="-122"/>
                <a:cs typeface="Times New Roman" pitchFamily="18" charset="0"/>
              </a:rPr>
              <a:t>2.</a:t>
            </a:r>
            <a:r>
              <a:rPr lang="zh-CN" altLang="en-US" sz="2400" dirty="0">
                <a:solidFill>
                  <a:srgbClr val="000000"/>
                </a:solidFill>
                <a:latin typeface="微软雅黑" pitchFamily="34" charset="-122"/>
                <a:ea typeface="微软雅黑" pitchFamily="34" charset="-122"/>
                <a:cs typeface="Times New Roman" pitchFamily="18" charset="0"/>
              </a:rPr>
              <a:t>品析文章中关键语句的含义。</a:t>
            </a:r>
            <a:endParaRPr lang="zh-CN" altLang="en-US" sz="2400" dirty="0">
              <a:latin typeface="微软雅黑" pitchFamily="34" charset="-122"/>
              <a:ea typeface="微软雅黑" pitchFamily="34" charset="-122"/>
              <a:cs typeface="宋体" charset="-122"/>
            </a:endParaRPr>
          </a:p>
        </p:txBody>
      </p:sp>
      <p:sp>
        <p:nvSpPr>
          <p:cNvPr id="41986" name="Rectangle 2"/>
          <p:cNvSpPr>
            <a:spLocks noChangeArrowheads="1"/>
          </p:cNvSpPr>
          <p:nvPr/>
        </p:nvSpPr>
        <p:spPr bwMode="auto">
          <a:xfrm>
            <a:off x="6888166" y="908050"/>
            <a:ext cx="44291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dirty="0">
                <a:solidFill>
                  <a:srgbClr val="000000"/>
                </a:solidFill>
                <a:latin typeface="微软雅黑" pitchFamily="34" charset="-122"/>
                <a:ea typeface="微软雅黑" pitchFamily="34" charset="-122"/>
                <a:cs typeface="Times New Roman" pitchFamily="18" charset="0"/>
              </a:rPr>
              <a:t>①</a:t>
            </a:r>
            <a:r>
              <a:rPr lang="zh-CN" altLang="en-US" sz="2000" dirty="0">
                <a:solidFill>
                  <a:srgbClr val="000000"/>
                </a:solidFill>
                <a:latin typeface="微软雅黑" pitchFamily="34" charset="-122"/>
                <a:ea typeface="微软雅黑" pitchFamily="34" charset="-122"/>
                <a:cs typeface="Times New Roman" pitchFamily="18" charset="0"/>
              </a:rPr>
              <a:t>在我孤独寂寞的精神沙漠</a:t>
            </a:r>
            <a:endParaRPr lang="en-US" altLang="zh-CN" sz="2000" dirty="0">
              <a:solidFill>
                <a:srgbClr val="000000"/>
              </a:solidFill>
              <a:latin typeface="微软雅黑" pitchFamily="34" charset="-122"/>
              <a:ea typeface="微软雅黑" pitchFamily="34" charset="-122"/>
              <a:cs typeface="Times New Roman" pitchFamily="18" charset="0"/>
            </a:endParaRPr>
          </a:p>
          <a:p>
            <a:r>
              <a:rPr lang="zh-CN" altLang="en-US" sz="2000" dirty="0">
                <a:solidFill>
                  <a:srgbClr val="000000"/>
                </a:solidFill>
                <a:latin typeface="微软雅黑" pitchFamily="34" charset="-122"/>
                <a:ea typeface="微软雅黑" pitchFamily="34" charset="-122"/>
                <a:cs typeface="Times New Roman" pitchFamily="18" charset="0"/>
              </a:rPr>
              <a:t>中</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那颗种子已长出了难以察</a:t>
            </a:r>
            <a:endParaRPr lang="en-US" altLang="zh-CN" sz="2000" dirty="0">
              <a:solidFill>
                <a:srgbClr val="000000"/>
              </a:solidFill>
              <a:latin typeface="微软雅黑" pitchFamily="34" charset="-122"/>
              <a:ea typeface="微软雅黑" pitchFamily="34" charset="-122"/>
              <a:cs typeface="Times New Roman" pitchFamily="18" charset="0"/>
            </a:endParaRPr>
          </a:p>
          <a:p>
            <a:r>
              <a:rPr lang="zh-CN" altLang="en-US" sz="2000" dirty="0">
                <a:solidFill>
                  <a:srgbClr val="000000"/>
                </a:solidFill>
                <a:latin typeface="微软雅黑" pitchFamily="34" charset="-122"/>
                <a:ea typeface="微软雅黑" pitchFamily="34" charset="-122"/>
                <a:cs typeface="Times New Roman" pitchFamily="18" charset="0"/>
              </a:rPr>
              <a:t>觉的绿芽。</a:t>
            </a:r>
            <a:endParaRPr lang="zh-CN" altLang="en-US" sz="2000" dirty="0">
              <a:latin typeface="微软雅黑" pitchFamily="34" charset="-122"/>
              <a:ea typeface="微软雅黑" pitchFamily="34" charset="-122"/>
              <a:cs typeface="宋体" charset="-122"/>
            </a:endParaRPr>
          </a:p>
        </p:txBody>
      </p:sp>
      <p:sp>
        <p:nvSpPr>
          <p:cNvPr id="41987" name="Rectangle 3"/>
          <p:cNvSpPr>
            <a:spLocks noChangeArrowheads="1"/>
          </p:cNvSpPr>
          <p:nvPr/>
        </p:nvSpPr>
        <p:spPr bwMode="auto">
          <a:xfrm>
            <a:off x="6816728" y="1916116"/>
            <a:ext cx="3095625" cy="1939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dirty="0">
                <a:solidFill>
                  <a:srgbClr val="00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我”在工作压力下</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内心孤独麻木。在“她”的请求下</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我”赏花看草</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玩水观月</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感受“她”的感受</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也找回了我被灰色生活磨钝了的感觉。</a:t>
            </a:r>
            <a:endParaRPr lang="zh-CN" altLang="en-US" sz="2000" dirty="0">
              <a:solidFill>
                <a:srgbClr val="FF0000"/>
              </a:solidFill>
              <a:latin typeface="微软雅黑" pitchFamily="34" charset="-122"/>
              <a:ea typeface="微软雅黑" pitchFamily="34" charset="-122"/>
              <a:cs typeface="宋体" charset="-122"/>
            </a:endParaRPr>
          </a:p>
        </p:txBody>
      </p:sp>
      <p:sp>
        <p:nvSpPr>
          <p:cNvPr id="41988" name="Rectangle 4"/>
          <p:cNvSpPr>
            <a:spLocks noChangeArrowheads="1"/>
          </p:cNvSpPr>
          <p:nvPr/>
        </p:nvSpPr>
        <p:spPr bwMode="auto">
          <a:xfrm>
            <a:off x="1919288" y="908053"/>
            <a:ext cx="482441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dirty="0">
                <a:solidFill>
                  <a:srgbClr val="000000"/>
                </a:solidFill>
                <a:latin typeface="微软雅黑" pitchFamily="34" charset="-122"/>
                <a:ea typeface="微软雅黑" pitchFamily="34" charset="-122"/>
                <a:cs typeface="Times New Roman" pitchFamily="18" charset="0"/>
              </a:rPr>
              <a:t>②“</a:t>
            </a:r>
            <a:r>
              <a:rPr lang="zh-CN" altLang="en-US" sz="2000" dirty="0">
                <a:solidFill>
                  <a:srgbClr val="000000"/>
                </a:solidFill>
                <a:latin typeface="微软雅黑" pitchFamily="34" charset="-122"/>
                <a:ea typeface="微软雅黑" pitchFamily="34" charset="-122"/>
                <a:cs typeface="Times New Roman" pitchFamily="18" charset="0"/>
              </a:rPr>
              <a:t>今后</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我会按照研究计划努力工作的。将来</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也许会有地心飞船找到‘落日六号’并同它对接</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但愿那时我留下的资料会有用。请你们放心</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我现在已适应这里</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不再觉得狭窄和封闭了</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整个世界都围着我呀</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我闭上眼睛就能看见上面的大草原</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还可以清楚地看见那里的每一朵小花呢。”从这段话中可以看出小姑娘怎样的性格特点和精神品质</a:t>
            </a:r>
            <a:r>
              <a:rPr lang="en-US" altLang="zh-CN" sz="2000" dirty="0">
                <a:solidFill>
                  <a:srgbClr val="000000"/>
                </a:solidFill>
                <a:latin typeface="微软雅黑" pitchFamily="34" charset="-122"/>
                <a:ea typeface="微软雅黑" pitchFamily="34" charset="-122"/>
                <a:cs typeface="Times New Roman" pitchFamily="18" charset="0"/>
              </a:rPr>
              <a:t>?</a:t>
            </a:r>
            <a:endParaRPr lang="en-US" altLang="zh-CN" sz="2000" dirty="0">
              <a:latin typeface="微软雅黑" pitchFamily="34" charset="-122"/>
              <a:ea typeface="微软雅黑" pitchFamily="34" charset="-122"/>
              <a:cs typeface="宋体" charset="-122"/>
            </a:endParaRPr>
          </a:p>
        </p:txBody>
      </p:sp>
      <p:sp>
        <p:nvSpPr>
          <p:cNvPr id="41989" name="Rectangle 5"/>
          <p:cNvSpPr>
            <a:spLocks noChangeArrowheads="1"/>
          </p:cNvSpPr>
          <p:nvPr/>
        </p:nvSpPr>
        <p:spPr bwMode="auto">
          <a:xfrm>
            <a:off x="1992316" y="3716341"/>
            <a:ext cx="47513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dirty="0">
                <a:solidFill>
                  <a:srgbClr val="00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坚强、勇敢、善良、乐观。困于地心而无法返归地表的沉重苦难与对人间美丽景色的留恋和自愿按照原计划努力工作的选择</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彰显出她的人格魅力。</a:t>
            </a:r>
            <a:endParaRPr lang="zh-CN" altLang="en-US" sz="2000" dirty="0">
              <a:solidFill>
                <a:srgbClr val="FF0000"/>
              </a:solidFill>
              <a:latin typeface="微软雅黑" pitchFamily="34" charset="-122"/>
              <a:ea typeface="微软雅黑" pitchFamily="34" charset="-122"/>
              <a:cs typeface="宋体" charset="-122"/>
            </a:endParaRPr>
          </a:p>
        </p:txBody>
      </p:sp>
      <p:pic>
        <p:nvPicPr>
          <p:cNvPr id="41990" name="Picture 6" descr="C:\Users\Administrator\Desktop\课件图12\人物肖像\177926ac9da8b1d1_副本.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543925" y="3644903"/>
            <a:ext cx="1403350" cy="189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41986">
                                            <p:txEl>
                                              <p:pRg st="0" end="0"/>
                                            </p:txEl>
                                          </p:spTgt>
                                        </p:tgtEl>
                                        <p:attrNameLst>
                                          <p:attrName>style.visibility</p:attrName>
                                        </p:attrNameLst>
                                      </p:cBhvr>
                                      <p:to>
                                        <p:strVal val="visible"/>
                                      </p:to>
                                    </p:set>
                                    <p:animEffect transition="in" filter="wedge">
                                      <p:cBhvr>
                                        <p:cTn id="7" dur="2000"/>
                                        <p:tgtEl>
                                          <p:spTgt spid="4198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0" presetClass="entr" presetSubtype="0" fill="hold" nodeType="clickEffect">
                                  <p:stCondLst>
                                    <p:cond delay="0"/>
                                  </p:stCondLst>
                                  <p:childTnLst>
                                    <p:set>
                                      <p:cBhvr>
                                        <p:cTn id="11" dur="1" fill="hold">
                                          <p:stCondLst>
                                            <p:cond delay="0"/>
                                          </p:stCondLst>
                                        </p:cTn>
                                        <p:tgtEl>
                                          <p:spTgt spid="41986">
                                            <p:txEl>
                                              <p:pRg st="1" end="1"/>
                                            </p:txEl>
                                          </p:spTgt>
                                        </p:tgtEl>
                                        <p:attrNameLst>
                                          <p:attrName>style.visibility</p:attrName>
                                        </p:attrNameLst>
                                      </p:cBhvr>
                                      <p:to>
                                        <p:strVal val="visible"/>
                                      </p:to>
                                    </p:set>
                                    <p:animEffect transition="in" filter="wedge">
                                      <p:cBhvr>
                                        <p:cTn id="12" dur="2000"/>
                                        <p:tgtEl>
                                          <p:spTgt spid="4198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0" presetClass="entr" presetSubtype="0" fill="hold" nodeType="clickEffect">
                                  <p:stCondLst>
                                    <p:cond delay="0"/>
                                  </p:stCondLst>
                                  <p:childTnLst>
                                    <p:set>
                                      <p:cBhvr>
                                        <p:cTn id="16" dur="1" fill="hold">
                                          <p:stCondLst>
                                            <p:cond delay="0"/>
                                          </p:stCondLst>
                                        </p:cTn>
                                        <p:tgtEl>
                                          <p:spTgt spid="41986">
                                            <p:txEl>
                                              <p:pRg st="2" end="2"/>
                                            </p:txEl>
                                          </p:spTgt>
                                        </p:tgtEl>
                                        <p:attrNameLst>
                                          <p:attrName>style.visibility</p:attrName>
                                        </p:attrNameLst>
                                      </p:cBhvr>
                                      <p:to>
                                        <p:strVal val="visible"/>
                                      </p:to>
                                    </p:set>
                                    <p:animEffect transition="in" filter="wedge">
                                      <p:cBhvr>
                                        <p:cTn id="17" dur="2000"/>
                                        <p:tgtEl>
                                          <p:spTgt spid="4198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29" presetClass="entr" presetSubtype="0" fill="hold" nodeType="clickEffect">
                                  <p:stCondLst>
                                    <p:cond delay="0"/>
                                  </p:stCondLst>
                                  <p:childTnLst>
                                    <p:set>
                                      <p:cBhvr>
                                        <p:cTn id="21" dur="1" fill="hold">
                                          <p:stCondLst>
                                            <p:cond delay="0"/>
                                          </p:stCondLst>
                                        </p:cTn>
                                        <p:tgtEl>
                                          <p:spTgt spid="41987">
                                            <p:txEl>
                                              <p:pRg st="0" end="0"/>
                                            </p:txEl>
                                          </p:spTgt>
                                        </p:tgtEl>
                                        <p:attrNameLst>
                                          <p:attrName>style.visibility</p:attrName>
                                        </p:attrNameLst>
                                      </p:cBhvr>
                                      <p:to>
                                        <p:strVal val="visible"/>
                                      </p:to>
                                    </p:set>
                                    <p:anim calcmode="lin" valueType="num">
                                      <p:cBhvr>
                                        <p:cTn id="22" dur="1000" fill="hold"/>
                                        <p:tgtEl>
                                          <p:spTgt spid="41987">
                                            <p:txEl>
                                              <p:pRg st="0" end="0"/>
                                            </p:txEl>
                                          </p:spTgt>
                                        </p:tgtEl>
                                        <p:attrNameLst>
                                          <p:attrName>ppt_x</p:attrName>
                                        </p:attrNameLst>
                                      </p:cBhvr>
                                      <p:tavLst>
                                        <p:tav tm="0">
                                          <p:val>
                                            <p:strVal val="#ppt_x-.2"/>
                                          </p:val>
                                        </p:tav>
                                        <p:tav tm="100000">
                                          <p:val>
                                            <p:strVal val="#ppt_x"/>
                                          </p:val>
                                        </p:tav>
                                      </p:tavLst>
                                    </p:anim>
                                    <p:anim calcmode="lin" valueType="num">
                                      <p:cBhvr>
                                        <p:cTn id="23" dur="1000" fill="hold"/>
                                        <p:tgtEl>
                                          <p:spTgt spid="4198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4" dur="1000"/>
                                        <p:tgtEl>
                                          <p:spTgt spid="41987">
                                            <p:txEl>
                                              <p:pRg st="0" end="0"/>
                                            </p:txEl>
                                          </p:spTgt>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9" presetClass="entr" presetSubtype="0" decel="100000" fill="hold" nodeType="clickEffect">
                                  <p:stCondLst>
                                    <p:cond delay="0"/>
                                  </p:stCondLst>
                                  <p:childTnLst>
                                    <p:set>
                                      <p:cBhvr>
                                        <p:cTn id="28" dur="1" fill="hold">
                                          <p:stCondLst>
                                            <p:cond delay="0"/>
                                          </p:stCondLst>
                                        </p:cTn>
                                        <p:tgtEl>
                                          <p:spTgt spid="41988">
                                            <p:txEl>
                                              <p:pRg st="0" end="0"/>
                                            </p:txEl>
                                          </p:spTgt>
                                        </p:tgtEl>
                                        <p:attrNameLst>
                                          <p:attrName>style.visibility</p:attrName>
                                        </p:attrNameLst>
                                      </p:cBhvr>
                                      <p:to>
                                        <p:strVal val="visible"/>
                                      </p:to>
                                    </p:set>
                                    <p:anim calcmode="lin" valueType="num">
                                      <p:cBhvr>
                                        <p:cTn id="29" dur="500" fill="hold"/>
                                        <p:tgtEl>
                                          <p:spTgt spid="41988">
                                            <p:txEl>
                                              <p:pRg st="0" end="0"/>
                                            </p:txEl>
                                          </p:spTgt>
                                        </p:tgtEl>
                                        <p:attrNameLst>
                                          <p:attrName>ppt_w</p:attrName>
                                        </p:attrNameLst>
                                      </p:cBhvr>
                                      <p:tavLst>
                                        <p:tav tm="0">
                                          <p:val>
                                            <p:fltVal val="0"/>
                                          </p:val>
                                        </p:tav>
                                        <p:tav tm="100000">
                                          <p:val>
                                            <p:strVal val="#ppt_w"/>
                                          </p:val>
                                        </p:tav>
                                      </p:tavLst>
                                    </p:anim>
                                    <p:anim calcmode="lin" valueType="num">
                                      <p:cBhvr>
                                        <p:cTn id="30" dur="500" fill="hold"/>
                                        <p:tgtEl>
                                          <p:spTgt spid="41988">
                                            <p:txEl>
                                              <p:pRg st="0" end="0"/>
                                            </p:txEl>
                                          </p:spTgt>
                                        </p:tgtEl>
                                        <p:attrNameLst>
                                          <p:attrName>ppt_h</p:attrName>
                                        </p:attrNameLst>
                                      </p:cBhvr>
                                      <p:tavLst>
                                        <p:tav tm="0">
                                          <p:val>
                                            <p:fltVal val="0"/>
                                          </p:val>
                                        </p:tav>
                                        <p:tav tm="100000">
                                          <p:val>
                                            <p:strVal val="#ppt_h"/>
                                          </p:val>
                                        </p:tav>
                                      </p:tavLst>
                                    </p:anim>
                                    <p:anim calcmode="lin" valueType="num">
                                      <p:cBhvr>
                                        <p:cTn id="31" dur="500" fill="hold"/>
                                        <p:tgtEl>
                                          <p:spTgt spid="41988">
                                            <p:txEl>
                                              <p:pRg st="0" end="0"/>
                                            </p:txEl>
                                          </p:spTgt>
                                        </p:tgtEl>
                                        <p:attrNameLst>
                                          <p:attrName>style.rotation</p:attrName>
                                        </p:attrNameLst>
                                      </p:cBhvr>
                                      <p:tavLst>
                                        <p:tav tm="0">
                                          <p:val>
                                            <p:fltVal val="360"/>
                                          </p:val>
                                        </p:tav>
                                        <p:tav tm="100000">
                                          <p:val>
                                            <p:fltVal val="0"/>
                                          </p:val>
                                        </p:tav>
                                      </p:tavLst>
                                    </p:anim>
                                    <p:animEffect transition="in" filter="fade">
                                      <p:cBhvr>
                                        <p:cTn id="32" dur="500"/>
                                        <p:tgtEl>
                                          <p:spTgt spid="41988">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9" presetClass="entr" presetSubtype="0" fill="hold" nodeType="clickEffect">
                                  <p:stCondLst>
                                    <p:cond delay="0"/>
                                  </p:stCondLst>
                                  <p:childTnLst>
                                    <p:set>
                                      <p:cBhvr>
                                        <p:cTn id="36" dur="1" fill="hold">
                                          <p:stCondLst>
                                            <p:cond delay="0"/>
                                          </p:stCondLst>
                                        </p:cTn>
                                        <p:tgtEl>
                                          <p:spTgt spid="41989">
                                            <p:txEl>
                                              <p:pRg st="0" end="0"/>
                                            </p:txEl>
                                          </p:spTgt>
                                        </p:tgtEl>
                                        <p:attrNameLst>
                                          <p:attrName>style.visibility</p:attrName>
                                        </p:attrNameLst>
                                      </p:cBhvr>
                                      <p:to>
                                        <p:strVal val="visible"/>
                                      </p:to>
                                    </p:set>
                                    <p:anim calcmode="lin" valueType="num">
                                      <p:cBhvr>
                                        <p:cTn id="37" dur="1000" fill="hold"/>
                                        <p:tgtEl>
                                          <p:spTgt spid="41989">
                                            <p:txEl>
                                              <p:pRg st="0" end="0"/>
                                            </p:txEl>
                                          </p:spTgt>
                                        </p:tgtEl>
                                        <p:attrNameLst>
                                          <p:attrName>ppt_x</p:attrName>
                                        </p:attrNameLst>
                                      </p:cBhvr>
                                      <p:tavLst>
                                        <p:tav tm="0">
                                          <p:val>
                                            <p:strVal val="#ppt_x-.2"/>
                                          </p:val>
                                        </p:tav>
                                        <p:tav tm="100000">
                                          <p:val>
                                            <p:strVal val="#ppt_x"/>
                                          </p:val>
                                        </p:tav>
                                      </p:tavLst>
                                    </p:anim>
                                    <p:anim calcmode="lin" valueType="num">
                                      <p:cBhvr>
                                        <p:cTn id="38" dur="1000" fill="hold"/>
                                        <p:tgtEl>
                                          <p:spTgt spid="4198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39" dur="1000"/>
                                        <p:tgtEl>
                                          <p:spTgt spid="41989">
                                            <p:txEl>
                                              <p:pRg st="0" end="0"/>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4" presetClass="entr" presetSubtype="16" fill="hold" nodeType="clickEffect">
                                  <p:stCondLst>
                                    <p:cond delay="0"/>
                                  </p:stCondLst>
                                  <p:childTnLst>
                                    <p:set>
                                      <p:cBhvr>
                                        <p:cTn id="43" dur="1" fill="hold">
                                          <p:stCondLst>
                                            <p:cond delay="0"/>
                                          </p:stCondLst>
                                        </p:cTn>
                                        <p:tgtEl>
                                          <p:spTgt spid="41990"/>
                                        </p:tgtEl>
                                        <p:attrNameLst>
                                          <p:attrName>style.visibility</p:attrName>
                                        </p:attrNameLst>
                                      </p:cBhvr>
                                      <p:to>
                                        <p:strVal val="visible"/>
                                      </p:to>
                                    </p:set>
                                    <p:animEffect transition="in" filter="box(in)">
                                      <p:cBhvr>
                                        <p:cTn id="44" dur="500"/>
                                        <p:tgtEl>
                                          <p:spTgt spid="419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9703"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重点探究</a:t>
            </a:r>
          </a:p>
        </p:txBody>
      </p:sp>
      <p:pic>
        <p:nvPicPr>
          <p:cNvPr id="29704" name="Picture 1" descr="C:\Users\Administrator\Desktop\课件图12\QQ截图20160911164247_副本.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276475" y="1341438"/>
            <a:ext cx="7639050" cy="467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5" name="Rectangle 2"/>
          <p:cNvSpPr>
            <a:spLocks noChangeArrowheads="1"/>
          </p:cNvSpPr>
          <p:nvPr/>
        </p:nvSpPr>
        <p:spPr bwMode="auto">
          <a:xfrm>
            <a:off x="2855913" y="1773238"/>
            <a:ext cx="6443662"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③“</a:t>
            </a:r>
            <a:r>
              <a:rPr lang="zh-CN" altLang="en-US" sz="2400" dirty="0">
                <a:solidFill>
                  <a:srgbClr val="000000"/>
                </a:solidFill>
                <a:latin typeface="微软雅黑" pitchFamily="34" charset="-122"/>
                <a:ea typeface="微软雅黑" pitchFamily="34" charset="-122"/>
                <a:cs typeface="Times New Roman" pitchFamily="18" charset="0"/>
              </a:rPr>
              <a:t>不管走到天涯海角</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我离她都不会再远了”的深刻含义是什么</a:t>
            </a:r>
            <a:r>
              <a:rPr lang="en-US" altLang="zh-CN" sz="2400" dirty="0">
                <a:solidFill>
                  <a:srgbClr val="000000"/>
                </a:solidFill>
                <a:latin typeface="微软雅黑" pitchFamily="34" charset="-122"/>
                <a:ea typeface="微软雅黑" pitchFamily="34" charset="-122"/>
                <a:cs typeface="Times New Roman" pitchFamily="18" charset="0"/>
              </a:rPr>
              <a:t>?</a:t>
            </a:r>
            <a:endParaRPr lang="en-US" altLang="zh-CN" sz="2400" dirty="0">
              <a:latin typeface="微软雅黑" pitchFamily="34" charset="-122"/>
              <a:ea typeface="微软雅黑" pitchFamily="34" charset="-122"/>
              <a:cs typeface="宋体" charset="-122"/>
            </a:endParaRPr>
          </a:p>
        </p:txBody>
      </p:sp>
      <p:sp>
        <p:nvSpPr>
          <p:cNvPr id="39939" name="Rectangle 3"/>
          <p:cNvSpPr>
            <a:spLocks noChangeArrowheads="1"/>
          </p:cNvSpPr>
          <p:nvPr/>
        </p:nvSpPr>
        <p:spPr bwMode="auto">
          <a:xfrm>
            <a:off x="2782888" y="2924883"/>
            <a:ext cx="6265862"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FF0000"/>
                </a:solidFill>
                <a:latin typeface="微软雅黑" pitchFamily="34" charset="-122"/>
                <a:ea typeface="微软雅黑" pitchFamily="34" charset="-122"/>
                <a:cs typeface="Times New Roman" pitchFamily="18" charset="0"/>
              </a:rPr>
              <a:t>        </a:t>
            </a:r>
            <a:r>
              <a:rPr lang="zh-CN" altLang="en-US" sz="2400" dirty="0">
                <a:solidFill>
                  <a:srgbClr val="FF0000"/>
                </a:solidFill>
                <a:latin typeface="微软雅黑" pitchFamily="34" charset="-122"/>
                <a:ea typeface="微软雅黑" pitchFamily="34" charset="-122"/>
                <a:cs typeface="Times New Roman" pitchFamily="18" charset="0"/>
              </a:rPr>
              <a:t>这是一个安慰着“我”的想法</a:t>
            </a:r>
            <a:r>
              <a:rPr lang="en-US" altLang="zh-CN" sz="2400" dirty="0">
                <a:solidFill>
                  <a:srgbClr val="FF0000"/>
                </a:solidFill>
                <a:latin typeface="微软雅黑" pitchFamily="34" charset="-122"/>
                <a:ea typeface="微软雅黑" pitchFamily="34" charset="-122"/>
                <a:cs typeface="Times New Roman" pitchFamily="18" charset="0"/>
              </a:rPr>
              <a:t>,</a:t>
            </a:r>
            <a:r>
              <a:rPr lang="zh-CN" altLang="en-US" sz="2400" dirty="0">
                <a:solidFill>
                  <a:srgbClr val="FF0000"/>
                </a:solidFill>
                <a:latin typeface="微软雅黑" pitchFamily="34" charset="-122"/>
                <a:ea typeface="微软雅黑" pitchFamily="34" charset="-122"/>
                <a:cs typeface="Times New Roman" pitchFamily="18" charset="0"/>
              </a:rPr>
              <a:t>意思是“她”对我生活的影响会永远永远。</a:t>
            </a:r>
            <a:endParaRPr lang="zh-CN" altLang="en-US" sz="2400" dirty="0">
              <a:solidFill>
                <a:srgbClr val="FF0000"/>
              </a:solidFill>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p:cTn id="7" dur="1000" fill="hold"/>
                                        <p:tgtEl>
                                          <p:spTgt spid="39939">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39939">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30727"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拓展延伸</a:t>
            </a:r>
          </a:p>
        </p:txBody>
      </p:sp>
      <p:sp>
        <p:nvSpPr>
          <p:cNvPr id="40961" name="Rectangle 1"/>
          <p:cNvSpPr>
            <a:spLocks noChangeArrowheads="1"/>
          </p:cNvSpPr>
          <p:nvPr/>
        </p:nvSpPr>
        <p:spPr bwMode="auto">
          <a:xfrm>
            <a:off x="2063753" y="1052516"/>
            <a:ext cx="5903913"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阅读了</a:t>
            </a:r>
            <a:r>
              <a:rPr lang="zh-CN"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带上她的眼睛</a:t>
            </a:r>
            <a:r>
              <a:rPr lang="zh-CN"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一文</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读后你内心的最大感受是什么</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说出来大家一起分享。</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1.</a:t>
            </a:r>
            <a:r>
              <a:rPr lang="zh-CN" altLang="en-US" sz="2000" dirty="0">
                <a:solidFill>
                  <a:srgbClr val="000000"/>
                </a:solidFill>
                <a:latin typeface="微软雅黑" pitchFamily="34" charset="-122"/>
                <a:ea typeface="微软雅黑" pitchFamily="34" charset="-122"/>
                <a:cs typeface="Times New Roman" pitchFamily="18" charset="0"/>
              </a:rPr>
              <a:t>在这巨大的水晶球中心</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我看到了停泊在那里的“落日六号”地航飞船</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感受到了从几千公里深的地球中心传出的她的心跳。我想象着金色的阳光和银色的月光透射到这个星球的中心</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我听到了那里传出的她吟唱的</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月光</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2.</a:t>
            </a:r>
            <a:r>
              <a:rPr lang="zh-CN" altLang="en-US" sz="2000" dirty="0">
                <a:solidFill>
                  <a:srgbClr val="000000"/>
                </a:solidFill>
                <a:latin typeface="微软雅黑" pitchFamily="34" charset="-122"/>
                <a:ea typeface="微软雅黑" pitchFamily="34" charset="-122"/>
                <a:cs typeface="Times New Roman" pitchFamily="18" charset="0"/>
              </a:rPr>
              <a:t>在漫长的宇宙生命中</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我们的不快乐究竟算是什么呢 </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真的</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如果你不快乐</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请阅读这篇很短的小说</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你会发现 </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我们拥有的真的很多</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很多</a:t>
            </a:r>
            <a:r>
              <a:rPr lang="en-US" altLang="zh-CN" sz="2000" dirty="0">
                <a:solidFill>
                  <a:srgbClr val="000000"/>
                </a:solidFill>
                <a:latin typeface="微软雅黑" pitchFamily="34" charset="-122"/>
                <a:ea typeface="微软雅黑" pitchFamily="34" charset="-122"/>
                <a:cs typeface="Times New Roman" pitchFamily="18" charset="0"/>
              </a:rPr>
              <a:t>……</a:t>
            </a:r>
            <a:endParaRPr lang="en-US" altLang="zh-CN" sz="2000" dirty="0">
              <a:latin typeface="微软雅黑" pitchFamily="34" charset="-122"/>
              <a:ea typeface="微软雅黑" pitchFamily="34" charset="-122"/>
              <a:cs typeface="宋体" charset="-122"/>
            </a:endParaRPr>
          </a:p>
        </p:txBody>
      </p:sp>
      <p:pic>
        <p:nvPicPr>
          <p:cNvPr id="40962" name="Picture 2" descr="C:\Users\Administrator\Desktop\课件图12\思考人物\u=107600428,2987985245&amp;fm=21&amp;gp=0_副本.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56366" y="2795591"/>
            <a:ext cx="3527425" cy="470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云形标注 8"/>
          <p:cNvSpPr/>
          <p:nvPr/>
        </p:nvSpPr>
        <p:spPr>
          <a:xfrm>
            <a:off x="8183563" y="476250"/>
            <a:ext cx="2089150" cy="2376488"/>
          </a:xfrm>
          <a:prstGeom prst="cloudCallou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0963" name="Picture 3" descr="C:\Users\Administrator\Desktop\课件图12\u=709788080,2448408625&amp;fm=21&amp;gp=0.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616953" y="1052516"/>
            <a:ext cx="1096963" cy="134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40961">
                                            <p:txEl>
                                              <p:pRg st="0" end="0"/>
                                            </p:txEl>
                                          </p:spTgt>
                                        </p:tgtEl>
                                        <p:attrNameLst>
                                          <p:attrName>style.visibility</p:attrName>
                                        </p:attrNameLst>
                                      </p:cBhvr>
                                      <p:to>
                                        <p:strVal val="visible"/>
                                      </p:to>
                                    </p:set>
                                    <p:anim calcmode="lin" valueType="num">
                                      <p:cBhvr>
                                        <p:cTn id="7" dur="1000" fill="hold"/>
                                        <p:tgtEl>
                                          <p:spTgt spid="40961">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40961">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40961">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40961">
                                            <p:txEl>
                                              <p:pRg st="1" end="1"/>
                                            </p:txEl>
                                          </p:spTgt>
                                        </p:tgtEl>
                                        <p:attrNameLst>
                                          <p:attrName>style.visibility</p:attrName>
                                        </p:attrNameLst>
                                      </p:cBhvr>
                                      <p:to>
                                        <p:strVal val="visible"/>
                                      </p:to>
                                    </p:set>
                                    <p:anim calcmode="lin" valueType="num">
                                      <p:cBhvr>
                                        <p:cTn id="12" dur="1000" fill="hold"/>
                                        <p:tgtEl>
                                          <p:spTgt spid="40961">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40961">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40961">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40961">
                                            <p:txEl>
                                              <p:pRg st="2" end="2"/>
                                            </p:txEl>
                                          </p:spTgt>
                                        </p:tgtEl>
                                        <p:attrNameLst>
                                          <p:attrName>style.visibility</p:attrName>
                                        </p:attrNameLst>
                                      </p:cBhvr>
                                      <p:to>
                                        <p:strVal val="visible"/>
                                      </p:to>
                                    </p:set>
                                    <p:anim calcmode="lin" valueType="num">
                                      <p:cBhvr>
                                        <p:cTn id="17" dur="1000" fill="hold"/>
                                        <p:tgtEl>
                                          <p:spTgt spid="40961">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40961">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40961">
                                            <p:txEl>
                                              <p:pRg st="2" end="2"/>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12" presetClass="entr" presetSubtype="4" fill="hold" nodeType="clickEffect">
                                  <p:stCondLst>
                                    <p:cond delay="0"/>
                                  </p:stCondLst>
                                  <p:childTnLst>
                                    <p:set>
                                      <p:cBhvr>
                                        <p:cTn id="23" dur="1" fill="hold">
                                          <p:stCondLst>
                                            <p:cond delay="0"/>
                                          </p:stCondLst>
                                        </p:cTn>
                                        <p:tgtEl>
                                          <p:spTgt spid="40962"/>
                                        </p:tgtEl>
                                        <p:attrNameLst>
                                          <p:attrName>style.visibility</p:attrName>
                                        </p:attrNameLst>
                                      </p:cBhvr>
                                      <p:to>
                                        <p:strVal val="visible"/>
                                      </p:to>
                                    </p:set>
                                    <p:animEffect transition="in" filter="slide(fromBottom)">
                                      <p:cBhvr>
                                        <p:cTn id="24" dur="500"/>
                                        <p:tgtEl>
                                          <p:spTgt spid="40962"/>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4" presetClass="entr" presetSubtype="16"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box(in)">
                                      <p:cBhvr>
                                        <p:cTn id="29" dur="500"/>
                                        <p:tgtEl>
                                          <p:spTgt spid="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5" presetClass="entr" presetSubtype="10" fill="hold" nodeType="clickEffect">
                                  <p:stCondLst>
                                    <p:cond delay="0"/>
                                  </p:stCondLst>
                                  <p:childTnLst>
                                    <p:set>
                                      <p:cBhvr>
                                        <p:cTn id="33" dur="1" fill="hold">
                                          <p:stCondLst>
                                            <p:cond delay="0"/>
                                          </p:stCondLst>
                                        </p:cTn>
                                        <p:tgtEl>
                                          <p:spTgt spid="40963"/>
                                        </p:tgtEl>
                                        <p:attrNameLst>
                                          <p:attrName>style.visibility</p:attrName>
                                        </p:attrNameLst>
                                      </p:cBhvr>
                                      <p:to>
                                        <p:strVal val="visible"/>
                                      </p:to>
                                    </p:set>
                                    <p:animEffect transition="in" filter="checkerboard(across)">
                                      <p:cBhvr>
                                        <p:cTn id="34" dur="500"/>
                                        <p:tgtEl>
                                          <p:spTgt spid="409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1"/>
            <a:ext cx="2016224"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31751"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布置作业</a:t>
            </a:r>
          </a:p>
        </p:txBody>
      </p:sp>
      <p:pic>
        <p:nvPicPr>
          <p:cNvPr id="31752" name="Picture 2"/>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3" y="1628775"/>
            <a:ext cx="9288463" cy="338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3" name="Rectangle 1"/>
          <p:cNvSpPr>
            <a:spLocks noChangeArrowheads="1"/>
          </p:cNvSpPr>
          <p:nvPr/>
        </p:nvSpPr>
        <p:spPr bwMode="auto">
          <a:xfrm>
            <a:off x="3000375" y="2459745"/>
            <a:ext cx="619125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课外阅读一些科幻小说名作</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比如刘慈欣的</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朝闻道</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a:t>
            </a:r>
            <a:endParaRPr lang="zh-CN" altLang="en-US" sz="2400" dirty="0">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073"/>
                                        </p:tgtEl>
                                        <p:attrNameLst>
                                          <p:attrName>style.visibility</p:attrName>
                                        </p:attrNameLst>
                                      </p:cBhvr>
                                      <p:to>
                                        <p:strVal val="visible"/>
                                      </p:to>
                                    </p:set>
                                    <p:animEffect transition="in" filter="slide(fromBottom)">
                                      <p:cBhvr>
                                        <p:cTn id="7" dur="5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3"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14343"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课前准备</a:t>
            </a:r>
          </a:p>
        </p:txBody>
      </p:sp>
      <p:sp>
        <p:nvSpPr>
          <p:cNvPr id="10" name="圆角矩形 9"/>
          <p:cNvSpPr/>
          <p:nvPr/>
        </p:nvSpPr>
        <p:spPr>
          <a:xfrm>
            <a:off x="1991544" y="1628800"/>
            <a:ext cx="8136904" cy="3816424"/>
          </a:xfrm>
          <a:prstGeom prst="roundRect">
            <a:avLst>
              <a:gd name="adj" fmla="val 10006"/>
            </a:avLst>
          </a:prstGeom>
          <a:solidFill>
            <a:schemeClr val="accent2">
              <a:lumMod val="40000"/>
              <a:lumOff val="60000"/>
            </a:schemeClr>
          </a:solidFill>
          <a:ln w="25400" cap="flat" cmpd="sng" algn="ctr">
            <a:noFill/>
            <a:prstDash val="solid"/>
          </a:ln>
          <a:effectLst>
            <a:innerShdw blurRad="63500" dist="25400" dir="13500000">
              <a:prstClr val="black">
                <a:alpha val="61000"/>
              </a:prstClr>
            </a:innerShdw>
          </a:effectLst>
        </p:spPr>
        <p:txBody>
          <a:bodyPr anchor="ctr"/>
          <a:lstStyle/>
          <a:p>
            <a:pPr algn="ctr" fontAlgn="auto">
              <a:spcBef>
                <a:spcPts val="0"/>
              </a:spcBef>
              <a:spcAft>
                <a:spcPts val="0"/>
              </a:spcAft>
              <a:defRPr/>
            </a:pPr>
            <a:endParaRPr lang="en-US" sz="1800" kern="0">
              <a:solidFill>
                <a:sysClr val="window" lastClr="FFFFFF"/>
              </a:solidFill>
              <a:latin typeface="Calibri"/>
              <a:ea typeface="+mn-ea"/>
            </a:endParaRPr>
          </a:p>
        </p:txBody>
      </p:sp>
      <p:sp>
        <p:nvSpPr>
          <p:cNvPr id="12" name="矩形 11"/>
          <p:cNvSpPr>
            <a:spLocks noChangeArrowheads="1"/>
          </p:cNvSpPr>
          <p:nvPr/>
        </p:nvSpPr>
        <p:spPr bwMode="auto">
          <a:xfrm>
            <a:off x="2208216" y="1557338"/>
            <a:ext cx="6408737" cy="378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ltLang="zh-CN" sz="2000" dirty="0">
                <a:latin typeface="微软雅黑" pitchFamily="34" charset="-122"/>
                <a:ea typeface="微软雅黑" pitchFamily="34" charset="-122"/>
              </a:rPr>
              <a:t>      </a:t>
            </a:r>
            <a:r>
              <a:rPr lang="zh-CN" altLang="zh-CN" sz="2000" dirty="0">
                <a:latin typeface="微软雅黑" pitchFamily="34" charset="-122"/>
                <a:ea typeface="微软雅黑" pitchFamily="34" charset="-122"/>
              </a:rPr>
              <a:t>人类对于太空的向往</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从远古的洪荒时代直到今日</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从未间断过。不过当我们衣不蔽体的祖先们站立在星空下仰望时</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也许最初能够感觉到的只是恐惧与神秘。当人类以其勇敢和智慧占据了整个地球以后</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那种对太空世界向往己久而又难以遏止的感情就变成了一种强烈的冲动</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要征服太空。而今</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这一梦想已经成为了现实。那么对于我们生存的地层</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人类在做怎样的努力呢</a:t>
            </a:r>
            <a:r>
              <a:rPr lang="en-US" altLang="zh-CN" sz="2000" dirty="0">
                <a:latin typeface="微软雅黑" pitchFamily="34" charset="-122"/>
                <a:ea typeface="微软雅黑" pitchFamily="34" charset="-122"/>
              </a:rPr>
              <a:t>?</a:t>
            </a:r>
            <a:r>
              <a:rPr lang="zh-CN" altLang="zh-CN" sz="2000" dirty="0">
                <a:latin typeface="微软雅黑" pitchFamily="34" charset="-122"/>
                <a:ea typeface="微软雅黑" pitchFamily="34" charset="-122"/>
              </a:rPr>
              <a:t>科幻作家刘慈欣的作品将带我们一探究竟。</a:t>
            </a:r>
            <a:endParaRPr lang="zh-CN" altLang="en-US" sz="2000" dirty="0">
              <a:latin typeface="微软雅黑" pitchFamily="34" charset="-122"/>
              <a:ea typeface="微软雅黑" pitchFamily="34" charset="-122"/>
            </a:endParaRPr>
          </a:p>
        </p:txBody>
      </p:sp>
      <p:pic>
        <p:nvPicPr>
          <p:cNvPr id="17409" name="Picture 1" descr="C:\Users\Administrator\Desktop\课件图12\人物肖像\1897de18a49a2e48_副本.jpg"/>
          <p:cNvPicPr>
            <a:picLocks noChangeAspect="1" noChangeArrowheads="1"/>
          </p:cNvPicPr>
          <p:nvPr/>
        </p:nvPicPr>
        <p:blipFill>
          <a:blip r:embed="rId2" cstate="email">
            <a:clrChange>
              <a:clrFrom>
                <a:srgbClr val="FBF9FE"/>
              </a:clrFrom>
              <a:clrTo>
                <a:srgbClr val="FBF9FE">
                  <a:alpha val="0"/>
                </a:srgbClr>
              </a:clrTo>
            </a:clrChange>
            <a:extLst>
              <a:ext uri="{28A0092B-C50C-407E-A947-70E740481C1C}">
                <a14:useLocalDpi xmlns:a14="http://schemas.microsoft.com/office/drawing/2010/main"/>
              </a:ext>
            </a:extLst>
          </a:blip>
          <a:srcRect/>
          <a:stretch>
            <a:fillRect/>
          </a:stretch>
        </p:blipFill>
        <p:spPr bwMode="auto">
          <a:xfrm>
            <a:off x="8616953" y="2276478"/>
            <a:ext cx="2271713" cy="324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p:nvPr/>
        </p:nvSpPr>
        <p:spPr>
          <a:xfrm>
            <a:off x="8832304" y="774389"/>
            <a:ext cx="1800200" cy="261610"/>
          </a:xfrm>
          <a:prstGeom prst="rect">
            <a:avLst/>
          </a:prstGeom>
          <a:noFill/>
        </p:spPr>
        <p:txBody>
          <a:bodyPr wrap="square" rtlCol="0">
            <a:spAutoFit/>
          </a:bodyPr>
          <a:lstStyle/>
          <a:p>
            <a:r>
              <a:rPr lang="en-US" altLang="zh-CN" sz="1100" dirty="0">
                <a:solidFill>
                  <a:srgbClr val="FEFEFE"/>
                </a:solidFill>
              </a:rPr>
              <a:t>https://www.ypppt.com/</a:t>
            </a:r>
            <a:endParaRPr lang="zh-CN" altLang="en-US" sz="1100" dirty="0">
              <a:solidFill>
                <a:srgbClr val="FEFEFE"/>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box(in)">
                                      <p:cBhvr>
                                        <p:cTn id="7" dur="500"/>
                                        <p:tgtEl>
                                          <p:spTgt spid="1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nodeType="clickEffect">
                                  <p:stCondLst>
                                    <p:cond delay="0"/>
                                  </p:stCondLst>
                                  <p:childTnLst>
                                    <p:set>
                                      <p:cBhvr>
                                        <p:cTn id="11" dur="1" fill="hold">
                                          <p:stCondLst>
                                            <p:cond delay="0"/>
                                          </p:stCondLst>
                                        </p:cTn>
                                        <p:tgtEl>
                                          <p:spTgt spid="17409"/>
                                        </p:tgtEl>
                                        <p:attrNameLst>
                                          <p:attrName>style.visibility</p:attrName>
                                        </p:attrNameLst>
                                      </p:cBhvr>
                                      <p:to>
                                        <p:strVal val="visible"/>
                                      </p:to>
                                    </p:set>
                                    <p:animEffect transition="in" filter="box(in)">
                                      <p:cBhvr>
                                        <p:cTn id="12" dur="500"/>
                                        <p:tgtEl>
                                          <p:spTgt spid="174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1"/>
            <a:ext cx="2016224"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32775"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板书设计</a:t>
            </a:r>
          </a:p>
        </p:txBody>
      </p:sp>
      <p:sp>
        <p:nvSpPr>
          <p:cNvPr id="32776" name="Rectangle 3"/>
          <p:cNvSpPr>
            <a:spLocks noChangeArrowheads="1"/>
          </p:cNvSpPr>
          <p:nvPr/>
        </p:nvSpPr>
        <p:spPr bwMode="auto">
          <a:xfrm>
            <a:off x="1524003" y="424934"/>
            <a:ext cx="18473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endParaRPr lang="zh-CN" altLang="zh-CN" sz="1800"/>
          </a:p>
        </p:txBody>
      </p:sp>
      <p:sp>
        <p:nvSpPr>
          <p:cNvPr id="2049" name="Rectangle 1"/>
          <p:cNvSpPr>
            <a:spLocks noChangeArrowheads="1"/>
          </p:cNvSpPr>
          <p:nvPr/>
        </p:nvSpPr>
        <p:spPr bwMode="auto">
          <a:xfrm>
            <a:off x="2208213" y="1628778"/>
            <a:ext cx="9144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带上她的眼睛</a:t>
            </a:r>
            <a:endParaRPr lang="zh-CN" altLang="en-US"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　开篇悬念→我带上她的眼睛草原旅行→</a:t>
            </a:r>
            <a:endParaRPr lang="en-US" altLang="zh-CN" sz="2400" dirty="0">
              <a:solidFill>
                <a:srgbClr val="000000"/>
              </a:solidFill>
              <a:latin typeface="微软雅黑" pitchFamily="34" charset="-122"/>
              <a:ea typeface="微软雅黑" pitchFamily="34" charset="-122"/>
              <a:cs typeface="Times New Roman" pitchFamily="18" charset="0"/>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“落日六号”解开疑团</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科学与幻想相结合</a:t>
            </a:r>
            <a:r>
              <a:rPr lang="en-US" altLang="zh-CN" sz="2400" dirty="0">
                <a:solidFill>
                  <a:srgbClr val="000000"/>
                </a:solidFill>
                <a:latin typeface="微软雅黑" pitchFamily="34" charset="-122"/>
                <a:ea typeface="微软雅黑" pitchFamily="34" charset="-122"/>
                <a:cs typeface="Times New Roman" pitchFamily="18" charset="0"/>
              </a:rPr>
              <a:t>)</a:t>
            </a:r>
            <a:endParaRPr lang="en-US" altLang="zh-CN" sz="2400" dirty="0">
              <a:latin typeface="微软雅黑" pitchFamily="34" charset="-122"/>
              <a:ea typeface="微软雅黑" pitchFamily="34" charset="-122"/>
              <a:cs typeface="宋体" charset="-122"/>
            </a:endParaRPr>
          </a:p>
          <a:p>
            <a:pPr eaLnBrk="0" hangingPunct="0">
              <a:lnSpc>
                <a:spcPct val="150000"/>
              </a:lnSpc>
            </a:pPr>
            <a:endParaRPr lang="en-US" altLang="zh-CN" sz="2400" dirty="0">
              <a:latin typeface="微软雅黑" pitchFamily="34" charset="-122"/>
              <a:ea typeface="微软雅黑" pitchFamily="34" charset="-122"/>
              <a:cs typeface="宋体" charset="-122"/>
            </a:endParaRPr>
          </a:p>
        </p:txBody>
      </p:sp>
      <p:sp>
        <p:nvSpPr>
          <p:cNvPr id="14" name="圆角矩形 13"/>
          <p:cNvSpPr/>
          <p:nvPr/>
        </p:nvSpPr>
        <p:spPr>
          <a:xfrm>
            <a:off x="1992316" y="1557341"/>
            <a:ext cx="7775575" cy="3024187"/>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5" name="Picture 4" descr="C:\Users\Administrator\Desktop\课件图12\书包与办公用品\u=59254760,4032647828&amp;fm=21&amp;gp=0.jpg"/>
          <p:cNvPicPr>
            <a:picLocks noChangeAspect="1" noChangeArrowheads="1"/>
          </p:cNvPicPr>
          <p:nvPr/>
        </p:nvPicPr>
        <p:blipFill>
          <a:blip r:embed="rId2" cstate="print"/>
          <a:srcRect/>
          <a:stretch>
            <a:fillRect/>
          </a:stretch>
        </p:blipFill>
        <p:spPr bwMode="auto">
          <a:xfrm>
            <a:off x="8904315" y="3356992"/>
            <a:ext cx="1552575" cy="1714500"/>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2049">
                                            <p:txEl>
                                              <p:pRg st="0" end="0"/>
                                            </p:txEl>
                                          </p:spTgt>
                                        </p:tgtEl>
                                        <p:attrNameLst>
                                          <p:attrName>style.visibility</p:attrName>
                                        </p:attrNameLst>
                                      </p:cBhvr>
                                      <p:to>
                                        <p:strVal val="visible"/>
                                      </p:to>
                                    </p:set>
                                    <p:animEffect transition="in" filter="wedge">
                                      <p:cBhvr>
                                        <p:cTn id="7" dur="2000"/>
                                        <p:tgtEl>
                                          <p:spTgt spid="2049">
                                            <p:txEl>
                                              <p:pRg st="0" end="0"/>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2049">
                                            <p:txEl>
                                              <p:pRg st="1" end="1"/>
                                            </p:txEl>
                                          </p:spTgt>
                                        </p:tgtEl>
                                        <p:attrNameLst>
                                          <p:attrName>style.visibility</p:attrName>
                                        </p:attrNameLst>
                                      </p:cBhvr>
                                      <p:to>
                                        <p:strVal val="visible"/>
                                      </p:to>
                                    </p:set>
                                    <p:animEffect transition="in" filter="wedge">
                                      <p:cBhvr>
                                        <p:cTn id="10" dur="2000"/>
                                        <p:tgtEl>
                                          <p:spTgt spid="2049">
                                            <p:txEl>
                                              <p:pRg st="1" end="1"/>
                                            </p:txEl>
                                          </p:spTgt>
                                        </p:tgtEl>
                                      </p:cBhvr>
                                    </p:animEffect>
                                  </p:childTnLst>
                                </p:cTn>
                              </p:par>
                              <p:par>
                                <p:cTn id="11" presetID="20" presetClass="entr" presetSubtype="0" fill="hold" nodeType="withEffect">
                                  <p:stCondLst>
                                    <p:cond delay="0"/>
                                  </p:stCondLst>
                                  <p:childTnLst>
                                    <p:set>
                                      <p:cBhvr>
                                        <p:cTn id="12" dur="1" fill="hold">
                                          <p:stCondLst>
                                            <p:cond delay="0"/>
                                          </p:stCondLst>
                                        </p:cTn>
                                        <p:tgtEl>
                                          <p:spTgt spid="2049">
                                            <p:txEl>
                                              <p:pRg st="2" end="2"/>
                                            </p:txEl>
                                          </p:spTgt>
                                        </p:tgtEl>
                                        <p:attrNameLst>
                                          <p:attrName>style.visibility</p:attrName>
                                        </p:attrNameLst>
                                      </p:cBhvr>
                                      <p:to>
                                        <p:strVal val="visible"/>
                                      </p:to>
                                    </p:set>
                                    <p:animEffect transition="in" filter="wedge">
                                      <p:cBhvr>
                                        <p:cTn id="13" dur="2000"/>
                                        <p:tgtEl>
                                          <p:spTgt spid="204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474631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1"/>
            <a:ext cx="208823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15367" name="TextBox 7"/>
          <p:cNvSpPr txBox="1">
            <a:spLocks noChangeArrowheads="1"/>
          </p:cNvSpPr>
          <p:nvPr/>
        </p:nvSpPr>
        <p:spPr bwMode="auto">
          <a:xfrm>
            <a:off x="2927350" y="188916"/>
            <a:ext cx="1620838"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预习展示</a:t>
            </a:r>
            <a:endParaRPr lang="zh-CN" altLang="zh-CN" sz="2800" b="1" dirty="0">
              <a:latin typeface="微软雅黑" pitchFamily="34" charset="-122"/>
              <a:ea typeface="微软雅黑" pitchFamily="34" charset="-122"/>
            </a:endParaRPr>
          </a:p>
          <a:p>
            <a:pPr eaLnBrk="1" hangingPunct="1"/>
            <a:r>
              <a:rPr lang="zh-CN" altLang="en-US" sz="2800" b="1" dirty="0">
                <a:latin typeface="微软雅黑" pitchFamily="34" charset="-122"/>
                <a:ea typeface="微软雅黑" pitchFamily="34" charset="-122"/>
              </a:rPr>
              <a:t> </a:t>
            </a:r>
          </a:p>
        </p:txBody>
      </p:sp>
      <p:pic>
        <p:nvPicPr>
          <p:cNvPr id="15368" name="Picture 4"/>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74825" y="1412875"/>
            <a:ext cx="8713788"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5" name="Rectangle 1"/>
          <p:cNvSpPr>
            <a:spLocks noChangeArrowheads="1"/>
          </p:cNvSpPr>
          <p:nvPr/>
        </p:nvSpPr>
        <p:spPr bwMode="auto">
          <a:xfrm>
            <a:off x="2424113" y="2028828"/>
            <a:ext cx="9144000"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一</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预习任务</a:t>
            </a:r>
            <a:endParaRPr lang="zh-CN" altLang="en-US" sz="2400" dirty="0">
              <a:latin typeface="微软雅黑" pitchFamily="34" charset="-122"/>
              <a:ea typeface="微软雅黑" pitchFamily="34" charset="-122"/>
              <a:cs typeface="宋体" charset="-122"/>
            </a:endParaRPr>
          </a:p>
          <a:p>
            <a:pPr eaLnBrk="0" hangingPunct="0">
              <a:lnSpc>
                <a:spcPct val="150000"/>
              </a:lnSpc>
            </a:pPr>
            <a:r>
              <a:rPr lang="en-US" altLang="zh-CN" sz="2400" dirty="0">
                <a:solidFill>
                  <a:srgbClr val="FF0000"/>
                </a:solidFill>
                <a:latin typeface="微软雅黑" pitchFamily="34" charset="-122"/>
                <a:ea typeface="微软雅黑" pitchFamily="34" charset="-122"/>
                <a:cs typeface="Times New Roman" pitchFamily="18" charset="0"/>
              </a:rPr>
              <a:t>1.</a:t>
            </a:r>
            <a:r>
              <a:rPr lang="zh-CN" altLang="en-US" sz="2400" dirty="0">
                <a:solidFill>
                  <a:srgbClr val="FF0000"/>
                </a:solidFill>
                <a:latin typeface="微软雅黑" pitchFamily="34" charset="-122"/>
                <a:ea typeface="微软雅黑" pitchFamily="34" charset="-122"/>
                <a:cs typeface="Times New Roman" pitchFamily="18" charset="0"/>
              </a:rPr>
              <a:t>掌握本文重点生字词</a:t>
            </a:r>
            <a:r>
              <a:rPr lang="en-US" altLang="zh-CN" sz="2400" dirty="0">
                <a:solidFill>
                  <a:srgbClr val="FF0000"/>
                </a:solidFill>
                <a:latin typeface="微软雅黑" pitchFamily="34" charset="-122"/>
                <a:ea typeface="微软雅黑" pitchFamily="34" charset="-122"/>
                <a:cs typeface="Times New Roman" pitchFamily="18" charset="0"/>
              </a:rPr>
              <a:t>,</a:t>
            </a:r>
            <a:r>
              <a:rPr lang="zh-CN" altLang="en-US" sz="2400" dirty="0">
                <a:solidFill>
                  <a:srgbClr val="FF0000"/>
                </a:solidFill>
                <a:latin typeface="微软雅黑" pitchFamily="34" charset="-122"/>
                <a:ea typeface="微软雅黑" pitchFamily="34" charset="-122"/>
                <a:cs typeface="Times New Roman" pitchFamily="18" charset="0"/>
              </a:rPr>
              <a:t>解释重点词语的意思。</a:t>
            </a:r>
            <a:endParaRPr lang="zh-CN" altLang="en-US" sz="2400" dirty="0">
              <a:solidFill>
                <a:srgbClr val="FF0000"/>
              </a:solidFill>
              <a:latin typeface="微软雅黑" pitchFamily="34" charset="-122"/>
              <a:ea typeface="微软雅黑" pitchFamily="34" charset="-122"/>
              <a:cs typeface="宋体" charset="-122"/>
            </a:endParaRPr>
          </a:p>
          <a:p>
            <a:pPr eaLnBrk="0" hangingPunct="0">
              <a:lnSpc>
                <a:spcPct val="150000"/>
              </a:lnSpc>
            </a:pPr>
            <a:r>
              <a:rPr lang="en-US" altLang="zh-CN" sz="2400" dirty="0">
                <a:solidFill>
                  <a:srgbClr val="FF0000"/>
                </a:solidFill>
                <a:latin typeface="微软雅黑" pitchFamily="34" charset="-122"/>
                <a:ea typeface="微软雅黑" pitchFamily="34" charset="-122"/>
                <a:cs typeface="Times New Roman" pitchFamily="18" charset="0"/>
              </a:rPr>
              <a:t>2.</a:t>
            </a:r>
            <a:r>
              <a:rPr lang="zh-CN" altLang="en-US" sz="2400" dirty="0">
                <a:solidFill>
                  <a:srgbClr val="FF0000"/>
                </a:solidFill>
                <a:latin typeface="微软雅黑" pitchFamily="34" charset="-122"/>
                <a:ea typeface="微软雅黑" pitchFamily="34" charset="-122"/>
                <a:cs typeface="Times New Roman" pitchFamily="18" charset="0"/>
              </a:rPr>
              <a:t>了解作者及本文写作背景。</a:t>
            </a:r>
            <a:endParaRPr lang="zh-CN" altLang="en-US" sz="2400" dirty="0">
              <a:solidFill>
                <a:srgbClr val="FF0000"/>
              </a:solidFill>
              <a:latin typeface="微软雅黑" pitchFamily="34" charset="-122"/>
              <a:ea typeface="微软雅黑" pitchFamily="34" charset="-122"/>
              <a:cs typeface="宋体" charset="-122"/>
            </a:endParaRPr>
          </a:p>
          <a:p>
            <a:pPr eaLnBrk="0" hangingPunct="0">
              <a:lnSpc>
                <a:spcPct val="150000"/>
              </a:lnSpc>
            </a:pPr>
            <a:r>
              <a:rPr lang="en-US" altLang="zh-CN" sz="2400" dirty="0">
                <a:solidFill>
                  <a:srgbClr val="FF0000"/>
                </a:solidFill>
                <a:latin typeface="微软雅黑" pitchFamily="34" charset="-122"/>
                <a:ea typeface="微软雅黑" pitchFamily="34" charset="-122"/>
                <a:cs typeface="Times New Roman" pitchFamily="18" charset="0"/>
              </a:rPr>
              <a:t>3.</a:t>
            </a:r>
            <a:r>
              <a:rPr lang="zh-CN" altLang="en-US" sz="2400" dirty="0">
                <a:solidFill>
                  <a:srgbClr val="FF0000"/>
                </a:solidFill>
                <a:latin typeface="微软雅黑" pitchFamily="34" charset="-122"/>
                <a:ea typeface="微软雅黑" pitchFamily="34" charset="-122"/>
                <a:cs typeface="Times New Roman" pitchFamily="18" charset="0"/>
              </a:rPr>
              <a:t>搜集掌握科幻小说的相关知识。</a:t>
            </a:r>
            <a:endParaRPr lang="zh-CN" altLang="en-US" sz="2400" dirty="0">
              <a:solidFill>
                <a:srgbClr val="FF0000"/>
              </a:solidFill>
              <a:latin typeface="微软雅黑" pitchFamily="34" charset="-122"/>
              <a:ea typeface="微软雅黑" pitchFamily="34" charset="-122"/>
              <a:cs typeface="宋体" charset="-122"/>
            </a:endParaRPr>
          </a:p>
        </p:txBody>
      </p:sp>
      <p:pic>
        <p:nvPicPr>
          <p:cNvPr id="16386" name="Picture 2" descr="C:\Users\Administrator\Desktop\课件图12\人物肖像\7007c960ea002e35_副本.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7104063" y="2997203"/>
            <a:ext cx="3810000" cy="406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 presetClass="entr" presetSubtype="10" fill="hold" nodeType="clickEffect">
                                  <p:stCondLst>
                                    <p:cond delay="0"/>
                                  </p:stCondLst>
                                  <p:childTnLst>
                                    <p:set>
                                      <p:cBhvr>
                                        <p:cTn id="6" dur="1" fill="hold">
                                          <p:stCondLst>
                                            <p:cond delay="0"/>
                                          </p:stCondLst>
                                        </p:cTn>
                                        <p:tgtEl>
                                          <p:spTgt spid="16385">
                                            <p:txEl>
                                              <p:pRg st="1" end="1"/>
                                            </p:txEl>
                                          </p:spTgt>
                                        </p:tgtEl>
                                        <p:attrNameLst>
                                          <p:attrName>style.visibility</p:attrName>
                                        </p:attrNameLst>
                                      </p:cBhvr>
                                      <p:to>
                                        <p:strVal val="visible"/>
                                      </p:to>
                                    </p:set>
                                    <p:animEffect transition="in" filter="checkerboard(across)">
                                      <p:cBhvr>
                                        <p:cTn id="7" dur="500"/>
                                        <p:tgtEl>
                                          <p:spTgt spid="16385">
                                            <p:txEl>
                                              <p:pRg st="1" end="1"/>
                                            </p:txEl>
                                          </p:spTgt>
                                        </p:tgtEl>
                                      </p:cBhvr>
                                    </p:animEffect>
                                  </p:childTnLst>
                                </p:cTn>
                              </p:par>
                              <p:par>
                                <p:cTn id="8" presetID="5" presetClass="entr" presetSubtype="10" fill="hold" nodeType="withEffect">
                                  <p:stCondLst>
                                    <p:cond delay="0"/>
                                  </p:stCondLst>
                                  <p:childTnLst>
                                    <p:set>
                                      <p:cBhvr>
                                        <p:cTn id="9" dur="1" fill="hold">
                                          <p:stCondLst>
                                            <p:cond delay="0"/>
                                          </p:stCondLst>
                                        </p:cTn>
                                        <p:tgtEl>
                                          <p:spTgt spid="16385">
                                            <p:txEl>
                                              <p:pRg st="2" end="2"/>
                                            </p:txEl>
                                          </p:spTgt>
                                        </p:tgtEl>
                                        <p:attrNameLst>
                                          <p:attrName>style.visibility</p:attrName>
                                        </p:attrNameLst>
                                      </p:cBhvr>
                                      <p:to>
                                        <p:strVal val="visible"/>
                                      </p:to>
                                    </p:set>
                                    <p:animEffect transition="in" filter="checkerboard(across)">
                                      <p:cBhvr>
                                        <p:cTn id="10" dur="500"/>
                                        <p:tgtEl>
                                          <p:spTgt spid="16385">
                                            <p:txEl>
                                              <p:pRg st="2" end="2"/>
                                            </p:txEl>
                                          </p:spTgt>
                                        </p:tgtEl>
                                      </p:cBhvr>
                                    </p:animEffect>
                                  </p:childTnLst>
                                </p:cTn>
                              </p:par>
                              <p:par>
                                <p:cTn id="11" presetID="5" presetClass="entr" presetSubtype="10" fill="hold" nodeType="withEffect">
                                  <p:stCondLst>
                                    <p:cond delay="0"/>
                                  </p:stCondLst>
                                  <p:childTnLst>
                                    <p:set>
                                      <p:cBhvr>
                                        <p:cTn id="12" dur="1" fill="hold">
                                          <p:stCondLst>
                                            <p:cond delay="0"/>
                                          </p:stCondLst>
                                        </p:cTn>
                                        <p:tgtEl>
                                          <p:spTgt spid="16385">
                                            <p:txEl>
                                              <p:pRg st="3" end="3"/>
                                            </p:txEl>
                                          </p:spTgt>
                                        </p:tgtEl>
                                        <p:attrNameLst>
                                          <p:attrName>style.visibility</p:attrName>
                                        </p:attrNameLst>
                                      </p:cBhvr>
                                      <p:to>
                                        <p:strVal val="visible"/>
                                      </p:to>
                                    </p:set>
                                    <p:animEffect transition="in" filter="checkerboard(across)">
                                      <p:cBhvr>
                                        <p:cTn id="13" dur="500"/>
                                        <p:tgtEl>
                                          <p:spTgt spid="16385">
                                            <p:txEl>
                                              <p:pRg st="3" end="3"/>
                                            </p:txEl>
                                          </p:spTgt>
                                        </p:tgtEl>
                                      </p:cBhvr>
                                    </p:animEffect>
                                  </p:childTnLst>
                                </p:cTn>
                              </p:par>
                            </p:childTnLst>
                          </p:cTn>
                        </p:par>
                      </p:childTnLst>
                    </p:cTn>
                  </p:par>
                  <p:par>
                    <p:cTn id="14" fill="hold" nodeType="clickPar">
                      <p:stCondLst>
                        <p:cond delay="indefinite"/>
                      </p:stCondLst>
                      <p:childTnLst>
                        <p:par>
                          <p:cTn id="15" fill="hold" nodeType="withGroup">
                            <p:stCondLst>
                              <p:cond delay="0"/>
                            </p:stCondLst>
                            <p:childTnLst>
                              <p:par>
                                <p:cTn id="16" presetID="4" presetClass="entr" presetSubtype="16" fill="hold" nodeType="clickEffect">
                                  <p:stCondLst>
                                    <p:cond delay="0"/>
                                  </p:stCondLst>
                                  <p:childTnLst>
                                    <p:set>
                                      <p:cBhvr>
                                        <p:cTn id="17" dur="1" fill="hold">
                                          <p:stCondLst>
                                            <p:cond delay="0"/>
                                          </p:stCondLst>
                                        </p:cTn>
                                        <p:tgtEl>
                                          <p:spTgt spid="16386"/>
                                        </p:tgtEl>
                                        <p:attrNameLst>
                                          <p:attrName>style.visibility</p:attrName>
                                        </p:attrNameLst>
                                      </p:cBhvr>
                                      <p:to>
                                        <p:strVal val="visible"/>
                                      </p:to>
                                    </p:set>
                                    <p:animEffect transition="in" filter="box(in)">
                                      <p:cBhvr>
                                        <p:cTn id="18"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16391"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预习展示</a:t>
            </a:r>
          </a:p>
        </p:txBody>
      </p:sp>
      <p:pic>
        <p:nvPicPr>
          <p:cNvPr id="16392" name="Picture 1" descr="C:\Users\Administrator\课件图12\思考人物\56231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3391" y="908050"/>
            <a:ext cx="8713787" cy="4681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Rectangle 1"/>
          <p:cNvSpPr>
            <a:spLocks noChangeArrowheads="1"/>
          </p:cNvSpPr>
          <p:nvPr/>
        </p:nvSpPr>
        <p:spPr bwMode="auto">
          <a:xfrm>
            <a:off x="2855913" y="1700213"/>
            <a:ext cx="9144000" cy="286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1.</a:t>
            </a:r>
            <a:r>
              <a:rPr lang="zh-CN" altLang="en-US" sz="2400" dirty="0">
                <a:solidFill>
                  <a:srgbClr val="000000"/>
                </a:solidFill>
                <a:latin typeface="微软雅黑" pitchFamily="34" charset="-122"/>
                <a:ea typeface="微软雅黑" pitchFamily="34" charset="-122"/>
                <a:cs typeface="Times New Roman" pitchFamily="18" charset="0"/>
              </a:rPr>
              <a:t>给下列加点字注音。</a:t>
            </a:r>
            <a:r>
              <a:rPr lang="en-US" altLang="zh-CN" sz="2400" dirty="0">
                <a:solidFill>
                  <a:srgbClr val="000000"/>
                </a:solidFill>
                <a:latin typeface="微软雅黑" pitchFamily="34" charset="-122"/>
                <a:ea typeface="微软雅黑" pitchFamily="34" charset="-122"/>
                <a:cs typeface="Times New Roman" pitchFamily="18" charset="0"/>
              </a:rPr>
              <a:t> </a:t>
            </a:r>
            <a:endParaRPr lang="en-US" altLang="zh-CN"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点缀</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迟钝</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蔚蓝</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a:t>
            </a:r>
            <a:endParaRPr lang="en-US" altLang="zh-CN" sz="2400" dirty="0">
              <a:solidFill>
                <a:srgbClr val="000000"/>
              </a:solidFill>
              <a:latin typeface="微软雅黑" pitchFamily="34" charset="-122"/>
              <a:ea typeface="微软雅黑" pitchFamily="34" charset="-122"/>
              <a:cs typeface="Times New Roman" pitchFamily="18" charset="0"/>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闲暇</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凸现</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吟唱</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a:t>
            </a:r>
            <a:endParaRPr lang="en-US" altLang="zh-CN" sz="2400" dirty="0">
              <a:solidFill>
                <a:srgbClr val="000000"/>
              </a:solidFill>
              <a:latin typeface="微软雅黑" pitchFamily="34" charset="-122"/>
              <a:ea typeface="微软雅黑" pitchFamily="34" charset="-122"/>
              <a:cs typeface="Times New Roman" pitchFamily="18" charset="0"/>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合 拢</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硅酸盐</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铁镍</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a:t>
            </a:r>
            <a:endParaRPr lang="en-US" altLang="zh-CN" sz="2400" dirty="0">
              <a:solidFill>
                <a:srgbClr val="000000"/>
              </a:solidFill>
              <a:latin typeface="微软雅黑" pitchFamily="34" charset="-122"/>
              <a:ea typeface="微软雅黑" pitchFamily="34" charset="-122"/>
              <a:cs typeface="Times New Roman" pitchFamily="18" charset="0"/>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拍摄</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　心有灵犀 </a:t>
            </a:r>
            <a:r>
              <a:rPr lang="en-US" altLang="zh-CN" sz="2400" dirty="0">
                <a:solidFill>
                  <a:srgbClr val="000000"/>
                </a:solidFill>
                <a:latin typeface="微软雅黑" pitchFamily="34" charset="-122"/>
                <a:ea typeface="微软雅黑" pitchFamily="34" charset="-122"/>
                <a:cs typeface="Times New Roman" pitchFamily="18" charset="0"/>
              </a:rPr>
              <a:t>(                )</a:t>
            </a:r>
            <a:endParaRPr lang="en-US" altLang="zh-CN" sz="2400" dirty="0">
              <a:latin typeface="微软雅黑" pitchFamily="34" charset="-122"/>
              <a:ea typeface="微软雅黑" pitchFamily="34" charset="-122"/>
              <a:cs typeface="宋体" charset="-122"/>
            </a:endParaRPr>
          </a:p>
        </p:txBody>
      </p:sp>
      <p:sp>
        <p:nvSpPr>
          <p:cNvPr id="15362" name="Rectangle 2"/>
          <p:cNvSpPr>
            <a:spLocks noChangeArrowheads="1"/>
          </p:cNvSpPr>
          <p:nvPr/>
        </p:nvSpPr>
        <p:spPr bwMode="auto">
          <a:xfrm>
            <a:off x="3216275" y="1844678"/>
            <a:ext cx="9144000" cy="2678113"/>
          </a:xfrm>
          <a:prstGeom prst="rect">
            <a:avLst/>
          </a:prstGeom>
          <a:noFill/>
          <a:ln w="9525">
            <a:noFill/>
            <a:miter lim="800000"/>
          </a:ln>
          <a:effectLst/>
        </p:spPr>
        <p:txBody>
          <a:bodyPr anchor="ctr">
            <a:spAutoFit/>
          </a:bodyPr>
          <a:lstStyle/>
          <a:p>
            <a:pPr>
              <a:defRPr/>
            </a:pPr>
            <a:r>
              <a:rPr lang="en-US" altLang="zh-CN" sz="2400" dirty="0">
                <a:solidFill>
                  <a:srgbClr val="FF0000"/>
                </a:solidFill>
                <a:latin typeface="微软雅黑" pitchFamily="34" charset="-122"/>
                <a:ea typeface="微软雅黑" pitchFamily="34" charset="-122"/>
                <a:cs typeface="Times New Roman" pitchFamily="18" charset="0"/>
              </a:rPr>
              <a:t> </a:t>
            </a:r>
            <a:endParaRPr lang="en-US" altLang="zh-CN" sz="2400" dirty="0">
              <a:solidFill>
                <a:srgbClr val="FF0000"/>
              </a:solidFill>
              <a:latin typeface="微软雅黑" pitchFamily="34" charset="-122"/>
              <a:ea typeface="微软雅黑" pitchFamily="34" charset="-122"/>
              <a:cs typeface="宋体" pitchFamily="2" charset="-122"/>
            </a:endParaRPr>
          </a:p>
          <a:p>
            <a:pPr eaLnBrk="0" hangingPunct="0">
              <a:lnSpc>
                <a:spcPct val="150000"/>
              </a:lnSpc>
              <a:defRPr/>
            </a:pPr>
            <a:r>
              <a:rPr lang="zh-CN" altLang="en-US" sz="2400" dirty="0">
                <a:solidFill>
                  <a:srgbClr val="FF0000"/>
                </a:solidFill>
                <a:latin typeface="微软雅黑" pitchFamily="34" charset="-122"/>
                <a:ea typeface="微软雅黑" pitchFamily="34" charset="-122"/>
                <a:cs typeface="Times New Roman" pitchFamily="18" charset="0"/>
              </a:rPr>
              <a:t>　</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zhuì</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dùn</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wèi</a:t>
            </a:r>
            <a:r>
              <a:rPr lang="en-US" altLang="zh-CN" sz="2400" dirty="0">
                <a:solidFill>
                  <a:srgbClr val="FF0000"/>
                </a:solidFill>
                <a:latin typeface="微软雅黑" pitchFamily="34" charset="-122"/>
                <a:ea typeface="微软雅黑" pitchFamily="34" charset="-122"/>
                <a:cs typeface="Times New Roman" pitchFamily="18" charset="0"/>
              </a:rPr>
              <a:t> </a:t>
            </a:r>
          </a:p>
          <a:p>
            <a:pPr eaLnBrk="0" hangingPunct="0">
              <a:lnSpc>
                <a:spcPct val="150000"/>
              </a:lnSpc>
              <a:defRPr/>
            </a:pP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xi</a:t>
            </a:r>
            <a:r>
              <a:rPr lang="en-US" altLang="zh-CN" sz="2400" dirty="0" err="1">
                <a:solidFill>
                  <a:srgbClr val="FF0000"/>
                </a:solidFill>
                <a:latin typeface="+mj-ea"/>
                <a:ea typeface="+mj-ea"/>
                <a:cs typeface="Times New Roman" pitchFamily="18" charset="0"/>
              </a:rPr>
              <a:t>á</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tū</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yín</a:t>
            </a:r>
            <a:r>
              <a:rPr lang="en-US" altLang="zh-CN" sz="2400" dirty="0">
                <a:solidFill>
                  <a:srgbClr val="FF0000"/>
                </a:solidFill>
                <a:latin typeface="微软雅黑" pitchFamily="34" charset="-122"/>
                <a:ea typeface="微软雅黑" pitchFamily="34" charset="-122"/>
                <a:cs typeface="Times New Roman" pitchFamily="18" charset="0"/>
              </a:rPr>
              <a:t> </a:t>
            </a:r>
          </a:p>
          <a:p>
            <a:pPr eaLnBrk="0" hangingPunct="0">
              <a:lnSpc>
                <a:spcPct val="150000"/>
              </a:lnSpc>
              <a:defRPr/>
            </a:pP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lǒng</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guī</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niè</a:t>
            </a:r>
            <a:r>
              <a:rPr lang="en-US" altLang="zh-CN" sz="2400" dirty="0">
                <a:solidFill>
                  <a:srgbClr val="FF0000"/>
                </a:solidFill>
                <a:latin typeface="微软雅黑" pitchFamily="34" charset="-122"/>
                <a:ea typeface="微软雅黑" pitchFamily="34" charset="-122"/>
                <a:cs typeface="Times New Roman" pitchFamily="18" charset="0"/>
              </a:rPr>
              <a:t> </a:t>
            </a:r>
          </a:p>
          <a:p>
            <a:pPr eaLnBrk="0" hangingPunct="0">
              <a:lnSpc>
                <a:spcPct val="150000"/>
              </a:lnSpc>
              <a:defRPr/>
            </a:pP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Shè</a:t>
            </a:r>
            <a:r>
              <a:rPr lang="en-US" altLang="zh-CN" sz="2400" dirty="0">
                <a:solidFill>
                  <a:srgbClr val="FF0000"/>
                </a:solidFill>
                <a:latin typeface="微软雅黑" pitchFamily="34" charset="-122"/>
                <a:ea typeface="微软雅黑" pitchFamily="34" charset="-122"/>
                <a:cs typeface="Times New Roman" pitchFamily="18" charset="0"/>
              </a:rPr>
              <a:t>                            </a:t>
            </a:r>
            <a:r>
              <a:rPr lang="en-US" altLang="zh-CN" sz="2400" dirty="0" err="1">
                <a:solidFill>
                  <a:srgbClr val="FF0000"/>
                </a:solidFill>
                <a:latin typeface="微软雅黑" pitchFamily="34" charset="-122"/>
                <a:ea typeface="微软雅黑" pitchFamily="34" charset="-122"/>
                <a:cs typeface="Times New Roman" pitchFamily="18" charset="0"/>
              </a:rPr>
              <a:t>xī</a:t>
            </a:r>
            <a:r>
              <a:rPr lang="en-US" altLang="zh-CN" sz="2400" dirty="0">
                <a:solidFill>
                  <a:srgbClr val="FF0000"/>
                </a:solidFill>
                <a:latin typeface="微软雅黑" pitchFamily="34" charset="-122"/>
                <a:ea typeface="微软雅黑" pitchFamily="34" charset="-122"/>
                <a:cs typeface="Times New Roman" pitchFamily="18" charset="0"/>
              </a:rPr>
              <a:t> </a:t>
            </a:r>
            <a:endParaRPr lang="en-US" altLang="zh-CN" sz="2400" dirty="0">
              <a:solidFill>
                <a:srgbClr val="FF0000"/>
              </a:solidFill>
              <a:latin typeface="微软雅黑" pitchFamily="34" charset="-122"/>
              <a:ea typeface="微软雅黑" pitchFamily="34" charset="-122"/>
              <a:cs typeface="宋体" pitchFamily="2" charset="-122"/>
            </a:endParaRPr>
          </a:p>
        </p:txBody>
      </p:sp>
      <p:sp>
        <p:nvSpPr>
          <p:cNvPr id="12" name="椭圆 11"/>
          <p:cNvSpPr/>
          <p:nvPr/>
        </p:nvSpPr>
        <p:spPr>
          <a:xfrm>
            <a:off x="3359153" y="2852741"/>
            <a:ext cx="73025" cy="7143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3" name="椭圆 12"/>
          <p:cNvSpPr/>
          <p:nvPr/>
        </p:nvSpPr>
        <p:spPr>
          <a:xfrm>
            <a:off x="5303841" y="2781300"/>
            <a:ext cx="71437" cy="714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4" name="椭圆 13"/>
          <p:cNvSpPr/>
          <p:nvPr/>
        </p:nvSpPr>
        <p:spPr>
          <a:xfrm>
            <a:off x="7104066" y="2781300"/>
            <a:ext cx="71437" cy="714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5" name="椭圆 14"/>
          <p:cNvSpPr/>
          <p:nvPr/>
        </p:nvSpPr>
        <p:spPr>
          <a:xfrm>
            <a:off x="3359153" y="3357566"/>
            <a:ext cx="73025" cy="7143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6" name="椭圆 15"/>
          <p:cNvSpPr/>
          <p:nvPr/>
        </p:nvSpPr>
        <p:spPr>
          <a:xfrm>
            <a:off x="4943478" y="3357566"/>
            <a:ext cx="73025" cy="7143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椭圆 16"/>
          <p:cNvSpPr/>
          <p:nvPr/>
        </p:nvSpPr>
        <p:spPr>
          <a:xfrm>
            <a:off x="7104066" y="3284541"/>
            <a:ext cx="71437" cy="730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椭圆 17"/>
          <p:cNvSpPr/>
          <p:nvPr/>
        </p:nvSpPr>
        <p:spPr>
          <a:xfrm>
            <a:off x="3432175" y="3933825"/>
            <a:ext cx="71438" cy="714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椭圆 18"/>
          <p:cNvSpPr/>
          <p:nvPr/>
        </p:nvSpPr>
        <p:spPr>
          <a:xfrm>
            <a:off x="5087941" y="3860803"/>
            <a:ext cx="71437" cy="7302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0" name="椭圆 19"/>
          <p:cNvSpPr/>
          <p:nvPr/>
        </p:nvSpPr>
        <p:spPr>
          <a:xfrm>
            <a:off x="7535866" y="3933825"/>
            <a:ext cx="73025" cy="71438"/>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1" name="椭圆 20"/>
          <p:cNvSpPr/>
          <p:nvPr/>
        </p:nvSpPr>
        <p:spPr>
          <a:xfrm>
            <a:off x="3359153" y="4437066"/>
            <a:ext cx="73025" cy="7143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2" name="椭圆 21"/>
          <p:cNvSpPr/>
          <p:nvPr/>
        </p:nvSpPr>
        <p:spPr>
          <a:xfrm>
            <a:off x="5880100" y="4437066"/>
            <a:ext cx="71438" cy="71437"/>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2" presetClass="entr" presetSubtype="4" fill="hold" nodeType="clickEffect">
                                  <p:stCondLst>
                                    <p:cond delay="0"/>
                                  </p:stCondLst>
                                  <p:childTnLst>
                                    <p:set>
                                      <p:cBhvr>
                                        <p:cTn id="6" dur="1" fill="hold">
                                          <p:stCondLst>
                                            <p:cond delay="0"/>
                                          </p:stCondLst>
                                        </p:cTn>
                                        <p:tgtEl>
                                          <p:spTgt spid="15362">
                                            <p:txEl>
                                              <p:pRg st="1" end="1"/>
                                            </p:txEl>
                                          </p:spTgt>
                                        </p:tgtEl>
                                        <p:attrNameLst>
                                          <p:attrName>style.visibility</p:attrName>
                                        </p:attrNameLst>
                                      </p:cBhvr>
                                      <p:to>
                                        <p:strVal val="visible"/>
                                      </p:to>
                                    </p:set>
                                    <p:animEffect transition="in" filter="slide(fromBottom)">
                                      <p:cBhvr>
                                        <p:cTn id="7" dur="500"/>
                                        <p:tgtEl>
                                          <p:spTgt spid="15362">
                                            <p:txEl>
                                              <p:pRg st="1" end="1"/>
                                            </p:txEl>
                                          </p:spTgt>
                                        </p:tgtEl>
                                      </p:cBhvr>
                                    </p:animEffect>
                                  </p:childTnLst>
                                </p:cTn>
                              </p:par>
                              <p:par>
                                <p:cTn id="8" presetID="12" presetClass="entr" presetSubtype="4" fill="hold" nodeType="withEffect">
                                  <p:stCondLst>
                                    <p:cond delay="0"/>
                                  </p:stCondLst>
                                  <p:childTnLst>
                                    <p:set>
                                      <p:cBhvr>
                                        <p:cTn id="9" dur="1" fill="hold">
                                          <p:stCondLst>
                                            <p:cond delay="0"/>
                                          </p:stCondLst>
                                        </p:cTn>
                                        <p:tgtEl>
                                          <p:spTgt spid="15362">
                                            <p:txEl>
                                              <p:pRg st="2" end="2"/>
                                            </p:txEl>
                                          </p:spTgt>
                                        </p:tgtEl>
                                        <p:attrNameLst>
                                          <p:attrName>style.visibility</p:attrName>
                                        </p:attrNameLst>
                                      </p:cBhvr>
                                      <p:to>
                                        <p:strVal val="visible"/>
                                      </p:to>
                                    </p:set>
                                    <p:animEffect transition="in" filter="slide(fromBottom)">
                                      <p:cBhvr>
                                        <p:cTn id="10" dur="500"/>
                                        <p:tgtEl>
                                          <p:spTgt spid="15362">
                                            <p:txEl>
                                              <p:pRg st="2" end="2"/>
                                            </p:txEl>
                                          </p:spTgt>
                                        </p:tgtEl>
                                      </p:cBhvr>
                                    </p:animEffect>
                                  </p:childTnLst>
                                </p:cTn>
                              </p:par>
                              <p:par>
                                <p:cTn id="11" presetID="12" presetClass="entr" presetSubtype="4" fill="hold" nodeType="withEffect">
                                  <p:stCondLst>
                                    <p:cond delay="0"/>
                                  </p:stCondLst>
                                  <p:childTnLst>
                                    <p:set>
                                      <p:cBhvr>
                                        <p:cTn id="12" dur="1" fill="hold">
                                          <p:stCondLst>
                                            <p:cond delay="0"/>
                                          </p:stCondLst>
                                        </p:cTn>
                                        <p:tgtEl>
                                          <p:spTgt spid="15362">
                                            <p:txEl>
                                              <p:pRg st="3" end="3"/>
                                            </p:txEl>
                                          </p:spTgt>
                                        </p:tgtEl>
                                        <p:attrNameLst>
                                          <p:attrName>style.visibility</p:attrName>
                                        </p:attrNameLst>
                                      </p:cBhvr>
                                      <p:to>
                                        <p:strVal val="visible"/>
                                      </p:to>
                                    </p:set>
                                    <p:animEffect transition="in" filter="slide(fromBottom)">
                                      <p:cBhvr>
                                        <p:cTn id="13" dur="500"/>
                                        <p:tgtEl>
                                          <p:spTgt spid="15362">
                                            <p:txEl>
                                              <p:pRg st="3" end="3"/>
                                            </p:txEl>
                                          </p:spTgt>
                                        </p:tgtEl>
                                      </p:cBhvr>
                                    </p:animEffect>
                                  </p:childTnLst>
                                </p:cTn>
                              </p:par>
                              <p:par>
                                <p:cTn id="14" presetID="12" presetClass="entr" presetSubtype="4" fill="hold" nodeType="withEffect">
                                  <p:stCondLst>
                                    <p:cond delay="0"/>
                                  </p:stCondLst>
                                  <p:childTnLst>
                                    <p:set>
                                      <p:cBhvr>
                                        <p:cTn id="15" dur="1" fill="hold">
                                          <p:stCondLst>
                                            <p:cond delay="0"/>
                                          </p:stCondLst>
                                        </p:cTn>
                                        <p:tgtEl>
                                          <p:spTgt spid="15362">
                                            <p:txEl>
                                              <p:pRg st="4" end="4"/>
                                            </p:txEl>
                                          </p:spTgt>
                                        </p:tgtEl>
                                        <p:attrNameLst>
                                          <p:attrName>style.visibility</p:attrName>
                                        </p:attrNameLst>
                                      </p:cBhvr>
                                      <p:to>
                                        <p:strVal val="visible"/>
                                      </p:to>
                                    </p:set>
                                    <p:animEffect transition="in" filter="slide(fromBottom)">
                                      <p:cBhvr>
                                        <p:cTn id="16" dur="500"/>
                                        <p:tgtEl>
                                          <p:spTgt spid="1536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1"/>
            <a:ext cx="208823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17415" name="TextBox 7"/>
          <p:cNvSpPr txBox="1">
            <a:spLocks noChangeArrowheads="1"/>
          </p:cNvSpPr>
          <p:nvPr/>
        </p:nvSpPr>
        <p:spPr bwMode="auto">
          <a:xfrm>
            <a:off x="2855916" y="188916"/>
            <a:ext cx="2016125"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预习展示</a:t>
            </a:r>
          </a:p>
        </p:txBody>
      </p:sp>
      <p:pic>
        <p:nvPicPr>
          <p:cNvPr id="17416" name="Picture 1" descr="C:\Users\Administrator\课件图12\图2159.jpg"/>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24003" y="620716"/>
            <a:ext cx="8893175" cy="554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Rectangle 1"/>
          <p:cNvSpPr>
            <a:spLocks noChangeArrowheads="1"/>
          </p:cNvSpPr>
          <p:nvPr/>
        </p:nvSpPr>
        <p:spPr bwMode="auto">
          <a:xfrm>
            <a:off x="1919288" y="1628778"/>
            <a:ext cx="91440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2.</a:t>
            </a:r>
            <a:r>
              <a:rPr lang="zh-CN" altLang="en-US" sz="2000" dirty="0">
                <a:solidFill>
                  <a:srgbClr val="000000"/>
                </a:solidFill>
                <a:latin typeface="微软雅黑" pitchFamily="34" charset="-122"/>
                <a:ea typeface="微软雅黑" pitchFamily="34" charset="-122"/>
                <a:cs typeface="Times New Roman" pitchFamily="18" charset="0"/>
              </a:rPr>
              <a:t>解释下列词语的意思。</a:t>
            </a:r>
            <a:r>
              <a:rPr lang="en-US" altLang="zh-CN" sz="2000" dirty="0">
                <a:solidFill>
                  <a:srgbClr val="000000"/>
                </a:solidFill>
                <a:latin typeface="微软雅黑" pitchFamily="34" charset="-122"/>
                <a:ea typeface="微软雅黑" pitchFamily="34" charset="-122"/>
                <a:cs typeface="Times New Roman" pitchFamily="18" charset="0"/>
              </a:rPr>
              <a:t> </a:t>
            </a:r>
            <a:endParaRPr lang="en-US" altLang="zh-CN"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(1)</a:t>
            </a:r>
            <a:r>
              <a:rPr lang="zh-CN" altLang="en-US" sz="2000" dirty="0">
                <a:solidFill>
                  <a:srgbClr val="000000"/>
                </a:solidFill>
                <a:latin typeface="微软雅黑" pitchFamily="34" charset="-122"/>
                <a:ea typeface="微软雅黑" pitchFamily="34" charset="-122"/>
                <a:cs typeface="Times New Roman" pitchFamily="18" charset="0"/>
              </a:rPr>
              <a:t>心有灵犀</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(2)</a:t>
            </a:r>
            <a:r>
              <a:rPr lang="zh-CN" altLang="en-US" sz="2000" dirty="0">
                <a:solidFill>
                  <a:srgbClr val="000000"/>
                </a:solidFill>
                <a:latin typeface="微软雅黑" pitchFamily="34" charset="-122"/>
                <a:ea typeface="微软雅黑" pitchFamily="34" charset="-122"/>
                <a:cs typeface="Times New Roman" pitchFamily="18" charset="0"/>
              </a:rPr>
              <a:t>天涯海角</a:t>
            </a:r>
            <a:r>
              <a:rPr lang="en-US" altLang="zh-CN"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(3)</a:t>
            </a:r>
            <a:r>
              <a:rPr lang="zh-CN" altLang="en-US" sz="2000" dirty="0">
                <a:solidFill>
                  <a:srgbClr val="000000"/>
                </a:solidFill>
                <a:latin typeface="微软雅黑" pitchFamily="34" charset="-122"/>
                <a:ea typeface="微软雅黑" pitchFamily="34" charset="-122"/>
                <a:cs typeface="Times New Roman" pitchFamily="18" charset="0"/>
              </a:rPr>
              <a:t>不期而至</a:t>
            </a:r>
            <a:r>
              <a:rPr lang="en-US" altLang="zh-CN"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(4)</a:t>
            </a:r>
            <a:r>
              <a:rPr lang="zh-CN" altLang="en-US" sz="2000" dirty="0">
                <a:solidFill>
                  <a:srgbClr val="000000"/>
                </a:solidFill>
                <a:latin typeface="微软雅黑" pitchFamily="34" charset="-122"/>
                <a:ea typeface="微软雅黑" pitchFamily="34" charset="-122"/>
                <a:cs typeface="Times New Roman" pitchFamily="18" charset="0"/>
              </a:rPr>
              <a:t>点缀</a:t>
            </a:r>
            <a:r>
              <a:rPr lang="en-US" altLang="zh-CN"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(5)</a:t>
            </a:r>
            <a:r>
              <a:rPr lang="zh-CN" altLang="en-US" sz="2000" dirty="0">
                <a:solidFill>
                  <a:srgbClr val="000000"/>
                </a:solidFill>
                <a:latin typeface="微软雅黑" pitchFamily="34" charset="-122"/>
                <a:ea typeface="微软雅黑" pitchFamily="34" charset="-122"/>
                <a:cs typeface="Times New Roman" pitchFamily="18" charset="0"/>
              </a:rPr>
              <a:t>蒙眬</a:t>
            </a:r>
            <a:r>
              <a:rPr lang="en-US" altLang="zh-CN"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(6)</a:t>
            </a:r>
            <a:r>
              <a:rPr lang="zh-CN" altLang="en-US" sz="2000" dirty="0">
                <a:solidFill>
                  <a:srgbClr val="000000"/>
                </a:solidFill>
                <a:latin typeface="微软雅黑" pitchFamily="34" charset="-122"/>
                <a:ea typeface="微软雅黑" pitchFamily="34" charset="-122"/>
                <a:cs typeface="Times New Roman" pitchFamily="18" charset="0"/>
              </a:rPr>
              <a:t>闲暇</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(7)</a:t>
            </a:r>
            <a:r>
              <a:rPr lang="zh-CN" altLang="en-US" sz="2000" dirty="0">
                <a:solidFill>
                  <a:srgbClr val="000000"/>
                </a:solidFill>
                <a:latin typeface="微软雅黑" pitchFamily="34" charset="-122"/>
                <a:ea typeface="微软雅黑" pitchFamily="34" charset="-122"/>
                <a:cs typeface="Times New Roman" pitchFamily="18" charset="0"/>
              </a:rPr>
              <a:t>漫步</a:t>
            </a:r>
            <a:r>
              <a:rPr lang="en-US" altLang="zh-CN"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000000"/>
                </a:solidFill>
                <a:latin typeface="微软雅黑" pitchFamily="34" charset="-122"/>
                <a:ea typeface="微软雅黑" pitchFamily="34" charset="-122"/>
                <a:cs typeface="Times New Roman" pitchFamily="18" charset="0"/>
              </a:rPr>
              <a:t>　</a:t>
            </a:r>
            <a:r>
              <a:rPr lang="en-US" altLang="zh-CN" sz="2000" dirty="0">
                <a:solidFill>
                  <a:srgbClr val="000000"/>
                </a:solidFill>
                <a:latin typeface="微软雅黑" pitchFamily="34" charset="-122"/>
                <a:ea typeface="微软雅黑" pitchFamily="34" charset="-122"/>
                <a:cs typeface="Times New Roman" pitchFamily="18" charset="0"/>
              </a:rPr>
              <a:t>(8)</a:t>
            </a:r>
            <a:r>
              <a:rPr lang="zh-CN" altLang="en-US" sz="2000" dirty="0">
                <a:solidFill>
                  <a:srgbClr val="000000"/>
                </a:solidFill>
                <a:latin typeface="微软雅黑" pitchFamily="34" charset="-122"/>
                <a:ea typeface="微软雅黑" pitchFamily="34" charset="-122"/>
                <a:cs typeface="Times New Roman" pitchFamily="18" charset="0"/>
              </a:rPr>
              <a:t>凸现</a:t>
            </a:r>
            <a:r>
              <a:rPr lang="en-US" altLang="zh-CN" sz="2000" dirty="0">
                <a:solidFill>
                  <a:srgbClr val="000000"/>
                </a:solidFill>
                <a:latin typeface="微软雅黑" pitchFamily="34" charset="-122"/>
                <a:ea typeface="微软雅黑" pitchFamily="34" charset="-122"/>
                <a:cs typeface="Times New Roman" pitchFamily="18" charset="0"/>
              </a:rPr>
              <a:t>:</a:t>
            </a:r>
            <a:r>
              <a:rPr lang="zh-CN" altLang="en-US" sz="2000" dirty="0">
                <a:solidFill>
                  <a:srgbClr val="000000"/>
                </a:solidFill>
                <a:latin typeface="微软雅黑" pitchFamily="34" charset="-122"/>
                <a:ea typeface="微软雅黑" pitchFamily="34" charset="-122"/>
                <a:cs typeface="Times New Roman" pitchFamily="18" charset="0"/>
              </a:rPr>
              <a:t> </a:t>
            </a:r>
            <a:endParaRPr lang="zh-CN" altLang="en-US" sz="2000" dirty="0">
              <a:latin typeface="微软雅黑" pitchFamily="34" charset="-122"/>
              <a:ea typeface="微软雅黑" pitchFamily="34" charset="-122"/>
              <a:cs typeface="宋体" charset="-122"/>
            </a:endParaRPr>
          </a:p>
        </p:txBody>
      </p:sp>
      <p:sp>
        <p:nvSpPr>
          <p:cNvPr id="14338" name="Rectangle 2"/>
          <p:cNvSpPr>
            <a:spLocks noChangeArrowheads="1"/>
          </p:cNvSpPr>
          <p:nvPr/>
        </p:nvSpPr>
        <p:spPr bwMode="auto">
          <a:xfrm>
            <a:off x="2495550" y="1628778"/>
            <a:ext cx="91440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endParaRPr lang="en-US" altLang="zh-CN"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指彼此心意相通。</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形容极远的地方</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或相隔极远。</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事先没有约定而意外到来。期</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约定时日。至</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到来。</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①</a:t>
            </a:r>
            <a:r>
              <a:rPr lang="zh-CN" altLang="en-US" sz="2000" dirty="0">
                <a:solidFill>
                  <a:srgbClr val="FF0000"/>
                </a:solidFill>
                <a:latin typeface="微软雅黑" pitchFamily="34" charset="-122"/>
                <a:ea typeface="微软雅黑" pitchFamily="34" charset="-122"/>
                <a:cs typeface="Times New Roman" pitchFamily="18" charset="0"/>
              </a:rPr>
              <a:t>加以衬托或装饰</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使原有事物更加美好。②应景儿</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凑数儿。</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①</a:t>
            </a:r>
            <a:r>
              <a:rPr lang="zh-CN" altLang="en-US" sz="2000" dirty="0">
                <a:solidFill>
                  <a:srgbClr val="FF0000"/>
                </a:solidFill>
                <a:latin typeface="微软雅黑" pitchFamily="34" charset="-122"/>
                <a:ea typeface="微软雅黑" pitchFamily="34" charset="-122"/>
                <a:cs typeface="Times New Roman" pitchFamily="18" charset="0"/>
              </a:rPr>
              <a:t>眼睛欲闭又开。形容醉态或睡态。　②模糊</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不分明。</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指空闲的时间。也指空闲自得的样子。</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无目的地</a:t>
            </a:r>
            <a:r>
              <a:rPr lang="en-US" altLang="zh-CN" sz="2000" dirty="0">
                <a:solidFill>
                  <a:srgbClr val="FF0000"/>
                </a:solidFill>
                <a:latin typeface="微软雅黑" pitchFamily="34" charset="-122"/>
                <a:ea typeface="微软雅黑" pitchFamily="34" charset="-122"/>
                <a:cs typeface="Times New Roman" pitchFamily="18" charset="0"/>
              </a:rPr>
              <a:t>,</a:t>
            </a:r>
            <a:r>
              <a:rPr lang="zh-CN" altLang="en-US" sz="2000" dirty="0">
                <a:solidFill>
                  <a:srgbClr val="FF0000"/>
                </a:solidFill>
                <a:latin typeface="微软雅黑" pitchFamily="34" charset="-122"/>
                <a:ea typeface="微软雅黑" pitchFamily="34" charset="-122"/>
                <a:cs typeface="Times New Roman" pitchFamily="18" charset="0"/>
              </a:rPr>
              <a:t>悠闲地走动。</a:t>
            </a:r>
            <a:endParaRPr lang="zh-CN" altLang="en-US" sz="2000" dirty="0">
              <a:solidFill>
                <a:srgbClr val="FF0000"/>
              </a:solidFill>
              <a:latin typeface="微软雅黑" pitchFamily="34" charset="-122"/>
              <a:ea typeface="微软雅黑" pitchFamily="34" charset="-122"/>
              <a:cs typeface="宋体" charset="-122"/>
            </a:endParaRPr>
          </a:p>
          <a:p>
            <a:pPr eaLnBrk="0" hangingPunct="0">
              <a:lnSpc>
                <a:spcPct val="150000"/>
              </a:lnSpc>
            </a:pPr>
            <a:r>
              <a:rPr lang="zh-CN" altLang="en-US" sz="2000" dirty="0">
                <a:solidFill>
                  <a:srgbClr val="FF0000"/>
                </a:solidFill>
                <a:latin typeface="微软雅黑" pitchFamily="34" charset="-122"/>
                <a:ea typeface="微软雅黑" pitchFamily="34" charset="-122"/>
                <a:cs typeface="Times New Roman" pitchFamily="18" charset="0"/>
              </a:rPr>
              <a:t>　</a:t>
            </a:r>
            <a:r>
              <a:rPr lang="en-US" altLang="zh-CN" sz="2000" dirty="0">
                <a:solidFill>
                  <a:srgbClr val="FF0000"/>
                </a:solidFill>
                <a:latin typeface="微软雅黑" pitchFamily="34" charset="-122"/>
                <a:ea typeface="微软雅黑" pitchFamily="34" charset="-122"/>
                <a:cs typeface="Times New Roman" pitchFamily="18" charset="0"/>
              </a:rPr>
              <a:t>    </a:t>
            </a:r>
            <a:r>
              <a:rPr lang="zh-CN" altLang="en-US" sz="2000" dirty="0">
                <a:solidFill>
                  <a:srgbClr val="FF0000"/>
                </a:solidFill>
                <a:latin typeface="微软雅黑" pitchFamily="34" charset="-122"/>
                <a:ea typeface="微软雅黑" pitchFamily="34" charset="-122"/>
                <a:cs typeface="Times New Roman" pitchFamily="18" charset="0"/>
              </a:rPr>
              <a:t>清楚地显现。</a:t>
            </a:r>
            <a:endParaRPr lang="zh-CN" altLang="en-US" sz="2000" dirty="0">
              <a:solidFill>
                <a:srgbClr val="FF0000"/>
              </a:solidFill>
              <a:latin typeface="微软雅黑" pitchFamily="34" charset="-122"/>
              <a:ea typeface="微软雅黑" pitchFamily="34" charset="-122"/>
              <a:cs typeface="宋体" charset="-122"/>
            </a:endParaRPr>
          </a:p>
        </p:txBody>
      </p:sp>
      <p:pic>
        <p:nvPicPr>
          <p:cNvPr id="14339" name="Picture 3" descr="C:\Users\Administrator\Desktop\课件图12\人物肖像\88919a485d061606_副本.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256588" y="4365628"/>
            <a:ext cx="1504950" cy="2132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nodeType="clickEffect">
                                  <p:stCondLst>
                                    <p:cond delay="0"/>
                                  </p:stCondLst>
                                  <p:childTnLst>
                                    <p:set>
                                      <p:cBhvr>
                                        <p:cTn id="6" dur="1" fill="hold">
                                          <p:stCondLst>
                                            <p:cond delay="0"/>
                                          </p:stCondLst>
                                        </p:cTn>
                                        <p:tgtEl>
                                          <p:spTgt spid="14338">
                                            <p:txEl>
                                              <p:pRg st="1" end="1"/>
                                            </p:txEl>
                                          </p:spTgt>
                                        </p:tgtEl>
                                        <p:attrNameLst>
                                          <p:attrName>style.visibility</p:attrName>
                                        </p:attrNameLst>
                                      </p:cBhvr>
                                      <p:to>
                                        <p:strVal val="visible"/>
                                      </p:to>
                                    </p:set>
                                    <p:animEffect transition="in" filter="wedge">
                                      <p:cBhvr>
                                        <p:cTn id="7" dur="2000"/>
                                        <p:tgtEl>
                                          <p:spTgt spid="14338">
                                            <p:txEl>
                                              <p:pRg st="1" end="1"/>
                                            </p:txEl>
                                          </p:spTgt>
                                        </p:tgtEl>
                                      </p:cBhvr>
                                    </p:animEffect>
                                  </p:childTnLst>
                                </p:cTn>
                              </p:par>
                              <p:par>
                                <p:cTn id="8" presetID="20" presetClass="entr" presetSubtype="0" fill="hold" nodeType="withEffect">
                                  <p:stCondLst>
                                    <p:cond delay="0"/>
                                  </p:stCondLst>
                                  <p:childTnLst>
                                    <p:set>
                                      <p:cBhvr>
                                        <p:cTn id="9" dur="1" fill="hold">
                                          <p:stCondLst>
                                            <p:cond delay="0"/>
                                          </p:stCondLst>
                                        </p:cTn>
                                        <p:tgtEl>
                                          <p:spTgt spid="14338">
                                            <p:txEl>
                                              <p:pRg st="2" end="2"/>
                                            </p:txEl>
                                          </p:spTgt>
                                        </p:tgtEl>
                                        <p:attrNameLst>
                                          <p:attrName>style.visibility</p:attrName>
                                        </p:attrNameLst>
                                      </p:cBhvr>
                                      <p:to>
                                        <p:strVal val="visible"/>
                                      </p:to>
                                    </p:set>
                                    <p:animEffect transition="in" filter="wedge">
                                      <p:cBhvr>
                                        <p:cTn id="10" dur="2000"/>
                                        <p:tgtEl>
                                          <p:spTgt spid="14338">
                                            <p:txEl>
                                              <p:pRg st="2" end="2"/>
                                            </p:txEl>
                                          </p:spTgt>
                                        </p:tgtEl>
                                      </p:cBhvr>
                                    </p:animEffect>
                                  </p:childTnLst>
                                </p:cTn>
                              </p:par>
                              <p:par>
                                <p:cTn id="11" presetID="20" presetClass="entr" presetSubtype="0" fill="hold" nodeType="withEffect">
                                  <p:stCondLst>
                                    <p:cond delay="0"/>
                                  </p:stCondLst>
                                  <p:childTnLst>
                                    <p:set>
                                      <p:cBhvr>
                                        <p:cTn id="12" dur="1" fill="hold">
                                          <p:stCondLst>
                                            <p:cond delay="0"/>
                                          </p:stCondLst>
                                        </p:cTn>
                                        <p:tgtEl>
                                          <p:spTgt spid="14338">
                                            <p:txEl>
                                              <p:pRg st="3" end="3"/>
                                            </p:txEl>
                                          </p:spTgt>
                                        </p:tgtEl>
                                        <p:attrNameLst>
                                          <p:attrName>style.visibility</p:attrName>
                                        </p:attrNameLst>
                                      </p:cBhvr>
                                      <p:to>
                                        <p:strVal val="visible"/>
                                      </p:to>
                                    </p:set>
                                    <p:animEffect transition="in" filter="wedge">
                                      <p:cBhvr>
                                        <p:cTn id="13" dur="2000"/>
                                        <p:tgtEl>
                                          <p:spTgt spid="14338">
                                            <p:txEl>
                                              <p:pRg st="3" end="3"/>
                                            </p:txEl>
                                          </p:spTgt>
                                        </p:tgtEl>
                                      </p:cBhvr>
                                    </p:animEffect>
                                  </p:childTnLst>
                                </p:cTn>
                              </p:par>
                              <p:par>
                                <p:cTn id="14" presetID="20" presetClass="entr" presetSubtype="0" fill="hold" nodeType="withEffect">
                                  <p:stCondLst>
                                    <p:cond delay="0"/>
                                  </p:stCondLst>
                                  <p:childTnLst>
                                    <p:set>
                                      <p:cBhvr>
                                        <p:cTn id="15" dur="1" fill="hold">
                                          <p:stCondLst>
                                            <p:cond delay="0"/>
                                          </p:stCondLst>
                                        </p:cTn>
                                        <p:tgtEl>
                                          <p:spTgt spid="14338">
                                            <p:txEl>
                                              <p:pRg st="4" end="4"/>
                                            </p:txEl>
                                          </p:spTgt>
                                        </p:tgtEl>
                                        <p:attrNameLst>
                                          <p:attrName>style.visibility</p:attrName>
                                        </p:attrNameLst>
                                      </p:cBhvr>
                                      <p:to>
                                        <p:strVal val="visible"/>
                                      </p:to>
                                    </p:set>
                                    <p:animEffect transition="in" filter="wedge">
                                      <p:cBhvr>
                                        <p:cTn id="16" dur="2000"/>
                                        <p:tgtEl>
                                          <p:spTgt spid="14338">
                                            <p:txEl>
                                              <p:pRg st="4" end="4"/>
                                            </p:txEl>
                                          </p:spTgt>
                                        </p:tgtEl>
                                      </p:cBhvr>
                                    </p:animEffect>
                                  </p:childTnLst>
                                </p:cTn>
                              </p:par>
                              <p:par>
                                <p:cTn id="17" presetID="20" presetClass="entr" presetSubtype="0" fill="hold" nodeType="withEffect">
                                  <p:stCondLst>
                                    <p:cond delay="0"/>
                                  </p:stCondLst>
                                  <p:childTnLst>
                                    <p:set>
                                      <p:cBhvr>
                                        <p:cTn id="18" dur="1" fill="hold">
                                          <p:stCondLst>
                                            <p:cond delay="0"/>
                                          </p:stCondLst>
                                        </p:cTn>
                                        <p:tgtEl>
                                          <p:spTgt spid="14338">
                                            <p:txEl>
                                              <p:pRg st="5" end="5"/>
                                            </p:txEl>
                                          </p:spTgt>
                                        </p:tgtEl>
                                        <p:attrNameLst>
                                          <p:attrName>style.visibility</p:attrName>
                                        </p:attrNameLst>
                                      </p:cBhvr>
                                      <p:to>
                                        <p:strVal val="visible"/>
                                      </p:to>
                                    </p:set>
                                    <p:animEffect transition="in" filter="wedge">
                                      <p:cBhvr>
                                        <p:cTn id="19" dur="2000"/>
                                        <p:tgtEl>
                                          <p:spTgt spid="14338">
                                            <p:txEl>
                                              <p:pRg st="5" end="5"/>
                                            </p:txEl>
                                          </p:spTgt>
                                        </p:tgtEl>
                                      </p:cBhvr>
                                    </p:animEffect>
                                  </p:childTnLst>
                                </p:cTn>
                              </p:par>
                              <p:par>
                                <p:cTn id="20" presetID="20" presetClass="entr" presetSubtype="0" fill="hold" nodeType="withEffect">
                                  <p:stCondLst>
                                    <p:cond delay="0"/>
                                  </p:stCondLst>
                                  <p:childTnLst>
                                    <p:set>
                                      <p:cBhvr>
                                        <p:cTn id="21" dur="1" fill="hold">
                                          <p:stCondLst>
                                            <p:cond delay="0"/>
                                          </p:stCondLst>
                                        </p:cTn>
                                        <p:tgtEl>
                                          <p:spTgt spid="14338">
                                            <p:txEl>
                                              <p:pRg st="6" end="6"/>
                                            </p:txEl>
                                          </p:spTgt>
                                        </p:tgtEl>
                                        <p:attrNameLst>
                                          <p:attrName>style.visibility</p:attrName>
                                        </p:attrNameLst>
                                      </p:cBhvr>
                                      <p:to>
                                        <p:strVal val="visible"/>
                                      </p:to>
                                    </p:set>
                                    <p:animEffect transition="in" filter="wedge">
                                      <p:cBhvr>
                                        <p:cTn id="22" dur="2000"/>
                                        <p:tgtEl>
                                          <p:spTgt spid="14338">
                                            <p:txEl>
                                              <p:pRg st="6" end="6"/>
                                            </p:txEl>
                                          </p:spTgt>
                                        </p:tgtEl>
                                      </p:cBhvr>
                                    </p:animEffect>
                                  </p:childTnLst>
                                </p:cTn>
                              </p:par>
                              <p:par>
                                <p:cTn id="23" presetID="20" presetClass="entr" presetSubtype="0" fill="hold" nodeType="withEffect">
                                  <p:stCondLst>
                                    <p:cond delay="0"/>
                                  </p:stCondLst>
                                  <p:childTnLst>
                                    <p:set>
                                      <p:cBhvr>
                                        <p:cTn id="24" dur="1" fill="hold">
                                          <p:stCondLst>
                                            <p:cond delay="0"/>
                                          </p:stCondLst>
                                        </p:cTn>
                                        <p:tgtEl>
                                          <p:spTgt spid="14338">
                                            <p:txEl>
                                              <p:pRg st="7" end="7"/>
                                            </p:txEl>
                                          </p:spTgt>
                                        </p:tgtEl>
                                        <p:attrNameLst>
                                          <p:attrName>style.visibility</p:attrName>
                                        </p:attrNameLst>
                                      </p:cBhvr>
                                      <p:to>
                                        <p:strVal val="visible"/>
                                      </p:to>
                                    </p:set>
                                    <p:animEffect transition="in" filter="wedge">
                                      <p:cBhvr>
                                        <p:cTn id="25" dur="2000"/>
                                        <p:tgtEl>
                                          <p:spTgt spid="14338">
                                            <p:txEl>
                                              <p:pRg st="7" end="7"/>
                                            </p:txEl>
                                          </p:spTgt>
                                        </p:tgtEl>
                                      </p:cBhvr>
                                    </p:animEffect>
                                  </p:childTnLst>
                                </p:cTn>
                              </p:par>
                              <p:par>
                                <p:cTn id="26" presetID="20" presetClass="entr" presetSubtype="0" fill="hold" nodeType="withEffect">
                                  <p:stCondLst>
                                    <p:cond delay="0"/>
                                  </p:stCondLst>
                                  <p:childTnLst>
                                    <p:set>
                                      <p:cBhvr>
                                        <p:cTn id="27" dur="1" fill="hold">
                                          <p:stCondLst>
                                            <p:cond delay="0"/>
                                          </p:stCondLst>
                                        </p:cTn>
                                        <p:tgtEl>
                                          <p:spTgt spid="14338">
                                            <p:txEl>
                                              <p:pRg st="8" end="8"/>
                                            </p:txEl>
                                          </p:spTgt>
                                        </p:tgtEl>
                                        <p:attrNameLst>
                                          <p:attrName>style.visibility</p:attrName>
                                        </p:attrNameLst>
                                      </p:cBhvr>
                                      <p:to>
                                        <p:strVal val="visible"/>
                                      </p:to>
                                    </p:set>
                                    <p:animEffect transition="in" filter="wedge">
                                      <p:cBhvr>
                                        <p:cTn id="28" dur="2000"/>
                                        <p:tgtEl>
                                          <p:spTgt spid="14338">
                                            <p:txEl>
                                              <p:pRg st="8" end="8"/>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4" presetClass="entr" presetSubtype="16" fill="hold" nodeType="clickEffect">
                                  <p:stCondLst>
                                    <p:cond delay="0"/>
                                  </p:stCondLst>
                                  <p:childTnLst>
                                    <p:set>
                                      <p:cBhvr>
                                        <p:cTn id="32" dur="1" fill="hold">
                                          <p:stCondLst>
                                            <p:cond delay="0"/>
                                          </p:stCondLst>
                                        </p:cTn>
                                        <p:tgtEl>
                                          <p:spTgt spid="14339"/>
                                        </p:tgtEl>
                                        <p:attrNameLst>
                                          <p:attrName>style.visibility</p:attrName>
                                        </p:attrNameLst>
                                      </p:cBhvr>
                                      <p:to>
                                        <p:strVal val="visible"/>
                                      </p:to>
                                    </p:set>
                                    <p:animEffect transition="in" filter="box(in)">
                                      <p:cBhvr>
                                        <p:cTn id="33" dur="500"/>
                                        <p:tgtEl>
                                          <p:spTgt spid="14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18439"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预习展示</a:t>
            </a:r>
          </a:p>
        </p:txBody>
      </p:sp>
      <p:pic>
        <p:nvPicPr>
          <p:cNvPr id="18440"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774825" y="765175"/>
            <a:ext cx="8713788"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Rectangle 1"/>
          <p:cNvSpPr>
            <a:spLocks noChangeArrowheads="1"/>
          </p:cNvSpPr>
          <p:nvPr/>
        </p:nvSpPr>
        <p:spPr bwMode="auto">
          <a:xfrm>
            <a:off x="2351091" y="847728"/>
            <a:ext cx="5761037"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刘慈欣</a:t>
            </a:r>
            <a:r>
              <a:rPr lang="en-US" altLang="zh-CN" sz="2400" dirty="0">
                <a:solidFill>
                  <a:srgbClr val="000000"/>
                </a:solidFill>
                <a:latin typeface="微软雅黑" pitchFamily="34" charset="-122"/>
                <a:ea typeface="微软雅黑" pitchFamily="34" charset="-122"/>
                <a:cs typeface="Times New Roman" pitchFamily="18" charset="0"/>
              </a:rPr>
              <a:t>,1963</a:t>
            </a:r>
            <a:r>
              <a:rPr lang="zh-CN" altLang="en-US" sz="2400" dirty="0">
                <a:solidFill>
                  <a:srgbClr val="000000"/>
                </a:solidFill>
                <a:latin typeface="微软雅黑" pitchFamily="34" charset="-122"/>
                <a:ea typeface="微软雅黑" pitchFamily="34" charset="-122"/>
                <a:cs typeface="Times New Roman" pitchFamily="18" charset="0"/>
              </a:rPr>
              <a:t>年</a:t>
            </a:r>
            <a:r>
              <a:rPr lang="en-US" altLang="zh-CN" sz="2400" dirty="0">
                <a:solidFill>
                  <a:srgbClr val="000000"/>
                </a:solidFill>
                <a:latin typeface="微软雅黑" pitchFamily="34" charset="-122"/>
                <a:ea typeface="微软雅黑" pitchFamily="34" charset="-122"/>
                <a:cs typeface="Times New Roman" pitchFamily="18" charset="0"/>
              </a:rPr>
              <a:t>6</a:t>
            </a:r>
            <a:r>
              <a:rPr lang="zh-CN" altLang="en-US" sz="2400" dirty="0">
                <a:solidFill>
                  <a:srgbClr val="000000"/>
                </a:solidFill>
                <a:latin typeface="微软雅黑" pitchFamily="34" charset="-122"/>
                <a:ea typeface="微软雅黑" pitchFamily="34" charset="-122"/>
                <a:cs typeface="Times New Roman" pitchFamily="18" charset="0"/>
              </a:rPr>
              <a:t>月出生</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中国科普作家协会会员</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中国新生代科幻小说的代表作家之一</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于</a:t>
            </a:r>
            <a:r>
              <a:rPr lang="en-US" altLang="zh-CN" sz="2400" dirty="0">
                <a:solidFill>
                  <a:srgbClr val="000000"/>
                </a:solidFill>
                <a:latin typeface="微软雅黑" pitchFamily="34" charset="-122"/>
                <a:ea typeface="微软雅黑" pitchFamily="34" charset="-122"/>
                <a:cs typeface="Times New Roman" pitchFamily="18" charset="0"/>
              </a:rPr>
              <a:t>1999</a:t>
            </a:r>
            <a:r>
              <a:rPr lang="zh-CN" altLang="en-US" sz="2400" dirty="0">
                <a:solidFill>
                  <a:srgbClr val="000000"/>
                </a:solidFill>
                <a:latin typeface="微软雅黑" pitchFamily="34" charset="-122"/>
                <a:ea typeface="微软雅黑" pitchFamily="34" charset="-122"/>
                <a:cs typeface="Times New Roman" pitchFamily="18" charset="0"/>
              </a:rPr>
              <a:t>年发表科幻小说并以</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带上她的眼睛</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获科幻小说银河奖一等奖</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至今发表中短篇科幻小说</a:t>
            </a:r>
            <a:r>
              <a:rPr lang="en-US" altLang="zh-CN" sz="2400" dirty="0">
                <a:solidFill>
                  <a:srgbClr val="000000"/>
                </a:solidFill>
                <a:latin typeface="微软雅黑" pitchFamily="34" charset="-122"/>
                <a:ea typeface="微软雅黑" pitchFamily="34" charset="-122"/>
                <a:cs typeface="Times New Roman" pitchFamily="18" charset="0"/>
              </a:rPr>
              <a:t>20</a:t>
            </a:r>
            <a:r>
              <a:rPr lang="zh-CN" altLang="en-US" sz="2400" dirty="0">
                <a:solidFill>
                  <a:srgbClr val="000000"/>
                </a:solidFill>
                <a:latin typeface="微软雅黑" pitchFamily="34" charset="-122"/>
                <a:ea typeface="微软雅黑" pitchFamily="34" charset="-122"/>
                <a:cs typeface="Times New Roman" pitchFamily="18" charset="0"/>
              </a:rPr>
              <a:t>余部。</a:t>
            </a:r>
            <a:r>
              <a:rPr lang="en-US" altLang="zh-CN" sz="2400" dirty="0">
                <a:solidFill>
                  <a:srgbClr val="000000"/>
                </a:solidFill>
                <a:latin typeface="微软雅黑" pitchFamily="34" charset="-122"/>
                <a:ea typeface="微软雅黑" pitchFamily="34" charset="-122"/>
                <a:cs typeface="Times New Roman" pitchFamily="18" charset="0"/>
              </a:rPr>
              <a:t>1999</a:t>
            </a:r>
            <a:r>
              <a:rPr lang="zh-CN" altLang="en-US" sz="2400" dirty="0">
                <a:solidFill>
                  <a:srgbClr val="000000"/>
                </a:solidFill>
                <a:latin typeface="微软雅黑" pitchFamily="34" charset="-122"/>
                <a:ea typeface="微软雅黑" pitchFamily="34" charset="-122"/>
                <a:cs typeface="Times New Roman" pitchFamily="18" charset="0"/>
              </a:rPr>
              <a:t>年至</a:t>
            </a:r>
            <a:r>
              <a:rPr lang="en-US" altLang="zh-CN" sz="2400" dirty="0">
                <a:solidFill>
                  <a:srgbClr val="000000"/>
                </a:solidFill>
                <a:latin typeface="微软雅黑" pitchFamily="34" charset="-122"/>
                <a:ea typeface="微软雅黑" pitchFamily="34" charset="-122"/>
                <a:cs typeface="Times New Roman" pitchFamily="18" charset="0"/>
              </a:rPr>
              <a:t>2004</a:t>
            </a:r>
            <a:r>
              <a:rPr lang="zh-CN" altLang="en-US" sz="2400" dirty="0">
                <a:solidFill>
                  <a:srgbClr val="000000"/>
                </a:solidFill>
                <a:latin typeface="微软雅黑" pitchFamily="34" charset="-122"/>
                <a:ea typeface="微软雅黑" pitchFamily="34" charset="-122"/>
                <a:cs typeface="Times New Roman" pitchFamily="18" charset="0"/>
              </a:rPr>
              <a:t>年</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刘慈欣蝉联</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科幻世界</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杂志读者评奖的冠军</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同时</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他以</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流浪地球</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中国太阳</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地球大炮</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等连续获得中国科幻银河奖。</a:t>
            </a:r>
            <a:endParaRPr lang="zh-CN" altLang="en-US" sz="2400" dirty="0">
              <a:latin typeface="微软雅黑" pitchFamily="34" charset="-122"/>
              <a:ea typeface="微软雅黑" pitchFamily="34" charset="-122"/>
              <a:cs typeface="宋体" charset="-122"/>
            </a:endParaRPr>
          </a:p>
        </p:txBody>
      </p:sp>
      <p:pic>
        <p:nvPicPr>
          <p:cNvPr id="28674" name="Picture 2" descr="C:\Users\Administrator\Desktop\t0132514b6aa341fecd.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8112125" y="1268413"/>
            <a:ext cx="1944688" cy="381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ox(in)">
                                      <p:cBhvr>
                                        <p:cTn id="7" dur="500"/>
                                        <p:tgtEl>
                                          <p:spTgt spid="286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19463"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预习展示</a:t>
            </a:r>
          </a:p>
        </p:txBody>
      </p:sp>
      <p:pic>
        <p:nvPicPr>
          <p:cNvPr id="19464" name="Picture 5"/>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992316" y="1628775"/>
            <a:ext cx="8351837" cy="403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697" name="Rectangle 1"/>
          <p:cNvSpPr>
            <a:spLocks noChangeArrowheads="1"/>
          </p:cNvSpPr>
          <p:nvPr/>
        </p:nvSpPr>
        <p:spPr bwMode="auto">
          <a:xfrm>
            <a:off x="2424113" y="1978025"/>
            <a:ext cx="7416800"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人类使用地层飞船深入地球内部进行探险</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一艘地层飞船在航行中失事</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下沉到地心</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船上只剩下一名年轻的女领航员</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她只能在封闭的地心度过余生</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这是刘慈欣小说</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带上她的眼睛</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里演绎的故事。刘慈欣创造出一种具有中国特色的科幻文学样式</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以自己的艺术素养</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在短短的时间里便重塑了经典科幻小说的形象。</a:t>
            </a:r>
            <a:endParaRPr lang="zh-CN" altLang="en-US" sz="2400" dirty="0">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29697">
                                            <p:txEl>
                                              <p:pRg st="0" end="0"/>
                                            </p:txEl>
                                          </p:spTgt>
                                        </p:tgtEl>
                                        <p:attrNameLst>
                                          <p:attrName>style.visibility</p:attrName>
                                        </p:attrNameLst>
                                      </p:cBhvr>
                                      <p:to>
                                        <p:strVal val="visible"/>
                                      </p:to>
                                    </p:set>
                                    <p:anim calcmode="lin" valueType="num">
                                      <p:cBhvr>
                                        <p:cTn id="7" dur="1000" fill="hold"/>
                                        <p:tgtEl>
                                          <p:spTgt spid="29697">
                                            <p:txEl>
                                              <p:pRg st="0" end="0"/>
                                            </p:txEl>
                                          </p:spTgt>
                                        </p:tgtEl>
                                        <p:attrNameLst>
                                          <p:attrName>ppt_x</p:attrName>
                                        </p:attrNameLst>
                                      </p:cBhvr>
                                      <p:tavLst>
                                        <p:tav tm="0">
                                          <p:val>
                                            <p:strVal val="#ppt_x-.2"/>
                                          </p:val>
                                        </p:tav>
                                        <p:tav tm="100000">
                                          <p:val>
                                            <p:strVal val="#ppt_x"/>
                                          </p:val>
                                        </p:tav>
                                      </p:tavLst>
                                    </p:anim>
                                    <p:anim calcmode="lin" valueType="num">
                                      <p:cBhvr>
                                        <p:cTn id="8" dur="1000" fill="hold"/>
                                        <p:tgtEl>
                                          <p:spTgt spid="29697">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2969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0487"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a:latin typeface="微软雅黑" pitchFamily="34" charset="-122"/>
                <a:ea typeface="微软雅黑" pitchFamily="34" charset="-122"/>
              </a:rPr>
              <a:t>预习展示</a:t>
            </a:r>
          </a:p>
        </p:txBody>
      </p:sp>
      <p:sp>
        <p:nvSpPr>
          <p:cNvPr id="12" name="圆角矩形 11"/>
          <p:cNvSpPr/>
          <p:nvPr/>
        </p:nvSpPr>
        <p:spPr bwMode="auto">
          <a:xfrm>
            <a:off x="1919536" y="1052736"/>
            <a:ext cx="8208912" cy="3816424"/>
          </a:xfrm>
          <a:prstGeom prst="roundRect">
            <a:avLst>
              <a:gd name="adj" fmla="val 7848"/>
            </a:avLst>
          </a:prstGeom>
          <a:gradFill flip="none" rotWithShape="1">
            <a:gsLst>
              <a:gs pos="30000">
                <a:schemeClr val="bg1"/>
              </a:gs>
              <a:gs pos="100000">
                <a:schemeClr val="bg1">
                  <a:lumMod val="75000"/>
                </a:schemeClr>
              </a:gs>
            </a:gsLst>
            <a:lin ang="2700000" scaled="1"/>
            <a:tileRect/>
          </a:gradFill>
          <a:ln w="38100">
            <a:gradFill>
              <a:gsLst>
                <a:gs pos="0">
                  <a:srgbClr val="00B0F0"/>
                </a:gs>
                <a:gs pos="100000">
                  <a:srgbClr val="002060"/>
                </a:gs>
              </a:gsLst>
              <a:lin ang="5400000" scaled="0"/>
            </a:gradFill>
          </a:ln>
          <a:effectLst>
            <a:outerShdw blurRad="225425" dist="38100" dir="5220000" algn="ctr">
              <a:srgbClr val="000000">
                <a:alpha val="33000"/>
              </a:srgbClr>
            </a:outerShdw>
          </a:effectLst>
          <a:scene3d>
            <a:camera prst="orthographicFront"/>
            <a:lightRig rig="flat" dir="t"/>
          </a:scene3d>
          <a:sp3d contourW="19050">
            <a:bevelT w="165100" h="127000" prst="artDeco"/>
            <a:bevelB w="0" h="0"/>
            <a:contourClr>
              <a:schemeClr val="bg1"/>
            </a:contourClr>
          </a:sp3d>
        </p:spPr>
        <p:style>
          <a:lnRef idx="1">
            <a:schemeClr val="accent2"/>
          </a:lnRef>
          <a:fillRef idx="3">
            <a:schemeClr val="accent2"/>
          </a:fillRef>
          <a:effectRef idx="2">
            <a:schemeClr val="accent2"/>
          </a:effectRef>
          <a:fontRef idx="minor">
            <a:schemeClr val="lt1"/>
          </a:fontRef>
        </p:style>
        <p:txBody>
          <a:bodyPr anchor="ctr"/>
          <a:lstStyle/>
          <a:p>
            <a:pPr marL="0" lvl="2" algn="ctr" defTabSz="-635" eaLnBrk="0" fontAlgn="ctr" hangingPunct="0">
              <a:spcBef>
                <a:spcPts val="0"/>
              </a:spcBef>
              <a:spcAft>
                <a:spcPts val="0"/>
              </a:spcAft>
              <a:buClr>
                <a:srgbClr val="FF0000"/>
              </a:buClr>
              <a:buSzPct val="70000"/>
              <a:buFont typeface="Wingdings" pitchFamily="2" charset="2"/>
              <a:buChar char="n"/>
              <a:tabLst>
                <a:tab pos="136525" algn="l"/>
              </a:tabLst>
              <a:defRPr/>
            </a:pPr>
            <a:endParaRPr lang="zh-CN" altLang="en-US" sz="1400" dirty="0">
              <a:solidFill>
                <a:schemeClr val="tx1"/>
              </a:solidFill>
              <a:latin typeface="微软雅黑" pitchFamily="34" charset="-122"/>
              <a:ea typeface="微软雅黑" pitchFamily="34" charset="-122"/>
            </a:endParaRPr>
          </a:p>
        </p:txBody>
      </p:sp>
      <p:sp>
        <p:nvSpPr>
          <p:cNvPr id="12289" name="Rectangle 1"/>
          <p:cNvSpPr>
            <a:spLocks noChangeArrowheads="1"/>
          </p:cNvSpPr>
          <p:nvPr/>
        </p:nvSpPr>
        <p:spPr bwMode="auto">
          <a:xfrm>
            <a:off x="2135191" y="1208088"/>
            <a:ext cx="68405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关于科幻小说的相关知识</a:t>
            </a:r>
            <a:r>
              <a:rPr lang="en-US" altLang="zh-CN"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000000"/>
                </a:solidFill>
                <a:latin typeface="微软雅黑" pitchFamily="34" charset="-122"/>
                <a:ea typeface="微软雅黑" pitchFamily="34" charset="-122"/>
                <a:cs typeface="Times New Roman" pitchFamily="18" charset="0"/>
              </a:rPr>
              <a:t>。</a:t>
            </a:r>
            <a:endParaRPr lang="en-US" altLang="zh-CN"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　    </a:t>
            </a:r>
            <a:r>
              <a:rPr lang="zh-CN" altLang="en-US" sz="2400" dirty="0">
                <a:solidFill>
                  <a:srgbClr val="FF0000"/>
                </a:solidFill>
                <a:latin typeface="微软雅黑" pitchFamily="34" charset="-122"/>
                <a:ea typeface="微软雅黑" pitchFamily="34" charset="-122"/>
                <a:cs typeface="Times New Roman" pitchFamily="18" charset="0"/>
              </a:rPr>
              <a:t>科幻小说</a:t>
            </a:r>
            <a:r>
              <a:rPr lang="en-US" altLang="zh-CN" sz="2400" dirty="0">
                <a:solidFill>
                  <a:srgbClr val="FF0000"/>
                </a:solidFill>
                <a:latin typeface="微软雅黑" pitchFamily="34" charset="-122"/>
                <a:ea typeface="微软雅黑" pitchFamily="34" charset="-122"/>
                <a:cs typeface="Times New Roman" pitchFamily="18" charset="0"/>
              </a:rPr>
              <a:t>,</a:t>
            </a:r>
            <a:r>
              <a:rPr lang="zh-CN" altLang="en-US" sz="2400" dirty="0">
                <a:solidFill>
                  <a:srgbClr val="FF0000"/>
                </a:solidFill>
                <a:latin typeface="微软雅黑" pitchFamily="34" charset="-122"/>
                <a:ea typeface="微软雅黑" pitchFamily="34" charset="-122"/>
                <a:cs typeface="Times New Roman" pitchFamily="18" charset="0"/>
              </a:rPr>
              <a:t>是随着现代科技蓬勃发展而产生的一种文学样式。它用幻想的形式</a:t>
            </a:r>
            <a:r>
              <a:rPr lang="en-US" altLang="zh-CN" sz="2400" dirty="0">
                <a:solidFill>
                  <a:srgbClr val="FF0000"/>
                </a:solidFill>
                <a:latin typeface="微软雅黑" pitchFamily="34" charset="-122"/>
                <a:ea typeface="微软雅黑" pitchFamily="34" charset="-122"/>
                <a:cs typeface="Times New Roman" pitchFamily="18" charset="0"/>
              </a:rPr>
              <a:t>,</a:t>
            </a:r>
            <a:r>
              <a:rPr lang="zh-CN" altLang="en-US" sz="2400" dirty="0">
                <a:solidFill>
                  <a:srgbClr val="FF0000"/>
                </a:solidFill>
                <a:latin typeface="微软雅黑" pitchFamily="34" charset="-122"/>
                <a:ea typeface="微软雅黑" pitchFamily="34" charset="-122"/>
                <a:cs typeface="Times New Roman" pitchFamily="18" charset="0"/>
              </a:rPr>
              <a:t>表现人类在未来世界的物质、精神文化生活和科学技术远景。其内容交织着科学事实和预见、想象</a:t>
            </a:r>
            <a:r>
              <a:rPr lang="en-US" altLang="zh-CN" sz="2400" dirty="0">
                <a:solidFill>
                  <a:srgbClr val="FF0000"/>
                </a:solidFill>
                <a:latin typeface="微软雅黑" pitchFamily="34" charset="-122"/>
                <a:ea typeface="微软雅黑" pitchFamily="34" charset="-122"/>
                <a:cs typeface="Times New Roman" pitchFamily="18" charset="0"/>
              </a:rPr>
              <a:t>,</a:t>
            </a:r>
            <a:r>
              <a:rPr lang="zh-CN" altLang="en-US" sz="2400" dirty="0">
                <a:solidFill>
                  <a:srgbClr val="FF0000"/>
                </a:solidFill>
                <a:latin typeface="微软雅黑" pitchFamily="34" charset="-122"/>
                <a:ea typeface="微软雅黑" pitchFamily="34" charset="-122"/>
                <a:cs typeface="Times New Roman" pitchFamily="18" charset="0"/>
              </a:rPr>
              <a:t>人们通常把科学、幻想、小说作为它的三要素。</a:t>
            </a:r>
            <a:endParaRPr lang="zh-CN" altLang="en-US" sz="2400" dirty="0">
              <a:solidFill>
                <a:srgbClr val="FF0000"/>
              </a:solidFill>
              <a:latin typeface="微软雅黑" pitchFamily="34" charset="-122"/>
              <a:ea typeface="微软雅黑" pitchFamily="34" charset="-122"/>
              <a:cs typeface="宋体" charset="-122"/>
            </a:endParaRPr>
          </a:p>
        </p:txBody>
      </p:sp>
      <p:pic>
        <p:nvPicPr>
          <p:cNvPr id="12290" name="Picture 2" descr="C:\Users\Administrator\Desktop\课件图12\人物肖像\272593a7ed9fb0e4_副本.jpg"/>
          <p:cNvPicPr>
            <a:picLocks noChangeAspect="1" noChangeArrowheads="1"/>
          </p:cNvPicPr>
          <p:nvPr/>
        </p:nvPicPr>
        <p:blipFill>
          <a:blip r:embed="rId2"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8729666" y="2924178"/>
            <a:ext cx="1938337" cy="266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9" presetClass="entr" presetSubtype="0" fill="hold" nodeType="clickEffect">
                                  <p:stCondLst>
                                    <p:cond delay="0"/>
                                  </p:stCondLst>
                                  <p:childTnLst>
                                    <p:set>
                                      <p:cBhvr>
                                        <p:cTn id="6" dur="1" fill="hold">
                                          <p:stCondLst>
                                            <p:cond delay="0"/>
                                          </p:stCondLst>
                                        </p:cTn>
                                        <p:tgtEl>
                                          <p:spTgt spid="12289">
                                            <p:txEl>
                                              <p:pRg st="1" end="1"/>
                                            </p:txEl>
                                          </p:spTgt>
                                        </p:tgtEl>
                                        <p:attrNameLst>
                                          <p:attrName>style.visibility</p:attrName>
                                        </p:attrNameLst>
                                      </p:cBhvr>
                                      <p:to>
                                        <p:strVal val="visible"/>
                                      </p:to>
                                    </p:set>
                                    <p:anim calcmode="lin" valueType="num">
                                      <p:cBhvr>
                                        <p:cTn id="7" dur="1000" fill="hold"/>
                                        <p:tgtEl>
                                          <p:spTgt spid="12289">
                                            <p:txEl>
                                              <p:pRg st="1" end="1"/>
                                            </p:txEl>
                                          </p:spTgt>
                                        </p:tgtEl>
                                        <p:attrNameLst>
                                          <p:attrName>ppt_x</p:attrName>
                                        </p:attrNameLst>
                                      </p:cBhvr>
                                      <p:tavLst>
                                        <p:tav tm="0">
                                          <p:val>
                                            <p:strVal val="#ppt_x-.2"/>
                                          </p:val>
                                        </p:tav>
                                        <p:tav tm="100000">
                                          <p:val>
                                            <p:strVal val="#ppt_x"/>
                                          </p:val>
                                        </p:tav>
                                      </p:tavLst>
                                    </p:anim>
                                    <p:anim calcmode="lin" valueType="num">
                                      <p:cBhvr>
                                        <p:cTn id="8" dur="1000" fill="hold"/>
                                        <p:tgtEl>
                                          <p:spTgt spid="12289">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9" dur="1000"/>
                                        <p:tgtEl>
                                          <p:spTgt spid="12289">
                                            <p:txEl>
                                              <p:pRg st="1" end="1"/>
                                            </p:txEl>
                                          </p:spTgt>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 presetClass="entr" presetSubtype="16" fill="hold" nodeType="clickEffect">
                                  <p:stCondLst>
                                    <p:cond delay="0"/>
                                  </p:stCondLst>
                                  <p:childTnLst>
                                    <p:set>
                                      <p:cBhvr>
                                        <p:cTn id="13" dur="1" fill="hold">
                                          <p:stCondLst>
                                            <p:cond delay="0"/>
                                          </p:stCondLst>
                                        </p:cTn>
                                        <p:tgtEl>
                                          <p:spTgt spid="12290"/>
                                        </p:tgtEl>
                                        <p:attrNameLst>
                                          <p:attrName>style.visibility</p:attrName>
                                        </p:attrNameLst>
                                      </p:cBhvr>
                                      <p:to>
                                        <p:strVal val="visible"/>
                                      </p:to>
                                    </p:set>
                                    <p:animEffect transition="in" filter="box(in)">
                                      <p:cBhvr>
                                        <p:cTn id="14" dur="5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cxnSp>
        <p:nvCxnSpPr>
          <p:cNvPr id="5" name="直接连接符 4"/>
          <p:cNvCxnSpPr/>
          <p:nvPr/>
        </p:nvCxnSpPr>
        <p:spPr>
          <a:xfrm flipH="1">
            <a:off x="2640013" y="0"/>
            <a:ext cx="0" cy="90805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2424113" y="836616"/>
            <a:ext cx="1612900" cy="3175"/>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2711624" y="188643"/>
            <a:ext cx="2202052" cy="585745"/>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51435" tIns="25718" rIns="51435" bIns="25718" anchor="ctr"/>
          <a:lstStyle/>
          <a:p>
            <a:pPr algn="ctr">
              <a:defRPr/>
            </a:pPr>
            <a:endParaRPr lang="en-US" sz="2800" b="1" kern="0" dirty="0">
              <a:solidFill>
                <a:schemeClr val="bg1"/>
              </a:solidFill>
              <a:latin typeface="微软雅黑" pitchFamily="34" charset="-122"/>
              <a:ea typeface="微软雅黑" pitchFamily="34" charset="-122"/>
            </a:endParaRPr>
          </a:p>
        </p:txBody>
      </p:sp>
      <p:sp>
        <p:nvSpPr>
          <p:cNvPr id="21511" name="TextBox 7"/>
          <p:cNvSpPr txBox="1">
            <a:spLocks noChangeArrowheads="1"/>
          </p:cNvSpPr>
          <p:nvPr/>
        </p:nvSpPr>
        <p:spPr bwMode="auto">
          <a:xfrm>
            <a:off x="2927350" y="188916"/>
            <a:ext cx="1620838" cy="52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3200">
                <a:solidFill>
                  <a:schemeClr val="tx1"/>
                </a:solidFill>
                <a:latin typeface="Arial" charset="0"/>
                <a:ea typeface="宋体" charset="-122"/>
              </a:defRPr>
            </a:lvl1pPr>
            <a:lvl2pPr marL="742950" indent="-285750" eaLnBrk="0" hangingPunct="0">
              <a:defRPr sz="3200">
                <a:solidFill>
                  <a:schemeClr val="tx1"/>
                </a:solidFill>
                <a:latin typeface="Arial" charset="0"/>
                <a:ea typeface="宋体" charset="-122"/>
              </a:defRPr>
            </a:lvl2pPr>
            <a:lvl3pPr marL="1143000" indent="-228600" eaLnBrk="0" hangingPunct="0">
              <a:defRPr sz="3200">
                <a:solidFill>
                  <a:schemeClr val="tx1"/>
                </a:solidFill>
                <a:latin typeface="Arial" charset="0"/>
                <a:ea typeface="宋体" charset="-122"/>
              </a:defRPr>
            </a:lvl3pPr>
            <a:lvl4pPr marL="1600200" indent="-228600" eaLnBrk="0" hangingPunct="0">
              <a:defRPr sz="3200">
                <a:solidFill>
                  <a:schemeClr val="tx1"/>
                </a:solidFill>
                <a:latin typeface="Arial" charset="0"/>
                <a:ea typeface="宋体" charset="-122"/>
              </a:defRPr>
            </a:lvl4pPr>
            <a:lvl5pPr marL="2057400" indent="-228600" eaLnBrk="0" hangingPunct="0">
              <a:defRPr sz="3200">
                <a:solidFill>
                  <a:schemeClr val="tx1"/>
                </a:solidFill>
                <a:latin typeface="Arial" charset="0"/>
                <a:ea typeface="宋体" charset="-122"/>
              </a:defRPr>
            </a:lvl5pPr>
            <a:lvl6pPr marL="2514600" indent="-228600" eaLnBrk="0" fontAlgn="base" hangingPunct="0">
              <a:spcBef>
                <a:spcPct val="0"/>
              </a:spcBef>
              <a:spcAft>
                <a:spcPct val="0"/>
              </a:spcAft>
              <a:defRPr sz="3200">
                <a:solidFill>
                  <a:schemeClr val="tx1"/>
                </a:solidFill>
                <a:latin typeface="Arial" charset="0"/>
                <a:ea typeface="宋体" charset="-122"/>
              </a:defRPr>
            </a:lvl6pPr>
            <a:lvl7pPr marL="2971800" indent="-228600" eaLnBrk="0" fontAlgn="base" hangingPunct="0">
              <a:spcBef>
                <a:spcPct val="0"/>
              </a:spcBef>
              <a:spcAft>
                <a:spcPct val="0"/>
              </a:spcAft>
              <a:defRPr sz="3200">
                <a:solidFill>
                  <a:schemeClr val="tx1"/>
                </a:solidFill>
                <a:latin typeface="Arial" charset="0"/>
                <a:ea typeface="宋体" charset="-122"/>
              </a:defRPr>
            </a:lvl7pPr>
            <a:lvl8pPr marL="3429000" indent="-228600" eaLnBrk="0" fontAlgn="base" hangingPunct="0">
              <a:spcBef>
                <a:spcPct val="0"/>
              </a:spcBef>
              <a:spcAft>
                <a:spcPct val="0"/>
              </a:spcAft>
              <a:defRPr sz="3200">
                <a:solidFill>
                  <a:schemeClr val="tx1"/>
                </a:solidFill>
                <a:latin typeface="Arial" charset="0"/>
                <a:ea typeface="宋体" charset="-122"/>
              </a:defRPr>
            </a:lvl8pPr>
            <a:lvl9pPr marL="3886200" indent="-228600" eaLnBrk="0" fontAlgn="base" hangingPunct="0">
              <a:spcBef>
                <a:spcPct val="0"/>
              </a:spcBef>
              <a:spcAft>
                <a:spcPct val="0"/>
              </a:spcAft>
              <a:defRPr sz="3200">
                <a:solidFill>
                  <a:schemeClr val="tx1"/>
                </a:solidFill>
                <a:latin typeface="Arial" charset="0"/>
                <a:ea typeface="宋体" charset="-122"/>
              </a:defRPr>
            </a:lvl9pPr>
          </a:lstStyle>
          <a:p>
            <a:pPr eaLnBrk="1" hangingPunct="1"/>
            <a:r>
              <a:rPr lang="zh-CN" altLang="en-US" sz="2800" b="1" dirty="0">
                <a:latin typeface="微软雅黑" pitchFamily="34" charset="-122"/>
                <a:ea typeface="微软雅黑" pitchFamily="34" charset="-122"/>
              </a:rPr>
              <a:t>整体感知</a:t>
            </a:r>
          </a:p>
        </p:txBody>
      </p:sp>
      <p:pic>
        <p:nvPicPr>
          <p:cNvPr id="21512" name="Picture 2" descr="C:\Users\Administrator\Desktop\课件图12\2.365480.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03388" y="981078"/>
            <a:ext cx="8640762" cy="51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3" name="Rectangle 3"/>
          <p:cNvSpPr>
            <a:spLocks noChangeArrowheads="1"/>
          </p:cNvSpPr>
          <p:nvPr/>
        </p:nvSpPr>
        <p:spPr bwMode="auto">
          <a:xfrm>
            <a:off x="2495553" y="981078"/>
            <a:ext cx="7561263" cy="5078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nSpc>
                <a:spcPct val="150000"/>
              </a:lnSpc>
            </a:pPr>
            <a:r>
              <a:rPr lang="en-US" altLang="zh-CN" sz="2400" dirty="0">
                <a:solidFill>
                  <a:srgbClr val="000000"/>
                </a:solidFill>
                <a:latin typeface="微软雅黑" pitchFamily="34" charset="-122"/>
                <a:ea typeface="微软雅黑" pitchFamily="34" charset="-122"/>
                <a:cs typeface="Times New Roman" pitchFamily="18" charset="0"/>
              </a:rPr>
              <a:t>      ①</a:t>
            </a:r>
            <a:r>
              <a:rPr lang="zh-CN" altLang="en-US" sz="2400" dirty="0">
                <a:solidFill>
                  <a:srgbClr val="000000"/>
                </a:solidFill>
                <a:latin typeface="微软雅黑" pitchFamily="34" charset="-122"/>
                <a:ea typeface="微软雅黑" pitchFamily="34" charset="-122"/>
                <a:cs typeface="Times New Roman" pitchFamily="18" charset="0"/>
              </a:rPr>
              <a:t>小说中的人物</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我”、“她”、主任。</a:t>
            </a:r>
            <a:endParaRPr lang="zh-CN" altLang="en-US"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　   ②小说的线索</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明线</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我”的经历见闻转变。</a:t>
            </a:r>
            <a:endParaRPr lang="zh-CN" altLang="en-US"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　                         暗线</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她”的故事回述。</a:t>
            </a:r>
            <a:endParaRPr lang="zh-CN" altLang="en-US"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　    ③概括小说的主要事件</a:t>
            </a:r>
            <a:r>
              <a:rPr lang="en-US" altLang="zh-CN" sz="2400" dirty="0">
                <a:solidFill>
                  <a:srgbClr val="000000"/>
                </a:solidFill>
                <a:latin typeface="微软雅黑" pitchFamily="34" charset="-122"/>
                <a:ea typeface="微软雅黑" pitchFamily="34" charset="-122"/>
                <a:cs typeface="Times New Roman" pitchFamily="18" charset="0"/>
              </a:rPr>
              <a:t>:</a:t>
            </a:r>
            <a:endParaRPr lang="en-US" altLang="zh-CN" sz="2400" dirty="0">
              <a:latin typeface="微软雅黑" pitchFamily="34" charset="-122"/>
              <a:ea typeface="微软雅黑" pitchFamily="34" charset="-122"/>
              <a:cs typeface="宋体" charset="-122"/>
            </a:endParaRPr>
          </a:p>
          <a:p>
            <a:pPr eaLnBrk="0" hangingPunct="0">
              <a:lnSpc>
                <a:spcPct val="150000"/>
              </a:lnSpc>
            </a:pPr>
            <a:r>
              <a:rPr lang="zh-CN" altLang="en-US" sz="2400" dirty="0">
                <a:solidFill>
                  <a:srgbClr val="000000"/>
                </a:solidFill>
                <a:latin typeface="微软雅黑" pitchFamily="34" charset="-122"/>
                <a:ea typeface="微软雅黑" pitchFamily="34" charset="-122"/>
                <a:cs typeface="Times New Roman" pitchFamily="18" charset="0"/>
              </a:rPr>
              <a:t>　 “我”带上了一位因事故而被困在地底深处无法返回地面的女宇航员的“传感眼镜”</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相当于用她的眼睛去四处游玩。“我”带着她的眼睛完成了她的最后一次地面探索。在结束任务的同时</a:t>
            </a:r>
            <a:r>
              <a:rPr lang="en-US" altLang="zh-CN" sz="2400" dirty="0">
                <a:solidFill>
                  <a:srgbClr val="000000"/>
                </a:solidFill>
                <a:latin typeface="微软雅黑" pitchFamily="34" charset="-122"/>
                <a:ea typeface="微软雅黑" pitchFamily="34" charset="-122"/>
                <a:cs typeface="Times New Roman" pitchFamily="18" charset="0"/>
              </a:rPr>
              <a:t>,</a:t>
            </a:r>
            <a:r>
              <a:rPr lang="zh-CN" altLang="en-US" sz="2400" dirty="0">
                <a:solidFill>
                  <a:srgbClr val="000000"/>
                </a:solidFill>
                <a:latin typeface="微软雅黑" pitchFamily="34" charset="-122"/>
                <a:ea typeface="微软雅黑" pitchFamily="34" charset="-122"/>
                <a:cs typeface="Times New Roman" pitchFamily="18" charset="0"/>
              </a:rPr>
              <a:t>女宇航员也永远留在了地底下。</a:t>
            </a:r>
            <a:endParaRPr lang="zh-CN" altLang="en-US" sz="2400" dirty="0">
              <a:latin typeface="微软雅黑" pitchFamily="34" charset="-122"/>
              <a:ea typeface="微软雅黑" pitchFamily="34" charset="-122"/>
              <a:cs typeface="宋体"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anim calcmode="lin" valueType="num">
                                      <p:cBhvr>
                                        <p:cTn id="7" dur="1000" fill="hold"/>
                                        <p:tgtEl>
                                          <p:spTgt spid="3072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072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0723">
                                            <p:txEl>
                                              <p:pRg st="0" end="0"/>
                                            </p:txEl>
                                          </p:spTgt>
                                        </p:tgtEl>
                                      </p:cBhvr>
                                    </p:animEffect>
                                  </p:childTnLst>
                                </p:cTn>
                              </p:par>
                              <p:par>
                                <p:cTn id="10" presetID="55" presetClass="entr" presetSubtype="0" fill="hold" nodeType="withEffect">
                                  <p:stCondLst>
                                    <p:cond delay="0"/>
                                  </p:stCondLst>
                                  <p:childTnLst>
                                    <p:set>
                                      <p:cBhvr>
                                        <p:cTn id="11" dur="1" fill="hold">
                                          <p:stCondLst>
                                            <p:cond delay="0"/>
                                          </p:stCondLst>
                                        </p:cTn>
                                        <p:tgtEl>
                                          <p:spTgt spid="30723">
                                            <p:txEl>
                                              <p:pRg st="1" end="1"/>
                                            </p:txEl>
                                          </p:spTgt>
                                        </p:tgtEl>
                                        <p:attrNameLst>
                                          <p:attrName>style.visibility</p:attrName>
                                        </p:attrNameLst>
                                      </p:cBhvr>
                                      <p:to>
                                        <p:strVal val="visible"/>
                                      </p:to>
                                    </p:set>
                                    <p:anim calcmode="lin" valueType="num">
                                      <p:cBhvr>
                                        <p:cTn id="12" dur="1000" fill="hold"/>
                                        <p:tgtEl>
                                          <p:spTgt spid="30723">
                                            <p:txEl>
                                              <p:pRg st="1" end="1"/>
                                            </p:txEl>
                                          </p:spTgt>
                                        </p:tgtEl>
                                        <p:attrNameLst>
                                          <p:attrName>ppt_w</p:attrName>
                                        </p:attrNameLst>
                                      </p:cBhvr>
                                      <p:tavLst>
                                        <p:tav tm="0">
                                          <p:val>
                                            <p:strVal val="#ppt_w*0.70"/>
                                          </p:val>
                                        </p:tav>
                                        <p:tav tm="100000">
                                          <p:val>
                                            <p:strVal val="#ppt_w"/>
                                          </p:val>
                                        </p:tav>
                                      </p:tavLst>
                                    </p:anim>
                                    <p:anim calcmode="lin" valueType="num">
                                      <p:cBhvr>
                                        <p:cTn id="13" dur="1000" fill="hold"/>
                                        <p:tgtEl>
                                          <p:spTgt spid="30723">
                                            <p:txEl>
                                              <p:pRg st="1" end="1"/>
                                            </p:txEl>
                                          </p:spTgt>
                                        </p:tgtEl>
                                        <p:attrNameLst>
                                          <p:attrName>ppt_h</p:attrName>
                                        </p:attrNameLst>
                                      </p:cBhvr>
                                      <p:tavLst>
                                        <p:tav tm="0">
                                          <p:val>
                                            <p:strVal val="#ppt_h"/>
                                          </p:val>
                                        </p:tav>
                                        <p:tav tm="100000">
                                          <p:val>
                                            <p:strVal val="#ppt_h"/>
                                          </p:val>
                                        </p:tav>
                                      </p:tavLst>
                                    </p:anim>
                                    <p:animEffect transition="in" filter="fade">
                                      <p:cBhvr>
                                        <p:cTn id="14" dur="1000"/>
                                        <p:tgtEl>
                                          <p:spTgt spid="30723">
                                            <p:txEl>
                                              <p:pRg st="1" end="1"/>
                                            </p:txEl>
                                          </p:spTgt>
                                        </p:tgtEl>
                                      </p:cBhvr>
                                    </p:animEffect>
                                  </p:childTnLst>
                                </p:cTn>
                              </p:par>
                              <p:par>
                                <p:cTn id="15" presetID="55" presetClass="entr" presetSubtype="0" fill="hold" nodeType="withEffect">
                                  <p:stCondLst>
                                    <p:cond delay="0"/>
                                  </p:stCondLst>
                                  <p:childTnLst>
                                    <p:set>
                                      <p:cBhvr>
                                        <p:cTn id="16" dur="1" fill="hold">
                                          <p:stCondLst>
                                            <p:cond delay="0"/>
                                          </p:stCondLst>
                                        </p:cTn>
                                        <p:tgtEl>
                                          <p:spTgt spid="30723">
                                            <p:txEl>
                                              <p:pRg st="2" end="2"/>
                                            </p:txEl>
                                          </p:spTgt>
                                        </p:tgtEl>
                                        <p:attrNameLst>
                                          <p:attrName>style.visibility</p:attrName>
                                        </p:attrNameLst>
                                      </p:cBhvr>
                                      <p:to>
                                        <p:strVal val="visible"/>
                                      </p:to>
                                    </p:set>
                                    <p:anim calcmode="lin" valueType="num">
                                      <p:cBhvr>
                                        <p:cTn id="17" dur="1000" fill="hold"/>
                                        <p:tgtEl>
                                          <p:spTgt spid="30723">
                                            <p:txEl>
                                              <p:pRg st="2" end="2"/>
                                            </p:txEl>
                                          </p:spTgt>
                                        </p:tgtEl>
                                        <p:attrNameLst>
                                          <p:attrName>ppt_w</p:attrName>
                                        </p:attrNameLst>
                                      </p:cBhvr>
                                      <p:tavLst>
                                        <p:tav tm="0">
                                          <p:val>
                                            <p:strVal val="#ppt_w*0.70"/>
                                          </p:val>
                                        </p:tav>
                                        <p:tav tm="100000">
                                          <p:val>
                                            <p:strVal val="#ppt_w"/>
                                          </p:val>
                                        </p:tav>
                                      </p:tavLst>
                                    </p:anim>
                                    <p:anim calcmode="lin" valueType="num">
                                      <p:cBhvr>
                                        <p:cTn id="18" dur="1000" fill="hold"/>
                                        <p:tgtEl>
                                          <p:spTgt spid="30723">
                                            <p:txEl>
                                              <p:pRg st="2" end="2"/>
                                            </p:txEl>
                                          </p:spTgt>
                                        </p:tgtEl>
                                        <p:attrNameLst>
                                          <p:attrName>ppt_h</p:attrName>
                                        </p:attrNameLst>
                                      </p:cBhvr>
                                      <p:tavLst>
                                        <p:tav tm="0">
                                          <p:val>
                                            <p:strVal val="#ppt_h"/>
                                          </p:val>
                                        </p:tav>
                                        <p:tav tm="100000">
                                          <p:val>
                                            <p:strVal val="#ppt_h"/>
                                          </p:val>
                                        </p:tav>
                                      </p:tavLst>
                                    </p:anim>
                                    <p:animEffect transition="in" filter="fade">
                                      <p:cBhvr>
                                        <p:cTn id="19" dur="1000"/>
                                        <p:tgtEl>
                                          <p:spTgt spid="30723">
                                            <p:txEl>
                                              <p:pRg st="2" end="2"/>
                                            </p:txEl>
                                          </p:spTgt>
                                        </p:tgtEl>
                                      </p:cBhvr>
                                    </p:animEffect>
                                  </p:childTnLst>
                                </p:cTn>
                              </p:par>
                              <p:par>
                                <p:cTn id="20" presetID="55" presetClass="entr" presetSubtype="0" fill="hold" nodeType="withEffect">
                                  <p:stCondLst>
                                    <p:cond delay="0"/>
                                  </p:stCondLst>
                                  <p:childTnLst>
                                    <p:set>
                                      <p:cBhvr>
                                        <p:cTn id="21" dur="1" fill="hold">
                                          <p:stCondLst>
                                            <p:cond delay="0"/>
                                          </p:stCondLst>
                                        </p:cTn>
                                        <p:tgtEl>
                                          <p:spTgt spid="30723">
                                            <p:txEl>
                                              <p:pRg st="3" end="3"/>
                                            </p:txEl>
                                          </p:spTgt>
                                        </p:tgtEl>
                                        <p:attrNameLst>
                                          <p:attrName>style.visibility</p:attrName>
                                        </p:attrNameLst>
                                      </p:cBhvr>
                                      <p:to>
                                        <p:strVal val="visible"/>
                                      </p:to>
                                    </p:set>
                                    <p:anim calcmode="lin" valueType="num">
                                      <p:cBhvr>
                                        <p:cTn id="22" dur="1000" fill="hold"/>
                                        <p:tgtEl>
                                          <p:spTgt spid="30723">
                                            <p:txEl>
                                              <p:pRg st="3" end="3"/>
                                            </p:txEl>
                                          </p:spTgt>
                                        </p:tgtEl>
                                        <p:attrNameLst>
                                          <p:attrName>ppt_w</p:attrName>
                                        </p:attrNameLst>
                                      </p:cBhvr>
                                      <p:tavLst>
                                        <p:tav tm="0">
                                          <p:val>
                                            <p:strVal val="#ppt_w*0.70"/>
                                          </p:val>
                                        </p:tav>
                                        <p:tav tm="100000">
                                          <p:val>
                                            <p:strVal val="#ppt_w"/>
                                          </p:val>
                                        </p:tav>
                                      </p:tavLst>
                                    </p:anim>
                                    <p:anim calcmode="lin" valueType="num">
                                      <p:cBhvr>
                                        <p:cTn id="23" dur="1000" fill="hold"/>
                                        <p:tgtEl>
                                          <p:spTgt spid="30723">
                                            <p:txEl>
                                              <p:pRg st="3" end="3"/>
                                            </p:txEl>
                                          </p:spTgt>
                                        </p:tgtEl>
                                        <p:attrNameLst>
                                          <p:attrName>ppt_h</p:attrName>
                                        </p:attrNameLst>
                                      </p:cBhvr>
                                      <p:tavLst>
                                        <p:tav tm="0">
                                          <p:val>
                                            <p:strVal val="#ppt_h"/>
                                          </p:val>
                                        </p:tav>
                                        <p:tav tm="100000">
                                          <p:val>
                                            <p:strVal val="#ppt_h"/>
                                          </p:val>
                                        </p:tav>
                                      </p:tavLst>
                                    </p:anim>
                                    <p:animEffect transition="in" filter="fade">
                                      <p:cBhvr>
                                        <p:cTn id="24" dur="1000"/>
                                        <p:tgtEl>
                                          <p:spTgt spid="30723">
                                            <p:txEl>
                                              <p:pRg st="3" end="3"/>
                                            </p:txEl>
                                          </p:spTgt>
                                        </p:tgtEl>
                                      </p:cBhvr>
                                    </p:animEffect>
                                  </p:childTnLst>
                                </p:cTn>
                              </p:par>
                              <p:par>
                                <p:cTn id="25" presetID="55" presetClass="entr" presetSubtype="0" fill="hold" nodeType="withEffect">
                                  <p:stCondLst>
                                    <p:cond delay="0"/>
                                  </p:stCondLst>
                                  <p:childTnLst>
                                    <p:set>
                                      <p:cBhvr>
                                        <p:cTn id="26" dur="1" fill="hold">
                                          <p:stCondLst>
                                            <p:cond delay="0"/>
                                          </p:stCondLst>
                                        </p:cTn>
                                        <p:tgtEl>
                                          <p:spTgt spid="30723">
                                            <p:txEl>
                                              <p:pRg st="4" end="4"/>
                                            </p:txEl>
                                          </p:spTgt>
                                        </p:tgtEl>
                                        <p:attrNameLst>
                                          <p:attrName>style.visibility</p:attrName>
                                        </p:attrNameLst>
                                      </p:cBhvr>
                                      <p:to>
                                        <p:strVal val="visible"/>
                                      </p:to>
                                    </p:set>
                                    <p:anim calcmode="lin" valueType="num">
                                      <p:cBhvr>
                                        <p:cTn id="27" dur="1000" fill="hold"/>
                                        <p:tgtEl>
                                          <p:spTgt spid="30723">
                                            <p:txEl>
                                              <p:pRg st="4" end="4"/>
                                            </p:txEl>
                                          </p:spTgt>
                                        </p:tgtEl>
                                        <p:attrNameLst>
                                          <p:attrName>ppt_w</p:attrName>
                                        </p:attrNameLst>
                                      </p:cBhvr>
                                      <p:tavLst>
                                        <p:tav tm="0">
                                          <p:val>
                                            <p:strVal val="#ppt_w*0.70"/>
                                          </p:val>
                                        </p:tav>
                                        <p:tav tm="100000">
                                          <p:val>
                                            <p:strVal val="#ppt_w"/>
                                          </p:val>
                                        </p:tav>
                                      </p:tavLst>
                                    </p:anim>
                                    <p:anim calcmode="lin" valueType="num">
                                      <p:cBhvr>
                                        <p:cTn id="28" dur="1000" fill="hold"/>
                                        <p:tgtEl>
                                          <p:spTgt spid="30723">
                                            <p:txEl>
                                              <p:pRg st="4" end="4"/>
                                            </p:txEl>
                                          </p:spTgt>
                                        </p:tgtEl>
                                        <p:attrNameLst>
                                          <p:attrName>ppt_h</p:attrName>
                                        </p:attrNameLst>
                                      </p:cBhvr>
                                      <p:tavLst>
                                        <p:tav tm="0">
                                          <p:val>
                                            <p:strVal val="#ppt_h"/>
                                          </p:val>
                                        </p:tav>
                                        <p:tav tm="100000">
                                          <p:val>
                                            <p:strVal val="#ppt_h"/>
                                          </p:val>
                                        </p:tav>
                                      </p:tavLst>
                                    </p:anim>
                                    <p:animEffect transition="in" filter="fade">
                                      <p:cBhvr>
                                        <p:cTn id="29" dur="1000"/>
                                        <p:tgtEl>
                                          <p:spTgt spid="3072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主题2">
  <a:themeElements>
    <a:clrScheme name="">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EF"/>
      </a:accent5>
      <a:accent6>
        <a:srgbClr val="2D2D89"/>
      </a:accent6>
      <a:hlink>
        <a:srgbClr val="009999"/>
      </a:hlink>
      <a:folHlink>
        <a:srgbClr val="99CC00"/>
      </a:folHlink>
    </a:clrScheme>
    <a:fontScheme name="">
      <a:majorFont>
        <a:latin typeface="Arial"/>
        <a:ea typeface="宋体"/>
        <a:cs typeface=""/>
      </a:majorFont>
      <a:minorFont>
        <a:latin typeface="Arial"/>
        <a:ea typeface="宋体"/>
        <a:cs typeface=""/>
      </a:minorFont>
    </a:fontScheme>
    <a:fmtScheme name="Office 2007-2010">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atMod val="350000"/>
                <a:shade val="99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A7C6E5"/>
        </a:accent1>
        <a:accent2>
          <a:srgbClr val="333399"/>
        </a:accent2>
        <a:accent3>
          <a:srgbClr val="FFFFFF"/>
        </a:accent3>
        <a:accent4>
          <a:srgbClr val="000000"/>
        </a:accent4>
        <a:accent5>
          <a:srgbClr val="D0DFF0"/>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主题2" id="{3054EB49-04C3-4CD3-8A1B-9DFA320D00EA}" vid="{7DC697BB-3B07-4E43-BCE0-DDE33CFFBBE5}"/>
    </a:ext>
  </a:extLst>
</a:theme>
</file>

<file path=ppt/theme/theme2.xml><?xml version="1.0" encoding="utf-8"?>
<a:theme xmlns:a="http://schemas.openxmlformats.org/drawingml/2006/main" name="1_第一PPT模板网-WWW.1PPT.COM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TotalTime>
  <Words>1658</Words>
  <Application>Microsoft Office PowerPoint</Application>
  <PresentationFormat>宽屏</PresentationFormat>
  <Paragraphs>112</Paragraphs>
  <Slides>21</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21</vt:i4>
      </vt:variant>
    </vt:vector>
  </HeadingPairs>
  <TitlesOfParts>
    <vt:vector size="33" baseType="lpstr">
      <vt:lpstr>Meiryo</vt:lpstr>
      <vt:lpstr>楷体</vt:lpstr>
      <vt:lpstr>宋体</vt:lpstr>
      <vt:lpstr>微软雅黑</vt:lpstr>
      <vt:lpstr>Arial</vt:lpstr>
      <vt:lpstr>Calibri</vt:lpstr>
      <vt:lpstr>Calibri Light</vt:lpstr>
      <vt:lpstr>Times New Roman</vt:lpstr>
      <vt:lpstr>Wingdings</vt:lpstr>
      <vt:lpstr>主题2</vt:lpstr>
      <vt:lpstr>1_第一PPT模板网-WWW.1PPT.COM </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cp:revision>
  <dcterms:created xsi:type="dcterms:W3CDTF">2015-11-21T07:20:00Z</dcterms:created>
  <dcterms:modified xsi:type="dcterms:W3CDTF">2021-12-20T01:55:54Z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2052-10.8.0.5391</vt:lpwstr>
  </property>
</Properties>
</file>