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65" r:id="rId13"/>
    <p:sldId id="266" r:id="rId14"/>
    <p:sldId id="267" r:id="rId15"/>
    <p:sldId id="268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66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FFAEA633-8B98-4CB5-ACE9-49CD008680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1855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A20A0904-30A7-4B51-9AE3-59D0B61919FF}" type="slidenum">
              <a:rPr lang="en-US" altLang="zh-CN" sz="1200" smtClean="0">
                <a:latin typeface="Arial" charset="0"/>
              </a:rPr>
              <a:pPr eaLnBrk="1" hangingPunct="1"/>
              <a:t>1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8786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216B1612-FE42-493C-AE88-AF45B8FBCDCC}" type="slidenum">
              <a:rPr lang="en-US" altLang="zh-CN" sz="1200" smtClean="0">
                <a:latin typeface="Arial" charset="0"/>
              </a:rPr>
              <a:pPr eaLnBrk="1" hangingPunct="1"/>
              <a:t>16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9347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7470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C561313D-0E2C-4CF8-B211-786B5070567E}" type="slidenum">
              <a:rPr lang="en-US" altLang="zh-CN" sz="1200" smtClean="0">
                <a:latin typeface="Arial" charset="0"/>
              </a:rPr>
              <a:pPr eaLnBrk="1" hangingPunct="1"/>
              <a:t>2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5093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845710D0-F8B3-40AD-89B2-5603FCDFBF3E}" type="slidenum">
              <a:rPr lang="en-US" altLang="zh-CN" sz="1200" smtClean="0">
                <a:latin typeface="Arial" charset="0"/>
              </a:rPr>
              <a:pPr eaLnBrk="1" hangingPunct="1"/>
              <a:t>4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161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38217112-8659-4C3D-BF78-3200BEB66CD9}" type="slidenum">
              <a:rPr lang="en-US" altLang="zh-CN" sz="1200" smtClean="0">
                <a:latin typeface="Arial" charset="0"/>
              </a:rPr>
              <a:pPr eaLnBrk="1" hangingPunct="1"/>
              <a:t>5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478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A56DD2BB-55AF-4B12-996A-A527F2727B30}" type="slidenum">
              <a:rPr lang="en-US" altLang="zh-CN" sz="1200" smtClean="0">
                <a:latin typeface="Arial" charset="0"/>
              </a:rPr>
              <a:pPr eaLnBrk="1" hangingPunct="1"/>
              <a:t>6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9159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AEA633-8B98-4CB5-ACE9-49CD0086802C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2550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68C27E99-4347-48B0-B5E8-808BBC546E79}" type="slidenum">
              <a:rPr lang="en-US" altLang="zh-CN" sz="1200" smtClean="0">
                <a:latin typeface="Arial" charset="0"/>
              </a:rPr>
              <a:pPr eaLnBrk="1" hangingPunct="1"/>
              <a:t>10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358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50996DF3-0482-4BFC-9C8A-A10E62CB3BFB}" type="slidenum">
              <a:rPr lang="en-US" altLang="zh-CN" sz="1200" smtClean="0">
                <a:latin typeface="Arial" charset="0"/>
              </a:rPr>
              <a:pPr eaLnBrk="1" hangingPunct="1"/>
              <a:t>11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4008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fld id="{5C3FFEB8-CAB5-4608-A0E5-3D8876DA5243}" type="slidenum">
              <a:rPr lang="en-US" altLang="zh-CN" sz="1200" smtClean="0">
                <a:latin typeface="Arial" charset="0"/>
              </a:rPr>
              <a:pPr eaLnBrk="1" hangingPunct="1"/>
              <a:t>15</a:t>
            </a:fld>
            <a:endParaRPr lang="en-US" altLang="zh-CN" sz="1200" smtClean="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4402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89238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873171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562032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3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60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12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79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30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256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901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938782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18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3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6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04982865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95667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496361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573424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210839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22851935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8342278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sz5_2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750153">
            <a:off x="9935633" y="333376"/>
            <a:ext cx="2017184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784976"/>
            <a:ext cx="12192000" cy="730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2400">
              <a:ea typeface="宋体" pitchFamily="2" charset="-122"/>
            </a:endParaRPr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1" y="1"/>
            <a:ext cx="5712884" cy="76517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2400">
              <a:ea typeface="宋体" pitchFamily="2" charset="-122"/>
            </a:endParaRPr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5712885" y="0"/>
            <a:ext cx="95249" cy="6921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2400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716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kjzhan.com/mp3/7x/62312.html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1847850" y="3913189"/>
            <a:ext cx="41846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dirty="0">
                <a:solidFill>
                  <a:srgbClr val="0000FF"/>
                </a:solidFill>
                <a:ea typeface="华文新魏" pitchFamily="2" charset="-122"/>
              </a:rPr>
              <a:t>22 </a:t>
            </a:r>
            <a:r>
              <a:rPr lang="zh-CN" altLang="en-US" sz="6000" dirty="0">
                <a:solidFill>
                  <a:srgbClr val="0000FF"/>
                </a:solidFill>
                <a:latin typeface="Arial" charset="0"/>
                <a:ea typeface="华文新魏" pitchFamily="2" charset="-122"/>
              </a:rPr>
              <a:t>太空一日</a:t>
            </a:r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4223792" y="5050253"/>
            <a:ext cx="1555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Arial" charset="0"/>
                <a:ea typeface="华文行楷" pitchFamily="2" charset="-122"/>
              </a:rPr>
              <a:t>杨利伟</a:t>
            </a:r>
          </a:p>
        </p:txBody>
      </p:sp>
      <p:sp>
        <p:nvSpPr>
          <p:cNvPr id="2052" name="Rectangle 10"/>
          <p:cNvSpPr>
            <a:spLocks noChangeArrowheads="1"/>
          </p:cNvSpPr>
          <p:nvPr/>
        </p:nvSpPr>
        <p:spPr bwMode="auto">
          <a:xfrm>
            <a:off x="6672263" y="188913"/>
            <a:ext cx="3740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charset="0"/>
              </a:rPr>
              <a:t>七年级下册语文人教版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424114" y="1125539"/>
            <a:ext cx="74882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第一部分（</a:t>
            </a:r>
            <a:r>
              <a:rPr lang="en-US" altLang="zh-CN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1-17</a:t>
            </a: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）：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写火箭发射升空时“我”的复杂感受。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424113" y="2420939"/>
            <a:ext cx="75612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第二部分（</a:t>
            </a:r>
            <a:r>
              <a:rPr lang="en-US" altLang="zh-CN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18-29</a:t>
            </a: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）：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写作者在太空中看到祖国的感受以及对战友、亲人的惦念，并强调在太空中看不到长城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351088" y="3789364"/>
            <a:ext cx="75612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第三部分（</a:t>
            </a:r>
            <a:r>
              <a:rPr lang="en-US" altLang="zh-CN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29-39</a:t>
            </a: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）：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写“我”克服“本末倒置”这一错觉的经历及“我”在飞船内听到神秘的敲击声。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352676" y="5084764"/>
            <a:ext cx="75612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第四部分（</a:t>
            </a:r>
            <a:r>
              <a:rPr lang="en-US" altLang="zh-CN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40-67</a:t>
            </a:r>
            <a:r>
              <a:rPr lang="zh-CN" altLang="en-US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）：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写飞船返回地面的复杂过程及作者由紧张到放心的心路历程。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11451" y="4127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整体感悟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58" grpId="0"/>
      <p:bldP spid="235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351089" y="2636838"/>
            <a:ext cx="7559675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“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我”的心理感受有如下变化：紧张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稍觉释然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非常痛苦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无法承受，觉得快不行了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从难受的状态中解脱出来，感到从未有过的轻松和舒服。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写这些，真实再现了作者在飞船中的感受，说明航天员工作的危险，表现了作者无所畏惧、勇于克服困难的精神。</a:t>
            </a:r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2279650" y="1268414"/>
            <a:ext cx="77406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chemeClr val="hlink"/>
                </a:solidFill>
                <a:ea typeface="微软雅黑" pitchFamily="34" charset="-122"/>
              </a:rPr>
              <a:t>神舟五号</a:t>
            </a: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>
                <a:solidFill>
                  <a:schemeClr val="hlink"/>
                </a:solidFill>
                <a:ea typeface="微软雅黑" pitchFamily="34" charset="-122"/>
              </a:rPr>
              <a:t>飞船升空时，</a:t>
            </a: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chemeClr val="hlink"/>
                </a:solidFill>
                <a:ea typeface="微软雅黑" pitchFamily="34" charset="-122"/>
              </a:rPr>
              <a:t>我</a:t>
            </a: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>
                <a:solidFill>
                  <a:schemeClr val="hlink"/>
                </a:solidFill>
                <a:ea typeface="微软雅黑" pitchFamily="34" charset="-122"/>
              </a:rPr>
              <a:t>的心理有哪些变化？写这些变化有什么作用？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351088" y="2420938"/>
            <a:ext cx="7416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这一段属动作描写和语言描写。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大声喊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”“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鼓掌欢呼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是动作描写，表现大家看到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我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安然无恙时的激动、兴奋之情，以及战友之间的深厚情谊。简短的语言描写，真实地再现了杨利伟脱险后人们如释重负的心情。</a:t>
            </a:r>
          </a:p>
        </p:txBody>
      </p:sp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2495551" y="1557338"/>
            <a:ext cx="5419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试分析</a:t>
            </a:r>
            <a:r>
              <a:rPr lang="en-US" altLang="zh-CN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段运用的描写方式及其作用。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208213" y="2636838"/>
            <a:ext cx="653415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杨利伟通过“神舟五号”“神舟六号”“神舟七号”的航天员在太空中都没看到长城的事实，证明“航天员在太空唯一能看到的建筑就是长城”这一传说是不真实的。杨利伟特别强调这一点，表现了他重视实践、坚持真理、实事求是的精神。</a:t>
            </a: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2208214" y="1268414"/>
            <a:ext cx="68405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为什么要写在飞船上看不到长城？写这表现了杨利伟的什么精神品质？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2351088" y="1557339"/>
            <a:ext cx="7200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>
                <a:solidFill>
                  <a:schemeClr val="hlink"/>
                </a:solidFill>
                <a:ea typeface="微软雅黑" pitchFamily="34" charset="-122"/>
              </a:rPr>
              <a:t>文章结尾有什么特点？有什么表达效果？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424114" y="2781300"/>
            <a:ext cx="76914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结尾运用了以声写静的手法，叙述了飞船内的寂静及“我”的期待，叙述了地面人员寻找飞船的情景，字里行间流露出胜利的自豪感、如释重负的轻松感。</a:t>
            </a:r>
          </a:p>
        </p:txBody>
      </p:sp>
      <p:pic>
        <p:nvPicPr>
          <p:cNvPr id="16388" name="图片 3" descr="2.png">
            <a:hlinkClick r:id="rId2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263" y="4581526"/>
            <a:ext cx="58261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855913" y="84139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3200" dirty="0">
                <a:solidFill>
                  <a:schemeClr val="bg1"/>
                </a:solidFill>
              </a:rPr>
              <a:t>主题思想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2424113" y="1989138"/>
            <a:ext cx="734536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本文通过叙述我国第一艘载人航天飞船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神舟五号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飞船在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太空一日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>
                <a:solidFill>
                  <a:srgbClr val="FF0000"/>
                </a:solidFill>
                <a:ea typeface="微软雅黑" pitchFamily="34" charset="-122"/>
              </a:rPr>
              <a:t>的经历，表现了作者沉着果断、不怕牺牲、勇于克服困难的精神品质，说明了航天员工作的危险性、艰巨性，抒发了作者热爱航天事业、热爱祖国的感情及胜利归来的自豪之情。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2422526" y="1484314"/>
            <a:ext cx="74898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你认为“神舟五号”的成功发射及返回对我国有怎样的重大的意义？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2424114" y="2997200"/>
            <a:ext cx="76787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“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神舟五号”的成功发射和胜利返回，标志着我国成为俄、美两国之后第三个进入太空的国家。这是我国经济实力、科技实力及综合国力强大的象征，是我们伟大的祖国日益强大的标志，是中国人民对世界做出的巨大贡献，也是我国将为世界和平与发展做出更多努力的强大基础。 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2566988" y="84139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疑难探究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396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351088" y="1628775"/>
            <a:ext cx="72009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神舟五号”载人飞船是“神舟”号系列飞船之一，简称“神五”，是中国载人航天工程发射的第五艘飞船，也是中华人民共和国发射的第一艘载人航天飞船。飞船搭载航天员杨利伟于北京时间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2003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日在酒泉发射中心发射，次日返回，降落于四子王旗着陆场。它的成功发射与返回，标志着中国成为世界上第三个把人送入太空的国家。</a:t>
            </a:r>
          </a:p>
        </p:txBody>
      </p:sp>
      <p:sp>
        <p:nvSpPr>
          <p:cNvPr id="3075" name="Rectangle 11"/>
          <p:cNvSpPr>
            <a:spLocks noChangeArrowheads="1"/>
          </p:cNvSpPr>
          <p:nvPr/>
        </p:nvSpPr>
        <p:spPr bwMode="auto">
          <a:xfrm>
            <a:off x="2495550" y="115889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Arial" charset="0"/>
              </a:rPr>
              <a:t>写作背景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888088" y="83671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268595"/>
            <a:ext cx="2228850" cy="309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3646488" y="1773239"/>
            <a:ext cx="7021512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/>
              <a:t>杨利伟，</a:t>
            </a:r>
            <a:r>
              <a:rPr lang="en-US" altLang="zh-CN" sz="2000" dirty="0"/>
              <a:t>1965</a:t>
            </a:r>
            <a:r>
              <a:rPr lang="zh-CN" altLang="en-US" sz="2000" dirty="0"/>
              <a:t>年生，辽宁省葫芦岛市绥中县人，是中国进入太空的第一人。中国人民解放军少将军衔，特级航天员。他历任中国航天员科研训练中心副主任，载人航天工程航天员系统副总指挥，现任中国载人航天工程办公室副主任。他是中国培养的第一代航天员，在中共十七大上当选为中央候补委员。杨利伟在原空军部队安全飞行</a:t>
            </a:r>
            <a:r>
              <a:rPr lang="en-US" altLang="zh-CN" sz="2000" dirty="0"/>
              <a:t>1350</a:t>
            </a:r>
            <a:r>
              <a:rPr lang="zh-CN" altLang="en-US" sz="2000" dirty="0"/>
              <a:t>小时之久。</a:t>
            </a:r>
            <a:r>
              <a:rPr lang="en-US" altLang="zh-CN" sz="2000" dirty="0"/>
              <a:t>2003</a:t>
            </a:r>
            <a:r>
              <a:rPr lang="zh-CN" altLang="en-US" sz="2000" dirty="0"/>
              <a:t>年</a:t>
            </a:r>
            <a:r>
              <a:rPr lang="en-US" altLang="zh-CN" sz="2000" dirty="0"/>
              <a:t>10</a:t>
            </a:r>
            <a:r>
              <a:rPr lang="zh-CN" altLang="en-US" sz="2000" dirty="0"/>
              <a:t>月</a:t>
            </a:r>
            <a:r>
              <a:rPr lang="en-US" altLang="zh-CN" sz="2000" dirty="0"/>
              <a:t>15</a:t>
            </a:r>
            <a:r>
              <a:rPr lang="zh-CN" altLang="en-US" sz="2000" dirty="0"/>
              <a:t>日北京时间</a:t>
            </a:r>
            <a:r>
              <a:rPr lang="en-US" altLang="zh-CN" sz="2000" dirty="0"/>
              <a:t>9</a:t>
            </a:r>
            <a:r>
              <a:rPr lang="zh-CN" altLang="en-US" sz="2000" dirty="0"/>
              <a:t>时，杨利伟乘由“长征二号</a:t>
            </a:r>
            <a:r>
              <a:rPr lang="en-US" altLang="zh-CN" sz="2000" dirty="0"/>
              <a:t>F”</a:t>
            </a:r>
            <a:r>
              <a:rPr lang="zh-CN" altLang="en-US" sz="2000" dirty="0"/>
              <a:t>火箭运载的“神舟五号”飞船首次进入太空，象征着中国太空事业向前迈进一大步，起到了里程碑的作用。</a:t>
            </a:r>
            <a:r>
              <a:rPr lang="en-US" altLang="zh-CN" sz="2000" dirty="0"/>
              <a:t>2014</a:t>
            </a:r>
            <a:r>
              <a:rPr lang="zh-CN" altLang="en-US" sz="2000" dirty="0"/>
              <a:t>年</a:t>
            </a:r>
            <a:r>
              <a:rPr lang="en-US" altLang="zh-CN" sz="2000" dirty="0"/>
              <a:t>9</a:t>
            </a:r>
            <a:r>
              <a:rPr lang="zh-CN" altLang="en-US" sz="2000" dirty="0"/>
              <a:t>月</a:t>
            </a:r>
            <a:r>
              <a:rPr lang="en-US" altLang="zh-CN" sz="2000" dirty="0"/>
              <a:t>15</a:t>
            </a:r>
            <a:r>
              <a:rPr lang="zh-CN" altLang="en-US" sz="2000" dirty="0"/>
              <a:t>日，太空探索者协会第</a:t>
            </a:r>
            <a:r>
              <a:rPr lang="en-US" altLang="zh-CN" sz="2000" dirty="0"/>
              <a:t>27</a:t>
            </a:r>
            <a:r>
              <a:rPr lang="zh-CN" altLang="en-US" sz="2000" dirty="0"/>
              <a:t>届年会在北京闭幕，杨利伟被授予列昂诺夫奖。</a:t>
            </a: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2424113" y="115889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Arial" charset="0"/>
              </a:rPr>
              <a:t>作者简介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2424113" y="115889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Arial" charset="0"/>
              </a:rPr>
              <a:t>学习目标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919289" y="1412876"/>
            <a:ext cx="856932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charset="0"/>
              </a:rPr>
              <a:t>知识与能力</a:t>
            </a:r>
            <a:r>
              <a:rPr lang="zh-CN" altLang="en-US" dirty="0">
                <a:latin typeface="Arial" charset="0"/>
              </a:rPr>
              <a:t>  了解作者、“神舟五号”飞船及“神舟”系列飞船的有关情况；熟读课文，把握课文内容，积累字词句。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charset="0"/>
              </a:rPr>
              <a:t>过程与方法  </a:t>
            </a:r>
            <a:r>
              <a:rPr lang="zh-CN" altLang="en-US" dirty="0">
                <a:latin typeface="Arial" charset="0"/>
              </a:rPr>
              <a:t>学习本文生动传神的动作描写、心理描写、环境描写；了解“神舟五号”飞船升空、遨游太空、回归地球的不凡过程。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charset="0"/>
              </a:rPr>
              <a:t>情感态度与价值观  </a:t>
            </a:r>
            <a:r>
              <a:rPr lang="zh-CN" altLang="en-US" dirty="0">
                <a:latin typeface="Arial" charset="0"/>
              </a:rPr>
              <a:t>体会作者热爱航天事业、热爱科学、热爱祖国的情感，学习作者沉着果敢、不怕牺牲的精神；关注祖国的航天事业，增强民族白豪感，激发对科学、对祖国的热爱。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2566988" y="2333596"/>
            <a:ext cx="667362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弧</a:t>
            </a:r>
            <a:r>
              <a:rPr lang="en-US" altLang="zh-CN" dirty="0">
                <a:cs typeface="Times New Roman" pitchFamily="18" charset="0"/>
              </a:rPr>
              <a:t>(     )    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炽</a:t>
            </a:r>
            <a:r>
              <a:rPr lang="zh-CN" altLang="en-US" dirty="0">
                <a:cs typeface="Times New Roman" pitchFamily="18" charset="0"/>
              </a:rPr>
              <a:t>热</a:t>
            </a:r>
            <a:r>
              <a:rPr lang="en-US" altLang="zh-CN" dirty="0">
                <a:cs typeface="Times New Roman" pitchFamily="18" charset="0"/>
              </a:rPr>
              <a:t>(       )    </a:t>
            </a:r>
            <a:r>
              <a:rPr lang="zh-CN" altLang="en-US" dirty="0">
                <a:cs typeface="Times New Roman" pitchFamily="18" charset="0"/>
              </a:rPr>
              <a:t>轮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廓</a:t>
            </a:r>
            <a:r>
              <a:rPr lang="en-US" altLang="zh-CN" dirty="0">
                <a:cs typeface="Times New Roman" pitchFamily="18" charset="0"/>
              </a:rPr>
              <a:t>(        )</a:t>
            </a:r>
            <a:endParaRPr lang="en-US" altLang="zh-CN" dirty="0"/>
          </a:p>
          <a:p>
            <a:pPr eaLnBrk="0" hangingPunct="0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俯瞰</a:t>
            </a:r>
            <a:r>
              <a:rPr lang="zh-CN" altLang="en-US" dirty="0">
                <a:cs typeface="Times New Roman" pitchFamily="18" charset="0"/>
              </a:rPr>
              <a:t>（               ）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模拟</a:t>
            </a:r>
            <a:r>
              <a:rPr lang="en-US" altLang="zh-CN" dirty="0">
                <a:cs typeface="Times New Roman" pitchFamily="18" charset="0"/>
              </a:rPr>
              <a:t>(              )    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遨</a:t>
            </a:r>
            <a:r>
              <a:rPr lang="zh-CN" altLang="en-US" dirty="0">
                <a:cs typeface="Times New Roman" pitchFamily="18" charset="0"/>
              </a:rPr>
              <a:t>游</a:t>
            </a:r>
            <a:r>
              <a:rPr lang="en-US" altLang="zh-CN" dirty="0">
                <a:cs typeface="Times New Roman" pitchFamily="18" charset="0"/>
              </a:rPr>
              <a:t>(         )</a:t>
            </a:r>
            <a:endParaRPr lang="en-US" altLang="zh-CN" dirty="0"/>
          </a:p>
          <a:p>
            <a:pPr eaLnBrk="0" hangingPunct="0">
              <a:lnSpc>
                <a:spcPct val="150000"/>
              </a:lnSpc>
            </a:pPr>
            <a:r>
              <a:rPr lang="zh-CN" altLang="en-US" dirty="0">
                <a:cs typeface="Times New Roman" pitchFamily="18" charset="0"/>
              </a:rPr>
              <a:t>严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谨</a:t>
            </a:r>
            <a:r>
              <a:rPr lang="en-US" altLang="zh-CN" dirty="0">
                <a:cs typeface="Times New Roman" pitchFamily="18" charset="0"/>
              </a:rPr>
              <a:t>(         )    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稠</a:t>
            </a:r>
            <a:r>
              <a:rPr lang="zh-CN" altLang="en-US" dirty="0">
                <a:cs typeface="Times New Roman" pitchFamily="18" charset="0"/>
              </a:rPr>
              <a:t>密</a:t>
            </a:r>
            <a:r>
              <a:rPr lang="en-US" altLang="zh-CN" dirty="0">
                <a:cs typeface="Times New Roman" pitchFamily="18" charset="0"/>
              </a:rPr>
              <a:t>(            )  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概率</a:t>
            </a:r>
            <a:r>
              <a:rPr lang="en-US" altLang="zh-CN" dirty="0">
                <a:cs typeface="Times New Roman" pitchFamily="18" charset="0"/>
              </a:rPr>
              <a:t>(               )</a:t>
            </a:r>
            <a:endParaRPr lang="en-US" altLang="zh-CN" dirty="0"/>
          </a:p>
          <a:p>
            <a:pPr eaLnBrk="0" hangingPunct="0">
              <a:lnSpc>
                <a:spcPct val="150000"/>
              </a:lnSpc>
            </a:pPr>
            <a:r>
              <a:rPr lang="zh-CN" altLang="en-US" dirty="0">
                <a:cs typeface="Times New Roman" pitchFamily="18" charset="0"/>
              </a:rPr>
              <a:t>烧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灼</a:t>
            </a:r>
            <a:r>
              <a:rPr lang="en-US" altLang="zh-CN" dirty="0">
                <a:cs typeface="Times New Roman" pitchFamily="18" charset="0"/>
              </a:rPr>
              <a:t>(         )   </a:t>
            </a:r>
            <a:r>
              <a:rPr lang="zh-CN" altLang="en-US" dirty="0">
                <a:cs typeface="Times New Roman" pitchFamily="18" charset="0"/>
              </a:rPr>
              <a:t>五脏六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腑</a:t>
            </a:r>
            <a:r>
              <a:rPr lang="en-US" altLang="zh-CN" dirty="0">
                <a:cs typeface="Times New Roman" pitchFamily="18" charset="0"/>
              </a:rPr>
              <a:t>(      )     </a:t>
            </a:r>
            <a:r>
              <a:rPr lang="zh-CN" altLang="en-US" dirty="0">
                <a:cs typeface="Times New Roman" pitchFamily="18" charset="0"/>
              </a:rPr>
              <a:t>千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钧</a:t>
            </a:r>
            <a:r>
              <a:rPr lang="zh-CN" altLang="en-US" dirty="0">
                <a:cs typeface="Times New Roman" pitchFamily="18" charset="0"/>
              </a:rPr>
              <a:t>重负（        ）</a:t>
            </a:r>
            <a:endParaRPr lang="zh-CN" altLang="en-US" dirty="0"/>
          </a:p>
          <a:p>
            <a:pPr eaLnBrk="0" hangingPunct="0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耐</a:t>
            </a:r>
            <a:r>
              <a:rPr lang="zh-CN" altLang="en-US" dirty="0">
                <a:cs typeface="Times New Roman" pitchFamily="18" charset="0"/>
              </a:rPr>
              <a:t>人寻味</a:t>
            </a:r>
            <a:r>
              <a:rPr lang="en-US" altLang="zh-CN" dirty="0">
                <a:cs typeface="Times New Roman" pitchFamily="18" charset="0"/>
              </a:rPr>
              <a:t>(        )     </a:t>
            </a:r>
            <a:r>
              <a:rPr lang="zh-CN" altLang="en-US" dirty="0">
                <a:solidFill>
                  <a:srgbClr val="0000FF"/>
                </a:solidFill>
                <a:cs typeface="Times New Roman" pitchFamily="18" charset="0"/>
              </a:rPr>
              <a:t>屏</a:t>
            </a:r>
            <a:r>
              <a:rPr lang="zh-CN" altLang="en-US" dirty="0">
                <a:cs typeface="Times New Roman" pitchFamily="18" charset="0"/>
              </a:rPr>
              <a:t>息凝神</a:t>
            </a:r>
            <a:r>
              <a:rPr lang="en-US" altLang="zh-CN" dirty="0">
                <a:cs typeface="Times New Roman" pitchFamily="18" charset="0"/>
              </a:rPr>
              <a:t>(             )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071813" y="2492375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hú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583114" y="2492375"/>
            <a:ext cx="555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chì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167438" y="2492375"/>
            <a:ext cx="64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kuò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648075" y="3068638"/>
            <a:ext cx="954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fǔ kàn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5735639" y="3068639"/>
            <a:ext cx="8931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mó nǐ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8040689" y="3068638"/>
            <a:ext cx="471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áo</a:t>
            </a: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3432176" y="3644901"/>
            <a:ext cx="5084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jǐn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5232400" y="3573463"/>
            <a:ext cx="776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chóu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7175501" y="364490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gài lǜ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3359150" y="4149725"/>
            <a:ext cx="776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zhuó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5664200" y="4149725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fǔ</a:t>
            </a: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8183564" y="4076700"/>
            <a:ext cx="573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jūn</a:t>
            </a: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4079876" y="4724400"/>
            <a:ext cx="555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nài</a:t>
            </a: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6456363" y="4724401"/>
            <a:ext cx="7312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bǐng</a:t>
            </a:r>
          </a:p>
        </p:txBody>
      </p:sp>
      <p:sp>
        <p:nvSpPr>
          <p:cNvPr id="6161" name="Rectangle 24"/>
          <p:cNvSpPr>
            <a:spLocks noChangeArrowheads="1"/>
          </p:cNvSpPr>
          <p:nvPr/>
        </p:nvSpPr>
        <p:spPr bwMode="auto">
          <a:xfrm>
            <a:off x="2711450" y="112714"/>
            <a:ext cx="1403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生难字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4" grpId="0"/>
      <p:bldP spid="11275" grpId="0"/>
      <p:bldP spid="11276" grpId="0"/>
      <p:bldP spid="11277" grpId="0"/>
      <p:bldP spid="11278" grpId="0"/>
      <p:bldP spid="11280" grpId="0"/>
      <p:bldP spid="11281" grpId="0"/>
      <p:bldP spid="11282" grpId="0"/>
      <p:bldP spid="11283" grpId="0"/>
      <p:bldP spid="11284" grpId="0"/>
      <p:bldP spid="11285" grpId="0"/>
      <p:bldP spid="11286" grpId="0"/>
      <p:bldP spid="112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2927350" y="2871788"/>
            <a:ext cx="539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/>
              <a:t>模</a:t>
            </a:r>
          </a:p>
        </p:txBody>
      </p:sp>
      <p:sp>
        <p:nvSpPr>
          <p:cNvPr id="7171" name="AutoShape 5"/>
          <p:cNvSpPr>
            <a:spLocks/>
          </p:cNvSpPr>
          <p:nvPr/>
        </p:nvSpPr>
        <p:spPr bwMode="auto">
          <a:xfrm>
            <a:off x="3359150" y="2708276"/>
            <a:ext cx="215900" cy="936625"/>
          </a:xfrm>
          <a:prstGeom prst="leftBrace">
            <a:avLst>
              <a:gd name="adj1" fmla="val 361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3648075" y="2586038"/>
            <a:ext cx="2120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800"/>
              <a:t>mó(              )</a:t>
            </a: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3648075" y="3162301"/>
            <a:ext cx="2120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800"/>
              <a:t>mú(              )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295775" y="2584451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模拟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4295775" y="3160713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模样</a:t>
            </a:r>
          </a:p>
        </p:txBody>
      </p:sp>
      <p:sp>
        <p:nvSpPr>
          <p:cNvPr id="7176" name="Rectangle 10"/>
          <p:cNvSpPr>
            <a:spLocks noChangeArrowheads="1"/>
          </p:cNvSpPr>
          <p:nvPr/>
        </p:nvSpPr>
        <p:spPr bwMode="auto">
          <a:xfrm>
            <a:off x="5880100" y="2800351"/>
            <a:ext cx="539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/>
              <a:t>屏</a:t>
            </a:r>
          </a:p>
        </p:txBody>
      </p:sp>
      <p:sp>
        <p:nvSpPr>
          <p:cNvPr id="7177" name="AutoShape 11"/>
          <p:cNvSpPr>
            <a:spLocks/>
          </p:cNvSpPr>
          <p:nvPr/>
        </p:nvSpPr>
        <p:spPr bwMode="auto">
          <a:xfrm>
            <a:off x="6311900" y="2636839"/>
            <a:ext cx="215900" cy="936625"/>
          </a:xfrm>
          <a:prstGeom prst="leftBrace">
            <a:avLst>
              <a:gd name="adj1" fmla="val 361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8" name="Rectangle 12"/>
          <p:cNvSpPr>
            <a:spLocks noChangeArrowheads="1"/>
          </p:cNvSpPr>
          <p:nvPr/>
        </p:nvSpPr>
        <p:spPr bwMode="auto">
          <a:xfrm>
            <a:off x="6600825" y="2514601"/>
            <a:ext cx="2298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800"/>
              <a:t>píng(              )</a:t>
            </a:r>
          </a:p>
        </p:txBody>
      </p:sp>
      <p:sp>
        <p:nvSpPr>
          <p:cNvPr id="7179" name="Rectangle 13"/>
          <p:cNvSpPr>
            <a:spLocks noChangeArrowheads="1"/>
          </p:cNvSpPr>
          <p:nvPr/>
        </p:nvSpPr>
        <p:spPr bwMode="auto">
          <a:xfrm>
            <a:off x="6600826" y="3090863"/>
            <a:ext cx="2378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800"/>
              <a:t>bǐng(              )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7391400" y="2513013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屏风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7464425" y="3089276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屏气</a:t>
            </a:r>
          </a:p>
        </p:txBody>
      </p:sp>
      <p:sp>
        <p:nvSpPr>
          <p:cNvPr id="7182" name="Rectangle 16"/>
          <p:cNvSpPr>
            <a:spLocks noChangeArrowheads="1"/>
          </p:cNvSpPr>
          <p:nvPr/>
        </p:nvSpPr>
        <p:spPr bwMode="auto">
          <a:xfrm>
            <a:off x="2782888" y="115889"/>
            <a:ext cx="1403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3200">
                <a:solidFill>
                  <a:schemeClr val="bg1"/>
                </a:solidFill>
              </a:rPr>
              <a:t>多音字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1" grpId="0"/>
      <p:bldP spid="13326" grpId="0"/>
      <p:bldP spid="133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495550" y="1628775"/>
            <a:ext cx="6624638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炽热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温度极高、极热。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俯瞰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从高处往下看。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模拟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模仿。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遨游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漫游；游历。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严谨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严密谨慎。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稠密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多而密。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概率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事件发生的可能性大小的一个量。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烧灼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烧、烫，使受伤。</a:t>
            </a: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2782888" y="115889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3200" dirty="0">
                <a:solidFill>
                  <a:schemeClr val="bg1"/>
                </a:solidFill>
              </a:rPr>
              <a:t>词语解释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171700" y="1936750"/>
            <a:ext cx="1403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  <a:ea typeface="微软雅黑" pitchFamily="34" charset="-122"/>
              </a:rPr>
              <a:t>五脏六腑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792538" y="1936750"/>
            <a:ext cx="6280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ea typeface="微软雅黑" pitchFamily="34" charset="-122"/>
              </a:rPr>
              <a:t>人体内脏器官的统称，比喻事物的内部情况。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136775" y="2586038"/>
            <a:ext cx="1403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  <a:ea typeface="微软雅黑" pitchFamily="34" charset="-122"/>
              </a:rPr>
              <a:t>千钧重负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863975" y="2586038"/>
            <a:ext cx="5975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ea typeface="微软雅黑" pitchFamily="34" charset="-122"/>
              </a:rPr>
              <a:t>比喻很重大的责任。也比喻很沉重的负担。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136775" y="3305175"/>
            <a:ext cx="1403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  <a:ea typeface="微软雅黑" pitchFamily="34" charset="-122"/>
              </a:rPr>
              <a:t>耐人寻味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863975" y="3332163"/>
            <a:ext cx="445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ea typeface="微软雅黑" pitchFamily="34" charset="-122"/>
              </a:rPr>
              <a:t>意味深长，值得仔细体会琢磨。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3863975" y="4025900"/>
            <a:ext cx="445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ea typeface="微软雅黑" pitchFamily="34" charset="-122"/>
              </a:rPr>
              <a:t>形容使人感受很深，震动很大。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135188" y="4005263"/>
            <a:ext cx="1403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  <a:ea typeface="微软雅黑" pitchFamily="34" charset="-122"/>
              </a:rPr>
              <a:t>惊心动魄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2135188" y="4724400"/>
            <a:ext cx="1403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  <a:ea typeface="微软雅黑" pitchFamily="34" charset="-122"/>
              </a:rPr>
              <a:t>屏息凝神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3832225" y="4745038"/>
            <a:ext cx="6584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ea typeface="微软雅黑" pitchFamily="34" charset="-122"/>
              </a:rPr>
              <a:t>暂时抑止呼吸聚集精神，形容高度集中注意力。</a:t>
            </a:r>
          </a:p>
        </p:txBody>
      </p:sp>
      <p:sp>
        <p:nvSpPr>
          <p:cNvPr id="9228" name="Rectangle 14"/>
          <p:cNvSpPr>
            <a:spLocks noChangeArrowheads="1"/>
          </p:cNvSpPr>
          <p:nvPr/>
        </p:nvSpPr>
        <p:spPr bwMode="auto">
          <a:xfrm>
            <a:off x="2782888" y="115889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3200" dirty="0">
                <a:solidFill>
                  <a:schemeClr val="bg1"/>
                </a:solidFill>
              </a:rPr>
              <a:t>词语解释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  <p:bldP spid="16394" grpId="0"/>
      <p:bldP spid="16395" grpId="0"/>
      <p:bldP spid="16396" grpId="0"/>
      <p:bldP spid="163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981075"/>
            <a:ext cx="871220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2711450" y="41275"/>
            <a:ext cx="1809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结构图解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1277</Words>
  <Application>Microsoft Office PowerPoint</Application>
  <PresentationFormat>宽屏</PresentationFormat>
  <Paragraphs>103</Paragraphs>
  <Slides>17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Meiryo</vt:lpstr>
      <vt:lpstr>华文新魏</vt:lpstr>
      <vt:lpstr>华文行楷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2017-01-12T09:12:57Z</dcterms:created>
  <dcterms:modified xsi:type="dcterms:W3CDTF">2021-12-19T12:17:22Z</dcterms:modified>
</cp:coreProperties>
</file>