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20" r:id="rId3"/>
    <p:sldMasterId id="2147483732" r:id="rId4"/>
    <p:sldMasterId id="2147483744" r:id="rId5"/>
  </p:sldMasterIdLst>
  <p:notesMasterIdLst>
    <p:notesMasterId r:id="rId38"/>
  </p:notesMasterIdLst>
  <p:sldIdLst>
    <p:sldId id="256" r:id="rId6"/>
    <p:sldId id="262" r:id="rId7"/>
    <p:sldId id="350" r:id="rId8"/>
    <p:sldId id="258" r:id="rId9"/>
    <p:sldId id="259" r:id="rId10"/>
    <p:sldId id="260" r:id="rId11"/>
    <p:sldId id="409" r:id="rId12"/>
    <p:sldId id="294" r:id="rId13"/>
    <p:sldId id="351" r:id="rId14"/>
    <p:sldId id="263" r:id="rId15"/>
    <p:sldId id="296" r:id="rId16"/>
    <p:sldId id="410" r:id="rId17"/>
    <p:sldId id="264" r:id="rId18"/>
    <p:sldId id="381" r:id="rId19"/>
    <p:sldId id="382" r:id="rId20"/>
    <p:sldId id="384" r:id="rId21"/>
    <p:sldId id="385" r:id="rId22"/>
    <p:sldId id="386" r:id="rId23"/>
    <p:sldId id="387" r:id="rId24"/>
    <p:sldId id="392" r:id="rId25"/>
    <p:sldId id="352" r:id="rId26"/>
    <p:sldId id="265" r:id="rId27"/>
    <p:sldId id="388" r:id="rId28"/>
    <p:sldId id="302" r:id="rId29"/>
    <p:sldId id="305" r:id="rId30"/>
    <p:sldId id="303" r:id="rId31"/>
    <p:sldId id="266" r:id="rId32"/>
    <p:sldId id="411" r:id="rId33"/>
    <p:sldId id="306" r:id="rId34"/>
    <p:sldId id="270" r:id="rId35"/>
    <p:sldId id="268" r:id="rId36"/>
    <p:sldId id="412" r:id="rId37"/>
  </p:sldIdLst>
  <p:sldSz cx="12192000" cy="6858000"/>
  <p:notesSz cx="7104063" cy="10234613"/>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098"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162477"/>
    <a:srgbClr val="DFB5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098"/>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noProof="1"/>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noProof="1" smtClean="0">
                <a:latin typeface="Calibri" panose="020F0502020204030204" charset="0"/>
              </a:defRPr>
            </a:lvl1pPr>
          </a:lstStyle>
          <a:p>
            <a:fld id="{D2A48B96-639E-45A3-A0BA-2464DFDB1FAA}" type="datetimeFigureOut">
              <a:rPr lang="zh-CN" altLang="en-US"/>
              <a:pPr/>
              <a:t>2021/12/19</a:t>
            </a:fld>
            <a:endParaRPr lang="zh-CN" altLang="en-US">
              <a:latin typeface="Calibri" pitchFamily="34" charset="0"/>
            </a:endParaRPr>
          </a:p>
        </p:txBody>
      </p:sp>
      <p:sp>
        <p:nvSpPr>
          <p:cNvPr id="3076" name="幻灯片图像占位符 3"/>
          <p:cNvSpPr>
            <a:spLocks noGrp="1" noRot="1" noChangeAspect="1" noChangeArrowheads="1"/>
          </p:cNvSpPr>
          <p:nvPr>
            <p:ph type="sldImg" idx="4294967295"/>
          </p:nvPr>
        </p:nvSpPr>
        <p:spPr bwMode="auto">
          <a:xfrm>
            <a:off x="481013" y="1279525"/>
            <a:ext cx="6142037" cy="34544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711200" y="4926013"/>
            <a:ext cx="568325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noProof="1"/>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073880C-C019-416F-8E76-69831FF95C33}" type="slidenum">
              <a:rPr lang="zh-CN" altLang="en-US"/>
              <a:pPr/>
              <a:t>‹#›</a:t>
            </a:fld>
            <a:endParaRPr lang="zh-CN" altLang="en-US"/>
          </a:p>
        </p:txBody>
      </p:sp>
    </p:spTree>
    <p:extLst>
      <p:ext uri="{BB962C8B-B14F-4D97-AF65-F5344CB8AC3E}">
        <p14:creationId xmlns:p14="http://schemas.microsoft.com/office/powerpoint/2010/main" val="1523489455"/>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073880C-C019-416F-8E76-69831FF95C33}" type="slidenum">
              <a:rPr lang="zh-CN" altLang="en-US" smtClean="0"/>
              <a:pPr/>
              <a:t>16</a:t>
            </a:fld>
            <a:endParaRPr lang="zh-CN" altLang="en-US"/>
          </a:p>
        </p:txBody>
      </p:sp>
    </p:spTree>
    <p:extLst>
      <p:ext uri="{BB962C8B-B14F-4D97-AF65-F5344CB8AC3E}">
        <p14:creationId xmlns:p14="http://schemas.microsoft.com/office/powerpoint/2010/main" val="3563913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noChangeArrowheads="1"/>
          </p:cNvSpPr>
          <p:nvPr>
            <p:ph type="sldImg" idx="4294967295"/>
          </p:nvPr>
        </p:nvSpPr>
        <p:spPr>
          <a:xfrm>
            <a:off x="482600" y="1279525"/>
            <a:ext cx="6138863" cy="3454400"/>
          </a:xfrm>
          <a:ln>
            <a:miter lim="800000"/>
          </a:ln>
        </p:spPr>
      </p:sp>
      <p:sp>
        <p:nvSpPr>
          <p:cNvPr id="30722" name="文本占位符 2"/>
          <p:cNvSpPr>
            <a:spLocks noGrp="1" noChangeArrowheads="1"/>
          </p:cNvSpPr>
          <p:nvPr>
            <p:ph type="body" idx="4294967295"/>
          </p:nvPr>
        </p:nvSpPr>
        <p:spPr/>
        <p:txBody>
          <a:bodyPr/>
          <a:lstStyle/>
          <a:p>
            <a:endParaRPr lang="zh-CN" altLang="en-US" smtClean="0"/>
          </a:p>
        </p:txBody>
      </p:sp>
    </p:spTree>
    <p:extLst>
      <p:ext uri="{BB962C8B-B14F-4D97-AF65-F5344CB8AC3E}">
        <p14:creationId xmlns:p14="http://schemas.microsoft.com/office/powerpoint/2010/main" val="874579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3249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3" name="KSO_CT2"/>
          <p:cNvSpPr>
            <a:spLocks noGrp="1"/>
          </p:cNvSpPr>
          <p:nvPr>
            <p:ph type="subTitle" idx="1" hasCustomPrompt="1"/>
          </p:nvPr>
        </p:nvSpPr>
        <p:spPr>
          <a:xfrm>
            <a:off x="568967" y="2292784"/>
            <a:ext cx="7791268" cy="467211"/>
          </a:xfrm>
          <a:noFill/>
        </p:spPr>
        <p:txBody>
          <a:bodyPr>
            <a:noAutofit/>
          </a:bodyPr>
          <a:lstStyle>
            <a:lvl1pPr marL="0" indent="0" algn="r">
              <a:buNone/>
              <a:defRPr sz="1800">
                <a:solidFill>
                  <a:schemeClr val="accent3"/>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单击此处添加您的副标题</a:t>
            </a:r>
          </a:p>
        </p:txBody>
      </p:sp>
      <p:sp>
        <p:nvSpPr>
          <p:cNvPr id="7" name="KSO_CT1"/>
          <p:cNvSpPr>
            <a:spLocks noGrp="1"/>
          </p:cNvSpPr>
          <p:nvPr>
            <p:ph type="title" hasCustomPrompt="1"/>
          </p:nvPr>
        </p:nvSpPr>
        <p:spPr>
          <a:xfrm>
            <a:off x="568966" y="981751"/>
            <a:ext cx="7791268" cy="1274116"/>
          </a:xfrm>
        </p:spPr>
        <p:txBody>
          <a:bodyPr>
            <a:noAutofit/>
          </a:bodyPr>
          <a:lstStyle>
            <a:lvl1pPr algn="r">
              <a:lnSpc>
                <a:spcPct val="110000"/>
              </a:lnSpc>
              <a:defRPr sz="2800" b="0" baseline="0">
                <a:solidFill>
                  <a:schemeClr val="accent1"/>
                </a:solidFill>
                <a:effectLst/>
                <a:latin typeface="+mj-ea"/>
                <a:ea typeface="+mj-ea"/>
              </a:defRPr>
            </a:lvl1pPr>
          </a:lstStyle>
          <a:p>
            <a:r>
              <a:rPr lang="zh-CN" altLang="en-US" noProof="1" smtClean="0"/>
              <a:t>单击此处添加您的标题文字</a:t>
            </a:r>
            <a:endParaRPr lang="zh-CN" altLang="en-US" noProof="1"/>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8" name="KSO_FN"/>
          <p:cNvSpPr>
            <a:spLocks noGrp="1"/>
          </p:cNvSpPr>
          <p:nvPr>
            <p:ph type="sldNum" sz="quarter" idx="12"/>
          </p:nvPr>
        </p:nvSpPr>
        <p:spPr/>
        <p:txBody>
          <a:bodyPr/>
          <a:lstStyle>
            <a:lvl1pPr>
              <a:defRPr/>
            </a:lvl1pPr>
          </a:lstStyle>
          <a:p>
            <a:fld id="{11E1D9A8-D960-4C41-8F54-4720521CF8E0}"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288484998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82D49B63-D8AE-4C42-A47C-312054663430}"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16621628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5"/>
            <a:ext cx="1182511" cy="5811838"/>
          </a:xfrm>
        </p:spPr>
        <p:txBody>
          <a:bodyPr vert="eaVert"/>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2113842" y="365125"/>
            <a:ext cx="7933269" cy="5811838"/>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D942D376-7C7A-4A7C-B04A-56C19B94072E}"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86129207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7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1779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659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9782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6690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2087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247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5456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idx="1"/>
          </p:nvPr>
        </p:nvSpPr>
        <p:spPr/>
        <p:txBody>
          <a:bodyPr/>
          <a:lstStyle>
            <a:lvl1pPr>
              <a:defRPr>
                <a:solidFill>
                  <a:schemeClr val="accent1"/>
                </a:solidFill>
              </a:defRPr>
            </a:lvl1pPr>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EB7D812B-22FE-4BBB-80A9-9BFB04FCE028}"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272397080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9258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87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516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3" name="KSO_CT2"/>
          <p:cNvSpPr>
            <a:spLocks noGrp="1"/>
          </p:cNvSpPr>
          <p:nvPr>
            <p:ph type="subTitle" idx="1" hasCustomPrompt="1"/>
          </p:nvPr>
        </p:nvSpPr>
        <p:spPr>
          <a:xfrm>
            <a:off x="568967" y="2292784"/>
            <a:ext cx="7791268" cy="467211"/>
          </a:xfrm>
          <a:noFill/>
        </p:spPr>
        <p:txBody>
          <a:bodyPr>
            <a:noAutofit/>
          </a:bodyPr>
          <a:lstStyle>
            <a:lvl1pPr marL="0" indent="0" algn="r">
              <a:buNone/>
              <a:defRPr sz="1800">
                <a:solidFill>
                  <a:schemeClr val="accent3"/>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单击此处添加您的副标题</a:t>
            </a:r>
          </a:p>
        </p:txBody>
      </p:sp>
      <p:sp>
        <p:nvSpPr>
          <p:cNvPr id="7" name="KSO_CT1"/>
          <p:cNvSpPr>
            <a:spLocks noGrp="1"/>
          </p:cNvSpPr>
          <p:nvPr>
            <p:ph type="title" hasCustomPrompt="1"/>
          </p:nvPr>
        </p:nvSpPr>
        <p:spPr>
          <a:xfrm>
            <a:off x="568966" y="981751"/>
            <a:ext cx="7791268" cy="1274116"/>
          </a:xfrm>
        </p:spPr>
        <p:txBody>
          <a:bodyPr>
            <a:noAutofit/>
          </a:bodyPr>
          <a:lstStyle>
            <a:lvl1pPr algn="r">
              <a:lnSpc>
                <a:spcPct val="110000"/>
              </a:lnSpc>
              <a:defRPr sz="2800" b="0" baseline="0">
                <a:solidFill>
                  <a:schemeClr val="accent1"/>
                </a:solidFill>
                <a:effectLst/>
                <a:latin typeface="+mj-ea"/>
                <a:ea typeface="+mj-ea"/>
              </a:defRPr>
            </a:lvl1pPr>
          </a:lstStyle>
          <a:p>
            <a:r>
              <a:rPr lang="zh-CN" altLang="en-US" noProof="1" smtClean="0"/>
              <a:t>单击此处添加您的标题文字</a:t>
            </a:r>
            <a:endParaRPr lang="zh-CN" altLang="en-US" noProof="1"/>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8" name="KSO_FN"/>
          <p:cNvSpPr>
            <a:spLocks noGrp="1"/>
          </p:cNvSpPr>
          <p:nvPr>
            <p:ph type="sldNum" sz="quarter" idx="12"/>
          </p:nvPr>
        </p:nvSpPr>
        <p:spPr/>
        <p:txBody>
          <a:bodyPr/>
          <a:lstStyle>
            <a:lvl1pPr>
              <a:defRPr/>
            </a:lvl1pPr>
          </a:lstStyle>
          <a:p>
            <a:fld id="{11E1D9A8-D960-4C41-8F54-4720521CF8E0}"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2737322982"/>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idx="1"/>
          </p:nvPr>
        </p:nvSpPr>
        <p:spPr/>
        <p:txBody>
          <a:bodyPr/>
          <a:lstStyle>
            <a:lvl1pPr>
              <a:defRPr>
                <a:solidFill>
                  <a:schemeClr val="accent1"/>
                </a:solidFill>
              </a:defRPr>
            </a:lvl1pPr>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EB7D812B-22FE-4BBB-80A9-9BFB04FCE028}"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477134666"/>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ormAutofit/>
          </a:bodyPr>
          <a:lstStyle>
            <a:lvl1pPr algn="ctr">
              <a:defRPr sz="3600">
                <a:solidFill>
                  <a:schemeClr val="tx2"/>
                </a:solidFill>
                <a:effectLst/>
              </a:defRPr>
            </a:lvl1pPr>
          </a:lstStyle>
          <a:p>
            <a:r>
              <a:rPr lang="zh-CN" altLang="en-US" noProof="1" smtClean="0"/>
              <a:t>此处添加您的标题</a:t>
            </a:r>
            <a:endParaRPr lang="en-US" noProof="1"/>
          </a:p>
        </p:txBody>
      </p:sp>
      <p:sp>
        <p:nvSpPr>
          <p:cNvPr id="3" name="KSO_ST2"/>
          <p:cNvSpPr>
            <a:spLocks noGrp="1"/>
          </p:cNvSpPr>
          <p:nvPr>
            <p:ph type="body" idx="1" hasCustomPrompt="1"/>
          </p:nvPr>
        </p:nvSpPr>
        <p:spPr>
          <a:xfrm>
            <a:off x="4050893"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zh-CN" altLang="en-US" noProof="1" smtClean="0"/>
              <a:t>单击此处添加您的副标题</a:t>
            </a:r>
            <a:endParaRPr lang="en-US" altLang="zh-CN" noProof="1"/>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9964CBB5-667E-410D-9E92-AE2A4FC85E01}"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26681559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sz="half" idx="1"/>
          </p:nvPr>
        </p:nvSpPr>
        <p:spPr>
          <a:xfrm>
            <a:off x="1399823" y="1244601"/>
            <a:ext cx="5080000" cy="4932363"/>
          </a:xfrm>
        </p:spPr>
        <p:txBody>
          <a:body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sz="half" idx="2"/>
          </p:nvPr>
        </p:nvSpPr>
        <p:spPr>
          <a:xfrm>
            <a:off x="6519333" y="1244601"/>
            <a:ext cx="5094116" cy="4932363"/>
          </a:xfrm>
        </p:spPr>
        <p:txBody>
          <a:bodyPr/>
          <a:lstStyle/>
          <a:p>
            <a:pPr lvl="0"/>
            <a:r>
              <a:rPr lang="zh-CN" altLang="en-US" noProof="1" smtClean="0"/>
              <a:t>单击此处编辑母版文本样式</a:t>
            </a:r>
          </a:p>
          <a:p>
            <a:pPr lvl="1"/>
            <a:r>
              <a:rPr lang="zh-CN" altLang="en-US" noProof="1" smtClean="0"/>
              <a:t>第二级</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FF3DB32B-D785-48C2-A41A-B82A861E352E}"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535095645"/>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1099435" y="1376362"/>
            <a:ext cx="5157787"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KSO_BC1"/>
          <p:cNvSpPr>
            <a:spLocks noGrp="1"/>
          </p:cNvSpPr>
          <p:nvPr>
            <p:ph sz="half" idx="2"/>
          </p:nvPr>
        </p:nvSpPr>
        <p:spPr>
          <a:xfrm>
            <a:off x="1099435" y="2200274"/>
            <a:ext cx="5157787" cy="3684588"/>
          </a:xfrm>
        </p:spPr>
        <p:txBody>
          <a:bodyPr/>
          <a:lstStyle/>
          <a:p>
            <a:pPr lvl="0"/>
            <a:r>
              <a:rPr lang="zh-CN" altLang="en-US" noProof="1" smtClean="0"/>
              <a:t>单击此处编辑母版文本样式</a:t>
            </a:r>
          </a:p>
          <a:p>
            <a:pPr lvl="1"/>
            <a:r>
              <a:rPr lang="zh-CN" altLang="en-US" noProof="1" smtClean="0"/>
              <a:t>第二级</a:t>
            </a:r>
          </a:p>
        </p:txBody>
      </p:sp>
      <p:sp>
        <p:nvSpPr>
          <p:cNvPr id="5" name="Text Placeholder 4"/>
          <p:cNvSpPr>
            <a:spLocks noGrp="1"/>
          </p:cNvSpPr>
          <p:nvPr>
            <p:ph type="body" sz="quarter" idx="3"/>
          </p:nvPr>
        </p:nvSpPr>
        <p:spPr>
          <a:xfrm>
            <a:off x="6431846" y="1376362"/>
            <a:ext cx="5183188"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KSO_BC2"/>
          <p:cNvSpPr>
            <a:spLocks noGrp="1"/>
          </p:cNvSpPr>
          <p:nvPr>
            <p:ph sz="quarter" idx="4"/>
          </p:nvPr>
        </p:nvSpPr>
        <p:spPr>
          <a:xfrm>
            <a:off x="6431846" y="2200274"/>
            <a:ext cx="5183188" cy="3684588"/>
          </a:xfrm>
        </p:spPr>
        <p:txBody>
          <a:bodyPr/>
          <a:lstStyle/>
          <a:p>
            <a:pPr lvl="0"/>
            <a:r>
              <a:rPr lang="zh-CN" altLang="en-US" noProof="1" smtClean="0"/>
              <a:t>单击此处编辑母版文本样式</a:t>
            </a:r>
          </a:p>
          <a:p>
            <a:pPr lvl="1"/>
            <a:r>
              <a:rPr lang="zh-CN" altLang="en-US" noProof="1" smtClean="0"/>
              <a:t>第二级</a:t>
            </a:r>
          </a:p>
        </p:txBody>
      </p:sp>
      <p:sp>
        <p:nvSpPr>
          <p:cNvPr id="7"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8" name="KSO_FT"/>
          <p:cNvSpPr>
            <a:spLocks noGrp="1"/>
          </p:cNvSpPr>
          <p:nvPr>
            <p:ph type="ftr" sz="quarter" idx="11"/>
          </p:nvPr>
        </p:nvSpPr>
        <p:spPr/>
        <p:txBody>
          <a:bodyPr/>
          <a:lstStyle>
            <a:lvl1pPr>
              <a:defRPr/>
            </a:lvl1pPr>
          </a:lstStyle>
          <a:p>
            <a:endParaRPr lang="zh-CN" altLang="en-US"/>
          </a:p>
        </p:txBody>
      </p:sp>
      <p:sp>
        <p:nvSpPr>
          <p:cNvPr id="9" name="KSO_FN"/>
          <p:cNvSpPr>
            <a:spLocks noGrp="1"/>
          </p:cNvSpPr>
          <p:nvPr>
            <p:ph type="sldNum" sz="quarter" idx="12"/>
          </p:nvPr>
        </p:nvSpPr>
        <p:spPr/>
        <p:txBody>
          <a:bodyPr/>
          <a:lstStyle>
            <a:lvl1pPr>
              <a:defRPr/>
            </a:lvl1pPr>
          </a:lstStyle>
          <a:p>
            <a:fld id="{69430EFC-7E85-4D66-A1CB-CE2B3726012A}"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106215305"/>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4" name="KSO_FT"/>
          <p:cNvSpPr>
            <a:spLocks noGrp="1"/>
          </p:cNvSpPr>
          <p:nvPr>
            <p:ph type="ftr" sz="quarter" idx="11"/>
          </p:nvPr>
        </p:nvSpPr>
        <p:spPr/>
        <p:txBody>
          <a:bodyPr/>
          <a:lstStyle>
            <a:lvl1pPr>
              <a:defRPr/>
            </a:lvl1pPr>
          </a:lstStyle>
          <a:p>
            <a:endParaRPr lang="zh-CN" altLang="en-US"/>
          </a:p>
        </p:txBody>
      </p:sp>
      <p:sp>
        <p:nvSpPr>
          <p:cNvPr id="5" name="KSO_FN"/>
          <p:cNvSpPr>
            <a:spLocks noGrp="1"/>
          </p:cNvSpPr>
          <p:nvPr>
            <p:ph type="sldNum" sz="quarter" idx="12"/>
          </p:nvPr>
        </p:nvSpPr>
        <p:spPr/>
        <p:txBody>
          <a:bodyPr/>
          <a:lstStyle>
            <a:lvl1pPr>
              <a:defRPr/>
            </a:lvl1pPr>
          </a:lstStyle>
          <a:p>
            <a:fld id="{03B28745-086C-4EA6-94C6-D293AAE6591A}"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140351354"/>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3" name="KSO_FT"/>
          <p:cNvSpPr>
            <a:spLocks noGrp="1"/>
          </p:cNvSpPr>
          <p:nvPr>
            <p:ph type="ftr" sz="quarter" idx="11"/>
          </p:nvPr>
        </p:nvSpPr>
        <p:spPr/>
        <p:txBody>
          <a:bodyPr/>
          <a:lstStyle>
            <a:lvl1pPr>
              <a:defRPr/>
            </a:lvl1pPr>
          </a:lstStyle>
          <a:p>
            <a:endParaRPr lang="zh-CN" altLang="en-US"/>
          </a:p>
        </p:txBody>
      </p:sp>
      <p:sp>
        <p:nvSpPr>
          <p:cNvPr id="4" name="KSO_FN"/>
          <p:cNvSpPr>
            <a:spLocks noGrp="1"/>
          </p:cNvSpPr>
          <p:nvPr>
            <p:ph type="sldNum" sz="quarter" idx="12"/>
          </p:nvPr>
        </p:nvSpPr>
        <p:spPr/>
        <p:txBody>
          <a:bodyPr/>
          <a:lstStyle>
            <a:lvl1pPr>
              <a:defRPr/>
            </a:lvl1pPr>
          </a:lstStyle>
          <a:p>
            <a:fld id="{D6EE89FB-859F-433B-9FD8-682EED0306F5}"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86239447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ormAutofit/>
          </a:bodyPr>
          <a:lstStyle>
            <a:lvl1pPr algn="ctr">
              <a:defRPr sz="3600">
                <a:solidFill>
                  <a:schemeClr val="tx2"/>
                </a:solidFill>
                <a:effectLst/>
              </a:defRPr>
            </a:lvl1pPr>
          </a:lstStyle>
          <a:p>
            <a:r>
              <a:rPr lang="zh-CN" altLang="en-US" noProof="1" smtClean="0"/>
              <a:t>此处添加您的标题</a:t>
            </a:r>
            <a:endParaRPr lang="en-US" noProof="1"/>
          </a:p>
        </p:txBody>
      </p:sp>
      <p:sp>
        <p:nvSpPr>
          <p:cNvPr id="3" name="KSO_ST2"/>
          <p:cNvSpPr>
            <a:spLocks noGrp="1"/>
          </p:cNvSpPr>
          <p:nvPr>
            <p:ph type="body" idx="1" hasCustomPrompt="1"/>
          </p:nvPr>
        </p:nvSpPr>
        <p:spPr>
          <a:xfrm>
            <a:off x="4050893"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zh-CN" altLang="en-US" noProof="1" smtClean="0"/>
              <a:t>单击此处添加您的副标题</a:t>
            </a:r>
            <a:endParaRPr lang="en-US" altLang="zh-CN" noProof="1"/>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9964CBB5-667E-410D-9E92-AE2A4FC85E01}"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3778816246"/>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2"/>
            <a:ext cx="3932237" cy="1600200"/>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p:cNvSpPr>
          <p:nvPr>
            <p:ph idx="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type="body" sz="half" idx="2"/>
          </p:nvPr>
        </p:nvSpPr>
        <p:spPr>
          <a:xfrm>
            <a:off x="1144590" y="213360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EEFBCE58-6586-4A67-BB67-36967052BF56}"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483835147"/>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noChangeAspect="1"/>
          </p:cNvSpPr>
          <p:nvPr>
            <p:ph type="pic" idx="1"/>
          </p:nvPr>
        </p:nvSpPr>
        <p:spPr>
          <a:xfrm>
            <a:off x="5442833"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noProof="1" smtClean="0"/>
              <a:t>单击图标添加图片</a:t>
            </a:r>
            <a:endParaRPr lang="en-US" noProof="1"/>
          </a:p>
        </p:txBody>
      </p:sp>
      <p:sp>
        <p:nvSpPr>
          <p:cNvPr id="4" name="KSO_BC2"/>
          <p:cNvSpPr>
            <a:spLocks noGrp="1"/>
          </p:cNvSpPr>
          <p:nvPr>
            <p:ph type="body" sz="half" idx="2"/>
          </p:nvPr>
        </p:nvSpPr>
        <p:spPr>
          <a:xfrm>
            <a:off x="124619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7CC81F35-FCBE-44E3-9C0F-BC3305241A4C}"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3651224152"/>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82D49B63-D8AE-4C42-A47C-312054663430}"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3652195287"/>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5"/>
            <a:ext cx="1182511" cy="5811838"/>
          </a:xfrm>
        </p:spPr>
        <p:txBody>
          <a:bodyPr vert="eaVert"/>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2113842" y="365125"/>
            <a:ext cx="7933269" cy="5811838"/>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D942D376-7C7A-4A7C-B04A-56C19B94072E}"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896949985"/>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6549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357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25387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8131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303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06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sz="half" idx="1"/>
          </p:nvPr>
        </p:nvSpPr>
        <p:spPr>
          <a:xfrm>
            <a:off x="1399823" y="1244601"/>
            <a:ext cx="5080000" cy="4932363"/>
          </a:xfrm>
        </p:spPr>
        <p:txBody>
          <a:body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sz="half" idx="2"/>
          </p:nvPr>
        </p:nvSpPr>
        <p:spPr>
          <a:xfrm>
            <a:off x="6519333" y="1244601"/>
            <a:ext cx="5094116" cy="4932363"/>
          </a:xfrm>
        </p:spPr>
        <p:txBody>
          <a:bodyPr/>
          <a:lstStyle/>
          <a:p>
            <a:pPr lvl="0"/>
            <a:r>
              <a:rPr lang="zh-CN" altLang="en-US" noProof="1" smtClean="0"/>
              <a:t>单击此处编辑母版文本样式</a:t>
            </a:r>
          </a:p>
          <a:p>
            <a:pPr lvl="1"/>
            <a:r>
              <a:rPr lang="zh-CN" altLang="en-US" noProof="1" smtClean="0"/>
              <a:t>第二级</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FF3DB32B-D785-48C2-A41A-B82A861E352E}"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3300133650"/>
      </p:ext>
    </p:extLst>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6865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5842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9491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461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9601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3374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8383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7551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1430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768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1099435" y="1376362"/>
            <a:ext cx="5157787"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KSO_BC1"/>
          <p:cNvSpPr>
            <a:spLocks noGrp="1"/>
          </p:cNvSpPr>
          <p:nvPr>
            <p:ph sz="half" idx="2"/>
          </p:nvPr>
        </p:nvSpPr>
        <p:spPr>
          <a:xfrm>
            <a:off x="1099435" y="2200274"/>
            <a:ext cx="5157787" cy="3684588"/>
          </a:xfrm>
        </p:spPr>
        <p:txBody>
          <a:bodyPr/>
          <a:lstStyle/>
          <a:p>
            <a:pPr lvl="0"/>
            <a:r>
              <a:rPr lang="zh-CN" altLang="en-US" noProof="1" smtClean="0"/>
              <a:t>单击此处编辑母版文本样式</a:t>
            </a:r>
          </a:p>
          <a:p>
            <a:pPr lvl="1"/>
            <a:r>
              <a:rPr lang="zh-CN" altLang="en-US" noProof="1" smtClean="0"/>
              <a:t>第二级</a:t>
            </a:r>
          </a:p>
        </p:txBody>
      </p:sp>
      <p:sp>
        <p:nvSpPr>
          <p:cNvPr id="5" name="Text Placeholder 4"/>
          <p:cNvSpPr>
            <a:spLocks noGrp="1"/>
          </p:cNvSpPr>
          <p:nvPr>
            <p:ph type="body" sz="quarter" idx="3"/>
          </p:nvPr>
        </p:nvSpPr>
        <p:spPr>
          <a:xfrm>
            <a:off x="6431846" y="1376362"/>
            <a:ext cx="5183188"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KSO_BC2"/>
          <p:cNvSpPr>
            <a:spLocks noGrp="1"/>
          </p:cNvSpPr>
          <p:nvPr>
            <p:ph sz="quarter" idx="4"/>
          </p:nvPr>
        </p:nvSpPr>
        <p:spPr>
          <a:xfrm>
            <a:off x="6431846" y="2200274"/>
            <a:ext cx="5183188" cy="3684588"/>
          </a:xfrm>
        </p:spPr>
        <p:txBody>
          <a:bodyPr/>
          <a:lstStyle/>
          <a:p>
            <a:pPr lvl="0"/>
            <a:r>
              <a:rPr lang="zh-CN" altLang="en-US" noProof="1" smtClean="0"/>
              <a:t>单击此处编辑母版文本样式</a:t>
            </a:r>
          </a:p>
          <a:p>
            <a:pPr lvl="1"/>
            <a:r>
              <a:rPr lang="zh-CN" altLang="en-US" noProof="1" smtClean="0"/>
              <a:t>第二级</a:t>
            </a:r>
          </a:p>
        </p:txBody>
      </p:sp>
      <p:sp>
        <p:nvSpPr>
          <p:cNvPr id="7"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8" name="KSO_FT"/>
          <p:cNvSpPr>
            <a:spLocks noGrp="1"/>
          </p:cNvSpPr>
          <p:nvPr>
            <p:ph type="ftr" sz="quarter" idx="11"/>
          </p:nvPr>
        </p:nvSpPr>
        <p:spPr/>
        <p:txBody>
          <a:bodyPr/>
          <a:lstStyle>
            <a:lvl1pPr>
              <a:defRPr/>
            </a:lvl1pPr>
          </a:lstStyle>
          <a:p>
            <a:endParaRPr lang="zh-CN" altLang="en-US"/>
          </a:p>
        </p:txBody>
      </p:sp>
      <p:sp>
        <p:nvSpPr>
          <p:cNvPr id="9" name="KSO_FN"/>
          <p:cNvSpPr>
            <a:spLocks noGrp="1"/>
          </p:cNvSpPr>
          <p:nvPr>
            <p:ph type="sldNum" sz="quarter" idx="12"/>
          </p:nvPr>
        </p:nvSpPr>
        <p:spPr/>
        <p:txBody>
          <a:bodyPr/>
          <a:lstStyle>
            <a:lvl1pPr>
              <a:defRPr/>
            </a:lvl1pPr>
          </a:lstStyle>
          <a:p>
            <a:fld id="{69430EFC-7E85-4D66-A1CB-CE2B3726012A}"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2793172340"/>
      </p:ext>
    </p:extLst>
  </p:cSld>
  <p:clrMapOvr>
    <a:masterClrMapping/>
  </p:clrMapOvr>
  <p:hf sldNum="0"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49197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62624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6754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284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4896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651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4" name="KSO_FT"/>
          <p:cNvSpPr>
            <a:spLocks noGrp="1"/>
          </p:cNvSpPr>
          <p:nvPr>
            <p:ph type="ftr" sz="quarter" idx="11"/>
          </p:nvPr>
        </p:nvSpPr>
        <p:spPr/>
        <p:txBody>
          <a:bodyPr/>
          <a:lstStyle>
            <a:lvl1pPr>
              <a:defRPr/>
            </a:lvl1pPr>
          </a:lstStyle>
          <a:p>
            <a:endParaRPr lang="zh-CN" altLang="en-US"/>
          </a:p>
        </p:txBody>
      </p:sp>
      <p:sp>
        <p:nvSpPr>
          <p:cNvPr id="5" name="KSO_FN"/>
          <p:cNvSpPr>
            <a:spLocks noGrp="1"/>
          </p:cNvSpPr>
          <p:nvPr>
            <p:ph type="sldNum" sz="quarter" idx="12"/>
          </p:nvPr>
        </p:nvSpPr>
        <p:spPr/>
        <p:txBody>
          <a:bodyPr/>
          <a:lstStyle>
            <a:lvl1pPr>
              <a:defRPr/>
            </a:lvl1pPr>
          </a:lstStyle>
          <a:p>
            <a:fld id="{03B28745-086C-4EA6-94C6-D293AAE6591A}"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5289746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3" name="KSO_FT"/>
          <p:cNvSpPr>
            <a:spLocks noGrp="1"/>
          </p:cNvSpPr>
          <p:nvPr>
            <p:ph type="ftr" sz="quarter" idx="11"/>
          </p:nvPr>
        </p:nvSpPr>
        <p:spPr/>
        <p:txBody>
          <a:bodyPr/>
          <a:lstStyle>
            <a:lvl1pPr>
              <a:defRPr/>
            </a:lvl1pPr>
          </a:lstStyle>
          <a:p>
            <a:endParaRPr lang="zh-CN" altLang="en-US"/>
          </a:p>
        </p:txBody>
      </p:sp>
      <p:sp>
        <p:nvSpPr>
          <p:cNvPr id="4" name="KSO_FN"/>
          <p:cNvSpPr>
            <a:spLocks noGrp="1"/>
          </p:cNvSpPr>
          <p:nvPr>
            <p:ph type="sldNum" sz="quarter" idx="12"/>
          </p:nvPr>
        </p:nvSpPr>
        <p:spPr/>
        <p:txBody>
          <a:bodyPr/>
          <a:lstStyle>
            <a:lvl1pPr>
              <a:defRPr/>
            </a:lvl1pPr>
          </a:lstStyle>
          <a:p>
            <a:fld id="{D6EE89FB-859F-433B-9FD8-682EED0306F5}"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196938006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2"/>
            <a:ext cx="3932237" cy="1600200"/>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p:cNvSpPr>
          <p:nvPr>
            <p:ph idx="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type="body" sz="half" idx="2"/>
          </p:nvPr>
        </p:nvSpPr>
        <p:spPr>
          <a:xfrm>
            <a:off x="1144590" y="213360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EEFBCE58-6586-4A67-BB67-36967052BF56}"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424331151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noChangeAspect="1"/>
          </p:cNvSpPr>
          <p:nvPr>
            <p:ph type="pic" idx="1"/>
          </p:nvPr>
        </p:nvSpPr>
        <p:spPr>
          <a:xfrm>
            <a:off x="5442833"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noProof="1" smtClean="0"/>
              <a:t>单击图标添加图片</a:t>
            </a:r>
            <a:endParaRPr lang="en-US" noProof="1"/>
          </a:p>
        </p:txBody>
      </p:sp>
      <p:sp>
        <p:nvSpPr>
          <p:cNvPr id="4" name="KSO_BC2"/>
          <p:cNvSpPr>
            <a:spLocks noGrp="1"/>
          </p:cNvSpPr>
          <p:nvPr>
            <p:ph type="body" sz="half" idx="2"/>
          </p:nvPr>
        </p:nvSpPr>
        <p:spPr>
          <a:xfrm>
            <a:off x="124619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7CC81F35-FCBE-44E3-9C0F-BC3305241A4C}" type="slidenum">
              <a:rPr lang="zh-CN" altLang="en-US" smtClean="0"/>
              <a:pPr/>
              <a:t>‹#›</a:t>
            </a:fld>
            <a:endParaRPr lang="zh-CN" altLang="en-US">
              <a:latin typeface="Calibri" pitchFamily="34" charset="0"/>
              <a:ea typeface="宋体" pitchFamily="2" charset="-122"/>
            </a:endParaRPr>
          </a:p>
        </p:txBody>
      </p:sp>
    </p:spTree>
    <p:extLst>
      <p:ext uri="{BB962C8B-B14F-4D97-AF65-F5344CB8AC3E}">
        <p14:creationId xmlns:p14="http://schemas.microsoft.com/office/powerpoint/2010/main" val="285313306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KSO_FD"/>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KSO_FT"/>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KSO_FN"/>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9D9D9D"/>
                </a:solidFill>
                <a:latin typeface="Arial" pitchFamily="34" charset="0"/>
                <a:ea typeface="幼圆" pitchFamily="49" charset="-122"/>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1031" name="KSO_BT1"/>
          <p:cNvSpPr>
            <a:spLocks noGrp="1" noChangeArrowheads="1"/>
          </p:cNvSpPr>
          <p:nvPr>
            <p:ph type="title" idx="4294967295"/>
          </p:nvPr>
        </p:nvSpPr>
        <p:spPr bwMode="auto">
          <a:xfrm>
            <a:off x="558801" y="161925"/>
            <a:ext cx="11055351"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altLang="zh-CN" smtClean="0"/>
          </a:p>
        </p:txBody>
      </p:sp>
      <p:sp>
        <p:nvSpPr>
          <p:cNvPr id="1032" name="KSO_BC1"/>
          <p:cNvSpPr>
            <a:spLocks noGrp="1" noChangeArrowheads="1"/>
          </p:cNvSpPr>
          <p:nvPr>
            <p:ph type="body" idx="4294967295"/>
          </p:nvPr>
        </p:nvSpPr>
        <p:spPr bwMode="auto">
          <a:xfrm>
            <a:off x="558801" y="1114425"/>
            <a:ext cx="11055351"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extLst>
      <p:ext uri="{BB962C8B-B14F-4D97-AF65-F5344CB8AC3E}">
        <p14:creationId xmlns:p14="http://schemas.microsoft.com/office/powerpoint/2010/main" val="2434055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lnSpc>
          <a:spcPct val="90000"/>
        </a:lnSpc>
        <a:spcBef>
          <a:spcPct val="0"/>
        </a:spcBef>
        <a:spcAft>
          <a:spcPct val="0"/>
        </a:spcAft>
        <a:defRPr sz="2800" kern="1200">
          <a:solidFill>
            <a:schemeClr val="accent1"/>
          </a:solidFill>
          <a:latin typeface="+mj-ea"/>
          <a:ea typeface="+mj-ea"/>
          <a:cs typeface="+mj-cs"/>
        </a:defRPr>
      </a:lvl1pPr>
      <a:lvl2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2pPr>
      <a:lvl3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3pPr>
      <a:lvl4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4pPr>
      <a:lvl5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5pPr>
      <a:lvl6pPr marL="4572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6pPr>
      <a:lvl7pPr marL="9144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7pPr>
      <a:lvl8pPr marL="13716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8pPr>
      <a:lvl9pPr marL="18288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9pPr>
    </p:titleStyle>
    <p:bodyStyle>
      <a:lvl1pPr marL="357188" indent="-357188" algn="just" rtl="0" eaLnBrk="1" fontAlgn="base" hangingPunct="1">
        <a:lnSpc>
          <a:spcPct val="110000"/>
        </a:lnSpc>
        <a:spcBef>
          <a:spcPts val="600"/>
        </a:spcBef>
        <a:spcAft>
          <a:spcPct val="0"/>
        </a:spcAft>
        <a:buClr>
          <a:schemeClr val="accent1"/>
        </a:buClr>
        <a:buSzPct val="80000"/>
        <a:buFont typeface="Webdings" pitchFamily="18" charset="2"/>
        <a:buChar char=""/>
        <a:defRPr lang="zh-CN" altLang="en-US" sz="2000" kern="1200" dirty="0">
          <a:solidFill>
            <a:schemeClr val="accent1"/>
          </a:solidFill>
          <a:latin typeface="+mn-ea"/>
          <a:ea typeface="+mn-ea"/>
          <a:cs typeface="+mn-cs"/>
        </a:defRPr>
      </a:lvl1pPr>
      <a:lvl2pPr marL="357188" indent="-357188" algn="just" rtl="0" eaLnBrk="1" fontAlgn="base" hangingPunct="1">
        <a:lnSpc>
          <a:spcPct val="120000"/>
        </a:lnSpc>
        <a:spcBef>
          <a:spcPct val="0"/>
        </a:spcBef>
        <a:spcAft>
          <a:spcPts val="600"/>
        </a:spcAft>
        <a:buClr>
          <a:srgbClr val="C6DA88"/>
        </a:buClr>
        <a:buFont typeface="幼圆" pitchFamily="49" charset="-122"/>
        <a:buChar char=" "/>
        <a:defRPr sz="1600" kern="1200">
          <a:solidFill>
            <a:schemeClr val="tx1"/>
          </a:solidFill>
          <a:latin typeface="+mn-ea"/>
          <a:ea typeface="+mn-ea"/>
          <a:cs typeface="+mn-cs"/>
        </a:defRPr>
      </a:lvl2pPr>
      <a:lvl3pPr marL="1143000" indent="-228600" algn="l" rtl="0" eaLnBrk="1" fontAlgn="base" hangingPunct="1">
        <a:lnSpc>
          <a:spcPct val="90000"/>
        </a:lnSpc>
        <a:spcBef>
          <a:spcPts val="500"/>
        </a:spcBef>
        <a:spcAft>
          <a:spcPts val="600"/>
        </a:spcAft>
        <a:buFont typeface="Arial"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ts val="600"/>
        </a:spcAft>
        <a:buFont typeface="Arial"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ts val="60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115766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KSO_FD"/>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KSO_FT"/>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KSO_FN"/>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9D9D9D"/>
                </a:solidFill>
                <a:latin typeface="Arial" pitchFamily="34" charset="0"/>
                <a:ea typeface="幼圆" pitchFamily="49" charset="-122"/>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1031" name="KSO_BT1"/>
          <p:cNvSpPr>
            <a:spLocks noGrp="1" noChangeArrowheads="1"/>
          </p:cNvSpPr>
          <p:nvPr>
            <p:ph type="title" idx="4294967295"/>
          </p:nvPr>
        </p:nvSpPr>
        <p:spPr bwMode="auto">
          <a:xfrm>
            <a:off x="558801" y="161925"/>
            <a:ext cx="11055351"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altLang="zh-CN" smtClean="0"/>
          </a:p>
        </p:txBody>
      </p:sp>
      <p:sp>
        <p:nvSpPr>
          <p:cNvPr id="1032" name="KSO_BC1"/>
          <p:cNvSpPr>
            <a:spLocks noGrp="1" noChangeArrowheads="1"/>
          </p:cNvSpPr>
          <p:nvPr>
            <p:ph type="body" idx="4294967295"/>
          </p:nvPr>
        </p:nvSpPr>
        <p:spPr bwMode="auto">
          <a:xfrm>
            <a:off x="558801" y="1114425"/>
            <a:ext cx="11055351"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extLst>
      <p:ext uri="{BB962C8B-B14F-4D97-AF65-F5344CB8AC3E}">
        <p14:creationId xmlns:p14="http://schemas.microsoft.com/office/powerpoint/2010/main" val="54509569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fontAlgn="base" hangingPunct="1">
        <a:lnSpc>
          <a:spcPct val="90000"/>
        </a:lnSpc>
        <a:spcBef>
          <a:spcPct val="0"/>
        </a:spcBef>
        <a:spcAft>
          <a:spcPct val="0"/>
        </a:spcAft>
        <a:defRPr sz="2800" kern="1200">
          <a:solidFill>
            <a:schemeClr val="accent1"/>
          </a:solidFill>
          <a:latin typeface="+mj-ea"/>
          <a:ea typeface="+mj-ea"/>
          <a:cs typeface="+mj-cs"/>
        </a:defRPr>
      </a:lvl1pPr>
      <a:lvl2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2pPr>
      <a:lvl3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3pPr>
      <a:lvl4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4pPr>
      <a:lvl5pPr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5pPr>
      <a:lvl6pPr marL="4572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6pPr>
      <a:lvl7pPr marL="9144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7pPr>
      <a:lvl8pPr marL="13716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8pPr>
      <a:lvl9pPr marL="1828800" algn="l" rtl="0" eaLnBrk="1" fontAlgn="base" hangingPunct="1">
        <a:lnSpc>
          <a:spcPct val="90000"/>
        </a:lnSpc>
        <a:spcBef>
          <a:spcPct val="0"/>
        </a:spcBef>
        <a:spcAft>
          <a:spcPct val="0"/>
        </a:spcAft>
        <a:defRPr sz="2800">
          <a:solidFill>
            <a:schemeClr val="accent1"/>
          </a:solidFill>
          <a:latin typeface="微软雅黑" pitchFamily="34" charset="-122"/>
          <a:ea typeface="微软雅黑" pitchFamily="34" charset="-122"/>
        </a:defRPr>
      </a:lvl9pPr>
    </p:titleStyle>
    <p:bodyStyle>
      <a:lvl1pPr marL="357188" indent="-357188" algn="just" rtl="0" eaLnBrk="1" fontAlgn="base" hangingPunct="1">
        <a:lnSpc>
          <a:spcPct val="110000"/>
        </a:lnSpc>
        <a:spcBef>
          <a:spcPts val="600"/>
        </a:spcBef>
        <a:spcAft>
          <a:spcPct val="0"/>
        </a:spcAft>
        <a:buClr>
          <a:schemeClr val="accent1"/>
        </a:buClr>
        <a:buSzPct val="80000"/>
        <a:buFont typeface="Webdings" pitchFamily="18" charset="2"/>
        <a:buChar char=""/>
        <a:defRPr lang="zh-CN" altLang="en-US" sz="2000" kern="1200" dirty="0">
          <a:solidFill>
            <a:schemeClr val="accent1"/>
          </a:solidFill>
          <a:latin typeface="+mn-ea"/>
          <a:ea typeface="+mn-ea"/>
          <a:cs typeface="+mn-cs"/>
        </a:defRPr>
      </a:lvl1pPr>
      <a:lvl2pPr marL="357188" indent="-357188" algn="just" rtl="0" eaLnBrk="1" fontAlgn="base" hangingPunct="1">
        <a:lnSpc>
          <a:spcPct val="120000"/>
        </a:lnSpc>
        <a:spcBef>
          <a:spcPct val="0"/>
        </a:spcBef>
        <a:spcAft>
          <a:spcPts val="600"/>
        </a:spcAft>
        <a:buClr>
          <a:srgbClr val="C6DA88"/>
        </a:buClr>
        <a:buFont typeface="幼圆" pitchFamily="49" charset="-122"/>
        <a:buChar char=" "/>
        <a:defRPr sz="1600" kern="1200">
          <a:solidFill>
            <a:schemeClr val="tx1"/>
          </a:solidFill>
          <a:latin typeface="+mn-ea"/>
          <a:ea typeface="+mn-ea"/>
          <a:cs typeface="+mn-cs"/>
        </a:defRPr>
      </a:lvl2pPr>
      <a:lvl3pPr marL="1143000" indent="-228600" algn="l" rtl="0" eaLnBrk="1" fontAlgn="base" hangingPunct="1">
        <a:lnSpc>
          <a:spcPct val="90000"/>
        </a:lnSpc>
        <a:spcBef>
          <a:spcPts val="500"/>
        </a:spcBef>
        <a:spcAft>
          <a:spcPts val="600"/>
        </a:spcAft>
        <a:buFont typeface="Arial"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ts val="600"/>
        </a:spcAft>
        <a:buFont typeface="Arial"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ts val="60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9391023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buFontTx/>
                <a:buNone/>
              </a:pPr>
              <a:t>2021/12/19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3636344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5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100" name="副标题 2"/>
          <p:cNvSpPr>
            <a:spLocks noGrp="1" noChangeArrowheads="1"/>
          </p:cNvSpPr>
          <p:nvPr>
            <p:ph type="subTitle" idx="1"/>
          </p:nvPr>
        </p:nvSpPr>
        <p:spPr>
          <a:xfrm>
            <a:off x="2589213" y="3105151"/>
            <a:ext cx="5699496" cy="341313"/>
          </a:xfrm>
        </p:spPr>
        <p:txBody>
          <a:bodyPr vert="horz" wrap="square" lIns="68580" tIns="34290" rIns="68580" bIns="34290" numCol="1" anchor="t" anchorCtr="0" compatLnSpc="1">
            <a:prstTxWarp prst="textNoShape">
              <a:avLst/>
            </a:prstTxWarp>
            <a:noAutofit/>
          </a:bodyPr>
          <a:lstStyle/>
          <a:p>
            <a:r>
              <a:rPr b="1" dirty="0" smtClean="0">
                <a:solidFill>
                  <a:srgbClr val="0D0D0D"/>
                </a:solidFill>
                <a:latin typeface="+mn-lt"/>
                <a:cs typeface="+mn-ea"/>
                <a:sym typeface="+mn-lt"/>
              </a:rPr>
              <a:t>茨威格</a:t>
            </a:r>
          </a:p>
        </p:txBody>
      </p:sp>
      <p:sp>
        <p:nvSpPr>
          <p:cNvPr id="2" name="标题 1"/>
          <p:cNvSpPr>
            <a:spLocks noGrp="1"/>
          </p:cNvSpPr>
          <p:nvPr>
            <p:ph type="title"/>
          </p:nvPr>
        </p:nvSpPr>
        <p:spPr>
          <a:xfrm>
            <a:off x="3329126" y="1740073"/>
            <a:ext cx="4959583" cy="908050"/>
          </a:xfrm>
        </p:spPr>
        <p:txBody>
          <a:bodyPr vert="horz" wrap="square" lIns="68580" tIns="34290" rIns="68580" bIns="34290" numCol="1" anchor="b" anchorCtr="0" compatLnSpc="1">
            <a:prstTxWarp prst="textNoShape">
              <a:avLst/>
            </a:prstTxWarp>
            <a:noAutofit/>
          </a:bodyPr>
          <a:lstStyle/>
          <a:p>
            <a:pPr fontAlgn="auto"/>
            <a:r>
              <a:rPr lang="zh-CN" altLang="en-US" sz="7200" b="1" noProof="1">
                <a:solidFill>
                  <a:schemeClr val="tx1">
                    <a:lumMod val="95000"/>
                    <a:lumOff val="5000"/>
                  </a:schemeClr>
                </a:solidFill>
                <a:latin typeface="+mn-lt"/>
                <a:ea typeface="+mn-ea"/>
                <a:cs typeface="+mn-ea"/>
                <a:sym typeface="+mn-lt"/>
              </a:rPr>
              <a:t>伟大的悲剧</a:t>
            </a:r>
            <a:endParaRPr lang="zh-CN" altLang="en-US" sz="6600" b="1" noProof="1">
              <a:solidFill>
                <a:schemeClr val="tx1">
                  <a:lumMod val="95000"/>
                  <a:lumOff val="5000"/>
                </a:schemeClr>
              </a:solidFill>
              <a:latin typeface="+mn-lt"/>
              <a:ea typeface="+mn-ea"/>
              <a:cs typeface="+mn-ea"/>
              <a:sym typeface="+mn-lt"/>
            </a:endParaRPr>
          </a:p>
        </p:txBody>
      </p:sp>
      <p:sp>
        <p:nvSpPr>
          <p:cNvPr id="5" name="矩形 4"/>
          <p:cNvSpPr/>
          <p:nvPr/>
        </p:nvSpPr>
        <p:spPr>
          <a:xfrm>
            <a:off x="1524000" y="5268571"/>
            <a:ext cx="9144000" cy="470257"/>
          </a:xfrm>
          <a:prstGeom prst="rect">
            <a:avLst/>
          </a:prstGeom>
        </p:spPr>
        <p:txBody>
          <a:bodyPr wrap="squar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noChangeArrowheads="1"/>
          </p:cNvSpPr>
          <p:nvPr>
            <p:ph idx="1"/>
          </p:nvPr>
        </p:nvSpPr>
        <p:spPr>
          <a:xfrm>
            <a:off x="1949451" y="1598614"/>
            <a:ext cx="7751763" cy="4911725"/>
          </a:xfrm>
        </p:spPr>
        <p:txBody>
          <a:bodyPr vert="horz" wrap="square" lIns="68580" tIns="34290" rIns="68580" bIns="34290" numCol="1" anchor="t" anchorCtr="0" compatLnSpc="1">
            <a:prstTxWarp prst="textNoShape">
              <a:avLst/>
            </a:prstTxWarp>
          </a:bodyPr>
          <a:lstStyle/>
          <a:p>
            <a:pPr marL="0" indent="0">
              <a:lnSpc>
                <a:spcPts val="4000"/>
              </a:lnSpc>
              <a:buNone/>
            </a:pPr>
            <a:r>
              <a:rPr lang="en-US" altLang="zh-CN" dirty="0" smtClean="0">
                <a:latin typeface="+mn-lt"/>
                <a:cs typeface="+mn-ea"/>
                <a:sym typeface="+mn-lt"/>
              </a:rPr>
              <a:t>    </a:t>
            </a:r>
            <a:r>
              <a:rPr sz="2400" b="1" dirty="0">
                <a:latin typeface="+mn-lt"/>
                <a:cs typeface="+mn-ea"/>
                <a:sym typeface="+mn-lt"/>
              </a:rPr>
              <a:t>1.</a:t>
            </a:r>
            <a:r>
              <a:rPr altLang="zh-CN" sz="2400" b="1" dirty="0">
                <a:latin typeface="+mn-lt"/>
                <a:cs typeface="+mn-ea"/>
                <a:sym typeface="+mn-lt"/>
              </a:rPr>
              <a:t>快速浏览课文，用简练的语言概括课文内容。可以用“作者茨威格给我们讲述了……的故事”这个句式来完成。</a:t>
            </a:r>
          </a:p>
          <a:p>
            <a:pPr marL="0" indent="0">
              <a:lnSpc>
                <a:spcPts val="4000"/>
              </a:lnSpc>
              <a:buNone/>
            </a:pPr>
            <a:r>
              <a:rPr dirty="0" smtClean="0">
                <a:latin typeface="+mn-lt"/>
                <a:cs typeface="+mn-ea"/>
                <a:sym typeface="+mn-lt"/>
              </a:rPr>
              <a:t> </a:t>
            </a:r>
            <a:r>
              <a:rPr sz="2400" dirty="0">
                <a:latin typeface="+mn-lt"/>
                <a:cs typeface="+mn-ea"/>
                <a:sym typeface="+mn-lt"/>
              </a:rPr>
              <a:t>   </a:t>
            </a:r>
            <a:r>
              <a:rPr altLang="zh-CN" sz="2400" dirty="0">
                <a:solidFill>
                  <a:srgbClr val="C00000"/>
                </a:solidFill>
                <a:latin typeface="+mn-lt"/>
                <a:cs typeface="+mn-ea"/>
                <a:sym typeface="+mn-lt"/>
              </a:rPr>
              <a:t>作者茨威格给我们讲述了英国探险家斯科特和他的队友们在探索南极的归途中悲壮覆没的故事。    </a:t>
            </a:r>
          </a:p>
          <a:p>
            <a:pPr marL="0" indent="0">
              <a:lnSpc>
                <a:spcPts val="4000"/>
              </a:lnSpc>
              <a:buNone/>
            </a:pPr>
            <a:r>
              <a:rPr altLang="zh-CN" sz="2400" dirty="0">
                <a:solidFill>
                  <a:srgbClr val="C00000"/>
                </a:solidFill>
                <a:latin typeface="+mn-lt"/>
                <a:cs typeface="+mn-ea"/>
                <a:sym typeface="+mn-lt"/>
              </a:rPr>
              <a:t>   </a:t>
            </a:r>
            <a:endParaRPr sz="2400" dirty="0">
              <a:solidFill>
                <a:srgbClr val="C00000"/>
              </a:solidFill>
              <a:latin typeface="+mn-lt"/>
              <a:cs typeface="+mn-ea"/>
              <a:sym typeface="+mn-lt"/>
            </a:endParaRPr>
          </a:p>
        </p:txBody>
      </p:sp>
      <p:sp>
        <p:nvSpPr>
          <p:cNvPr id="36" name="圆角矩形 35"/>
          <p:cNvSpPr/>
          <p:nvPr/>
        </p:nvSpPr>
        <p:spPr>
          <a:xfrm>
            <a:off x="1816101" y="1017589"/>
            <a:ext cx="2411413"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14339" name="文本框 36"/>
          <p:cNvSpPr txBox="1">
            <a:spLocks noChangeArrowheads="1"/>
          </p:cNvSpPr>
          <p:nvPr/>
        </p:nvSpPr>
        <p:spPr bwMode="auto">
          <a:xfrm>
            <a:off x="2306639" y="976313"/>
            <a:ext cx="1920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整体感知</a:t>
            </a:r>
          </a:p>
        </p:txBody>
      </p:sp>
      <p:pic>
        <p:nvPicPr>
          <p:cNvPr id="14340" name="图片 38" descr="2列2行"/>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8163" y="1012826"/>
            <a:ext cx="51911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02425" y="4656138"/>
            <a:ext cx="3481388"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1265">
                                            <p:txEl>
                                              <p:pRg st="1" end="1"/>
                                            </p:txEl>
                                          </p:spTgt>
                                        </p:tgtEl>
                                        <p:attrNameLst>
                                          <p:attrName>style.visibility</p:attrName>
                                        </p:attrNameLst>
                                      </p:cBhvr>
                                      <p:to>
                                        <p:strVal val="visible"/>
                                      </p:to>
                                    </p:set>
                                    <p:anim calcmode="lin" valueType="num">
                                      <p:cBhvr>
                                        <p:cTn id="7" dur="500"/>
                                        <p:tgtEl>
                                          <p:spTgt spid="11265">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112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内容占位符 2"/>
          <p:cNvSpPr>
            <a:spLocks noGrp="1" noChangeArrowheads="1"/>
          </p:cNvSpPr>
          <p:nvPr>
            <p:ph idx="1"/>
          </p:nvPr>
        </p:nvSpPr>
        <p:spPr>
          <a:xfrm>
            <a:off x="1955801" y="1130300"/>
            <a:ext cx="8278813" cy="4351338"/>
          </a:xfrm>
        </p:spPr>
        <p:txBody>
          <a:bodyPr/>
          <a:lstStyle/>
          <a:p>
            <a:pPr marL="0" indent="0">
              <a:lnSpc>
                <a:spcPts val="4000"/>
              </a:lnSpc>
              <a:buNone/>
            </a:pPr>
            <a:r>
              <a:rPr lang="en-US" altLang="zh-CN" smtClean="0">
                <a:latin typeface="+mn-lt"/>
                <a:cs typeface="+mn-ea"/>
                <a:sym typeface="+mn-lt"/>
              </a:rPr>
              <a:t>       </a:t>
            </a:r>
            <a:r>
              <a:rPr sz="2400" b="1">
                <a:latin typeface="+mn-lt"/>
                <a:cs typeface="+mn-ea"/>
                <a:sym typeface="+mn-lt"/>
              </a:rPr>
              <a:t>2.读完文章后，试着</a:t>
            </a:r>
            <a:r>
              <a:rPr altLang="zh-CN" sz="2400" b="1">
                <a:latin typeface="+mn-lt"/>
                <a:cs typeface="+mn-ea"/>
                <a:sym typeface="+mn-lt"/>
              </a:rPr>
              <a:t>划分本文的段落层次。</a:t>
            </a:r>
            <a:r>
              <a:rPr smtClean="0">
                <a:latin typeface="+mn-lt"/>
                <a:cs typeface="+mn-ea"/>
                <a:sym typeface="+mn-lt"/>
              </a:rPr>
              <a:t>   </a:t>
            </a:r>
            <a:r>
              <a:rPr sz="2400">
                <a:latin typeface="+mn-lt"/>
                <a:cs typeface="+mn-ea"/>
                <a:sym typeface="+mn-lt"/>
              </a:rPr>
              <a:t>   </a:t>
            </a:r>
          </a:p>
          <a:p>
            <a:pPr marL="0" indent="0">
              <a:lnSpc>
                <a:spcPts val="4000"/>
              </a:lnSpc>
              <a:buNone/>
            </a:pPr>
            <a:r>
              <a:rPr sz="2400">
                <a:latin typeface="+mn-lt"/>
                <a:cs typeface="+mn-ea"/>
                <a:sym typeface="+mn-lt"/>
              </a:rPr>
              <a:t>     </a:t>
            </a:r>
            <a:r>
              <a:rPr sz="2400">
                <a:solidFill>
                  <a:srgbClr val="C00000"/>
                </a:solidFill>
                <a:latin typeface="+mn-lt"/>
                <a:cs typeface="+mn-ea"/>
                <a:sym typeface="+mn-lt"/>
              </a:rPr>
              <a:t>第一部分(1—3)：写斯科特探险队满怀希望奔向南极点，发现阿蒙森队捷足先登后，无限失望地踏上归程并为胜利者做证。</a:t>
            </a:r>
          </a:p>
          <a:p>
            <a:pPr marL="0" indent="0">
              <a:lnSpc>
                <a:spcPts val="4000"/>
              </a:lnSpc>
              <a:spcBef>
                <a:spcPct val="0"/>
              </a:spcBef>
              <a:buNone/>
            </a:pPr>
            <a:r>
              <a:rPr sz="2400">
                <a:solidFill>
                  <a:srgbClr val="C00000"/>
                </a:solidFill>
                <a:latin typeface="+mn-lt"/>
                <a:cs typeface="+mn-ea"/>
                <a:sym typeface="+mn-lt"/>
              </a:rPr>
              <a:t>     第二部分(4—13)：写五名队员在归途中一个个悲壮地死去。</a:t>
            </a:r>
          </a:p>
          <a:p>
            <a:pPr marL="0" indent="0">
              <a:lnSpc>
                <a:spcPts val="4000"/>
              </a:lnSpc>
              <a:spcBef>
                <a:spcPct val="0"/>
              </a:spcBef>
              <a:buNone/>
            </a:pPr>
            <a:r>
              <a:rPr sz="2400">
                <a:solidFill>
                  <a:srgbClr val="C00000"/>
                </a:solidFill>
                <a:latin typeface="+mn-lt"/>
                <a:cs typeface="+mn-ea"/>
                <a:sym typeface="+mn-lt"/>
              </a:rPr>
              <a:t>     第三部分(14—16)：写英雄们牺牲后，受到世人的悼念和敬仰。   </a:t>
            </a:r>
          </a:p>
        </p:txBody>
      </p:sp>
      <p:pic>
        <p:nvPicPr>
          <p:cNvPr id="15362"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27925" y="5075238"/>
            <a:ext cx="2935288"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2289">
                                            <p:txEl>
                                              <p:pRg st="1" end="1"/>
                                            </p:txEl>
                                          </p:spTgt>
                                        </p:tgtEl>
                                        <p:attrNameLst>
                                          <p:attrName>style.visibility</p:attrName>
                                        </p:attrNameLst>
                                      </p:cBhvr>
                                      <p:to>
                                        <p:strVal val="visible"/>
                                      </p:to>
                                    </p:set>
                                    <p:animEffect transition="in" filter="checkerboard(across)">
                                      <p:cBhvr>
                                        <p:cTn id="7" dur="500"/>
                                        <p:tgtEl>
                                          <p:spTgt spid="1228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2289">
                                            <p:txEl>
                                              <p:pRg st="2" end="2"/>
                                            </p:txEl>
                                          </p:spTgt>
                                        </p:tgtEl>
                                        <p:attrNameLst>
                                          <p:attrName>style.visibility</p:attrName>
                                        </p:attrNameLst>
                                      </p:cBhvr>
                                      <p:to>
                                        <p:strVal val="visible"/>
                                      </p:to>
                                    </p:set>
                                    <p:animEffect transition="in" filter="checkerboard(across)">
                                      <p:cBhvr>
                                        <p:cTn id="12" dur="500"/>
                                        <p:tgtEl>
                                          <p:spTgt spid="1228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2289">
                                            <p:txEl>
                                              <p:pRg st="3" end="3"/>
                                            </p:txEl>
                                          </p:spTgt>
                                        </p:tgtEl>
                                        <p:attrNameLst>
                                          <p:attrName>style.visibility</p:attrName>
                                        </p:attrNameLst>
                                      </p:cBhvr>
                                      <p:to>
                                        <p:strVal val="visible"/>
                                      </p:to>
                                    </p:set>
                                    <p:animEffect transition="in" filter="checkerboard(across)">
                                      <p:cBhvr>
                                        <p:cTn id="17" dur="500"/>
                                        <p:tgtEl>
                                          <p:spTgt spid="122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052638" y="995364"/>
            <a:ext cx="7886700" cy="2865437"/>
          </a:xfrm>
        </p:spPr>
        <p:txBody>
          <a:bodyPr/>
          <a:lstStyle/>
          <a:p>
            <a:pPr marL="0" indent="0">
              <a:lnSpc>
                <a:spcPts val="4000"/>
              </a:lnSpc>
              <a:buNone/>
            </a:pPr>
            <a:r>
              <a:rPr lang="en-US" altLang="zh-CN" b="1" smtClean="0">
                <a:latin typeface="+mn-lt"/>
                <a:cs typeface="+mn-ea"/>
                <a:sym typeface="+mn-lt"/>
              </a:rPr>
              <a:t> </a:t>
            </a:r>
            <a:r>
              <a:rPr lang="en-US" altLang="zh-CN" sz="2400" b="1">
                <a:latin typeface="+mn-lt"/>
                <a:cs typeface="+mn-ea"/>
                <a:sym typeface="+mn-lt"/>
              </a:rPr>
              <a:t>    3.</a:t>
            </a:r>
            <a:r>
              <a:rPr altLang="zh-CN" sz="2400" b="1">
                <a:latin typeface="+mn-lt"/>
                <a:cs typeface="+mn-ea"/>
                <a:sym typeface="+mn-lt"/>
              </a:rPr>
              <a:t>按照时间顺序，用简单的词语梳理本文的脉络。</a:t>
            </a:r>
            <a:r>
              <a:rPr smtClean="0">
                <a:latin typeface="+mn-lt"/>
                <a:cs typeface="+mn-ea"/>
                <a:sym typeface="+mn-lt"/>
              </a:rPr>
              <a:t>        </a:t>
            </a:r>
          </a:p>
          <a:p>
            <a:pPr marL="0" indent="0">
              <a:lnSpc>
                <a:spcPts val="4000"/>
              </a:lnSpc>
              <a:buNone/>
            </a:pPr>
            <a:r>
              <a:rPr smtClean="0">
                <a:solidFill>
                  <a:srgbClr val="C00000"/>
                </a:solidFill>
                <a:latin typeface="+mn-lt"/>
                <a:cs typeface="+mn-ea"/>
                <a:sym typeface="+mn-lt"/>
              </a:rPr>
              <a:t> </a:t>
            </a:r>
            <a:r>
              <a:rPr sz="2400">
                <a:solidFill>
                  <a:srgbClr val="C00000"/>
                </a:solidFill>
                <a:latin typeface="+mn-lt"/>
                <a:cs typeface="+mn-ea"/>
                <a:sym typeface="+mn-lt"/>
              </a:rPr>
              <a:t>    奔向南极——绝望而归——带信作证——归途遇    险——全队覆没</a:t>
            </a:r>
          </a:p>
        </p:txBody>
      </p:sp>
      <p:pic>
        <p:nvPicPr>
          <p:cNvPr id="16386"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95975" y="3370263"/>
            <a:ext cx="4591050" cy="33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52588" y="3370263"/>
            <a:ext cx="4608512" cy="33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内容占位符 2"/>
          <p:cNvSpPr>
            <a:spLocks noGrp="1" noChangeArrowheads="1"/>
          </p:cNvSpPr>
          <p:nvPr>
            <p:ph idx="1"/>
          </p:nvPr>
        </p:nvSpPr>
        <p:spPr>
          <a:xfrm>
            <a:off x="1944689" y="1966913"/>
            <a:ext cx="8302625" cy="3167062"/>
          </a:xfrm>
        </p:spPr>
        <p:txBody>
          <a:bodyPr vert="horz" wrap="square" lIns="68580" tIns="34290" rIns="68580" bIns="34290" numCol="1" anchor="t" anchorCtr="0" compatLnSpc="1">
            <a:prstTxWarp prst="textNoShape">
              <a:avLst/>
            </a:prstTxWarp>
          </a:bodyPr>
          <a:lstStyle/>
          <a:p>
            <a:pPr marL="0" indent="0">
              <a:lnSpc>
                <a:spcPts val="4000"/>
              </a:lnSpc>
              <a:spcBef>
                <a:spcPct val="0"/>
              </a:spcBef>
              <a:buNone/>
            </a:pPr>
            <a:r>
              <a:rPr lang="en-US" altLang="zh-CN" smtClean="0">
                <a:latin typeface="+mn-lt"/>
                <a:cs typeface="+mn-ea"/>
                <a:sym typeface="+mn-lt"/>
              </a:rPr>
              <a:t>  </a:t>
            </a:r>
            <a:r>
              <a:rPr lang="en-US" altLang="zh-CN" sz="2400" b="1">
                <a:latin typeface="+mn-lt"/>
                <a:cs typeface="+mn-ea"/>
                <a:sym typeface="+mn-lt"/>
              </a:rPr>
              <a:t> </a:t>
            </a:r>
            <a:r>
              <a:rPr sz="2400" b="1">
                <a:latin typeface="+mn-lt"/>
                <a:cs typeface="+mn-ea"/>
                <a:sym typeface="+mn-lt"/>
              </a:rPr>
              <a:t>1.第1自然段的主要内容是什么?在文中有何作用?</a:t>
            </a:r>
            <a:r>
              <a:rPr smtClean="0">
                <a:latin typeface="+mn-lt"/>
                <a:cs typeface="+mn-ea"/>
                <a:sym typeface="+mn-lt"/>
              </a:rPr>
              <a:t> </a:t>
            </a:r>
            <a:r>
              <a:rPr sz="2400">
                <a:latin typeface="+mn-lt"/>
                <a:cs typeface="+mn-ea"/>
                <a:sym typeface="+mn-lt"/>
              </a:rPr>
              <a:t>  </a:t>
            </a:r>
            <a:r>
              <a:rPr sz="2400">
                <a:solidFill>
                  <a:srgbClr val="C00000"/>
                </a:solidFill>
                <a:latin typeface="+mn-lt"/>
                <a:cs typeface="+mn-ea"/>
                <a:sym typeface="+mn-lt"/>
              </a:rPr>
              <a:t>   </a:t>
            </a:r>
          </a:p>
          <a:p>
            <a:pPr marL="0" indent="0">
              <a:lnSpc>
                <a:spcPts val="4000"/>
              </a:lnSpc>
              <a:spcBef>
                <a:spcPct val="0"/>
              </a:spcBef>
              <a:buNone/>
            </a:pPr>
            <a:r>
              <a:rPr sz="2400">
                <a:solidFill>
                  <a:srgbClr val="C00000"/>
                </a:solidFill>
                <a:latin typeface="+mn-lt"/>
                <a:cs typeface="+mn-ea"/>
                <a:sym typeface="+mn-lt"/>
              </a:rPr>
              <a:t>    </a:t>
            </a:r>
            <a:r>
              <a:rPr altLang="zh-CN" sz="2400">
                <a:solidFill>
                  <a:srgbClr val="C00000"/>
                </a:solidFill>
                <a:latin typeface="+mn-lt"/>
                <a:cs typeface="+mn-ea"/>
                <a:sym typeface="+mn-lt"/>
              </a:rPr>
              <a:t>这一段交代了斯科特一行往南极点进发的具体时间及所见、所想，说明了斯科特和阿蒙森角逐第一个到达南极点失败，为后文</a:t>
            </a:r>
            <a:r>
              <a:rPr altLang="zh-CN" sz="2400">
                <a:solidFill>
                  <a:srgbClr val="0000FF"/>
                </a:solidFill>
                <a:latin typeface="+mn-lt"/>
                <a:cs typeface="+mn-ea"/>
                <a:sym typeface="+mn-lt"/>
              </a:rPr>
              <a:t>定下了悲壮的感情基调</a:t>
            </a:r>
            <a:r>
              <a:rPr altLang="zh-CN" sz="2400">
                <a:solidFill>
                  <a:srgbClr val="C00000"/>
                </a:solidFill>
                <a:latin typeface="+mn-lt"/>
                <a:cs typeface="+mn-ea"/>
                <a:sym typeface="+mn-lt"/>
              </a:rPr>
              <a:t>。</a:t>
            </a:r>
          </a:p>
        </p:txBody>
      </p:sp>
      <p:sp>
        <p:nvSpPr>
          <p:cNvPr id="40" name="圆角矩形 39"/>
          <p:cNvSpPr/>
          <p:nvPr/>
        </p:nvSpPr>
        <p:spPr>
          <a:xfrm>
            <a:off x="1847851" y="1004889"/>
            <a:ext cx="2282825"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17411" name="文本框 40"/>
          <p:cNvSpPr txBox="1">
            <a:spLocks noChangeArrowheads="1"/>
          </p:cNvSpPr>
          <p:nvPr/>
        </p:nvSpPr>
        <p:spPr bwMode="auto">
          <a:xfrm>
            <a:off x="2338388" y="976313"/>
            <a:ext cx="1917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内容探究</a:t>
            </a:r>
          </a:p>
        </p:txBody>
      </p:sp>
      <p:pic>
        <p:nvPicPr>
          <p:cNvPr id="17412" name="图片 42" descr="用户查寻"/>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65313" y="993775"/>
            <a:ext cx="5080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38988" y="4664075"/>
            <a:ext cx="3071812"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Effect transition="in" filter="blinds(horizontal)">
                                      <p:cBhvr>
                                        <p:cTn id="7" dur="500"/>
                                        <p:tgtEl>
                                          <p:spTgt spid="1433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337">
                                            <p:txEl>
                                              <p:charRg st="35" end="105"/>
                                            </p:txEl>
                                          </p:spTgt>
                                        </p:tgtEl>
                                        <p:attrNameLst>
                                          <p:attrName>style.visibility</p:attrName>
                                        </p:attrNameLst>
                                      </p:cBhvr>
                                      <p:to>
                                        <p:strVal val="visible"/>
                                      </p:to>
                                    </p:set>
                                    <p:animEffect transition="in" filter="blinds(horizontal)">
                                      <p:cBhvr>
                                        <p:cTn id="12" dur="500"/>
                                        <p:tgtEl>
                                          <p:spTgt spid="14337">
                                            <p:txEl>
                                              <p:charRg st="35" end="10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a:xfrm>
            <a:off x="2032000" y="1025526"/>
            <a:ext cx="8129588" cy="5076825"/>
          </a:xfrm>
        </p:spPr>
        <p:txBody>
          <a:bodyPr/>
          <a:lstStyle/>
          <a:p>
            <a:pPr marL="0" indent="0">
              <a:lnSpc>
                <a:spcPts val="4000"/>
              </a:lnSpc>
              <a:buNone/>
            </a:pPr>
            <a:r>
              <a:rPr lang="en-US" altLang="zh-CN" smtClean="0">
                <a:latin typeface="+mn-lt"/>
                <a:cs typeface="+mn-ea"/>
                <a:sym typeface="+mn-lt"/>
              </a:rPr>
              <a:t>        </a:t>
            </a:r>
            <a:r>
              <a:rPr lang="en-US" altLang="zh-CN" sz="2400" b="1">
                <a:latin typeface="+mn-lt"/>
                <a:cs typeface="+mn-ea"/>
                <a:sym typeface="+mn-lt"/>
              </a:rPr>
              <a:t>2.</a:t>
            </a:r>
            <a:r>
              <a:rPr sz="2400" b="1">
                <a:latin typeface="+mn-lt"/>
                <a:cs typeface="+mn-ea"/>
                <a:sym typeface="+mn-lt"/>
              </a:rPr>
              <a:t>第2自然段中描写失败的斯科特一行已经精疲力竭，却仍继续步行前往南极点，这表现了什么?</a:t>
            </a:r>
            <a:r>
              <a:rPr smtClean="0">
                <a:latin typeface="+mn-lt"/>
                <a:cs typeface="+mn-ea"/>
                <a:sym typeface="+mn-lt"/>
              </a:rPr>
              <a:t>       </a:t>
            </a:r>
          </a:p>
          <a:p>
            <a:pPr marL="0" indent="0">
              <a:lnSpc>
                <a:spcPts val="4000"/>
              </a:lnSpc>
              <a:buNone/>
            </a:pPr>
            <a:r>
              <a:rPr sz="2400">
                <a:latin typeface="+mn-lt"/>
                <a:cs typeface="+mn-ea"/>
                <a:sym typeface="+mn-lt"/>
              </a:rPr>
              <a:t>    </a:t>
            </a:r>
            <a:r>
              <a:rPr sz="2400">
                <a:solidFill>
                  <a:srgbClr val="C00000"/>
                </a:solidFill>
                <a:latin typeface="+mn-lt"/>
                <a:cs typeface="+mn-ea"/>
                <a:sym typeface="+mn-lt"/>
              </a:rPr>
              <a:t>这样描写，一方面体现了探险者们遭受挫败而无比失望、痛苦的心情；另一方面，虽然到达南极点也是步人后尘了，但他们也要继续走下去，完成这次意义重大的探险，有力地彰显了他们对自己事业的尊重，以及它们不屈的灵魂和顽强的意志。</a:t>
            </a:r>
          </a:p>
        </p:txBody>
      </p:sp>
      <p:pic>
        <p:nvPicPr>
          <p:cNvPr id="18434"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43738" y="4845051"/>
            <a:ext cx="3179762"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Effect transition="in" filter="checkerboard(across)">
                                      <p:cBhvr>
                                        <p:cTn id="7" dur="500"/>
                                        <p:tgtEl>
                                          <p:spTgt spid="163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图片 3" descr="图片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01013" y="4341814"/>
            <a:ext cx="2443162"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5" name="内容占位符 2"/>
          <p:cNvSpPr>
            <a:spLocks noGrp="1" noChangeArrowheads="1"/>
          </p:cNvSpPr>
          <p:nvPr>
            <p:ph idx="1"/>
          </p:nvPr>
        </p:nvSpPr>
        <p:spPr>
          <a:xfrm>
            <a:off x="1909764" y="1119188"/>
            <a:ext cx="8370887" cy="5078412"/>
          </a:xfrm>
        </p:spPr>
        <p:txBody>
          <a:bodyPr/>
          <a:lstStyle/>
          <a:p>
            <a:pPr marL="0" indent="0">
              <a:lnSpc>
                <a:spcPts val="4000"/>
              </a:lnSpc>
              <a:buNone/>
            </a:pPr>
            <a:r>
              <a:rPr lang="en-US" altLang="zh-CN" smtClean="0">
                <a:latin typeface="+mn-lt"/>
                <a:cs typeface="+mn-ea"/>
                <a:sym typeface="+mn-lt"/>
              </a:rPr>
              <a:t>         </a:t>
            </a:r>
            <a:r>
              <a:rPr lang="en-US" altLang="zh-CN" sz="2400" b="1">
                <a:latin typeface="+mn-lt"/>
                <a:cs typeface="+mn-ea"/>
                <a:sym typeface="+mn-lt"/>
              </a:rPr>
              <a:t>3.</a:t>
            </a:r>
            <a:r>
              <a:rPr sz="2400" b="1">
                <a:latin typeface="+mn-lt"/>
                <a:cs typeface="+mn-ea"/>
                <a:sym typeface="+mn-lt"/>
              </a:rPr>
              <a:t>第5自然段末尾为什么说“在他们的内心深处，与其说盼望着回家，毋宁说更害怕回家”?</a:t>
            </a:r>
          </a:p>
          <a:p>
            <a:pPr marL="0" indent="0">
              <a:lnSpc>
                <a:spcPts val="4000"/>
              </a:lnSpc>
              <a:buNone/>
            </a:pPr>
            <a:r>
              <a:rPr smtClean="0">
                <a:latin typeface="+mn-lt"/>
                <a:cs typeface="+mn-ea"/>
                <a:sym typeface="+mn-lt"/>
              </a:rPr>
              <a:t>       </a:t>
            </a:r>
            <a:r>
              <a:rPr altLang="zh-CN" sz="2400">
                <a:solidFill>
                  <a:srgbClr val="C00000"/>
                </a:solidFill>
                <a:latin typeface="+mn-lt"/>
                <a:cs typeface="+mn-ea"/>
                <a:sym typeface="+mn-lt"/>
              </a:rPr>
              <a:t>这是对斯科特一行的心理分析。在南极那样恶劣的天气条件下，探险的勇士们当然希望早点儿回家，可是他们没有成为第一批踏上南极点的人，没有为自己的国家赢得荣誉，他们失去了精神动力，觉得无颜面对祖国和家人，所以他们害怕回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 calcmode="lin" valueType="num">
                                      <p:cBhvr>
                                        <p:cTn id="7" dur="500"/>
                                        <p:tgtEl>
                                          <p:spTgt spid="16385">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163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a:xfrm>
            <a:off x="1946275" y="1042988"/>
            <a:ext cx="8370888" cy="5078412"/>
          </a:xfrm>
        </p:spPr>
        <p:txBody>
          <a:bodyPr/>
          <a:lstStyle/>
          <a:p>
            <a:pPr marL="0" indent="0">
              <a:lnSpc>
                <a:spcPts val="4000"/>
              </a:lnSpc>
              <a:spcBef>
                <a:spcPct val="0"/>
              </a:spcBef>
              <a:buNone/>
            </a:pPr>
            <a:r>
              <a:rPr lang="en-US" altLang="zh-CN" smtClean="0">
                <a:latin typeface="+mn-lt"/>
                <a:cs typeface="+mn-ea"/>
                <a:sym typeface="+mn-lt"/>
              </a:rPr>
              <a:t>    </a:t>
            </a:r>
            <a:r>
              <a:rPr lang="en-US" altLang="zh-CN" sz="2400" b="1">
                <a:latin typeface="+mn-lt"/>
                <a:cs typeface="+mn-ea"/>
                <a:sym typeface="+mn-lt"/>
              </a:rPr>
              <a:t>   4.</a:t>
            </a:r>
            <a:r>
              <a:rPr altLang="zh-CN" sz="2400" b="1">
                <a:latin typeface="+mn-lt"/>
                <a:cs typeface="+mn-ea"/>
                <a:sym typeface="+mn-lt"/>
              </a:rPr>
              <a:t>从第9自然段斯科特的日记和他们的行动上，你感受</a:t>
            </a:r>
          </a:p>
          <a:p>
            <a:pPr marL="0" indent="0">
              <a:lnSpc>
                <a:spcPts val="4000"/>
              </a:lnSpc>
              <a:buNone/>
            </a:pPr>
            <a:r>
              <a:rPr altLang="zh-CN" sz="2400" b="1">
                <a:latin typeface="+mn-lt"/>
                <a:cs typeface="+mn-ea"/>
                <a:sym typeface="+mn-lt"/>
              </a:rPr>
              <a:t>到了什么?</a:t>
            </a:r>
          </a:p>
          <a:p>
            <a:pPr marL="0" indent="0">
              <a:lnSpc>
                <a:spcPts val="4000"/>
              </a:lnSpc>
              <a:buNone/>
            </a:pPr>
            <a:r>
              <a:rPr smtClean="0">
                <a:latin typeface="+mn-lt"/>
                <a:cs typeface="+mn-ea"/>
                <a:sym typeface="+mn-lt"/>
              </a:rPr>
              <a:t>       </a:t>
            </a:r>
            <a:r>
              <a:rPr altLang="zh-CN" sz="2400">
                <a:solidFill>
                  <a:srgbClr val="C00000"/>
                </a:solidFill>
                <a:latin typeface="+mn-lt"/>
                <a:cs typeface="+mn-ea"/>
                <a:sym typeface="+mn-lt"/>
              </a:rPr>
              <a:t>从斯科特的日记里可以感受到他们绝望的心情；在极端困难甚至绝望的时刻，他们仍然继续向前走，表现出探险队员们坚忍顽强、永不放弃的精神。    </a:t>
            </a:r>
          </a:p>
        </p:txBody>
      </p:sp>
      <p:pic>
        <p:nvPicPr>
          <p:cNvPr id="20482"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54201" y="4162425"/>
            <a:ext cx="45815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6385">
                                            <p:txEl>
                                              <p:pRg st="2" end="2"/>
                                            </p:txEl>
                                          </p:spTgt>
                                        </p:tgtEl>
                                        <p:attrNameLst>
                                          <p:attrName>style.visibility</p:attrName>
                                        </p:attrNameLst>
                                      </p:cBhvr>
                                      <p:to>
                                        <p:strVal val="visible"/>
                                      </p:to>
                                    </p:set>
                                    <p:anim calcmode="lin" valueType="num">
                                      <p:cBhvr>
                                        <p:cTn id="7" dur="500"/>
                                        <p:tgtEl>
                                          <p:spTgt spid="16385">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163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152650" y="1036639"/>
            <a:ext cx="7886700" cy="4351337"/>
          </a:xfrm>
        </p:spPr>
        <p:txBody>
          <a:bodyPr/>
          <a:lstStyle/>
          <a:p>
            <a:pPr marL="0" indent="0">
              <a:lnSpc>
                <a:spcPts val="4000"/>
              </a:lnSpc>
              <a:buNone/>
            </a:pPr>
            <a:r>
              <a:rPr altLang="zh-CN" smtClean="0">
                <a:solidFill>
                  <a:srgbClr val="C00000"/>
                </a:solidFill>
                <a:latin typeface="+mn-lt"/>
                <a:cs typeface="+mn-ea"/>
                <a:sym typeface="+mn-lt"/>
              </a:rPr>
              <a:t>   </a:t>
            </a:r>
            <a:r>
              <a:rPr lang="en-US" altLang="zh-CN" sz="2400" b="1">
                <a:latin typeface="+mn-lt"/>
                <a:cs typeface="+mn-ea"/>
                <a:sym typeface="+mn-lt"/>
              </a:rPr>
              <a:t> 5.</a:t>
            </a:r>
            <a:r>
              <a:rPr altLang="zh-CN" sz="2400" b="1">
                <a:latin typeface="+mn-lt"/>
                <a:cs typeface="+mn-ea"/>
                <a:sym typeface="+mn-lt"/>
              </a:rPr>
              <a:t>第10自然段中，奥茨在决定走向死亡前对队友说的那句话表现了什么?</a:t>
            </a:r>
            <a:r>
              <a:rPr sz="2400">
                <a:latin typeface="+mn-lt"/>
                <a:cs typeface="+mn-ea"/>
                <a:sym typeface="+mn-lt"/>
              </a:rPr>
              <a:t>         </a:t>
            </a: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a:t>
            </a:r>
            <a:r>
              <a:rPr altLang="zh-CN" sz="2400">
                <a:solidFill>
                  <a:srgbClr val="C00000"/>
                </a:solidFill>
                <a:latin typeface="+mn-lt"/>
                <a:cs typeface="+mn-ea"/>
                <a:sym typeface="+mn-lt"/>
              </a:rPr>
              <a:t>奥茨毅然走向死亡，但他只是轻描淡写地跟队友说道:“我要到外边去走走，可能要多待一些时候。”他之所以这样说，是因为他不想让队友为自己的死亡而难过，他宁愿独自承受这巨大的痛苦。这一方面表现了他的自我牺牲精神，另一方面也表现了他对队友深沉的爱。</a:t>
            </a:r>
            <a:r>
              <a:rPr altLang="zh-CN" smtClean="0">
                <a:solidFill>
                  <a:srgbClr val="C00000"/>
                </a:solidFill>
                <a:latin typeface="+mn-lt"/>
                <a:cs typeface="+mn-ea"/>
                <a:sym typeface="+mn-lt"/>
              </a:rPr>
              <a:t>    </a:t>
            </a:r>
            <a:endParaRPr smtClean="0">
              <a:latin typeface="+mn-lt"/>
              <a:cs typeface="+mn-ea"/>
              <a:sym typeface="+mn-lt"/>
            </a:endParaRPr>
          </a:p>
        </p:txBody>
      </p:sp>
      <p:pic>
        <p:nvPicPr>
          <p:cNvPr id="21506"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21538" y="4819651"/>
            <a:ext cx="3179762"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152650" y="884239"/>
            <a:ext cx="7886700" cy="4351337"/>
          </a:xfrm>
        </p:spPr>
        <p:txBody>
          <a:bodyPr/>
          <a:lstStyle/>
          <a:p>
            <a:pPr marL="0" indent="0">
              <a:lnSpc>
                <a:spcPts val="4000"/>
              </a:lnSpc>
              <a:buNone/>
            </a:pPr>
            <a:r>
              <a:rPr altLang="zh-CN" sz="2400">
                <a:solidFill>
                  <a:srgbClr val="C00000"/>
                </a:solidFill>
                <a:latin typeface="+mn-lt"/>
                <a:cs typeface="+mn-ea"/>
                <a:sym typeface="+mn-lt"/>
              </a:rPr>
              <a:t> </a:t>
            </a:r>
            <a:r>
              <a:rPr lang="en-US" altLang="zh-CN" sz="2400" b="1">
                <a:latin typeface="+mn-lt"/>
                <a:cs typeface="+mn-ea"/>
                <a:sym typeface="+mn-lt"/>
              </a:rPr>
              <a:t>    6.</a:t>
            </a:r>
            <a:r>
              <a:rPr altLang="zh-CN" sz="2400" b="1">
                <a:latin typeface="+mn-lt"/>
                <a:cs typeface="+mn-ea"/>
                <a:sym typeface="+mn-lt"/>
              </a:rPr>
              <a:t>读最后一段，边读边思考:这两句话表达的是什么意思?在文中起什么作用?</a:t>
            </a:r>
            <a:r>
              <a:rPr altLang="zh-CN" sz="2400">
                <a:solidFill>
                  <a:srgbClr val="C00000"/>
                </a:solidFill>
                <a:latin typeface="+mn-lt"/>
                <a:cs typeface="+mn-ea"/>
                <a:sym typeface="+mn-lt"/>
              </a:rPr>
              <a:t>  </a:t>
            </a:r>
          </a:p>
          <a:p>
            <a:pPr marL="0" indent="0">
              <a:lnSpc>
                <a:spcPts val="4000"/>
              </a:lnSpc>
              <a:buNone/>
            </a:pPr>
            <a:r>
              <a:rPr altLang="zh-CN" sz="2400">
                <a:solidFill>
                  <a:srgbClr val="C00000"/>
                </a:solidFill>
                <a:latin typeface="+mn-lt"/>
                <a:cs typeface="+mn-ea"/>
                <a:sym typeface="+mn-lt"/>
              </a:rPr>
              <a:t>     这两句话用</a:t>
            </a:r>
            <a:r>
              <a:rPr altLang="zh-CN" sz="2400">
                <a:solidFill>
                  <a:srgbClr val="0000FF"/>
                </a:solidFill>
                <a:latin typeface="+mn-lt"/>
                <a:cs typeface="+mn-ea"/>
                <a:sym typeface="+mn-lt"/>
              </a:rPr>
              <a:t>议论</a:t>
            </a:r>
            <a:r>
              <a:rPr altLang="zh-CN" sz="2400">
                <a:solidFill>
                  <a:srgbClr val="C00000"/>
                </a:solidFill>
                <a:latin typeface="+mn-lt"/>
                <a:cs typeface="+mn-ea"/>
                <a:sym typeface="+mn-lt"/>
              </a:rPr>
              <a:t>的方式表达了作者对斯科特一行崇高的赞誉。意思是斯科特一行在与大自然的搏斗中虽然失败了，他们的肉体倒下了，但是他们的心灵经受了考验，已变得无比高尚</a:t>
            </a:r>
            <a:r>
              <a:rPr lang="en-US" altLang="zh-CN" sz="2400">
                <a:solidFill>
                  <a:srgbClr val="C00000"/>
                </a:solidFill>
                <a:latin typeface="+mn-lt"/>
                <a:cs typeface="+mn-ea"/>
                <a:sym typeface="+mn-lt"/>
              </a:rPr>
              <a:t>——</a:t>
            </a:r>
            <a:r>
              <a:rPr altLang="zh-CN" sz="2400">
                <a:solidFill>
                  <a:srgbClr val="C00000"/>
                </a:solidFill>
                <a:latin typeface="+mn-lt"/>
                <a:cs typeface="+mn-ea"/>
                <a:sym typeface="+mn-lt"/>
              </a:rPr>
              <a:t>壮丽的毁灭，虽死犹生。</a:t>
            </a:r>
          </a:p>
          <a:p>
            <a:pPr marL="0" indent="0">
              <a:lnSpc>
                <a:spcPts val="4000"/>
              </a:lnSpc>
              <a:spcBef>
                <a:spcPct val="0"/>
              </a:spcBef>
              <a:buNone/>
            </a:pPr>
            <a:r>
              <a:rPr altLang="zh-CN" sz="2400">
                <a:solidFill>
                  <a:srgbClr val="C00000"/>
                </a:solidFill>
                <a:latin typeface="+mn-lt"/>
                <a:cs typeface="+mn-ea"/>
                <a:sym typeface="+mn-lt"/>
              </a:rPr>
              <a:t>    这两句话是全文的</a:t>
            </a:r>
            <a:r>
              <a:rPr altLang="zh-CN" sz="2400">
                <a:solidFill>
                  <a:srgbClr val="0000FF"/>
                </a:solidFill>
                <a:latin typeface="+mn-lt"/>
                <a:cs typeface="+mn-ea"/>
                <a:sym typeface="+mn-lt"/>
              </a:rPr>
              <a:t>主旨句</a:t>
            </a:r>
            <a:r>
              <a:rPr altLang="zh-CN" sz="2400">
                <a:solidFill>
                  <a:srgbClr val="C00000"/>
                </a:solidFill>
                <a:latin typeface="+mn-lt"/>
                <a:cs typeface="+mn-ea"/>
                <a:sym typeface="+mn-lt"/>
              </a:rPr>
              <a:t>，起到了</a:t>
            </a:r>
            <a:r>
              <a:rPr altLang="zh-CN" sz="2400">
                <a:solidFill>
                  <a:srgbClr val="0000FF"/>
                </a:solidFill>
                <a:latin typeface="+mn-lt"/>
                <a:cs typeface="+mn-ea"/>
                <a:sym typeface="+mn-lt"/>
              </a:rPr>
              <a:t>点</a:t>
            </a:r>
            <a:r>
              <a:rPr altLang="zh-CN" sz="2400">
                <a:solidFill>
                  <a:srgbClr val="C00000"/>
                </a:solidFill>
                <a:latin typeface="+mn-lt"/>
                <a:cs typeface="+mn-ea"/>
                <a:sym typeface="+mn-lt"/>
              </a:rPr>
              <a:t>题的作用（</a:t>
            </a:r>
            <a:r>
              <a:rPr altLang="zh-CN" sz="2400">
                <a:solidFill>
                  <a:srgbClr val="0000FF"/>
                </a:solidFill>
                <a:latin typeface="+mn-lt"/>
                <a:cs typeface="+mn-ea"/>
                <a:sym typeface="+mn-lt"/>
              </a:rPr>
              <a:t>由叙而议，卒章显志</a:t>
            </a:r>
            <a:r>
              <a:rPr altLang="zh-CN" sz="2400">
                <a:solidFill>
                  <a:srgbClr val="C00000"/>
                </a:solidFill>
                <a:latin typeface="+mn-lt"/>
                <a:cs typeface="+mn-ea"/>
                <a:sym typeface="+mn-lt"/>
              </a:rPr>
              <a:t>）。</a:t>
            </a:r>
          </a:p>
          <a:p>
            <a:pPr marL="0" indent="0">
              <a:buNone/>
            </a:pPr>
            <a:endParaRPr sz="2400">
              <a:latin typeface="+mn-lt"/>
              <a:cs typeface="+mn-ea"/>
              <a:sym typeface="+mn-lt"/>
            </a:endParaRPr>
          </a:p>
        </p:txBody>
      </p:sp>
      <p:pic>
        <p:nvPicPr>
          <p:cNvPr id="22530"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32638" y="4705351"/>
            <a:ext cx="3179762"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a:xfrm>
            <a:off x="1909764" y="1017588"/>
            <a:ext cx="8370887" cy="5078412"/>
          </a:xfrm>
        </p:spPr>
        <p:txBody>
          <a:bodyPr/>
          <a:lstStyle/>
          <a:p>
            <a:pPr marL="0" indent="0">
              <a:lnSpc>
                <a:spcPts val="4000"/>
              </a:lnSpc>
              <a:buNone/>
            </a:pPr>
            <a:r>
              <a:rPr lang="en-US" altLang="zh-CN" smtClean="0">
                <a:latin typeface="+mn-lt"/>
                <a:cs typeface="+mn-ea"/>
                <a:sym typeface="+mn-lt"/>
              </a:rPr>
              <a:t>    </a:t>
            </a:r>
            <a:r>
              <a:rPr lang="en-US" altLang="zh-CN" sz="2400" b="1">
                <a:latin typeface="+mn-lt"/>
                <a:cs typeface="+mn-ea"/>
                <a:sym typeface="+mn-lt"/>
              </a:rPr>
              <a:t>  7.</a:t>
            </a:r>
            <a:r>
              <a:rPr sz="2400" b="1">
                <a:latin typeface="+mn-lt"/>
                <a:cs typeface="+mn-ea"/>
                <a:sym typeface="+mn-lt"/>
              </a:rPr>
              <a:t>斯科特和他的探险队员们表现出了怎样的优秀品质?具体表现在哪些地方?请作概括分析。</a:t>
            </a:r>
            <a:r>
              <a:rPr smtClean="0">
                <a:latin typeface="+mn-lt"/>
                <a:cs typeface="+mn-ea"/>
                <a:sym typeface="+mn-lt"/>
              </a:rPr>
              <a:t>     </a:t>
            </a:r>
          </a:p>
          <a:p>
            <a:pPr marL="0" indent="0">
              <a:lnSpc>
                <a:spcPts val="4000"/>
              </a:lnSpc>
              <a:buNone/>
            </a:pPr>
            <a:r>
              <a:rPr smtClean="0">
                <a:solidFill>
                  <a:srgbClr val="C00000"/>
                </a:solidFill>
                <a:latin typeface="+mn-lt"/>
                <a:cs typeface="+mn-ea"/>
                <a:sym typeface="+mn-lt"/>
              </a:rPr>
              <a:t>  </a:t>
            </a:r>
            <a:r>
              <a:rPr sz="2400">
                <a:solidFill>
                  <a:srgbClr val="C00000"/>
                </a:solidFill>
                <a:latin typeface="+mn-lt"/>
                <a:cs typeface="+mn-ea"/>
                <a:sym typeface="+mn-lt"/>
              </a:rPr>
              <a:t>     </a:t>
            </a:r>
            <a:r>
              <a:rPr altLang="zh-CN" sz="2400">
                <a:solidFill>
                  <a:srgbClr val="C00000"/>
                </a:solidFill>
                <a:latin typeface="+mn-lt"/>
                <a:cs typeface="+mn-ea"/>
                <a:sym typeface="+mn-lt"/>
              </a:rPr>
              <a:t>（</a:t>
            </a:r>
            <a:r>
              <a:rPr lang="en-US" altLang="zh-CN" sz="2400">
                <a:solidFill>
                  <a:srgbClr val="C00000"/>
                </a:solidFill>
                <a:latin typeface="+mn-lt"/>
                <a:cs typeface="+mn-ea"/>
                <a:sym typeface="+mn-lt"/>
              </a:rPr>
              <a:t>1</a:t>
            </a:r>
            <a:r>
              <a:rPr altLang="zh-CN" sz="2400">
                <a:solidFill>
                  <a:srgbClr val="C00000"/>
                </a:solidFill>
                <a:latin typeface="+mn-lt"/>
                <a:cs typeface="+mn-ea"/>
                <a:sym typeface="+mn-lt"/>
              </a:rPr>
              <a:t>）</a:t>
            </a:r>
            <a:r>
              <a:rPr altLang="zh-CN" sz="2400">
                <a:solidFill>
                  <a:srgbClr val="0000FF"/>
                </a:solidFill>
                <a:latin typeface="+mn-lt"/>
                <a:cs typeface="+mn-ea"/>
                <a:sym typeface="+mn-lt"/>
              </a:rPr>
              <a:t>诚信，有令人敬佩的绅士风度。</a:t>
            </a:r>
          </a:p>
          <a:p>
            <a:pPr marL="0" indent="0">
              <a:lnSpc>
                <a:spcPts val="4000"/>
              </a:lnSpc>
              <a:buNone/>
            </a:pPr>
            <a:r>
              <a:rPr altLang="zh-CN" sz="2400">
                <a:solidFill>
                  <a:srgbClr val="0000FF"/>
                </a:solidFill>
                <a:latin typeface="+mn-lt"/>
                <a:cs typeface="+mn-ea"/>
                <a:sym typeface="+mn-lt"/>
              </a:rPr>
              <a:t>     </a:t>
            </a:r>
            <a:r>
              <a:rPr altLang="zh-CN" sz="2400">
                <a:solidFill>
                  <a:srgbClr val="C00000"/>
                </a:solidFill>
                <a:latin typeface="+mn-lt"/>
                <a:cs typeface="+mn-ea"/>
                <a:sym typeface="+mn-lt"/>
              </a:rPr>
              <a:t>斯科特一行在与阿蒙森的竞争中失败了，但他们勇于承认失败，并愿意“在世界面前为另一个人完成的业绩作证，而这一事业正是他自己所热烈追求的”。如果将此事置于一个爱耍赖、不守信用的人面前，结果如何，可想而知。</a:t>
            </a:r>
          </a:p>
        </p:txBody>
      </p:sp>
      <p:pic>
        <p:nvPicPr>
          <p:cNvPr id="23554"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00888" y="4883151"/>
            <a:ext cx="3179762"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Effect transition="in" filter="checkerboard(across)">
                                      <p:cBhvr>
                                        <p:cTn id="7" dur="500"/>
                                        <p:tgtEl>
                                          <p:spTgt spid="1638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6385">
                                            <p:txEl>
                                              <p:pRg st="2" end="2"/>
                                            </p:txEl>
                                          </p:spTgt>
                                        </p:tgtEl>
                                        <p:attrNameLst>
                                          <p:attrName>style.visibility</p:attrName>
                                        </p:attrNameLst>
                                      </p:cBhvr>
                                      <p:to>
                                        <p:strVal val="visible"/>
                                      </p:to>
                                    </p:set>
                                    <p:animEffect transition="in" filter="checkerboard(across)">
                                      <p:cBhvr>
                                        <p:cTn id="12" dur="500"/>
                                        <p:tgtEl>
                                          <p:spTgt spid="163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内容占位符 2"/>
          <p:cNvSpPr>
            <a:spLocks noGrp="1" noChangeArrowheads="1"/>
          </p:cNvSpPr>
          <p:nvPr>
            <p:ph idx="1"/>
          </p:nvPr>
        </p:nvSpPr>
        <p:spPr>
          <a:xfrm>
            <a:off x="1928813" y="1460500"/>
            <a:ext cx="8439150" cy="4445000"/>
          </a:xfrm>
        </p:spPr>
        <p:txBody>
          <a:bodyPr vert="horz" wrap="square" lIns="68580" tIns="34290" rIns="68580" bIns="34290" numCol="1" anchor="t" anchorCtr="0" compatLnSpc="1">
            <a:prstTxWarp prst="textNoShape">
              <a:avLst/>
            </a:prstTxWarp>
            <a:normAutofit fontScale="85000" lnSpcReduction="10000"/>
          </a:bodyPr>
          <a:lstStyle/>
          <a:p>
            <a:pPr marL="0" indent="0">
              <a:lnSpc>
                <a:spcPts val="4000"/>
              </a:lnSpc>
              <a:spcBef>
                <a:spcPct val="0"/>
              </a:spcBef>
              <a:buNone/>
            </a:pPr>
            <a:r>
              <a:rPr lang="en-US" altLang="zh-CN" sz="2400" dirty="0">
                <a:latin typeface="+mn-lt"/>
                <a:cs typeface="+mn-ea"/>
                <a:sym typeface="+mn-lt"/>
              </a:rPr>
              <a:t>    </a:t>
            </a:r>
            <a:r>
              <a:rPr sz="2400" dirty="0">
                <a:latin typeface="+mn-lt"/>
                <a:cs typeface="+mn-ea"/>
                <a:sym typeface="+mn-lt"/>
              </a:rPr>
              <a:t>1.理解并积累“毋宁、羸弱、告罄、毛骨悚然、海市蜃楼”等词语。</a:t>
            </a:r>
          </a:p>
          <a:p>
            <a:pPr marL="0" indent="0">
              <a:lnSpc>
                <a:spcPts val="4000"/>
              </a:lnSpc>
              <a:spcBef>
                <a:spcPct val="0"/>
              </a:spcBef>
              <a:buNone/>
            </a:pPr>
            <a:r>
              <a:rPr lang="en-US" altLang="zh-CN" sz="2400" dirty="0">
                <a:latin typeface="+mn-lt"/>
                <a:cs typeface="+mn-ea"/>
                <a:sym typeface="+mn-lt"/>
              </a:rPr>
              <a:t>    2.</a:t>
            </a:r>
            <a:r>
              <a:rPr sz="2400" dirty="0">
                <a:latin typeface="+mn-lt"/>
                <a:cs typeface="+mn-ea"/>
                <a:sym typeface="+mn-lt"/>
              </a:rPr>
              <a:t>了解作者茨威格及其相关文学常识。    </a:t>
            </a:r>
          </a:p>
          <a:p>
            <a:pPr marL="0" indent="0">
              <a:lnSpc>
                <a:spcPts val="4000"/>
              </a:lnSpc>
              <a:spcBef>
                <a:spcPct val="0"/>
              </a:spcBef>
              <a:buNone/>
            </a:pPr>
            <a:r>
              <a:rPr lang="en-US" altLang="zh-CN" sz="2400" dirty="0">
                <a:latin typeface="+mn-lt"/>
                <a:cs typeface="+mn-ea"/>
                <a:sym typeface="+mn-lt"/>
              </a:rPr>
              <a:t>    3</a:t>
            </a:r>
            <a:r>
              <a:rPr sz="2400" dirty="0">
                <a:latin typeface="+mn-lt"/>
                <a:cs typeface="+mn-ea"/>
                <a:sym typeface="+mn-lt"/>
              </a:rPr>
              <a:t>.快速浏览课文，提炼重要信息，把握典型事件和主要人物。</a:t>
            </a:r>
          </a:p>
          <a:p>
            <a:pPr marL="0" indent="0">
              <a:lnSpc>
                <a:spcPts val="4000"/>
              </a:lnSpc>
              <a:spcBef>
                <a:spcPct val="0"/>
              </a:spcBef>
              <a:buNone/>
            </a:pPr>
            <a:r>
              <a:rPr lang="en-US" altLang="zh-CN" sz="2400" dirty="0">
                <a:latin typeface="+mn-lt"/>
                <a:cs typeface="+mn-ea"/>
                <a:sym typeface="+mn-lt"/>
              </a:rPr>
              <a:t>    4.</a:t>
            </a:r>
            <a:r>
              <a:rPr sz="2400" dirty="0">
                <a:latin typeface="+mn-lt"/>
                <a:cs typeface="+mn-ea"/>
                <a:sym typeface="+mn-lt"/>
              </a:rPr>
              <a:t>梳理文章脉络，研读文中含义深刻的语句，体会题目“伟大的悲剧”的含义。    </a:t>
            </a:r>
          </a:p>
          <a:p>
            <a:pPr marL="0" indent="0">
              <a:lnSpc>
                <a:spcPts val="4000"/>
              </a:lnSpc>
              <a:spcBef>
                <a:spcPct val="0"/>
              </a:spcBef>
              <a:buNone/>
            </a:pPr>
            <a:r>
              <a:rPr lang="en-US" altLang="zh-CN" sz="2400" dirty="0">
                <a:latin typeface="+mn-lt"/>
                <a:cs typeface="+mn-ea"/>
                <a:sym typeface="+mn-lt"/>
              </a:rPr>
              <a:t>    5</a:t>
            </a:r>
            <a:r>
              <a:rPr sz="2400" dirty="0">
                <a:latin typeface="+mn-lt"/>
                <a:cs typeface="+mn-ea"/>
                <a:sym typeface="+mn-lt"/>
              </a:rPr>
              <a:t>.感受斯科特一行南极科考的悲壮美，认识人类挑战自我、实现生命价值的伟大；培养敢于面对挫折的坚强意志，树立积极正确地面对失败的人生态度。</a:t>
            </a:r>
          </a:p>
        </p:txBody>
      </p:sp>
      <p:sp>
        <p:nvSpPr>
          <p:cNvPr id="4" name="圆角矩形 3"/>
          <p:cNvSpPr/>
          <p:nvPr/>
        </p:nvSpPr>
        <p:spPr>
          <a:xfrm>
            <a:off x="1858964" y="949325"/>
            <a:ext cx="2320925"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5123" name="文本框 9"/>
          <p:cNvSpPr txBox="1">
            <a:spLocks noChangeArrowheads="1"/>
          </p:cNvSpPr>
          <p:nvPr/>
        </p:nvSpPr>
        <p:spPr bwMode="auto">
          <a:xfrm>
            <a:off x="2392364" y="906463"/>
            <a:ext cx="2020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学习目标</a:t>
            </a:r>
          </a:p>
        </p:txBody>
      </p:sp>
      <p:pic>
        <p:nvPicPr>
          <p:cNvPr id="5124" name="图片 10" descr="目标"/>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58964" y="949326"/>
            <a:ext cx="492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6365289" y="665825"/>
            <a:ext cx="1961965" cy="307456"/>
          </a:xfrm>
          <a:prstGeom prst="rect">
            <a:avLst/>
          </a:prstGeom>
          <a:noFill/>
        </p:spPr>
        <p:txBody>
          <a:bodyPr wrap="square" rtlCol="0">
            <a:spAutoFit/>
          </a:bodyPr>
          <a:lstStyle/>
          <a:p>
            <a:pPr>
              <a:lnSpc>
                <a:spcPct val="130000"/>
              </a:lnSpc>
            </a:pPr>
            <a:r>
              <a:rPr lang="en-US" altLang="zh-CN" sz="1200" dirty="0">
                <a:solidFill>
                  <a:srgbClr val="FFFFFF"/>
                </a:solidFill>
                <a:latin typeface="Arial" panose="020B0604020202020204" pitchFamily="34" charset="0"/>
                <a:ea typeface="微软雅黑" panose="020B0503020204020204" charset="-122"/>
              </a:rPr>
              <a:t>https://www.ypppt.com/</a:t>
            </a:r>
            <a:endParaRPr lang="zh-CN" altLang="en-US" sz="1200" dirty="0" smtClean="0">
              <a:solidFill>
                <a:srgbClr val="FFFFFF"/>
              </a:solidFill>
              <a:latin typeface="Arial" panose="020B0604020202020204" pitchFamily="34" charset="0"/>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5121">
                                            <p:txEl>
                                              <p:pRg st="0" end="0"/>
                                            </p:txEl>
                                          </p:spTgt>
                                        </p:tgtEl>
                                        <p:attrNameLst>
                                          <p:attrName>style.visibility</p:attrName>
                                        </p:attrNameLst>
                                      </p:cBhvr>
                                      <p:to>
                                        <p:strVal val="visible"/>
                                      </p:to>
                                    </p:set>
                                    <p:animEffect transition="in" filter="checkerboard(across)">
                                      <p:cBhvr>
                                        <p:cTn id="7" dur="500"/>
                                        <p:tgtEl>
                                          <p:spTgt spid="5121">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5121">
                                            <p:txEl>
                                              <p:pRg st="1" end="1"/>
                                            </p:txEl>
                                          </p:spTgt>
                                        </p:tgtEl>
                                        <p:attrNameLst>
                                          <p:attrName>style.visibility</p:attrName>
                                        </p:attrNameLst>
                                      </p:cBhvr>
                                      <p:to>
                                        <p:strVal val="visible"/>
                                      </p:to>
                                    </p:set>
                                    <p:animEffect transition="in" filter="checkerboard(across)">
                                      <p:cBhvr>
                                        <p:cTn id="11" dur="500"/>
                                        <p:tgtEl>
                                          <p:spTgt spid="5121">
                                            <p:txEl>
                                              <p:pRg st="1" end="1"/>
                                            </p:txEl>
                                          </p:spTgt>
                                        </p:tgtEl>
                                      </p:cBhvr>
                                    </p:animEffect>
                                  </p:childTnLst>
                                </p:cTn>
                              </p:par>
                            </p:childTnLst>
                          </p:cTn>
                        </p:par>
                        <p:par>
                          <p:cTn id="12" fill="hold" nodeType="afterGroup">
                            <p:stCondLst>
                              <p:cond delay="1000"/>
                            </p:stCondLst>
                            <p:childTnLst>
                              <p:par>
                                <p:cTn id="13" presetID="5" presetClass="entr" presetSubtype="10" fill="hold" nodeType="afterEffect">
                                  <p:stCondLst>
                                    <p:cond delay="0"/>
                                  </p:stCondLst>
                                  <p:childTnLst>
                                    <p:set>
                                      <p:cBhvr>
                                        <p:cTn id="14" dur="1" fill="hold">
                                          <p:stCondLst>
                                            <p:cond delay="0"/>
                                          </p:stCondLst>
                                        </p:cTn>
                                        <p:tgtEl>
                                          <p:spTgt spid="5121">
                                            <p:txEl>
                                              <p:pRg st="2" end="2"/>
                                            </p:txEl>
                                          </p:spTgt>
                                        </p:tgtEl>
                                        <p:attrNameLst>
                                          <p:attrName>style.visibility</p:attrName>
                                        </p:attrNameLst>
                                      </p:cBhvr>
                                      <p:to>
                                        <p:strVal val="visible"/>
                                      </p:to>
                                    </p:set>
                                    <p:animEffect transition="in" filter="checkerboard(across)">
                                      <p:cBhvr>
                                        <p:cTn id="15" dur="500"/>
                                        <p:tgtEl>
                                          <p:spTgt spid="5121">
                                            <p:txEl>
                                              <p:pRg st="2" end="2"/>
                                            </p:txEl>
                                          </p:spTgt>
                                        </p:tgtEl>
                                      </p:cBhvr>
                                    </p:animEffect>
                                  </p:childTnLst>
                                </p:cTn>
                              </p:par>
                            </p:childTnLst>
                          </p:cTn>
                        </p:par>
                        <p:par>
                          <p:cTn id="16" fill="hold" nodeType="afterGroup">
                            <p:stCondLst>
                              <p:cond delay="1500"/>
                            </p:stCondLst>
                            <p:childTnLst>
                              <p:par>
                                <p:cTn id="17" presetID="5" presetClass="entr" presetSubtype="10" fill="hold" nodeType="afterEffect">
                                  <p:stCondLst>
                                    <p:cond delay="0"/>
                                  </p:stCondLst>
                                  <p:childTnLst>
                                    <p:set>
                                      <p:cBhvr>
                                        <p:cTn id="18" dur="1" fill="hold">
                                          <p:stCondLst>
                                            <p:cond delay="0"/>
                                          </p:stCondLst>
                                        </p:cTn>
                                        <p:tgtEl>
                                          <p:spTgt spid="5121">
                                            <p:txEl>
                                              <p:pRg st="3" end="3"/>
                                            </p:txEl>
                                          </p:spTgt>
                                        </p:tgtEl>
                                        <p:attrNameLst>
                                          <p:attrName>style.visibility</p:attrName>
                                        </p:attrNameLst>
                                      </p:cBhvr>
                                      <p:to>
                                        <p:strVal val="visible"/>
                                      </p:to>
                                    </p:set>
                                    <p:animEffect transition="in" filter="checkerboard(across)">
                                      <p:cBhvr>
                                        <p:cTn id="19" dur="500"/>
                                        <p:tgtEl>
                                          <p:spTgt spid="5121">
                                            <p:txEl>
                                              <p:pRg st="3" end="3"/>
                                            </p:txEl>
                                          </p:spTgt>
                                        </p:tgtEl>
                                      </p:cBhvr>
                                    </p:animEffect>
                                  </p:childTnLst>
                                </p:cTn>
                              </p:par>
                            </p:childTnLst>
                          </p:cTn>
                        </p:par>
                        <p:par>
                          <p:cTn id="20" fill="hold" nodeType="afterGroup">
                            <p:stCondLst>
                              <p:cond delay="2000"/>
                            </p:stCondLst>
                            <p:childTnLst>
                              <p:par>
                                <p:cTn id="21" presetID="5" presetClass="entr" presetSubtype="10" fill="hold" nodeType="afterEffect">
                                  <p:stCondLst>
                                    <p:cond delay="0"/>
                                  </p:stCondLst>
                                  <p:childTnLst>
                                    <p:set>
                                      <p:cBhvr>
                                        <p:cTn id="22" dur="1" fill="hold">
                                          <p:stCondLst>
                                            <p:cond delay="0"/>
                                          </p:stCondLst>
                                        </p:cTn>
                                        <p:tgtEl>
                                          <p:spTgt spid="5121">
                                            <p:txEl>
                                              <p:pRg st="4" end="4"/>
                                            </p:txEl>
                                          </p:spTgt>
                                        </p:tgtEl>
                                        <p:attrNameLst>
                                          <p:attrName>style.visibility</p:attrName>
                                        </p:attrNameLst>
                                      </p:cBhvr>
                                      <p:to>
                                        <p:strVal val="visible"/>
                                      </p:to>
                                    </p:set>
                                    <p:animEffect transition="in" filter="checkerboard(across)">
                                      <p:cBhvr>
                                        <p:cTn id="23" dur="500"/>
                                        <p:tgtEl>
                                          <p:spTgt spid="512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a:xfrm>
            <a:off x="2016125" y="523875"/>
            <a:ext cx="8159750" cy="5748338"/>
          </a:xfrm>
        </p:spPr>
        <p:txBody>
          <a:bodyPr/>
          <a:lstStyle/>
          <a:p>
            <a:pPr marL="0" indent="0">
              <a:lnSpc>
                <a:spcPts val="4000"/>
              </a:lnSpc>
              <a:spcBef>
                <a:spcPct val="0"/>
              </a:spcBef>
              <a:buNone/>
            </a:pPr>
            <a:r>
              <a:rPr lang="en-US" altLang="zh-CN" smtClean="0">
                <a:latin typeface="+mn-lt"/>
                <a:cs typeface="+mn-ea"/>
                <a:sym typeface="+mn-lt"/>
              </a:rPr>
              <a:t>    </a:t>
            </a:r>
            <a:r>
              <a:rPr lang="en-US" altLang="zh-CN" sz="2400" b="1">
                <a:latin typeface="+mn-lt"/>
                <a:cs typeface="+mn-ea"/>
                <a:sym typeface="+mn-lt"/>
              </a:rPr>
              <a:t> </a:t>
            </a:r>
            <a:r>
              <a:rPr smtClean="0">
                <a:latin typeface="+mn-lt"/>
                <a:cs typeface="+mn-ea"/>
                <a:sym typeface="+mn-lt"/>
              </a:rPr>
              <a:t>      </a:t>
            </a:r>
          </a:p>
          <a:p>
            <a:pPr marL="0" indent="0">
              <a:lnSpc>
                <a:spcPts val="4000"/>
              </a:lnSpc>
              <a:spcBef>
                <a:spcPct val="0"/>
              </a:spcBef>
              <a:buNone/>
            </a:pPr>
            <a:r>
              <a:rPr smtClean="0">
                <a:latin typeface="+mn-lt"/>
                <a:cs typeface="+mn-ea"/>
                <a:sym typeface="+mn-lt"/>
              </a:rPr>
              <a:t>    </a:t>
            </a:r>
            <a:r>
              <a:rPr smtClean="0">
                <a:solidFill>
                  <a:srgbClr val="C00000"/>
                </a:solidFill>
                <a:latin typeface="+mn-lt"/>
                <a:cs typeface="+mn-ea"/>
                <a:sym typeface="+mn-lt"/>
              </a:rPr>
              <a:t>   </a:t>
            </a:r>
            <a:r>
              <a:rPr sz="2400">
                <a:solidFill>
                  <a:srgbClr val="C00000"/>
                </a:solidFill>
                <a:latin typeface="+mn-lt"/>
                <a:cs typeface="+mn-ea"/>
                <a:sym typeface="+mn-lt"/>
              </a:rPr>
              <a:t>（</a:t>
            </a:r>
            <a:r>
              <a:rPr lang="en-US" altLang="zh-CN" sz="2400">
                <a:solidFill>
                  <a:srgbClr val="C00000"/>
                </a:solidFill>
                <a:latin typeface="+mn-lt"/>
                <a:cs typeface="+mn-ea"/>
                <a:sym typeface="+mn-lt"/>
              </a:rPr>
              <a:t>2</a:t>
            </a:r>
            <a:r>
              <a:rPr sz="2400">
                <a:solidFill>
                  <a:srgbClr val="C00000"/>
                </a:solidFill>
                <a:latin typeface="+mn-lt"/>
                <a:cs typeface="+mn-ea"/>
                <a:sym typeface="+mn-lt"/>
              </a:rPr>
              <a:t>）</a:t>
            </a:r>
            <a:r>
              <a:rPr altLang="zh-CN" sz="2400">
                <a:solidFill>
                  <a:srgbClr val="0000FF"/>
                </a:solidFill>
                <a:latin typeface="+mn-lt"/>
                <a:cs typeface="+mn-ea"/>
                <a:sym typeface="+mn-lt"/>
              </a:rPr>
              <a:t>坚毅、执着，为事业而献身的英雄气概。     </a:t>
            </a:r>
          </a:p>
          <a:p>
            <a:pPr marL="0" indent="0">
              <a:lnSpc>
                <a:spcPts val="4000"/>
              </a:lnSpc>
              <a:spcBef>
                <a:spcPct val="0"/>
              </a:spcBef>
              <a:buNone/>
            </a:pPr>
            <a:r>
              <a:rPr altLang="zh-CN" sz="2400">
                <a:solidFill>
                  <a:srgbClr val="0000FF"/>
                </a:solidFill>
                <a:latin typeface="+mn-lt"/>
                <a:cs typeface="+mn-ea"/>
                <a:sym typeface="+mn-lt"/>
              </a:rPr>
              <a:t>     </a:t>
            </a:r>
            <a:r>
              <a:rPr altLang="zh-CN" sz="2400">
                <a:solidFill>
                  <a:srgbClr val="C00000"/>
                </a:solidFill>
                <a:latin typeface="+mn-lt"/>
                <a:cs typeface="+mn-ea"/>
                <a:sym typeface="+mn-lt"/>
              </a:rPr>
              <a:t>文中写他们想到自己所进行的探险是人类的不朽事业时，就有了超人的力量。事实上，没有对探险的执着、超人的力量和勇气，是不可能从事这项事业的。尤其是当他们在归途中与死亡抗争，一个个倒下时，没有一个孬种，都是铁骨铮铮的汉子，活得明白，死得悲壮。</a:t>
            </a:r>
          </a:p>
          <a:p>
            <a:pPr marL="0" indent="0">
              <a:lnSpc>
                <a:spcPts val="4000"/>
              </a:lnSpc>
              <a:spcBef>
                <a:spcPct val="0"/>
              </a:spcBef>
              <a:buNone/>
            </a:pPr>
            <a:r>
              <a:rPr altLang="zh-CN" sz="2400">
                <a:solidFill>
                  <a:srgbClr val="C00000"/>
                </a:solidFill>
                <a:latin typeface="+mn-lt"/>
                <a:cs typeface="+mn-ea"/>
                <a:sym typeface="+mn-lt"/>
              </a:rPr>
              <a:t>    </a:t>
            </a:r>
            <a:r>
              <a:rPr sz="2400">
                <a:solidFill>
                  <a:srgbClr val="C00000"/>
                </a:solidFill>
                <a:latin typeface="+mn-lt"/>
                <a:cs typeface="+mn-ea"/>
                <a:sym typeface="+mn-lt"/>
              </a:rPr>
              <a:t>（</a:t>
            </a:r>
            <a:r>
              <a:rPr lang="en-US" altLang="zh-CN" sz="2400">
                <a:solidFill>
                  <a:srgbClr val="C00000"/>
                </a:solidFill>
                <a:latin typeface="+mn-lt"/>
                <a:cs typeface="+mn-ea"/>
                <a:sym typeface="+mn-lt"/>
              </a:rPr>
              <a:t>3</a:t>
            </a:r>
            <a:r>
              <a:rPr sz="2400">
                <a:solidFill>
                  <a:srgbClr val="C00000"/>
                </a:solidFill>
                <a:latin typeface="+mn-lt"/>
                <a:cs typeface="+mn-ea"/>
                <a:sym typeface="+mn-lt"/>
              </a:rPr>
              <a:t>）</a:t>
            </a:r>
            <a:r>
              <a:rPr sz="2400">
                <a:solidFill>
                  <a:srgbClr val="0000FF"/>
                </a:solidFill>
                <a:latin typeface="+mn-lt"/>
                <a:cs typeface="+mn-ea"/>
                <a:sym typeface="+mn-lt"/>
              </a:rPr>
              <a:t>强烈的集体主义精神。</a:t>
            </a:r>
            <a:endParaRPr sz="2400">
              <a:solidFill>
                <a:srgbClr val="C00000"/>
              </a:solidFill>
              <a:latin typeface="+mn-lt"/>
              <a:cs typeface="+mn-ea"/>
              <a:sym typeface="+mn-lt"/>
            </a:endParaRPr>
          </a:p>
          <a:p>
            <a:pPr marL="0" indent="0">
              <a:lnSpc>
                <a:spcPts val="4000"/>
              </a:lnSpc>
              <a:spcBef>
                <a:spcPct val="0"/>
              </a:spcBef>
              <a:buNone/>
            </a:pPr>
            <a:r>
              <a:rPr sz="2400">
                <a:solidFill>
                  <a:srgbClr val="C00000"/>
                </a:solidFill>
                <a:latin typeface="+mn-lt"/>
                <a:cs typeface="+mn-ea"/>
                <a:sym typeface="+mn-lt"/>
              </a:rPr>
              <a:t>     探险需要团结协作的精神, 在关键的时刻为了保护同伴,有时还要勇于献出自己的生命。这一点，斯科特和他的队友们都做到了。     </a:t>
            </a:r>
            <a:endParaRPr altLang="zh-CN" sz="2400">
              <a:solidFill>
                <a:srgbClr val="C00000"/>
              </a:solidFill>
              <a:latin typeface="+mn-l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Effect transition="in" filter="checkerboard(across)">
                                      <p:cBhvr>
                                        <p:cTn id="7" dur="500"/>
                                        <p:tgtEl>
                                          <p:spTgt spid="1638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6385">
                                            <p:txEl>
                                              <p:pRg st="2" end="2"/>
                                            </p:txEl>
                                          </p:spTgt>
                                        </p:tgtEl>
                                        <p:attrNameLst>
                                          <p:attrName>style.visibility</p:attrName>
                                        </p:attrNameLst>
                                      </p:cBhvr>
                                      <p:to>
                                        <p:strVal val="visible"/>
                                      </p:to>
                                    </p:set>
                                    <p:animEffect transition="in" filter="checkerboard(across)">
                                      <p:cBhvr>
                                        <p:cTn id="12" dur="500"/>
                                        <p:tgtEl>
                                          <p:spTgt spid="1638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6385">
                                            <p:txEl>
                                              <p:pRg st="3" end="3"/>
                                            </p:txEl>
                                          </p:spTgt>
                                        </p:tgtEl>
                                        <p:attrNameLst>
                                          <p:attrName>style.visibility</p:attrName>
                                        </p:attrNameLst>
                                      </p:cBhvr>
                                      <p:to>
                                        <p:strVal val="visible"/>
                                      </p:to>
                                    </p:set>
                                    <p:animEffect transition="in" filter="checkerboard(across)">
                                      <p:cBhvr>
                                        <p:cTn id="17" dur="500"/>
                                        <p:tgtEl>
                                          <p:spTgt spid="1638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16385">
                                            <p:txEl>
                                              <p:pRg st="4" end="4"/>
                                            </p:txEl>
                                          </p:spTgt>
                                        </p:tgtEl>
                                        <p:attrNameLst>
                                          <p:attrName>style.visibility</p:attrName>
                                        </p:attrNameLst>
                                      </p:cBhvr>
                                      <p:to>
                                        <p:strVal val="visible"/>
                                      </p:to>
                                    </p:set>
                                    <p:animEffect transition="in" filter="checkerboard(across)">
                                      <p:cBhvr>
                                        <p:cTn id="22" dur="500"/>
                                        <p:tgtEl>
                                          <p:spTgt spid="1638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29426" y="4708526"/>
            <a:ext cx="3406775"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内容占位符 2"/>
          <p:cNvSpPr>
            <a:spLocks noGrp="1" noChangeArrowheads="1"/>
          </p:cNvSpPr>
          <p:nvPr>
            <p:ph idx="1"/>
          </p:nvPr>
        </p:nvSpPr>
        <p:spPr>
          <a:xfrm>
            <a:off x="1962150" y="550863"/>
            <a:ext cx="8281988" cy="4519612"/>
          </a:xfrm>
        </p:spPr>
        <p:txBody>
          <a:bodyPr>
            <a:normAutofit fontScale="70000" lnSpcReduction="20000"/>
          </a:bodyPr>
          <a:lstStyle/>
          <a:p>
            <a:pPr marL="0" indent="0">
              <a:lnSpc>
                <a:spcPts val="4000"/>
              </a:lnSpc>
              <a:buNone/>
            </a:pPr>
            <a:r>
              <a:rPr lang="en-US" altLang="zh-CN" smtClean="0">
                <a:latin typeface="+mn-lt"/>
                <a:cs typeface="+mn-ea"/>
                <a:sym typeface="+mn-lt"/>
              </a:rPr>
              <a:t> </a:t>
            </a:r>
            <a:endParaRPr b="1" smtClean="0">
              <a:solidFill>
                <a:srgbClr val="0000FF"/>
              </a:solidFill>
              <a:latin typeface="+mn-lt"/>
              <a:cs typeface="+mn-ea"/>
              <a:sym typeface="+mn-lt"/>
            </a:endParaRPr>
          </a:p>
          <a:p>
            <a:pPr marL="0" indent="0">
              <a:lnSpc>
                <a:spcPts val="4000"/>
              </a:lnSpc>
              <a:buNone/>
            </a:pPr>
            <a:r>
              <a:rPr b="1" smtClean="0">
                <a:solidFill>
                  <a:srgbClr val="0000FF"/>
                </a:solidFill>
                <a:latin typeface="+mn-lt"/>
                <a:cs typeface="+mn-ea"/>
                <a:sym typeface="+mn-lt"/>
              </a:rPr>
              <a:t>     </a:t>
            </a:r>
            <a:r>
              <a:rPr sz="2400">
                <a:solidFill>
                  <a:srgbClr val="C00000"/>
                </a:solidFill>
                <a:latin typeface="+mn-lt"/>
                <a:cs typeface="+mn-ea"/>
                <a:sym typeface="+mn-lt"/>
              </a:rPr>
              <a:t>（</a:t>
            </a:r>
            <a:r>
              <a:rPr lang="en-US" altLang="zh-CN" sz="2400">
                <a:solidFill>
                  <a:srgbClr val="C00000"/>
                </a:solidFill>
                <a:latin typeface="+mn-lt"/>
                <a:cs typeface="+mn-ea"/>
                <a:sym typeface="+mn-lt"/>
              </a:rPr>
              <a:t>4</a:t>
            </a:r>
            <a:r>
              <a:rPr sz="2400">
                <a:solidFill>
                  <a:srgbClr val="C00000"/>
                </a:solidFill>
                <a:latin typeface="+mn-lt"/>
                <a:cs typeface="+mn-ea"/>
                <a:sym typeface="+mn-lt"/>
              </a:rPr>
              <a:t>）</a:t>
            </a:r>
            <a:r>
              <a:rPr sz="2400">
                <a:solidFill>
                  <a:srgbClr val="0000FF"/>
                </a:solidFill>
                <a:latin typeface="+mn-lt"/>
                <a:cs typeface="+mn-ea"/>
                <a:sym typeface="+mn-lt"/>
              </a:rPr>
              <a:t>无私的爱</a:t>
            </a:r>
            <a:endParaRPr sz="2400">
              <a:latin typeface="+mn-lt"/>
              <a:cs typeface="+mn-ea"/>
              <a:sym typeface="+mn-lt"/>
            </a:endParaRPr>
          </a:p>
          <a:p>
            <a:pPr marL="0" indent="0">
              <a:lnSpc>
                <a:spcPts val="4000"/>
              </a:lnSpc>
              <a:buNone/>
            </a:pPr>
            <a:r>
              <a:rPr sz="2400">
                <a:latin typeface="+mn-lt"/>
                <a:cs typeface="+mn-ea"/>
                <a:sym typeface="+mn-lt"/>
              </a:rPr>
              <a:t>   </a:t>
            </a:r>
            <a:r>
              <a:rPr sz="2400">
                <a:solidFill>
                  <a:srgbClr val="C00000"/>
                </a:solidFill>
                <a:latin typeface="+mn-lt"/>
                <a:cs typeface="+mn-ea"/>
                <a:sym typeface="+mn-lt"/>
              </a:rPr>
              <a:t>斯科特在生命的最后一息，考虑的不是一己之利，他心中惦记的始终是别人——朋友、同伴、妻小，还有他的祖国和人民。他最后留下遗书，不是为沽名钓誉，完全是爱的真情流露；信写得如此镇静、理智，丝毫不像一个行将离世的人。斯科特是怀着一种热烈的爱，而没有丝毫的恨离开了那个冰冷的世界。</a:t>
            </a:r>
          </a:p>
          <a:p>
            <a:pPr marL="0" indent="0">
              <a:lnSpc>
                <a:spcPts val="4000"/>
              </a:lnSpc>
              <a:buNone/>
            </a:pP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内容占位符 2"/>
          <p:cNvSpPr>
            <a:spLocks noGrp="1" noChangeArrowheads="1"/>
          </p:cNvSpPr>
          <p:nvPr>
            <p:ph idx="1"/>
          </p:nvPr>
        </p:nvSpPr>
        <p:spPr>
          <a:xfrm>
            <a:off x="2152650" y="1624013"/>
            <a:ext cx="7886700" cy="4024312"/>
          </a:xfrm>
        </p:spPr>
        <p:txBody>
          <a:bodyPr vert="horz" wrap="square" lIns="68580" tIns="34290" rIns="68580" bIns="34290" numCol="1" anchor="t" anchorCtr="0" compatLnSpc="1">
            <a:prstTxWarp prst="textNoShape">
              <a:avLst/>
            </a:prstTxWarp>
          </a:bodyPr>
          <a:lstStyle/>
          <a:p>
            <a:pPr marL="0" indent="0">
              <a:lnSpc>
                <a:spcPts val="4000"/>
              </a:lnSpc>
              <a:buNone/>
            </a:pPr>
            <a:r>
              <a:rPr smtClean="0">
                <a:latin typeface="+mn-lt"/>
                <a:cs typeface="+mn-ea"/>
                <a:sym typeface="+mn-lt"/>
              </a:rPr>
              <a:t>   </a:t>
            </a:r>
            <a:r>
              <a:rPr sz="2400">
                <a:latin typeface="+mn-lt"/>
                <a:cs typeface="+mn-ea"/>
                <a:sym typeface="+mn-lt"/>
              </a:rPr>
              <a:t> </a:t>
            </a:r>
            <a:r>
              <a:rPr lang="en-US" altLang="zh-CN" sz="2400" b="1">
                <a:latin typeface="+mn-lt"/>
                <a:cs typeface="+mn-ea"/>
                <a:sym typeface="+mn-lt"/>
              </a:rPr>
              <a:t>1.</a:t>
            </a:r>
            <a:r>
              <a:rPr sz="2400" b="1">
                <a:latin typeface="+mn-lt"/>
                <a:cs typeface="+mn-ea"/>
                <a:sym typeface="+mn-lt"/>
              </a:rPr>
              <a:t>第2自然段中“对人类来说，第一个到达者拥有一切，第二个到达者什么也不是”这句话要表达的是什么意思?</a:t>
            </a: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这是一处</a:t>
            </a:r>
            <a:r>
              <a:rPr sz="2400">
                <a:solidFill>
                  <a:srgbClr val="0000FF"/>
                </a:solidFill>
                <a:latin typeface="+mn-lt"/>
                <a:cs typeface="+mn-ea"/>
                <a:sym typeface="+mn-lt"/>
              </a:rPr>
              <a:t>议论</a:t>
            </a:r>
            <a:r>
              <a:rPr sz="2400">
                <a:solidFill>
                  <a:srgbClr val="C00000"/>
                </a:solidFill>
                <a:latin typeface="+mn-lt"/>
                <a:cs typeface="+mn-ea"/>
                <a:sym typeface="+mn-lt"/>
              </a:rPr>
              <a:t>，作者站在斯科特一行的角度，表达了他们角逐失败后的那种极度沮丧、痛苦的心情。事实上，</a:t>
            </a:r>
            <a:r>
              <a:rPr sz="2400">
                <a:solidFill>
                  <a:srgbClr val="0000FF"/>
                </a:solidFill>
                <a:latin typeface="+mn-lt"/>
                <a:cs typeface="+mn-ea"/>
                <a:sym typeface="+mn-lt"/>
              </a:rPr>
              <a:t>作者并不赞同这个观点</a:t>
            </a:r>
            <a:r>
              <a:rPr sz="2400">
                <a:solidFill>
                  <a:srgbClr val="C00000"/>
                </a:solidFill>
                <a:latin typeface="+mn-lt"/>
                <a:cs typeface="+mn-ea"/>
                <a:sym typeface="+mn-lt"/>
              </a:rPr>
              <a:t>。</a:t>
            </a:r>
          </a:p>
          <a:p>
            <a:pPr marL="0" indent="0">
              <a:buNone/>
            </a:pPr>
            <a:endParaRPr sz="2400">
              <a:solidFill>
                <a:srgbClr val="C00000"/>
              </a:solidFill>
              <a:latin typeface="+mn-lt"/>
              <a:cs typeface="+mn-ea"/>
              <a:sym typeface="+mn-lt"/>
            </a:endParaRPr>
          </a:p>
        </p:txBody>
      </p:sp>
      <p:sp>
        <p:nvSpPr>
          <p:cNvPr id="44" name="圆角矩形 43"/>
          <p:cNvSpPr/>
          <p:nvPr/>
        </p:nvSpPr>
        <p:spPr>
          <a:xfrm>
            <a:off x="1851026" y="998539"/>
            <a:ext cx="2282825"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26627" name="文本框 44"/>
          <p:cNvSpPr txBox="1">
            <a:spLocks noChangeArrowheads="1"/>
          </p:cNvSpPr>
          <p:nvPr/>
        </p:nvSpPr>
        <p:spPr bwMode="auto">
          <a:xfrm>
            <a:off x="2341564" y="957263"/>
            <a:ext cx="1914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品味赏析</a:t>
            </a:r>
          </a:p>
        </p:txBody>
      </p:sp>
      <p:pic>
        <p:nvPicPr>
          <p:cNvPr id="26628" name="图片 47" descr="品"/>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24039" y="968375"/>
            <a:ext cx="5619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32576" y="4643439"/>
            <a:ext cx="3406775"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9457">
                                            <p:txEl>
                                              <p:pRg st="0" end="0"/>
                                            </p:txEl>
                                          </p:spTgt>
                                        </p:tgtEl>
                                        <p:attrNameLst>
                                          <p:attrName>style.visibility</p:attrName>
                                        </p:attrNameLst>
                                      </p:cBhvr>
                                      <p:to>
                                        <p:strVal val="visible"/>
                                      </p:to>
                                    </p:set>
                                    <p:animEffect transition="in" filter="checkerboard(across)">
                                      <p:cBhvr>
                                        <p:cTn id="7" dur="500"/>
                                        <p:tgtEl>
                                          <p:spTgt spid="1945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9457">
                                            <p:txEl>
                                              <p:pRg st="1" end="1"/>
                                            </p:txEl>
                                          </p:spTgt>
                                        </p:tgtEl>
                                        <p:attrNameLst>
                                          <p:attrName>style.visibility</p:attrName>
                                        </p:attrNameLst>
                                      </p:cBhvr>
                                      <p:to>
                                        <p:strVal val="visible"/>
                                      </p:to>
                                    </p:set>
                                    <p:animEffect transition="in" filter="checkerboard(across)">
                                      <p:cBhvr>
                                        <p:cTn id="12" dur="500"/>
                                        <p:tgtEl>
                                          <p:spTgt spid="194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152650" y="793751"/>
            <a:ext cx="7886700" cy="4721225"/>
          </a:xfrm>
        </p:spPr>
        <p:txBody>
          <a:bodyPr/>
          <a:lstStyle/>
          <a:p>
            <a:pPr marL="0" indent="0">
              <a:lnSpc>
                <a:spcPts val="4000"/>
              </a:lnSpc>
              <a:spcBef>
                <a:spcPct val="0"/>
              </a:spcBef>
              <a:buNone/>
            </a:pPr>
            <a:r>
              <a:rPr sz="2400">
                <a:latin typeface="+mn-lt"/>
                <a:cs typeface="+mn-ea"/>
                <a:sym typeface="+mn-lt"/>
              </a:rPr>
              <a:t>   </a:t>
            </a:r>
            <a:r>
              <a:rPr sz="2400" b="1">
                <a:latin typeface="+mn-lt"/>
                <a:cs typeface="+mn-ea"/>
                <a:sym typeface="+mn-lt"/>
              </a:rPr>
              <a:t> </a:t>
            </a:r>
            <a:r>
              <a:rPr lang="en-US" altLang="zh-CN" sz="2400" b="1">
                <a:latin typeface="+mn-lt"/>
                <a:cs typeface="+mn-ea"/>
                <a:sym typeface="+mn-lt"/>
              </a:rPr>
              <a:t>2.</a:t>
            </a:r>
            <a:r>
              <a:rPr sz="2400" b="1">
                <a:latin typeface="+mn-lt"/>
                <a:cs typeface="+mn-ea"/>
                <a:sym typeface="+mn-lt"/>
              </a:rPr>
              <a:t>第2自然段中写“挪威国旗耀武扬威、扬扬得意地在这被人类冲破的堡垒上猎猎作响”，国旗为什么会“耀武扬威”“扬扬得意”?这里表现了斯科特怎样的复杂感情?</a:t>
            </a: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作者在这里运用了</a:t>
            </a:r>
            <a:r>
              <a:rPr sz="2400">
                <a:solidFill>
                  <a:srgbClr val="0000FF"/>
                </a:solidFill>
                <a:latin typeface="+mn-lt"/>
                <a:cs typeface="+mn-ea"/>
                <a:sym typeface="+mn-lt"/>
              </a:rPr>
              <a:t>细节描</a:t>
            </a:r>
            <a:r>
              <a:rPr sz="2400">
                <a:solidFill>
                  <a:srgbClr val="C00000"/>
                </a:solidFill>
                <a:latin typeface="+mn-lt"/>
                <a:cs typeface="+mn-ea"/>
                <a:sym typeface="+mn-lt"/>
              </a:rPr>
              <a:t>写，以</a:t>
            </a:r>
            <a:r>
              <a:rPr sz="2400">
                <a:solidFill>
                  <a:srgbClr val="0000FF"/>
                </a:solidFill>
                <a:latin typeface="+mn-lt"/>
                <a:cs typeface="+mn-ea"/>
                <a:sym typeface="+mn-lt"/>
              </a:rPr>
              <a:t>拟人</a:t>
            </a:r>
            <a:r>
              <a:rPr sz="2400">
                <a:solidFill>
                  <a:srgbClr val="C00000"/>
                </a:solidFill>
                <a:latin typeface="+mn-lt"/>
                <a:cs typeface="+mn-ea"/>
                <a:sym typeface="+mn-lt"/>
              </a:rPr>
              <a:t>的修辞手法，表现出斯科特和伙伴们痛苦、沮丧的心情。此时，在斯科特眼中，风中飘扬的挪威国旗就是他的对手，胜利者阿蒙森似乎正站在那里耀武扬威、扬扬得意。这正是“</a:t>
            </a:r>
            <a:r>
              <a:rPr sz="2400">
                <a:solidFill>
                  <a:srgbClr val="0000FF"/>
                </a:solidFill>
                <a:latin typeface="+mn-lt"/>
                <a:cs typeface="+mn-ea"/>
                <a:sym typeface="+mn-lt"/>
              </a:rPr>
              <a:t>以我观物，故物皆著我之色彩</a:t>
            </a:r>
            <a:r>
              <a:rPr sz="2400">
                <a:solidFill>
                  <a:srgbClr val="C00000"/>
                </a:solidFill>
                <a:latin typeface="+mn-lt"/>
                <a:cs typeface="+mn-ea"/>
                <a:sym typeface="+mn-lt"/>
              </a:rPr>
              <a:t>”。</a:t>
            </a:r>
          </a:p>
          <a:p>
            <a:pPr marL="0" indent="0">
              <a:buNone/>
            </a:pPr>
            <a:endParaRPr sz="2400">
              <a:solidFill>
                <a:srgbClr val="C00000"/>
              </a:solidFill>
              <a:latin typeface="+mn-lt"/>
              <a:cs typeface="+mn-ea"/>
              <a:sym typeface="+mn-lt"/>
            </a:endParaRPr>
          </a:p>
        </p:txBody>
      </p:sp>
      <p:pic>
        <p:nvPicPr>
          <p:cNvPr id="27650"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39026" y="5132388"/>
            <a:ext cx="2797175"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内容占位符 2"/>
          <p:cNvSpPr>
            <a:spLocks noGrp="1" noChangeArrowheads="1"/>
          </p:cNvSpPr>
          <p:nvPr>
            <p:ph idx="1"/>
          </p:nvPr>
        </p:nvSpPr>
        <p:spPr>
          <a:xfrm>
            <a:off x="1873251" y="1222376"/>
            <a:ext cx="8259763" cy="5707063"/>
          </a:xfrm>
        </p:spPr>
        <p:txBody>
          <a:bodyPr/>
          <a:lstStyle/>
          <a:p>
            <a:pPr marL="0" indent="0">
              <a:lnSpc>
                <a:spcPts val="4000"/>
              </a:lnSpc>
              <a:buNone/>
            </a:pPr>
            <a:r>
              <a:rPr lang="en-US" altLang="zh-CN" smtClean="0">
                <a:latin typeface="+mn-lt"/>
                <a:cs typeface="+mn-ea"/>
                <a:sym typeface="+mn-lt"/>
              </a:rPr>
              <a:t>    </a:t>
            </a:r>
            <a:r>
              <a:rPr lang="en-US" altLang="zh-CN" b="1" smtClean="0">
                <a:latin typeface="+mn-lt"/>
                <a:cs typeface="+mn-ea"/>
                <a:sym typeface="+mn-lt"/>
              </a:rPr>
              <a:t>   </a:t>
            </a:r>
            <a:r>
              <a:rPr lang="en-US" altLang="zh-CN" sz="2400" b="1">
                <a:latin typeface="+mn-lt"/>
                <a:cs typeface="+mn-ea"/>
                <a:sym typeface="+mn-lt"/>
              </a:rPr>
              <a:t> 3</a:t>
            </a:r>
            <a:r>
              <a:rPr sz="2400" b="1">
                <a:latin typeface="+mn-lt"/>
                <a:cs typeface="+mn-ea"/>
                <a:sym typeface="+mn-lt"/>
              </a:rPr>
              <a:t>.第6自然段中“他们鞋底下的白雪由软变硬，结成厚厚的冰凌，踩上去就像踩在三角钉上一样，每走一步都要粘住鞋，刺骨的寒冷吞噬着他们已经疲惫不堪的躯体”一句运用了什么修辞手法? 有何作用?  </a:t>
            </a: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运用了</a:t>
            </a:r>
            <a:r>
              <a:rPr sz="2400">
                <a:solidFill>
                  <a:srgbClr val="0000FF"/>
                </a:solidFill>
                <a:latin typeface="+mn-lt"/>
                <a:cs typeface="+mn-ea"/>
                <a:sym typeface="+mn-lt"/>
              </a:rPr>
              <a:t>比喻</a:t>
            </a:r>
            <a:r>
              <a:rPr sz="2400">
                <a:solidFill>
                  <a:srgbClr val="C00000"/>
                </a:solidFill>
                <a:latin typeface="+mn-lt"/>
                <a:cs typeface="+mn-ea"/>
                <a:sym typeface="+mn-lt"/>
              </a:rPr>
              <a:t>和</a:t>
            </a:r>
            <a:r>
              <a:rPr sz="2400">
                <a:solidFill>
                  <a:srgbClr val="0000FF"/>
                </a:solidFill>
                <a:latin typeface="+mn-lt"/>
                <a:cs typeface="+mn-ea"/>
                <a:sym typeface="+mn-lt"/>
              </a:rPr>
              <a:t>拟人</a:t>
            </a:r>
            <a:r>
              <a:rPr sz="2400">
                <a:solidFill>
                  <a:srgbClr val="C00000"/>
                </a:solidFill>
                <a:latin typeface="+mn-lt"/>
                <a:cs typeface="+mn-ea"/>
                <a:sym typeface="+mn-lt"/>
              </a:rPr>
              <a:t>的修辞手法，形象地写出了探险者举步维艰的状态，再现了五位勇士所处的极度恶劣的自然环境，渲染了悲壮的气氛。  </a:t>
            </a:r>
          </a:p>
          <a:p>
            <a:pPr marL="0" indent="0">
              <a:lnSpc>
                <a:spcPts val="2800"/>
              </a:lnSpc>
              <a:buNone/>
            </a:pPr>
            <a:r>
              <a:rPr smtClean="0">
                <a:latin typeface="+mn-lt"/>
                <a:cs typeface="+mn-ea"/>
                <a:sym typeface="+mn-lt"/>
              </a:rPr>
              <a:t>            </a:t>
            </a:r>
          </a:p>
        </p:txBody>
      </p:sp>
      <p:pic>
        <p:nvPicPr>
          <p:cNvPr id="28674"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6401" y="4527550"/>
            <a:ext cx="320516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0481">
                                            <p:txEl>
                                              <p:pRg st="1" end="1"/>
                                            </p:txEl>
                                          </p:spTgt>
                                        </p:tgtEl>
                                        <p:attrNameLst>
                                          <p:attrName>style.visibility</p:attrName>
                                        </p:attrNameLst>
                                      </p:cBhvr>
                                      <p:to>
                                        <p:strVal val="visible"/>
                                      </p:to>
                                    </p:set>
                                    <p:animEffect transition="in" filter="checkerboard(across)">
                                      <p:cBhvr>
                                        <p:cTn id="7" dur="500"/>
                                        <p:tgtEl>
                                          <p:spTgt spid="204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105025" y="742951"/>
            <a:ext cx="7981950" cy="5603875"/>
          </a:xfrm>
        </p:spPr>
        <p:txBody>
          <a:bodyPr/>
          <a:lstStyle/>
          <a:p>
            <a:pPr marL="0" indent="0">
              <a:lnSpc>
                <a:spcPts val="4000"/>
              </a:lnSpc>
              <a:spcBef>
                <a:spcPct val="0"/>
              </a:spcBef>
              <a:buNone/>
            </a:pPr>
            <a:r>
              <a:rPr sz="2400" b="1">
                <a:latin typeface="+mn-lt"/>
                <a:cs typeface="+mn-ea"/>
                <a:sym typeface="+mn-lt"/>
              </a:rPr>
              <a:t>    </a:t>
            </a:r>
            <a:r>
              <a:rPr lang="en-US" altLang="zh-CN" sz="2400" b="1">
                <a:latin typeface="+mn-lt"/>
                <a:cs typeface="+mn-ea"/>
                <a:sym typeface="+mn-lt"/>
              </a:rPr>
              <a:t>4.</a:t>
            </a:r>
            <a:r>
              <a:rPr sz="2400" b="1">
                <a:latin typeface="+mn-lt"/>
                <a:cs typeface="+mn-ea"/>
                <a:sym typeface="+mn-lt"/>
              </a:rPr>
              <a:t>第12自然段“但是在这白雪皑皑的荒漠上，只有心中的海市蜃楼，它召来那些由于爱情、忠诚和友谊曾经同他有过联系的各种人的形象”一句中的“心中的海市蜃楼”具体指什么？有何表达效果？</a:t>
            </a:r>
            <a:r>
              <a:rPr sz="2400">
                <a:latin typeface="+mn-lt"/>
                <a:cs typeface="+mn-ea"/>
                <a:sym typeface="+mn-lt"/>
              </a:rPr>
              <a:t>     </a:t>
            </a:r>
            <a:r>
              <a:rPr sz="2400">
                <a:solidFill>
                  <a:srgbClr val="C00000"/>
                </a:solidFill>
                <a:latin typeface="+mn-lt"/>
                <a:cs typeface="+mn-ea"/>
                <a:sym typeface="+mn-lt"/>
              </a:rPr>
              <a:t> </a:t>
            </a:r>
          </a:p>
          <a:p>
            <a:pPr marL="0" indent="0">
              <a:lnSpc>
                <a:spcPts val="4000"/>
              </a:lnSpc>
              <a:buNone/>
            </a:pPr>
            <a:r>
              <a:rPr sz="2400">
                <a:solidFill>
                  <a:srgbClr val="C00000"/>
                </a:solidFill>
                <a:latin typeface="+mn-lt"/>
                <a:cs typeface="+mn-ea"/>
                <a:sym typeface="+mn-lt"/>
              </a:rPr>
              <a:t>         </a:t>
            </a:r>
            <a:r>
              <a:rPr altLang="zh-CN" sz="2400">
                <a:solidFill>
                  <a:srgbClr val="C00000"/>
                </a:solidFill>
                <a:latin typeface="+mn-lt"/>
                <a:cs typeface="+mn-ea"/>
                <a:sym typeface="+mn-lt"/>
              </a:rPr>
              <a:t>联系上下文来看，“心中的海市蜃楼”是指斯科特在离世前心中回忆的美好往事和他对遥远的祖国、亲人、朋友的怀想，它们</a:t>
            </a:r>
            <a:r>
              <a:rPr altLang="zh-CN" sz="2400">
                <a:solidFill>
                  <a:srgbClr val="0000FF"/>
                </a:solidFill>
                <a:latin typeface="+mn-lt"/>
                <a:cs typeface="+mn-ea"/>
                <a:sym typeface="+mn-lt"/>
              </a:rPr>
              <a:t>与现实的残酷形成了鲜明的对照</a:t>
            </a:r>
            <a:r>
              <a:rPr altLang="zh-CN" sz="2400">
                <a:solidFill>
                  <a:srgbClr val="C00000"/>
                </a:solidFill>
                <a:latin typeface="+mn-lt"/>
                <a:cs typeface="+mn-ea"/>
                <a:sym typeface="+mn-lt"/>
              </a:rPr>
              <a:t>。海市蜃楼是美好的，却是根本无法实现的。这样写更加</a:t>
            </a:r>
            <a:r>
              <a:rPr altLang="zh-CN" sz="2400">
                <a:solidFill>
                  <a:srgbClr val="0000FF"/>
                </a:solidFill>
                <a:latin typeface="+mn-lt"/>
                <a:cs typeface="+mn-ea"/>
                <a:sym typeface="+mn-lt"/>
              </a:rPr>
              <a:t>突出了文章的悲剧效果</a:t>
            </a:r>
            <a:r>
              <a:rPr altLang="zh-CN" sz="2400">
                <a:solidFill>
                  <a:srgbClr val="C00000"/>
                </a:solidFill>
                <a:latin typeface="+mn-lt"/>
                <a:cs typeface="+mn-ea"/>
                <a:sym typeface="+mn-lt"/>
              </a:rPr>
              <a:t>，给人以心灵的冲击与震撼。</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0" end="30"/>
                                            </p:txEl>
                                          </p:spTgt>
                                        </p:tgtEl>
                                        <p:attrNameLst>
                                          <p:attrName>style.visibility</p:attrName>
                                        </p:attrNameLst>
                                      </p:cBhvr>
                                      <p:to>
                                        <p:strVal val="visible"/>
                                      </p:to>
                                    </p:set>
                                    <p:animEffect transition="in" filter="blinds(horizontal)">
                                      <p:cBhvr>
                                        <p:cTn id="7" dur="500"/>
                                        <p:tgtEl>
                                          <p:spTgt spid="3">
                                            <p:txEl>
                                              <p:charRg st="0" end="3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charRg st="108" end="141"/>
                                            </p:txEl>
                                          </p:spTgt>
                                        </p:tgtEl>
                                        <p:attrNameLst>
                                          <p:attrName>style.visibility</p:attrName>
                                        </p:attrNameLst>
                                      </p:cBhvr>
                                      <p:to>
                                        <p:strVal val="visible"/>
                                      </p:to>
                                    </p:set>
                                    <p:animEffect transition="in" filter="blinds(horizontal)">
                                      <p:cBhvr>
                                        <p:cTn id="12" dur="500"/>
                                        <p:tgtEl>
                                          <p:spTgt spid="3">
                                            <p:txEl>
                                              <p:charRg st="108" end="14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内容占位符 2"/>
          <p:cNvSpPr>
            <a:spLocks noGrp="1" noChangeArrowheads="1"/>
          </p:cNvSpPr>
          <p:nvPr>
            <p:ph idx="1"/>
          </p:nvPr>
        </p:nvSpPr>
        <p:spPr>
          <a:xfrm>
            <a:off x="1970089" y="1062038"/>
            <a:ext cx="8251825" cy="5516562"/>
          </a:xfrm>
        </p:spPr>
        <p:txBody>
          <a:bodyPr/>
          <a:lstStyle/>
          <a:p>
            <a:pPr marL="0" indent="0">
              <a:lnSpc>
                <a:spcPts val="4000"/>
              </a:lnSpc>
              <a:spcBef>
                <a:spcPct val="0"/>
              </a:spcBef>
              <a:buNone/>
            </a:pPr>
            <a:r>
              <a:rPr smtClean="0">
                <a:latin typeface="+mn-lt"/>
                <a:cs typeface="+mn-ea"/>
                <a:sym typeface="+mn-lt"/>
              </a:rPr>
              <a:t>    </a:t>
            </a:r>
            <a:r>
              <a:rPr sz="2400" b="1">
                <a:latin typeface="+mn-lt"/>
                <a:cs typeface="+mn-ea"/>
                <a:sym typeface="+mn-lt"/>
              </a:rPr>
              <a:t>  </a:t>
            </a:r>
            <a:r>
              <a:rPr lang="en-US" altLang="zh-CN" sz="2400" b="1">
                <a:latin typeface="+mn-lt"/>
                <a:cs typeface="+mn-ea"/>
                <a:sym typeface="+mn-lt"/>
              </a:rPr>
              <a:t>5</a:t>
            </a:r>
            <a:r>
              <a:rPr altLang="zh-CN" sz="2400" b="1">
                <a:latin typeface="+mn-lt"/>
                <a:cs typeface="+mn-ea"/>
                <a:sym typeface="+mn-lt"/>
              </a:rPr>
              <a:t>.如何理解第16自然段中“所有这些在一切时代都是最伟大的悲剧”这句话？</a:t>
            </a:r>
            <a:r>
              <a:rPr sz="2400" b="1">
                <a:latin typeface="+mn-lt"/>
                <a:cs typeface="+mn-ea"/>
                <a:sym typeface="+mn-lt"/>
              </a:rPr>
              <a:t> </a:t>
            </a:r>
            <a:r>
              <a:rPr sz="2400">
                <a:latin typeface="+mn-lt"/>
                <a:cs typeface="+mn-ea"/>
                <a:sym typeface="+mn-lt"/>
              </a:rPr>
              <a:t>           </a:t>
            </a:r>
          </a:p>
          <a:p>
            <a:pPr marL="0" indent="0">
              <a:lnSpc>
                <a:spcPts val="4000"/>
              </a:lnSpc>
              <a:buNone/>
            </a:pPr>
            <a:r>
              <a:rPr sz="2400">
                <a:solidFill>
                  <a:srgbClr val="C00000"/>
                </a:solidFill>
                <a:latin typeface="+mn-lt"/>
                <a:cs typeface="+mn-ea"/>
                <a:sym typeface="+mn-lt"/>
              </a:rPr>
              <a:t>   “所有这些”指斯科特等人在与大自然的搏斗中虽然失败了，但其心灵因为经受了考验而变得无比高尚。</a:t>
            </a:r>
          </a:p>
          <a:p>
            <a:pPr marL="0" indent="0">
              <a:lnSpc>
                <a:spcPts val="4000"/>
              </a:lnSpc>
              <a:spcBef>
                <a:spcPct val="0"/>
              </a:spcBef>
              <a:buNone/>
            </a:pPr>
            <a:r>
              <a:rPr sz="2400">
                <a:solidFill>
                  <a:srgbClr val="C00000"/>
                </a:solidFill>
                <a:latin typeface="+mn-lt"/>
                <a:cs typeface="+mn-ea"/>
                <a:sym typeface="+mn-lt"/>
              </a:rPr>
              <a:t>  “一切时代”则在于强调斯科特等人身上所表现出的精神品质，不会因时间的流逝而被磨灭，它们将成为人类永恒的精神财富。</a:t>
            </a:r>
          </a:p>
          <a:p>
            <a:pPr marL="0" indent="0">
              <a:lnSpc>
                <a:spcPts val="2800"/>
              </a:lnSpc>
              <a:buNone/>
            </a:pPr>
            <a:endParaRPr sz="2400">
              <a:solidFill>
                <a:srgbClr val="C00000"/>
              </a:solidFill>
              <a:latin typeface="+mn-lt"/>
              <a:cs typeface="+mn-ea"/>
              <a:sym typeface="+mn-lt"/>
            </a:endParaRPr>
          </a:p>
        </p:txBody>
      </p:sp>
      <p:pic>
        <p:nvPicPr>
          <p:cNvPr id="31746" name="图片 1"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88201" y="4768850"/>
            <a:ext cx="320516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2529">
                                            <p:txEl>
                                              <p:pRg st="1" end="1"/>
                                            </p:txEl>
                                          </p:spTgt>
                                        </p:tgtEl>
                                        <p:attrNameLst>
                                          <p:attrName>style.visibility</p:attrName>
                                        </p:attrNameLst>
                                      </p:cBhvr>
                                      <p:to>
                                        <p:strVal val="visible"/>
                                      </p:to>
                                    </p:set>
                                    <p:animEffect transition="in" filter="checkerboard(across)">
                                      <p:cBhvr>
                                        <p:cTn id="7" dur="500"/>
                                        <p:tgtEl>
                                          <p:spTgt spid="2252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2529">
                                            <p:txEl>
                                              <p:pRg st="2" end="2"/>
                                            </p:txEl>
                                          </p:spTgt>
                                        </p:tgtEl>
                                        <p:attrNameLst>
                                          <p:attrName>style.visibility</p:attrName>
                                        </p:attrNameLst>
                                      </p:cBhvr>
                                      <p:to>
                                        <p:strVal val="visible"/>
                                      </p:to>
                                    </p:set>
                                    <p:animEffect transition="in" filter="checkerboard(across)">
                                      <p:cBhvr>
                                        <p:cTn id="12" dur="500"/>
                                        <p:tgtEl>
                                          <p:spTgt spid="225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内容占位符 2"/>
          <p:cNvSpPr>
            <a:spLocks noGrp="1" noChangeArrowheads="1"/>
          </p:cNvSpPr>
          <p:nvPr>
            <p:ph idx="1"/>
          </p:nvPr>
        </p:nvSpPr>
        <p:spPr>
          <a:xfrm>
            <a:off x="2062164" y="1714500"/>
            <a:ext cx="8066087" cy="5181600"/>
          </a:xfrm>
        </p:spPr>
        <p:txBody>
          <a:bodyPr vert="horz" wrap="square" lIns="68580" tIns="34290" rIns="68580" bIns="34290" numCol="1" anchor="t" anchorCtr="0" compatLnSpc="1">
            <a:prstTxWarp prst="textNoShape">
              <a:avLst/>
            </a:prstTxWarp>
          </a:bodyPr>
          <a:lstStyle/>
          <a:p>
            <a:pPr marL="0" indent="0">
              <a:lnSpc>
                <a:spcPts val="4000"/>
              </a:lnSpc>
              <a:spcBef>
                <a:spcPct val="0"/>
              </a:spcBef>
              <a:buNone/>
            </a:pPr>
            <a:r>
              <a:rPr lang="en-US" altLang="zh-CN" smtClean="0">
                <a:latin typeface="+mn-lt"/>
                <a:cs typeface="+mn-ea"/>
                <a:sym typeface="+mn-lt"/>
              </a:rPr>
              <a:t>   </a:t>
            </a:r>
            <a:r>
              <a:rPr lang="en-US" altLang="zh-CN" sz="2400" b="1">
                <a:latin typeface="+mn-lt"/>
                <a:cs typeface="+mn-ea"/>
                <a:sym typeface="+mn-lt"/>
              </a:rPr>
              <a:t> 1.</a:t>
            </a:r>
            <a:r>
              <a:rPr sz="2400" b="1">
                <a:latin typeface="+mn-lt"/>
                <a:cs typeface="+mn-ea"/>
                <a:sym typeface="+mn-lt"/>
              </a:rPr>
              <a:t>课题中的“悲剧”之“悲”是指“悲哀”还是“悲壮”?“悲”中又何来“伟大”? 这是否矛盾? </a:t>
            </a:r>
            <a:endParaRPr sz="2400">
              <a:solidFill>
                <a:srgbClr val="C00000"/>
              </a:solidFill>
              <a:latin typeface="+mn-lt"/>
              <a:cs typeface="+mn-ea"/>
              <a:sym typeface="+mn-lt"/>
            </a:endParaRPr>
          </a:p>
          <a:p>
            <a:pPr marL="0" indent="0">
              <a:lnSpc>
                <a:spcPts val="4000"/>
              </a:lnSpc>
              <a:buNone/>
            </a:pPr>
            <a:r>
              <a:rPr sz="2400">
                <a:solidFill>
                  <a:srgbClr val="C00000"/>
                </a:solidFill>
                <a:latin typeface="+mn-lt"/>
                <a:cs typeface="+mn-ea"/>
                <a:sym typeface="+mn-lt"/>
              </a:rPr>
              <a:t>    </a:t>
            </a:r>
            <a:r>
              <a:rPr lang="en-US" altLang="zh-CN" sz="2400">
                <a:solidFill>
                  <a:srgbClr val="C00000"/>
                </a:solidFill>
                <a:latin typeface="+mn-lt"/>
                <a:cs typeface="+mn-ea"/>
                <a:sym typeface="+mn-lt"/>
              </a:rPr>
              <a:t>“</a:t>
            </a:r>
            <a:r>
              <a:rPr sz="2400">
                <a:solidFill>
                  <a:srgbClr val="C00000"/>
                </a:solidFill>
                <a:latin typeface="+mn-lt"/>
                <a:cs typeface="+mn-ea"/>
                <a:sym typeface="+mn-lt"/>
              </a:rPr>
              <a:t>悲剧</a:t>
            </a:r>
            <a:r>
              <a:rPr lang="en-US" altLang="zh-CN" sz="2400">
                <a:solidFill>
                  <a:srgbClr val="C00000"/>
                </a:solidFill>
                <a:latin typeface="+mn-lt"/>
                <a:cs typeface="+mn-ea"/>
                <a:sym typeface="+mn-lt"/>
              </a:rPr>
              <a:t>”</a:t>
            </a:r>
            <a:r>
              <a:rPr sz="2400">
                <a:solidFill>
                  <a:srgbClr val="C00000"/>
                </a:solidFill>
                <a:latin typeface="+mn-lt"/>
                <a:cs typeface="+mn-ea"/>
                <a:sym typeface="+mn-lt"/>
              </a:rPr>
              <a:t>之</a:t>
            </a:r>
            <a:r>
              <a:rPr lang="en-US" altLang="zh-CN" sz="2400">
                <a:solidFill>
                  <a:srgbClr val="C00000"/>
                </a:solidFill>
                <a:latin typeface="+mn-lt"/>
                <a:cs typeface="+mn-ea"/>
                <a:sym typeface="+mn-lt"/>
              </a:rPr>
              <a:t>“</a:t>
            </a:r>
            <a:r>
              <a:rPr sz="2400">
                <a:solidFill>
                  <a:srgbClr val="C00000"/>
                </a:solidFill>
                <a:latin typeface="+mn-lt"/>
                <a:cs typeface="+mn-ea"/>
                <a:sym typeface="+mn-lt"/>
              </a:rPr>
              <a:t>悲</a:t>
            </a:r>
            <a:r>
              <a:rPr lang="en-US" altLang="zh-CN" sz="2400">
                <a:solidFill>
                  <a:srgbClr val="C00000"/>
                </a:solidFill>
                <a:latin typeface="+mn-lt"/>
                <a:cs typeface="+mn-ea"/>
                <a:sym typeface="+mn-lt"/>
              </a:rPr>
              <a:t>”</a:t>
            </a:r>
            <a:r>
              <a:rPr sz="2400">
                <a:solidFill>
                  <a:srgbClr val="C00000"/>
                </a:solidFill>
                <a:latin typeface="+mn-lt"/>
                <a:cs typeface="+mn-ea"/>
                <a:sym typeface="+mn-lt"/>
              </a:rPr>
              <a:t>是指</a:t>
            </a:r>
            <a:r>
              <a:rPr sz="2400">
                <a:solidFill>
                  <a:srgbClr val="0000FF"/>
                </a:solidFill>
                <a:latin typeface="+mn-lt"/>
                <a:cs typeface="+mn-ea"/>
                <a:sym typeface="+mn-lt"/>
              </a:rPr>
              <a:t>悲壮</a:t>
            </a:r>
            <a:r>
              <a:rPr sz="2400">
                <a:solidFill>
                  <a:srgbClr val="C00000"/>
                </a:solidFill>
                <a:latin typeface="+mn-lt"/>
                <a:cs typeface="+mn-ea"/>
                <a:sym typeface="+mn-lt"/>
              </a:rPr>
              <a:t>。而“悲壮”和“伟大”并不矛盾。因为勇士们的肉体悲壮地死去，令人悲痛，但他们勇于探索的精神却是伟大的。</a:t>
            </a:r>
          </a:p>
        </p:txBody>
      </p:sp>
      <p:sp>
        <p:nvSpPr>
          <p:cNvPr id="49" name="圆角矩形 48"/>
          <p:cNvSpPr/>
          <p:nvPr/>
        </p:nvSpPr>
        <p:spPr>
          <a:xfrm>
            <a:off x="1782763" y="979489"/>
            <a:ext cx="2347912"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32771" name="文本框 51"/>
          <p:cNvSpPr txBox="1">
            <a:spLocks noChangeArrowheads="1"/>
          </p:cNvSpPr>
          <p:nvPr/>
        </p:nvSpPr>
        <p:spPr bwMode="auto">
          <a:xfrm>
            <a:off x="2347914" y="944563"/>
            <a:ext cx="2003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鉴赏评价</a:t>
            </a:r>
          </a:p>
        </p:txBody>
      </p:sp>
      <p:pic>
        <p:nvPicPr>
          <p:cNvPr id="32772" name="图片 52" descr="评价"/>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2764" y="979489"/>
            <a:ext cx="50323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1701" y="4899025"/>
            <a:ext cx="320516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4577">
                                            <p:txEl>
                                              <p:pRg st="1" end="1"/>
                                            </p:txEl>
                                          </p:spTgt>
                                        </p:tgtEl>
                                        <p:attrNameLst>
                                          <p:attrName>style.visibility</p:attrName>
                                        </p:attrNameLst>
                                      </p:cBhvr>
                                      <p:to>
                                        <p:strVal val="visible"/>
                                      </p:to>
                                    </p:set>
                                    <p:animEffect transition="in" filter="checkerboard(across)">
                                      <p:cBhvr>
                                        <p:cTn id="7" dur="500"/>
                                        <p:tgtEl>
                                          <p:spTgt spid="245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1876425" y="768350"/>
            <a:ext cx="8439150" cy="4351338"/>
          </a:xfrm>
        </p:spPr>
        <p:txBody>
          <a:bodyPr>
            <a:normAutofit fontScale="70000" lnSpcReduction="20000"/>
          </a:bodyPr>
          <a:lstStyle/>
          <a:p>
            <a:pPr marL="0" indent="0">
              <a:lnSpc>
                <a:spcPts val="3200"/>
              </a:lnSpc>
              <a:spcBef>
                <a:spcPct val="0"/>
              </a:spcBef>
              <a:buNone/>
            </a:pPr>
            <a:r>
              <a:rPr lang="en-US" altLang="zh-CN" sz="2400">
                <a:solidFill>
                  <a:srgbClr val="C00000"/>
                </a:solidFill>
                <a:latin typeface="+mn-lt"/>
                <a:cs typeface="+mn-ea"/>
                <a:sym typeface="+mn-lt"/>
              </a:rPr>
              <a:t> </a:t>
            </a:r>
            <a:r>
              <a:rPr sz="2400" b="1">
                <a:latin typeface="+mn-lt"/>
                <a:cs typeface="+mn-ea"/>
                <a:sym typeface="+mn-lt"/>
              </a:rPr>
              <a:t>  </a:t>
            </a:r>
            <a:r>
              <a:rPr lang="en-US" altLang="zh-CN" sz="2400" b="1">
                <a:latin typeface="+mn-lt"/>
                <a:cs typeface="+mn-ea"/>
                <a:sym typeface="+mn-lt"/>
              </a:rPr>
              <a:t>2</a:t>
            </a:r>
            <a:r>
              <a:rPr sz="2400" b="1">
                <a:latin typeface="+mn-lt"/>
                <a:cs typeface="+mn-ea"/>
                <a:sym typeface="+mn-lt"/>
              </a:rPr>
              <a:t>.鲁迅先生曾说：“悲剧是将人生有价值的东西毁灭给人看。”本文就展现了一幕“伟大的悲剧”，请说说其悲剧性表现在哪里。 </a:t>
            </a:r>
            <a:endParaRPr lang="en-US" altLang="zh-CN" sz="2400">
              <a:solidFill>
                <a:srgbClr val="C00000"/>
              </a:solidFill>
              <a:latin typeface="+mn-lt"/>
              <a:cs typeface="+mn-ea"/>
              <a:sym typeface="+mn-lt"/>
            </a:endParaRPr>
          </a:p>
          <a:p>
            <a:pPr marL="0" indent="0">
              <a:lnSpc>
                <a:spcPts val="3200"/>
              </a:lnSpc>
              <a:spcBef>
                <a:spcPct val="0"/>
              </a:spcBef>
              <a:buNone/>
            </a:pPr>
            <a:r>
              <a:rPr lang="en-US" altLang="zh-CN" sz="2400">
                <a:solidFill>
                  <a:srgbClr val="C00000"/>
                </a:solidFill>
                <a:latin typeface="+mn-lt"/>
                <a:cs typeface="+mn-ea"/>
                <a:sym typeface="+mn-lt"/>
              </a:rPr>
              <a:t> </a:t>
            </a:r>
            <a:r>
              <a:rPr sz="2400">
                <a:solidFill>
                  <a:srgbClr val="C00000"/>
                </a:solidFill>
                <a:latin typeface="+mn-lt"/>
                <a:cs typeface="+mn-ea"/>
                <a:sym typeface="+mn-lt"/>
              </a:rPr>
              <a:t>（</a:t>
            </a:r>
            <a:r>
              <a:rPr lang="en-US" altLang="zh-CN" sz="2400">
                <a:solidFill>
                  <a:srgbClr val="C00000"/>
                </a:solidFill>
                <a:latin typeface="+mn-lt"/>
                <a:cs typeface="+mn-ea"/>
                <a:sym typeface="+mn-lt"/>
              </a:rPr>
              <a:t>1</a:t>
            </a:r>
            <a:r>
              <a:rPr sz="2400">
                <a:solidFill>
                  <a:srgbClr val="C00000"/>
                </a:solidFill>
                <a:latin typeface="+mn-lt"/>
                <a:cs typeface="+mn-ea"/>
                <a:sym typeface="+mn-lt"/>
              </a:rPr>
              <a:t>）</a:t>
            </a:r>
            <a:r>
              <a:rPr sz="2400">
                <a:solidFill>
                  <a:srgbClr val="0000FF"/>
                </a:solidFill>
                <a:latin typeface="+mn-lt"/>
                <a:cs typeface="+mn-ea"/>
                <a:sym typeface="+mn-lt"/>
              </a:rPr>
              <a:t>失败之悲</a:t>
            </a:r>
            <a:r>
              <a:rPr sz="2400">
                <a:solidFill>
                  <a:srgbClr val="C00000"/>
                </a:solidFill>
                <a:latin typeface="+mn-lt"/>
                <a:cs typeface="+mn-ea"/>
                <a:sym typeface="+mn-lt"/>
              </a:rPr>
              <a:t>——对人类来说，第一个到达者拥有一切，第二个到达者什么也不是。 </a:t>
            </a:r>
          </a:p>
          <a:p>
            <a:pPr marL="0" indent="0">
              <a:lnSpc>
                <a:spcPts val="3200"/>
              </a:lnSpc>
              <a:spcBef>
                <a:spcPct val="0"/>
              </a:spcBef>
              <a:buNone/>
            </a:pPr>
            <a:r>
              <a:rPr sz="2400">
                <a:solidFill>
                  <a:srgbClr val="C00000"/>
                </a:solidFill>
                <a:latin typeface="+mn-lt"/>
                <a:cs typeface="+mn-ea"/>
                <a:sym typeface="+mn-lt"/>
              </a:rPr>
              <a:t> （</a:t>
            </a:r>
            <a:r>
              <a:rPr lang="en-US" altLang="zh-CN" sz="2400">
                <a:solidFill>
                  <a:srgbClr val="C00000"/>
                </a:solidFill>
                <a:latin typeface="+mn-lt"/>
                <a:cs typeface="+mn-ea"/>
                <a:sym typeface="+mn-lt"/>
              </a:rPr>
              <a:t>2</a:t>
            </a:r>
            <a:r>
              <a:rPr sz="2400">
                <a:solidFill>
                  <a:srgbClr val="C00000"/>
                </a:solidFill>
                <a:latin typeface="+mn-lt"/>
                <a:cs typeface="+mn-ea"/>
                <a:sym typeface="+mn-lt"/>
              </a:rPr>
              <a:t>）</a:t>
            </a:r>
            <a:r>
              <a:rPr sz="2400">
                <a:solidFill>
                  <a:srgbClr val="0000FF"/>
                </a:solidFill>
                <a:latin typeface="+mn-lt"/>
                <a:cs typeface="+mn-ea"/>
                <a:sym typeface="+mn-lt"/>
              </a:rPr>
              <a:t>作证之悲</a:t>
            </a:r>
            <a:r>
              <a:rPr sz="2400">
                <a:solidFill>
                  <a:srgbClr val="C00000"/>
                </a:solidFill>
                <a:latin typeface="+mn-lt"/>
                <a:cs typeface="+mn-ea"/>
                <a:sym typeface="+mn-lt"/>
              </a:rPr>
              <a:t>——他要忠实地去履行这一最冷酷无情的职责：在世界面前为另一个人完成的业绩作证，而这一事业正是他自己所热烈追求的。 </a:t>
            </a:r>
          </a:p>
          <a:p>
            <a:pPr marL="0" indent="0">
              <a:lnSpc>
                <a:spcPts val="3200"/>
              </a:lnSpc>
              <a:spcBef>
                <a:spcPct val="0"/>
              </a:spcBef>
              <a:buNone/>
            </a:pPr>
            <a:r>
              <a:rPr sz="2400">
                <a:solidFill>
                  <a:srgbClr val="C00000"/>
                </a:solidFill>
                <a:latin typeface="+mn-lt"/>
                <a:cs typeface="+mn-ea"/>
                <a:sym typeface="+mn-lt"/>
              </a:rPr>
              <a:t>  （</a:t>
            </a:r>
            <a:r>
              <a:rPr lang="en-US" altLang="zh-CN" sz="2400">
                <a:solidFill>
                  <a:srgbClr val="C00000"/>
                </a:solidFill>
                <a:latin typeface="+mn-lt"/>
                <a:cs typeface="+mn-ea"/>
                <a:sym typeface="+mn-lt"/>
              </a:rPr>
              <a:t>3</a:t>
            </a:r>
            <a:r>
              <a:rPr sz="2400">
                <a:solidFill>
                  <a:srgbClr val="C00000"/>
                </a:solidFill>
                <a:latin typeface="+mn-lt"/>
                <a:cs typeface="+mn-ea"/>
                <a:sym typeface="+mn-lt"/>
              </a:rPr>
              <a:t>）</a:t>
            </a:r>
            <a:r>
              <a:rPr sz="2400">
                <a:solidFill>
                  <a:srgbClr val="0000FF"/>
                </a:solidFill>
                <a:latin typeface="+mn-lt"/>
                <a:cs typeface="+mn-ea"/>
                <a:sym typeface="+mn-lt"/>
              </a:rPr>
              <a:t>死亡之悲</a:t>
            </a:r>
            <a:r>
              <a:rPr sz="2400">
                <a:solidFill>
                  <a:srgbClr val="C00000"/>
                </a:solidFill>
                <a:latin typeface="+mn-lt"/>
                <a:cs typeface="+mn-ea"/>
                <a:sym typeface="+mn-lt"/>
              </a:rPr>
              <a:t>——埃文斯精神失常，死了；奥茨像一位英雄似的向死神走去；最后羸弱的三个人决定骄傲地在帐篷里等待死神的来临，而且始终没有向世界哀叹过自己最后遭遇到的种种苦难。</a:t>
            </a:r>
          </a:p>
          <a:p>
            <a:pPr marL="0" indent="0">
              <a:lnSpc>
                <a:spcPts val="3200"/>
              </a:lnSpc>
              <a:spcBef>
                <a:spcPct val="0"/>
              </a:spcBef>
              <a:buNone/>
            </a:pPr>
            <a:r>
              <a:rPr sz="2400">
                <a:solidFill>
                  <a:srgbClr val="C00000"/>
                </a:solidFill>
                <a:latin typeface="+mn-lt"/>
                <a:cs typeface="+mn-ea"/>
                <a:sym typeface="+mn-lt"/>
              </a:rPr>
              <a:t>  （</a:t>
            </a:r>
            <a:r>
              <a:rPr lang="en-US" altLang="zh-CN" sz="2400">
                <a:solidFill>
                  <a:srgbClr val="C00000"/>
                </a:solidFill>
                <a:latin typeface="+mn-lt"/>
                <a:cs typeface="+mn-ea"/>
                <a:sym typeface="+mn-lt"/>
              </a:rPr>
              <a:t>4</a:t>
            </a:r>
            <a:r>
              <a:rPr sz="2400">
                <a:solidFill>
                  <a:srgbClr val="C00000"/>
                </a:solidFill>
                <a:latin typeface="+mn-lt"/>
                <a:cs typeface="+mn-ea"/>
                <a:sym typeface="+mn-lt"/>
              </a:rPr>
              <a:t>）</a:t>
            </a:r>
            <a:r>
              <a:rPr sz="2400">
                <a:solidFill>
                  <a:srgbClr val="0000FF"/>
                </a:solidFill>
                <a:latin typeface="+mn-lt"/>
                <a:cs typeface="+mn-ea"/>
                <a:sym typeface="+mn-lt"/>
              </a:rPr>
              <a:t>世人之悲</a:t>
            </a:r>
            <a:r>
              <a:rPr sz="2400">
                <a:solidFill>
                  <a:srgbClr val="C00000"/>
                </a:solidFill>
                <a:latin typeface="+mn-lt"/>
                <a:cs typeface="+mn-ea"/>
                <a:sym typeface="+mn-lt"/>
              </a:rPr>
              <a:t>——国王跪下来悼念这几位英雄。2002年，英国的安妮公主登上南极， 纪念斯科特一行南极探险90 周年。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内容占位符 2"/>
          <p:cNvSpPr>
            <a:spLocks noGrp="1" noChangeArrowheads="1"/>
          </p:cNvSpPr>
          <p:nvPr>
            <p:ph idx="1"/>
          </p:nvPr>
        </p:nvSpPr>
        <p:spPr>
          <a:xfrm>
            <a:off x="1876426" y="952500"/>
            <a:ext cx="8602663" cy="5005388"/>
          </a:xfrm>
        </p:spPr>
        <p:txBody>
          <a:bodyPr/>
          <a:lstStyle/>
          <a:p>
            <a:pPr marL="0" indent="0">
              <a:lnSpc>
                <a:spcPts val="4000"/>
              </a:lnSpc>
              <a:spcBef>
                <a:spcPct val="0"/>
              </a:spcBef>
              <a:buNone/>
            </a:pPr>
            <a:r>
              <a:rPr lang="en-US" altLang="zh-CN" smtClean="0">
                <a:latin typeface="+mn-lt"/>
                <a:cs typeface="+mn-ea"/>
                <a:sym typeface="+mn-lt"/>
              </a:rPr>
              <a:t> </a:t>
            </a:r>
            <a:r>
              <a:rPr lang="en-US" altLang="zh-CN" b="1" smtClean="0">
                <a:latin typeface="+mn-lt"/>
                <a:cs typeface="+mn-ea"/>
                <a:sym typeface="+mn-lt"/>
              </a:rPr>
              <a:t> </a:t>
            </a:r>
            <a:r>
              <a:rPr lang="en-US" altLang="zh-CN" sz="2400" b="1">
                <a:latin typeface="+mn-lt"/>
                <a:cs typeface="+mn-ea"/>
                <a:sym typeface="+mn-lt"/>
              </a:rPr>
              <a:t>   3.</a:t>
            </a:r>
            <a:r>
              <a:rPr sz="2400" b="1">
                <a:latin typeface="+mn-lt"/>
                <a:cs typeface="+mn-ea"/>
                <a:sym typeface="+mn-lt"/>
              </a:rPr>
              <a:t>茨威格为何不给胜利者阿蒙森作传,却充满激情地为失败者斯科特书写这悲壮的一幕?</a:t>
            </a:r>
          </a:p>
          <a:p>
            <a:pPr marL="0" indent="0">
              <a:lnSpc>
                <a:spcPts val="4000"/>
              </a:lnSpc>
              <a:buNone/>
            </a:pPr>
            <a:r>
              <a:rPr lang="en-US" altLang="zh-CN" smtClean="0">
                <a:latin typeface="+mn-lt"/>
                <a:cs typeface="+mn-ea"/>
                <a:sym typeface="+mn-lt"/>
              </a:rPr>
              <a:t>        </a:t>
            </a:r>
            <a:r>
              <a:rPr sz="2400">
                <a:solidFill>
                  <a:srgbClr val="C00000"/>
                </a:solidFill>
                <a:latin typeface="+mn-lt"/>
                <a:cs typeface="+mn-ea"/>
                <a:sym typeface="+mn-lt"/>
              </a:rPr>
              <a:t>这可以从课文的最后两句话中找到答案：“一个人虽然在同不可战胜的厄运的搏斗中毁灭了自己，但他的心灵却因此变得无比高尚。所有这些在一切时代都是最伟大的悲剧。”作为一位伟大的作家，茨威格想到的绝不仅仅是事业的成功者，还有许多“失败者”，他们及其背后的故事同样能给人精神上的震撼和启迪。按照这个价值标准，茨威格当然认为给斯科特作传会更有意义，会给世人更强烈的震撼和更长久的思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5601">
                                            <p:txEl>
                                              <p:pRg st="1" end="1"/>
                                            </p:txEl>
                                          </p:spTgt>
                                        </p:tgtEl>
                                        <p:attrNameLst>
                                          <p:attrName>style.visibility</p:attrName>
                                        </p:attrNameLst>
                                      </p:cBhvr>
                                      <p:to>
                                        <p:strVal val="visible"/>
                                      </p:to>
                                    </p:set>
                                    <p:anim calcmode="lin" valueType="num">
                                      <p:cBhvr>
                                        <p:cTn id="7" dur="500"/>
                                        <p:tgtEl>
                                          <p:spTgt spid="25601">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256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内容占位符 2"/>
          <p:cNvSpPr>
            <a:spLocks noGrp="1" noChangeArrowheads="1"/>
          </p:cNvSpPr>
          <p:nvPr>
            <p:ph idx="1"/>
          </p:nvPr>
        </p:nvSpPr>
        <p:spPr>
          <a:xfrm>
            <a:off x="1885951" y="1746250"/>
            <a:ext cx="4892675" cy="4872038"/>
          </a:xfrm>
        </p:spPr>
        <p:txBody>
          <a:bodyPr/>
          <a:lstStyle/>
          <a:p>
            <a:pPr marL="0" indent="0">
              <a:buNone/>
            </a:pPr>
            <a:r>
              <a:rPr dirty="0" smtClean="0">
                <a:solidFill>
                  <a:srgbClr val="FF0000"/>
                </a:solidFill>
                <a:latin typeface="+mn-lt"/>
                <a:cs typeface="+mn-ea"/>
                <a:sym typeface="+mn-lt"/>
              </a:rPr>
              <a:t> </a:t>
            </a:r>
            <a:r>
              <a:rPr altLang="zh-CN" sz="2400" dirty="0">
                <a:latin typeface="+mn-lt"/>
                <a:cs typeface="+mn-ea"/>
                <a:sym typeface="+mn-lt"/>
              </a:rPr>
              <a:t>    茨威格(1881—1942)，奥地利</a:t>
            </a:r>
          </a:p>
          <a:p>
            <a:pPr marL="0" indent="0">
              <a:buNone/>
            </a:pPr>
            <a:r>
              <a:rPr altLang="zh-CN" sz="2400" dirty="0">
                <a:latin typeface="+mn-lt"/>
                <a:cs typeface="+mn-ea"/>
                <a:sym typeface="+mn-lt"/>
              </a:rPr>
              <a:t>作家。他的文学活动从诗歌创作开</a:t>
            </a:r>
          </a:p>
          <a:p>
            <a:pPr marL="0" indent="0">
              <a:buNone/>
            </a:pPr>
            <a:r>
              <a:rPr altLang="zh-CN" sz="2400" dirty="0">
                <a:latin typeface="+mn-lt"/>
                <a:cs typeface="+mn-ea"/>
                <a:sym typeface="+mn-lt"/>
              </a:rPr>
              <a:t>始,</a:t>
            </a:r>
            <a:r>
              <a:rPr altLang="zh-CN" sz="2400" dirty="0">
                <a:solidFill>
                  <a:srgbClr val="FF0000"/>
                </a:solidFill>
                <a:latin typeface="+mn-lt"/>
                <a:cs typeface="+mn-ea"/>
                <a:sym typeface="+mn-lt"/>
              </a:rPr>
              <a:t>主要成就在传记文学和小说创</a:t>
            </a:r>
          </a:p>
          <a:p>
            <a:pPr marL="0" indent="0">
              <a:buNone/>
            </a:pPr>
            <a:r>
              <a:rPr altLang="zh-CN" sz="2400" dirty="0">
                <a:solidFill>
                  <a:srgbClr val="FF0000"/>
                </a:solidFill>
                <a:latin typeface="+mn-lt"/>
                <a:cs typeface="+mn-ea"/>
                <a:sym typeface="+mn-lt"/>
              </a:rPr>
              <a:t>作方面。其传记不拘泥于史实，着</a:t>
            </a:r>
          </a:p>
          <a:p>
            <a:pPr marL="0" indent="0">
              <a:buNone/>
            </a:pPr>
            <a:r>
              <a:rPr altLang="zh-CN" sz="2400" dirty="0">
                <a:solidFill>
                  <a:srgbClr val="FF0000"/>
                </a:solidFill>
                <a:latin typeface="+mn-lt"/>
                <a:cs typeface="+mn-ea"/>
                <a:sym typeface="+mn-lt"/>
              </a:rPr>
              <a:t>重抓住人物性格进行再创造</a:t>
            </a:r>
            <a:r>
              <a:rPr altLang="zh-CN" sz="2400" dirty="0">
                <a:latin typeface="+mn-lt"/>
                <a:cs typeface="+mn-ea"/>
                <a:sym typeface="+mn-lt"/>
              </a:rPr>
              <a:t>。</a:t>
            </a:r>
          </a:p>
          <a:p>
            <a:pPr marL="0" indent="0">
              <a:buNone/>
            </a:pPr>
            <a:r>
              <a:rPr altLang="zh-CN" sz="2400" dirty="0">
                <a:latin typeface="+mn-lt"/>
                <a:cs typeface="+mn-ea"/>
                <a:sym typeface="+mn-lt"/>
              </a:rPr>
              <a:t>    代表作有传记《三位大师》</a:t>
            </a:r>
          </a:p>
          <a:p>
            <a:pPr marL="0" indent="0">
              <a:buNone/>
            </a:pPr>
            <a:r>
              <a:rPr altLang="zh-CN" sz="2400" dirty="0">
                <a:latin typeface="+mn-lt"/>
                <a:cs typeface="+mn-ea"/>
                <a:sym typeface="+mn-lt"/>
              </a:rPr>
              <a:t>《罗曼·罗兰传》《人类的群星闪</a:t>
            </a:r>
          </a:p>
          <a:p>
            <a:pPr marL="0" indent="0">
              <a:buNone/>
            </a:pPr>
            <a:r>
              <a:rPr altLang="zh-CN" sz="2400" dirty="0">
                <a:latin typeface="+mn-lt"/>
                <a:cs typeface="+mn-ea"/>
                <a:sym typeface="+mn-lt"/>
              </a:rPr>
              <a:t>耀时》等。他的中短篇小说风格独</a:t>
            </a:r>
          </a:p>
          <a:p>
            <a:pPr marL="0" indent="0">
              <a:buNone/>
            </a:pPr>
            <a:r>
              <a:rPr altLang="zh-CN" sz="2400" dirty="0">
                <a:latin typeface="+mn-lt"/>
                <a:cs typeface="+mn-ea"/>
                <a:sym typeface="+mn-lt"/>
              </a:rPr>
              <a:t>特，代表作有《一个陌生女人的来</a:t>
            </a:r>
          </a:p>
          <a:p>
            <a:pPr marL="0" indent="0">
              <a:buNone/>
            </a:pPr>
            <a:r>
              <a:rPr altLang="zh-CN" sz="2400" dirty="0">
                <a:latin typeface="+mn-lt"/>
                <a:cs typeface="+mn-ea"/>
                <a:sym typeface="+mn-lt"/>
              </a:rPr>
              <a:t>信》《象棋的故事》等。</a:t>
            </a:r>
          </a:p>
        </p:txBody>
      </p:sp>
      <p:sp>
        <p:nvSpPr>
          <p:cNvPr id="12" name="圆角矩形 11"/>
          <p:cNvSpPr/>
          <p:nvPr/>
        </p:nvSpPr>
        <p:spPr>
          <a:xfrm>
            <a:off x="1843088" y="990600"/>
            <a:ext cx="241776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6147" name="文本框 12"/>
          <p:cNvSpPr txBox="1">
            <a:spLocks noChangeArrowheads="1"/>
          </p:cNvSpPr>
          <p:nvPr/>
        </p:nvSpPr>
        <p:spPr bwMode="auto">
          <a:xfrm>
            <a:off x="2390775" y="947738"/>
            <a:ext cx="2051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作者介绍</a:t>
            </a:r>
          </a:p>
        </p:txBody>
      </p:sp>
      <p:pic>
        <p:nvPicPr>
          <p:cNvPr id="6148" name="图片 46" descr="人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11338" y="966789"/>
            <a:ext cx="54610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descr="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77075" y="1543050"/>
            <a:ext cx="3194050" cy="408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6146">
                                            <p:txEl>
                                              <p:pRg st="0" end="0"/>
                                            </p:txEl>
                                          </p:spTgt>
                                        </p:tgtEl>
                                        <p:attrNameLst>
                                          <p:attrName>style.visibility</p:attrName>
                                        </p:attrNameLst>
                                      </p:cBhvr>
                                      <p:to>
                                        <p:strVal val="visible"/>
                                      </p:to>
                                    </p:set>
                                    <p:animEffect transition="in" filter="blinds(horizontal)">
                                      <p:cBhvr>
                                        <p:cTn id="13" dur="500"/>
                                        <p:tgtEl>
                                          <p:spTgt spid="6146">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146">
                                            <p:txEl>
                                              <p:pRg st="1" end="1"/>
                                            </p:txEl>
                                          </p:spTgt>
                                        </p:tgtEl>
                                        <p:attrNameLst>
                                          <p:attrName>style.visibility</p:attrName>
                                        </p:attrNameLst>
                                      </p:cBhvr>
                                      <p:to>
                                        <p:strVal val="visible"/>
                                      </p:to>
                                    </p:set>
                                    <p:animEffect transition="in" filter="blinds(horizontal)">
                                      <p:cBhvr>
                                        <p:cTn id="16" dur="500"/>
                                        <p:tgtEl>
                                          <p:spTgt spid="6146">
                                            <p:txEl>
                                              <p:pRg st="1" end="1"/>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6146">
                                            <p:txEl>
                                              <p:pRg st="2" end="2"/>
                                            </p:txEl>
                                          </p:spTgt>
                                        </p:tgtEl>
                                        <p:attrNameLst>
                                          <p:attrName>style.visibility</p:attrName>
                                        </p:attrNameLst>
                                      </p:cBhvr>
                                      <p:to>
                                        <p:strVal val="visible"/>
                                      </p:to>
                                    </p:set>
                                    <p:animEffect transition="in" filter="blinds(horizontal)">
                                      <p:cBhvr>
                                        <p:cTn id="19" dur="500"/>
                                        <p:tgtEl>
                                          <p:spTgt spid="6146">
                                            <p:txEl>
                                              <p:pRg st="2" end="2"/>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6146">
                                            <p:txEl>
                                              <p:pRg st="3" end="3"/>
                                            </p:txEl>
                                          </p:spTgt>
                                        </p:tgtEl>
                                        <p:attrNameLst>
                                          <p:attrName>style.visibility</p:attrName>
                                        </p:attrNameLst>
                                      </p:cBhvr>
                                      <p:to>
                                        <p:strVal val="visible"/>
                                      </p:to>
                                    </p:set>
                                    <p:animEffect transition="in" filter="blinds(horizontal)">
                                      <p:cBhvr>
                                        <p:cTn id="22" dur="500"/>
                                        <p:tgtEl>
                                          <p:spTgt spid="6146">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6146">
                                            <p:txEl>
                                              <p:pRg st="4" end="4"/>
                                            </p:txEl>
                                          </p:spTgt>
                                        </p:tgtEl>
                                        <p:attrNameLst>
                                          <p:attrName>style.visibility</p:attrName>
                                        </p:attrNameLst>
                                      </p:cBhvr>
                                      <p:to>
                                        <p:strVal val="visible"/>
                                      </p:to>
                                    </p:set>
                                    <p:animEffect transition="in" filter="blinds(horizontal)">
                                      <p:cBhvr>
                                        <p:cTn id="25" dur="500"/>
                                        <p:tgtEl>
                                          <p:spTgt spid="6146">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nodeType="clickEffect">
                                  <p:stCondLst>
                                    <p:cond delay="0"/>
                                  </p:stCondLst>
                                  <p:childTnLst>
                                    <p:set>
                                      <p:cBhvr>
                                        <p:cTn id="29" dur="1" fill="hold">
                                          <p:stCondLst>
                                            <p:cond delay="0"/>
                                          </p:stCondLst>
                                        </p:cTn>
                                        <p:tgtEl>
                                          <p:spTgt spid="6146">
                                            <p:txEl>
                                              <p:pRg st="5" end="5"/>
                                            </p:txEl>
                                          </p:spTgt>
                                        </p:tgtEl>
                                        <p:attrNameLst>
                                          <p:attrName>style.visibility</p:attrName>
                                        </p:attrNameLst>
                                      </p:cBhvr>
                                      <p:to>
                                        <p:strVal val="visible"/>
                                      </p:to>
                                    </p:set>
                                    <p:animEffect transition="in" filter="blinds(horizontal)">
                                      <p:cBhvr>
                                        <p:cTn id="30" dur="500"/>
                                        <p:tgtEl>
                                          <p:spTgt spid="6146">
                                            <p:txEl>
                                              <p:pRg st="5" end="5"/>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6146">
                                            <p:txEl>
                                              <p:pRg st="6" end="6"/>
                                            </p:txEl>
                                          </p:spTgt>
                                        </p:tgtEl>
                                        <p:attrNameLst>
                                          <p:attrName>style.visibility</p:attrName>
                                        </p:attrNameLst>
                                      </p:cBhvr>
                                      <p:to>
                                        <p:strVal val="visible"/>
                                      </p:to>
                                    </p:set>
                                    <p:animEffect transition="in" filter="blinds(horizontal)">
                                      <p:cBhvr>
                                        <p:cTn id="33" dur="500"/>
                                        <p:tgtEl>
                                          <p:spTgt spid="6146">
                                            <p:txEl>
                                              <p:pRg st="6" end="6"/>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6146">
                                            <p:txEl>
                                              <p:pRg st="7" end="7"/>
                                            </p:txEl>
                                          </p:spTgt>
                                        </p:tgtEl>
                                        <p:attrNameLst>
                                          <p:attrName>style.visibility</p:attrName>
                                        </p:attrNameLst>
                                      </p:cBhvr>
                                      <p:to>
                                        <p:strVal val="visible"/>
                                      </p:to>
                                    </p:set>
                                    <p:animEffect transition="in" filter="blinds(horizontal)">
                                      <p:cBhvr>
                                        <p:cTn id="36" dur="500"/>
                                        <p:tgtEl>
                                          <p:spTgt spid="6146">
                                            <p:txEl>
                                              <p:pRg st="7" end="7"/>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6146">
                                            <p:txEl>
                                              <p:pRg st="8" end="8"/>
                                            </p:txEl>
                                          </p:spTgt>
                                        </p:tgtEl>
                                        <p:attrNameLst>
                                          <p:attrName>style.visibility</p:attrName>
                                        </p:attrNameLst>
                                      </p:cBhvr>
                                      <p:to>
                                        <p:strVal val="visible"/>
                                      </p:to>
                                    </p:set>
                                    <p:animEffect transition="in" filter="blinds(horizontal)">
                                      <p:cBhvr>
                                        <p:cTn id="39" dur="500"/>
                                        <p:tgtEl>
                                          <p:spTgt spid="6146">
                                            <p:txEl>
                                              <p:pRg st="8" end="8"/>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6146">
                                            <p:txEl>
                                              <p:pRg st="9" end="9"/>
                                            </p:txEl>
                                          </p:spTgt>
                                        </p:tgtEl>
                                        <p:attrNameLst>
                                          <p:attrName>style.visibility</p:attrName>
                                        </p:attrNameLst>
                                      </p:cBhvr>
                                      <p:to>
                                        <p:strVal val="visible"/>
                                      </p:to>
                                    </p:set>
                                    <p:animEffect transition="in" filter="blinds(horizontal)">
                                      <p:cBhvr>
                                        <p:cTn id="42" dur="500"/>
                                        <p:tgtEl>
                                          <p:spTgt spid="614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内容占位符 2"/>
          <p:cNvSpPr>
            <a:spLocks noGrp="1" noChangeArrowheads="1"/>
          </p:cNvSpPr>
          <p:nvPr>
            <p:ph idx="1"/>
          </p:nvPr>
        </p:nvSpPr>
        <p:spPr>
          <a:xfrm>
            <a:off x="1836738" y="1614488"/>
            <a:ext cx="8616950" cy="5283200"/>
          </a:xfrm>
        </p:spPr>
        <p:txBody>
          <a:bodyPr vert="horz" wrap="square" lIns="68580" tIns="34290" rIns="68580" bIns="34290" numCol="1" anchor="t" anchorCtr="0" compatLnSpc="1">
            <a:prstTxWarp prst="textNoShape">
              <a:avLst/>
            </a:prstTxWarp>
            <a:normAutofit fontScale="92500"/>
          </a:bodyPr>
          <a:lstStyle/>
          <a:p>
            <a:pPr marL="0" indent="0">
              <a:lnSpc>
                <a:spcPct val="150000"/>
              </a:lnSpc>
              <a:spcBef>
                <a:spcPct val="0"/>
              </a:spcBef>
              <a:buNone/>
            </a:pPr>
            <a:r>
              <a:rPr lang="en-US" altLang="zh-CN" sz="2400">
                <a:latin typeface="+mn-lt"/>
                <a:cs typeface="+mn-ea"/>
                <a:sym typeface="+mn-lt"/>
              </a:rPr>
              <a:t>  </a:t>
            </a:r>
            <a:r>
              <a:rPr lang="en-US" altLang="zh-CN" sz="2400" b="1">
                <a:latin typeface="+mn-lt"/>
                <a:cs typeface="+mn-ea"/>
                <a:sym typeface="+mn-lt"/>
              </a:rPr>
              <a:t>  </a:t>
            </a:r>
            <a:r>
              <a:rPr altLang="zh-CN" sz="2400" b="1">
                <a:latin typeface="+mn-lt"/>
                <a:cs typeface="+mn-ea"/>
                <a:sym typeface="+mn-lt"/>
              </a:rPr>
              <a:t>读了这篇文章,或许你对英雄、对成败有了新的认识和体会。 你觉得斯科特算英雄吗？在生活中,我们应该怎样看待成败?</a:t>
            </a:r>
            <a:r>
              <a:rPr altLang="zh-CN" sz="2400">
                <a:latin typeface="+mn-lt"/>
                <a:cs typeface="+mn-ea"/>
                <a:sym typeface="+mn-lt"/>
              </a:rPr>
              <a:t>  </a:t>
            </a:r>
          </a:p>
          <a:p>
            <a:pPr marL="0" indent="0">
              <a:lnSpc>
                <a:spcPts val="4000"/>
              </a:lnSpc>
              <a:buNone/>
            </a:pPr>
            <a:r>
              <a:rPr altLang="zh-CN" sz="2400">
                <a:latin typeface="+mn-lt"/>
                <a:cs typeface="+mn-ea"/>
                <a:sym typeface="+mn-lt"/>
              </a:rPr>
              <a:t>     </a:t>
            </a:r>
            <a:r>
              <a:rPr altLang="zh-CN" sz="2400">
                <a:solidFill>
                  <a:srgbClr val="C00000"/>
                </a:solidFill>
                <a:latin typeface="+mn-lt"/>
                <a:cs typeface="+mn-ea"/>
                <a:sym typeface="+mn-lt"/>
              </a:rPr>
              <a:t>斯科特虽然在探索领域失败了,但他的科学探索精神和爱国情操，使他不仅成为英国人的骄傲，也成为了全人类的骄傲。他不懈探索的精神给后人以巨大的精神鼓舞，是人类宝贵的精神财富。人无完人，总会有这样或那样的客观因素制约着一些本该成功的人走向成功。但是，历史从来就不以成败论英雄。成败与否，结果并不重要，英雄之所以留名青史，更在于其留下了宝贵的精神财富和人格感召力。 </a:t>
            </a:r>
          </a:p>
          <a:p>
            <a:pPr marL="0" indent="0">
              <a:lnSpc>
                <a:spcPct val="150000"/>
              </a:lnSpc>
              <a:buNone/>
            </a:pPr>
            <a:r>
              <a:rPr altLang="zh-CN" sz="2400">
                <a:solidFill>
                  <a:srgbClr val="C00000"/>
                </a:solidFill>
                <a:latin typeface="+mn-lt"/>
                <a:cs typeface="+mn-ea"/>
                <a:sym typeface="+mn-lt"/>
              </a:rPr>
              <a:t>        </a:t>
            </a:r>
            <a:r>
              <a:rPr altLang="zh-CN" sz="2400">
                <a:latin typeface="+mn-lt"/>
                <a:cs typeface="+mn-ea"/>
                <a:sym typeface="+mn-lt"/>
              </a:rPr>
              <a:t> </a:t>
            </a:r>
            <a:r>
              <a:rPr altLang="zh-CN" smtClean="0">
                <a:latin typeface="+mn-lt"/>
                <a:cs typeface="+mn-ea"/>
                <a:sym typeface="+mn-lt"/>
              </a:rPr>
              <a:t>                      </a:t>
            </a:r>
            <a:r>
              <a:rPr smtClean="0">
                <a:latin typeface="+mn-lt"/>
                <a:cs typeface="+mn-ea"/>
                <a:sym typeface="+mn-lt"/>
              </a:rPr>
              <a:t>          </a:t>
            </a:r>
          </a:p>
        </p:txBody>
      </p:sp>
      <p:sp>
        <p:nvSpPr>
          <p:cNvPr id="72" name="圆角矩形 71"/>
          <p:cNvSpPr/>
          <p:nvPr/>
        </p:nvSpPr>
        <p:spPr>
          <a:xfrm>
            <a:off x="1798639" y="958850"/>
            <a:ext cx="2270125"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35843" name="文本框 72"/>
          <p:cNvSpPr txBox="1">
            <a:spLocks noChangeArrowheads="1"/>
          </p:cNvSpPr>
          <p:nvPr/>
        </p:nvSpPr>
        <p:spPr bwMode="auto">
          <a:xfrm>
            <a:off x="2289176" y="973138"/>
            <a:ext cx="1920875"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zh-CN" sz="3200" b="1" dirty="0">
                <a:solidFill>
                  <a:srgbClr val="162477"/>
                </a:solidFill>
                <a:latin typeface="+mn-lt"/>
                <a:ea typeface="+mn-ea"/>
                <a:cs typeface="+mn-ea"/>
                <a:sym typeface="+mn-lt"/>
              </a:rPr>
              <a:t>拓展延伸</a:t>
            </a:r>
          </a:p>
        </p:txBody>
      </p:sp>
      <p:pic>
        <p:nvPicPr>
          <p:cNvPr id="35844" name="图片 74" descr="外链_ic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5301" y="942976"/>
            <a:ext cx="5429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1745">
                                            <p:txEl>
                                              <p:pRg st="0" end="0"/>
                                            </p:txEl>
                                          </p:spTgt>
                                        </p:tgtEl>
                                        <p:attrNameLst>
                                          <p:attrName>style.visibility</p:attrName>
                                        </p:attrNameLst>
                                      </p:cBhvr>
                                      <p:to>
                                        <p:strVal val="visible"/>
                                      </p:to>
                                    </p:set>
                                    <p:animEffect transition="in" filter="blinds(horizontal)">
                                      <p:cBhvr>
                                        <p:cTn id="7" dur="500"/>
                                        <p:tgtEl>
                                          <p:spTgt spid="3174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745">
                                            <p:txEl>
                                              <p:pRg st="1" end="1"/>
                                            </p:txEl>
                                          </p:spTgt>
                                        </p:tgtEl>
                                        <p:attrNameLst>
                                          <p:attrName>style.visibility</p:attrName>
                                        </p:attrNameLst>
                                      </p:cBhvr>
                                      <p:to>
                                        <p:strVal val="visible"/>
                                      </p:to>
                                    </p:set>
                                    <p:animEffect transition="in" filter="blinds(horizontal)">
                                      <p:cBhvr>
                                        <p:cTn id="12" dur="500"/>
                                        <p:tgtEl>
                                          <p:spTgt spid="317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2"/>
          <p:cNvSpPr>
            <a:spLocks noGrp="1" noChangeArrowheads="1"/>
          </p:cNvSpPr>
          <p:nvPr>
            <p:ph idx="1"/>
          </p:nvPr>
        </p:nvSpPr>
        <p:spPr>
          <a:xfrm>
            <a:off x="2030414" y="1744664"/>
            <a:ext cx="8131175" cy="4751387"/>
          </a:xfrm>
        </p:spPr>
        <p:txBody>
          <a:bodyPr vert="horz" wrap="square" lIns="68580" tIns="34290" rIns="68580" bIns="34290" numCol="1" anchor="t" anchorCtr="0" compatLnSpc="1">
            <a:prstTxWarp prst="textNoShape">
              <a:avLst/>
            </a:prstTxWarp>
          </a:bodyPr>
          <a:lstStyle/>
          <a:p>
            <a:pPr marL="0" indent="0">
              <a:lnSpc>
                <a:spcPts val="4000"/>
              </a:lnSpc>
              <a:spcBef>
                <a:spcPct val="0"/>
              </a:spcBef>
              <a:buNone/>
            </a:pPr>
            <a:r>
              <a:rPr lang="en-US" altLang="zh-CN" sz="2400" dirty="0">
                <a:latin typeface="+mn-lt"/>
                <a:cs typeface="+mn-ea"/>
                <a:sym typeface="+mn-lt"/>
              </a:rPr>
              <a:t>    </a:t>
            </a:r>
            <a:r>
              <a:rPr sz="2400" dirty="0">
                <a:latin typeface="+mn-lt"/>
                <a:cs typeface="+mn-ea"/>
                <a:sym typeface="+mn-lt"/>
              </a:rPr>
              <a:t>《伟大的悲剧》这篇文章通过对英国探险家斯科特这位失败的英雄和他的队员们在南极探险归途中悲壮覆没的描写，歌颂了他们勇于探索、为事业献身的崇高精神和强烈的集体主义精神，表现了人类认识自然、挑战自我的勇气。</a:t>
            </a:r>
          </a:p>
          <a:p>
            <a:pPr marL="0" indent="0">
              <a:lnSpc>
                <a:spcPts val="4000"/>
              </a:lnSpc>
              <a:spcBef>
                <a:spcPct val="0"/>
              </a:spcBef>
              <a:buNone/>
            </a:pPr>
            <a:r>
              <a:rPr sz="2400" dirty="0">
                <a:latin typeface="+mn-lt"/>
                <a:cs typeface="+mn-ea"/>
                <a:sym typeface="+mn-lt"/>
              </a:rPr>
              <a:t>    有人说，历史是为成功者而写的。但茨威格却能关注一位失败者，他倾注了全部感情来写这个悲剧，颂扬了人类勇于探索未知领域的无畏精神。英雄们的足迹留在了南极的土地上，英雄们的名字镌刻在历史的记忆中。人类生存在地球上，探索地球奥秘的脚步就永远不会停歇。</a:t>
            </a:r>
          </a:p>
        </p:txBody>
      </p:sp>
      <p:sp>
        <p:nvSpPr>
          <p:cNvPr id="60" name="圆角矩形 59"/>
          <p:cNvSpPr/>
          <p:nvPr/>
        </p:nvSpPr>
        <p:spPr>
          <a:xfrm>
            <a:off x="1803400" y="952501"/>
            <a:ext cx="2166938" cy="492125"/>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36867" name="文本框 60"/>
          <p:cNvSpPr txBox="1">
            <a:spLocks noChangeArrowheads="1"/>
          </p:cNvSpPr>
          <p:nvPr/>
        </p:nvSpPr>
        <p:spPr bwMode="auto">
          <a:xfrm>
            <a:off x="2333626" y="925513"/>
            <a:ext cx="1673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总  结</a:t>
            </a:r>
          </a:p>
        </p:txBody>
      </p:sp>
      <p:pic>
        <p:nvPicPr>
          <p:cNvPr id="36868" name="图片 70" descr="咨询总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0539" y="873126"/>
            <a:ext cx="6635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buFontTx/>
              <a:buNone/>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0728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内容占位符 2"/>
          <p:cNvSpPr>
            <a:spLocks noGrp="1" noChangeArrowheads="1"/>
          </p:cNvSpPr>
          <p:nvPr>
            <p:ph idx="1"/>
          </p:nvPr>
        </p:nvSpPr>
        <p:spPr>
          <a:xfrm>
            <a:off x="2039938" y="1585913"/>
            <a:ext cx="8070850" cy="5473700"/>
          </a:xfrm>
        </p:spPr>
        <p:txBody>
          <a:bodyPr vert="horz" wrap="square" lIns="68580" tIns="34290" rIns="68580" bIns="34290" numCol="1" anchor="t" anchorCtr="0" compatLnSpc="1">
            <a:prstTxWarp prst="textNoShape">
              <a:avLst/>
            </a:prstTxWarp>
          </a:bodyPr>
          <a:lstStyle/>
          <a:p>
            <a:pPr marL="0" indent="0">
              <a:buNone/>
            </a:pPr>
            <a:r>
              <a:rPr lang="en-US" altLang="zh-CN" b="1" smtClean="0">
                <a:latin typeface="+mn-lt"/>
                <a:cs typeface="+mn-ea"/>
                <a:sym typeface="+mn-lt"/>
              </a:rPr>
              <a:t>  </a:t>
            </a:r>
            <a:r>
              <a:rPr lang="en-US" altLang="zh-CN" sz="2400" b="1">
                <a:latin typeface="+mn-lt"/>
                <a:cs typeface="+mn-ea"/>
                <a:sym typeface="+mn-lt"/>
              </a:rPr>
              <a:t>  </a:t>
            </a:r>
            <a:r>
              <a:rPr altLang="zh-CN" sz="2400">
                <a:latin typeface="+mn-lt"/>
                <a:cs typeface="+mn-ea"/>
                <a:sym typeface="+mn-lt"/>
              </a:rPr>
              <a:t>1910年6月1日，斯科特带领探险队离开英国，前往南</a:t>
            </a:r>
          </a:p>
          <a:p>
            <a:pPr marL="0" indent="0">
              <a:buNone/>
            </a:pPr>
            <a:r>
              <a:rPr altLang="zh-CN" sz="2400">
                <a:latin typeface="+mn-lt"/>
                <a:cs typeface="+mn-ea"/>
                <a:sym typeface="+mn-lt"/>
              </a:rPr>
              <a:t>极。可就在此时，挪威人阿蒙森率领另一支探险队正向南极</a:t>
            </a:r>
          </a:p>
          <a:p>
            <a:pPr marL="0" indent="0">
              <a:buNone/>
            </a:pPr>
            <a:r>
              <a:rPr altLang="zh-CN" sz="2400">
                <a:latin typeface="+mn-lt"/>
                <a:cs typeface="+mn-ea"/>
                <a:sym typeface="+mn-lt"/>
              </a:rPr>
              <a:t>进发，要和斯科特争夺“第一个揭开冥顽的地球的秘密的荣</a:t>
            </a:r>
          </a:p>
          <a:p>
            <a:pPr marL="0" indent="0">
              <a:buNone/>
            </a:pPr>
            <a:r>
              <a:rPr altLang="zh-CN" sz="2400">
                <a:latin typeface="+mn-lt"/>
                <a:cs typeface="+mn-ea"/>
                <a:sym typeface="+mn-lt"/>
              </a:rPr>
              <a:t>誉”。在一番激烈的竞争后，阿蒙森率领的探险队捷足先登，</a:t>
            </a:r>
          </a:p>
          <a:p>
            <a:pPr marL="0" indent="0">
              <a:buNone/>
            </a:pPr>
            <a:r>
              <a:rPr altLang="zh-CN" sz="2400">
                <a:latin typeface="+mn-lt"/>
                <a:cs typeface="+mn-ea"/>
                <a:sym typeface="+mn-lt"/>
              </a:rPr>
              <a:t>胜利而归，而斯科特等五名探险家却因为南极极寒天气的提</a:t>
            </a:r>
          </a:p>
          <a:p>
            <a:pPr marL="0" indent="0">
              <a:buNone/>
            </a:pPr>
            <a:r>
              <a:rPr altLang="zh-CN" sz="2400">
                <a:latin typeface="+mn-lt"/>
                <a:cs typeface="+mn-ea"/>
                <a:sym typeface="+mn-lt"/>
              </a:rPr>
              <a:t>前到来，饥寒交迫，体力不支，在返回的途中与严寒搏斗了</a:t>
            </a:r>
          </a:p>
          <a:p>
            <a:pPr marL="0" indent="0">
              <a:buNone/>
            </a:pPr>
            <a:r>
              <a:rPr altLang="zh-CN" sz="2400">
                <a:latin typeface="+mn-lt"/>
                <a:cs typeface="+mn-ea"/>
                <a:sym typeface="+mn-lt"/>
              </a:rPr>
              <a:t>两个多月，最后长眠于茫茫冰雪中。</a:t>
            </a:r>
          </a:p>
          <a:p>
            <a:pPr marL="0" indent="0">
              <a:buNone/>
            </a:pPr>
            <a:r>
              <a:rPr altLang="zh-CN" sz="2400">
                <a:latin typeface="+mn-lt"/>
                <a:cs typeface="+mn-ea"/>
                <a:sym typeface="+mn-lt"/>
              </a:rPr>
              <a:t>    作家茨威格根据斯科特遗留下来的书信、文件及相片等</a:t>
            </a:r>
          </a:p>
          <a:p>
            <a:pPr marL="0" indent="0">
              <a:buNone/>
            </a:pPr>
            <a:r>
              <a:rPr altLang="zh-CN" sz="2400">
                <a:latin typeface="+mn-lt"/>
                <a:cs typeface="+mn-ea"/>
                <a:sym typeface="+mn-lt"/>
              </a:rPr>
              <a:t>资料，发挥想象，写下了这篇感人至深、</a:t>
            </a:r>
          </a:p>
          <a:p>
            <a:pPr marL="0" indent="0">
              <a:buNone/>
            </a:pPr>
            <a:r>
              <a:rPr altLang="zh-CN" sz="2400">
                <a:latin typeface="+mn-lt"/>
                <a:cs typeface="+mn-ea"/>
                <a:sym typeface="+mn-lt"/>
              </a:rPr>
              <a:t>给人以启迪的传记。</a:t>
            </a:r>
          </a:p>
        </p:txBody>
      </p:sp>
      <p:sp>
        <p:nvSpPr>
          <p:cNvPr id="19" name="圆角矩形 18"/>
          <p:cNvSpPr/>
          <p:nvPr/>
        </p:nvSpPr>
        <p:spPr>
          <a:xfrm>
            <a:off x="1817688" y="952500"/>
            <a:ext cx="2387600"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7171" name="文本框 19"/>
          <p:cNvSpPr txBox="1">
            <a:spLocks noChangeArrowheads="1"/>
          </p:cNvSpPr>
          <p:nvPr/>
        </p:nvSpPr>
        <p:spPr bwMode="auto">
          <a:xfrm>
            <a:off x="2387600" y="892175"/>
            <a:ext cx="1816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背景资料</a:t>
            </a:r>
          </a:p>
        </p:txBody>
      </p:sp>
      <p:pic>
        <p:nvPicPr>
          <p:cNvPr id="7172" name="图片 21" descr="背景"/>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17688" y="941388"/>
            <a:ext cx="5143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1"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35876" y="5178425"/>
            <a:ext cx="2627313"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内容占位符 2"/>
          <p:cNvSpPr>
            <a:spLocks noGrp="1" noChangeArrowheads="1"/>
          </p:cNvSpPr>
          <p:nvPr>
            <p:ph idx="1"/>
          </p:nvPr>
        </p:nvSpPr>
        <p:spPr>
          <a:xfrm>
            <a:off x="1985964" y="1600200"/>
            <a:ext cx="8220075" cy="4279900"/>
          </a:xfrm>
        </p:spPr>
        <p:txBody>
          <a:bodyPr vert="horz" wrap="square" lIns="68580" tIns="34290" rIns="68580" bIns="34290" numCol="1" anchor="t" anchorCtr="0" compatLnSpc="1">
            <a:prstTxWarp prst="textNoShape">
              <a:avLst/>
            </a:prstTxWarp>
            <a:normAutofit fontScale="77500" lnSpcReduction="20000"/>
          </a:bodyPr>
          <a:lstStyle/>
          <a:p>
            <a:pPr marL="0" indent="0">
              <a:lnSpc>
                <a:spcPts val="4000"/>
              </a:lnSpc>
              <a:spcBef>
                <a:spcPct val="0"/>
              </a:spcBef>
              <a:buNone/>
            </a:pPr>
            <a:r>
              <a:rPr sz="2400" dirty="0">
                <a:latin typeface="+mn-lt"/>
                <a:cs typeface="+mn-ea"/>
                <a:sym typeface="+mn-lt"/>
              </a:rPr>
              <a:t>    </a:t>
            </a:r>
            <a:r>
              <a:rPr altLang="zh-CN" sz="2400" dirty="0">
                <a:latin typeface="+mn-lt"/>
                <a:cs typeface="+mn-ea"/>
                <a:sym typeface="+mn-lt"/>
              </a:rPr>
              <a:t>传记是一种常见的文学形式，主要记述人物的生平事迹，通常是根据各种书面、口述的回忆、调查等相关材料，加以选择性的编排、描写与说明而成的。传记和历史关系密切，某些写作年代久远的传记常被人们当史料看待。</a:t>
            </a:r>
          </a:p>
          <a:p>
            <a:pPr marL="0" indent="0">
              <a:lnSpc>
                <a:spcPts val="4000"/>
              </a:lnSpc>
              <a:spcBef>
                <a:spcPct val="0"/>
              </a:spcBef>
              <a:buNone/>
            </a:pPr>
            <a:r>
              <a:rPr altLang="zh-CN" sz="2400" dirty="0">
                <a:latin typeface="+mn-lt"/>
                <a:cs typeface="+mn-ea"/>
                <a:sym typeface="+mn-lt"/>
              </a:rPr>
              <a:t>    传记一般由他人记述，亦有自述生平者，称“自传”。     传记大体分为两大类:一类是以记述翔实史事为主的史传或一般纪传文字；另一类属文学范围，传记作者在记述传主事迹的过程中，可能会渗透自己的某些情感、想象或者推断，但和小说不同，传记一般不虚构，纪实性是传记的基本要求。  </a:t>
            </a:r>
            <a:endParaRPr sz="2400" dirty="0">
              <a:latin typeface="+mn-lt"/>
              <a:cs typeface="+mn-ea"/>
              <a:sym typeface="+mn-lt"/>
            </a:endParaRPr>
          </a:p>
        </p:txBody>
      </p:sp>
      <p:sp>
        <p:nvSpPr>
          <p:cNvPr id="23" name="圆角矩形 22"/>
          <p:cNvSpPr/>
          <p:nvPr/>
        </p:nvSpPr>
        <p:spPr>
          <a:xfrm>
            <a:off x="1843088" y="1000125"/>
            <a:ext cx="233521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8195" name="文本框 25"/>
          <p:cNvSpPr txBox="1">
            <a:spLocks noChangeArrowheads="1"/>
          </p:cNvSpPr>
          <p:nvPr/>
        </p:nvSpPr>
        <p:spPr bwMode="auto">
          <a:xfrm>
            <a:off x="2333626" y="946150"/>
            <a:ext cx="1922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知识链接</a:t>
            </a:r>
          </a:p>
        </p:txBody>
      </p:sp>
      <p:pic>
        <p:nvPicPr>
          <p:cNvPr id="8196" name="图片 26" descr="知识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43089" y="982664"/>
            <a:ext cx="5222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193">
                                            <p:txEl>
                                              <p:pRg st="0" end="0"/>
                                            </p:txEl>
                                          </p:spTgt>
                                        </p:tgtEl>
                                        <p:attrNameLst>
                                          <p:attrName>style.visibility</p:attrName>
                                        </p:attrNameLst>
                                      </p:cBhvr>
                                      <p:to>
                                        <p:strVal val="visible"/>
                                      </p:to>
                                    </p:set>
                                    <p:animEffect transition="in" filter="checkerboard(across)">
                                      <p:cBhvr>
                                        <p:cTn id="7" dur="500"/>
                                        <p:tgtEl>
                                          <p:spTgt spid="819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8193">
                                            <p:txEl>
                                              <p:pRg st="1" end="1"/>
                                            </p:txEl>
                                          </p:spTgt>
                                        </p:tgtEl>
                                        <p:attrNameLst>
                                          <p:attrName>style.visibility</p:attrName>
                                        </p:attrNameLst>
                                      </p:cBhvr>
                                      <p:to>
                                        <p:strVal val="visible"/>
                                      </p:to>
                                    </p:set>
                                    <p:animEffect transition="in" filter="checkerboard(across)">
                                      <p:cBhvr>
                                        <p:cTn id="12" dur="500"/>
                                        <p:tgtEl>
                                          <p:spTgt spid="81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内容占位符 2"/>
          <p:cNvSpPr>
            <a:spLocks noGrp="1" noChangeArrowheads="1"/>
          </p:cNvSpPr>
          <p:nvPr>
            <p:ph idx="1"/>
          </p:nvPr>
        </p:nvSpPr>
        <p:spPr>
          <a:xfrm>
            <a:off x="2152650" y="1612900"/>
            <a:ext cx="7886700" cy="5075238"/>
          </a:xfrm>
        </p:spPr>
        <p:txBody>
          <a:bodyPr vert="horz" wrap="square" lIns="68580" tIns="34290" rIns="68580" bIns="34290" numCol="1" anchor="t" anchorCtr="0" compatLnSpc="1">
            <a:prstTxWarp prst="textNoShape">
              <a:avLst/>
            </a:prstTxWarp>
          </a:bodyPr>
          <a:lstStyle/>
          <a:p>
            <a:pPr marL="0" indent="0">
              <a:lnSpc>
                <a:spcPts val="4000"/>
              </a:lnSpc>
              <a:buNone/>
            </a:pPr>
            <a:r>
              <a:rPr lang="en-US" altLang="zh-CN" sz="2800" b="1" dirty="0">
                <a:latin typeface="+mn-lt"/>
                <a:cs typeface="+mn-ea"/>
                <a:sym typeface="+mn-lt"/>
              </a:rPr>
              <a:t>1.</a:t>
            </a:r>
            <a:r>
              <a:rPr sz="2800" b="1" dirty="0">
                <a:latin typeface="+mn-lt"/>
                <a:cs typeface="+mn-ea"/>
                <a:sym typeface="+mn-lt"/>
              </a:rPr>
              <a:t>订正字音</a:t>
            </a:r>
          </a:p>
          <a:p>
            <a:pPr marL="0" indent="0">
              <a:lnSpc>
                <a:spcPts val="4000"/>
              </a:lnSpc>
              <a:buNone/>
            </a:pPr>
            <a:r>
              <a:rPr sz="2800" dirty="0">
                <a:latin typeface="+mn-lt"/>
                <a:cs typeface="+mn-ea"/>
                <a:sym typeface="+mn-lt"/>
              </a:rPr>
              <a:t>  </a:t>
            </a:r>
            <a:r>
              <a:rPr sz="2800" dirty="0">
                <a:solidFill>
                  <a:srgbClr val="FF0000"/>
                </a:solidFill>
                <a:latin typeface="+mn-lt"/>
                <a:cs typeface="+mn-ea"/>
                <a:sym typeface="+mn-lt"/>
              </a:rPr>
              <a:t>拽</a:t>
            </a:r>
            <a:r>
              <a:rPr sz="2800" dirty="0">
                <a:latin typeface="+mn-lt"/>
                <a:cs typeface="+mn-ea"/>
                <a:sym typeface="+mn-lt"/>
              </a:rPr>
              <a:t>(zhuài）   </a:t>
            </a:r>
            <a:r>
              <a:rPr sz="2800" dirty="0">
                <a:solidFill>
                  <a:srgbClr val="FF0000"/>
                </a:solidFill>
                <a:latin typeface="+mn-lt"/>
                <a:cs typeface="+mn-ea"/>
                <a:sym typeface="+mn-lt"/>
              </a:rPr>
              <a:t>癫</a:t>
            </a:r>
            <a:r>
              <a:rPr sz="2800" dirty="0">
                <a:latin typeface="+mn-lt"/>
                <a:cs typeface="+mn-ea"/>
                <a:sym typeface="+mn-lt"/>
              </a:rPr>
              <a:t>狂(diān）   不</a:t>
            </a:r>
            <a:r>
              <a:rPr sz="2800" dirty="0">
                <a:solidFill>
                  <a:srgbClr val="FF0000"/>
                </a:solidFill>
                <a:latin typeface="+mn-lt"/>
                <a:cs typeface="+mn-ea"/>
                <a:sym typeface="+mn-lt"/>
              </a:rPr>
              <a:t>懈</a:t>
            </a:r>
            <a:r>
              <a:rPr sz="2800" dirty="0">
                <a:latin typeface="+mn-lt"/>
                <a:cs typeface="+mn-ea"/>
                <a:sym typeface="+mn-lt"/>
              </a:rPr>
              <a:t>(xiè） </a:t>
            </a:r>
          </a:p>
          <a:p>
            <a:pPr marL="0" indent="0">
              <a:lnSpc>
                <a:spcPts val="4000"/>
              </a:lnSpc>
              <a:buNone/>
            </a:pPr>
            <a:r>
              <a:rPr sz="2800" dirty="0">
                <a:latin typeface="+mn-lt"/>
                <a:cs typeface="+mn-ea"/>
                <a:sym typeface="+mn-lt"/>
              </a:rPr>
              <a:t>  无</a:t>
            </a:r>
            <a:r>
              <a:rPr sz="2800" dirty="0">
                <a:solidFill>
                  <a:srgbClr val="FF0000"/>
                </a:solidFill>
                <a:latin typeface="+mn-lt"/>
                <a:cs typeface="+mn-ea"/>
                <a:sym typeface="+mn-lt"/>
              </a:rPr>
              <a:t>垠</a:t>
            </a:r>
            <a:r>
              <a:rPr sz="2800" dirty="0">
                <a:latin typeface="+mn-lt"/>
                <a:cs typeface="+mn-ea"/>
                <a:sym typeface="+mn-lt"/>
              </a:rPr>
              <a:t>(yín)    </a:t>
            </a:r>
            <a:r>
              <a:rPr sz="2800" dirty="0">
                <a:solidFill>
                  <a:srgbClr val="FF0000"/>
                </a:solidFill>
                <a:latin typeface="+mn-lt"/>
                <a:cs typeface="+mn-ea"/>
                <a:sym typeface="+mn-lt"/>
              </a:rPr>
              <a:t>角</a:t>
            </a:r>
            <a:r>
              <a:rPr sz="2800" dirty="0">
                <a:latin typeface="+mn-lt"/>
                <a:cs typeface="+mn-ea"/>
                <a:sym typeface="+mn-lt"/>
              </a:rPr>
              <a:t>逐(jué）    </a:t>
            </a:r>
            <a:r>
              <a:rPr sz="2800" dirty="0">
                <a:solidFill>
                  <a:srgbClr val="FF0000"/>
                </a:solidFill>
                <a:latin typeface="+mn-lt"/>
                <a:cs typeface="+mn-ea"/>
                <a:sym typeface="+mn-lt"/>
              </a:rPr>
              <a:t>辜</a:t>
            </a:r>
            <a:r>
              <a:rPr sz="2800" dirty="0">
                <a:latin typeface="+mn-lt"/>
                <a:cs typeface="+mn-ea"/>
                <a:sym typeface="+mn-lt"/>
              </a:rPr>
              <a:t>负(ɡū） </a:t>
            </a:r>
          </a:p>
          <a:p>
            <a:pPr marL="0" indent="0">
              <a:lnSpc>
                <a:spcPts val="4000"/>
              </a:lnSpc>
              <a:buNone/>
            </a:pPr>
            <a:r>
              <a:rPr sz="2800" dirty="0">
                <a:latin typeface="+mn-lt"/>
                <a:cs typeface="+mn-ea"/>
                <a:sym typeface="+mn-lt"/>
              </a:rPr>
              <a:t>  雪</a:t>
            </a:r>
            <a:r>
              <a:rPr sz="2800" dirty="0">
                <a:solidFill>
                  <a:srgbClr val="FF0000"/>
                </a:solidFill>
                <a:latin typeface="+mn-lt"/>
                <a:cs typeface="+mn-ea"/>
                <a:sym typeface="+mn-lt"/>
              </a:rPr>
              <a:t>橇</a:t>
            </a:r>
            <a:r>
              <a:rPr sz="2800" dirty="0">
                <a:latin typeface="+mn-lt"/>
                <a:cs typeface="+mn-ea"/>
                <a:sym typeface="+mn-lt"/>
              </a:rPr>
              <a:t>(qiāo）  鲁</a:t>
            </a:r>
            <a:r>
              <a:rPr sz="2800" dirty="0">
                <a:solidFill>
                  <a:srgbClr val="FF0000"/>
                </a:solidFill>
                <a:latin typeface="+mn-lt"/>
                <a:cs typeface="+mn-ea"/>
                <a:sym typeface="+mn-lt"/>
              </a:rPr>
              <a:t>莽</a:t>
            </a:r>
            <a:r>
              <a:rPr sz="2800" dirty="0">
                <a:latin typeface="+mn-lt"/>
                <a:cs typeface="+mn-ea"/>
                <a:sym typeface="+mn-lt"/>
              </a:rPr>
              <a:t>(mǎnɡ）   </a:t>
            </a:r>
            <a:r>
              <a:rPr sz="2800" dirty="0">
                <a:solidFill>
                  <a:srgbClr val="FF0000"/>
                </a:solidFill>
                <a:latin typeface="+mn-lt"/>
                <a:cs typeface="+mn-ea"/>
                <a:sym typeface="+mn-lt"/>
              </a:rPr>
              <a:t>毋宁</a:t>
            </a:r>
            <a:r>
              <a:rPr sz="2800" dirty="0">
                <a:latin typeface="+mn-lt"/>
                <a:cs typeface="+mn-ea"/>
                <a:sym typeface="+mn-lt"/>
              </a:rPr>
              <a:t>(wú nìnɡ）   </a:t>
            </a:r>
          </a:p>
          <a:p>
            <a:pPr marL="0" indent="0">
              <a:lnSpc>
                <a:spcPts val="4000"/>
              </a:lnSpc>
              <a:buNone/>
            </a:pPr>
            <a:r>
              <a:rPr sz="2800" dirty="0">
                <a:latin typeface="+mn-lt"/>
                <a:cs typeface="+mn-ea"/>
                <a:sym typeface="+mn-lt"/>
              </a:rPr>
              <a:t> </a:t>
            </a:r>
            <a:r>
              <a:rPr sz="2800" dirty="0">
                <a:solidFill>
                  <a:srgbClr val="FF0000"/>
                </a:solidFill>
                <a:latin typeface="+mn-lt"/>
                <a:cs typeface="+mn-ea"/>
                <a:sym typeface="+mn-lt"/>
              </a:rPr>
              <a:t> 吗</a:t>
            </a:r>
            <a:r>
              <a:rPr sz="2800" dirty="0">
                <a:latin typeface="+mn-lt"/>
                <a:cs typeface="+mn-ea"/>
                <a:sym typeface="+mn-lt"/>
              </a:rPr>
              <a:t>啡(mǎ）    </a:t>
            </a:r>
            <a:r>
              <a:rPr sz="2800" dirty="0">
                <a:solidFill>
                  <a:srgbClr val="FF0000"/>
                </a:solidFill>
                <a:latin typeface="+mn-lt"/>
                <a:cs typeface="+mn-ea"/>
                <a:sym typeface="+mn-lt"/>
              </a:rPr>
              <a:t>羸</a:t>
            </a:r>
            <a:r>
              <a:rPr sz="2800" dirty="0">
                <a:latin typeface="+mn-lt"/>
                <a:cs typeface="+mn-ea"/>
                <a:sym typeface="+mn-lt"/>
              </a:rPr>
              <a:t>弱(léi)     告</a:t>
            </a:r>
            <a:r>
              <a:rPr sz="2800" dirty="0">
                <a:solidFill>
                  <a:srgbClr val="FF0000"/>
                </a:solidFill>
                <a:latin typeface="+mn-lt"/>
                <a:cs typeface="+mn-ea"/>
                <a:sym typeface="+mn-lt"/>
              </a:rPr>
              <a:t>罄</a:t>
            </a:r>
            <a:r>
              <a:rPr sz="2800" dirty="0">
                <a:latin typeface="+mn-lt"/>
                <a:cs typeface="+mn-ea"/>
                <a:sym typeface="+mn-lt"/>
              </a:rPr>
              <a:t>(qìnɡ）  </a:t>
            </a:r>
          </a:p>
          <a:p>
            <a:pPr marL="0" indent="0">
              <a:lnSpc>
                <a:spcPts val="4000"/>
              </a:lnSpc>
              <a:buNone/>
            </a:pPr>
            <a:r>
              <a:rPr sz="2800" dirty="0">
                <a:latin typeface="+mn-lt"/>
                <a:cs typeface="+mn-ea"/>
                <a:sym typeface="+mn-lt"/>
              </a:rPr>
              <a:t>  </a:t>
            </a:r>
            <a:r>
              <a:rPr sz="2800" dirty="0">
                <a:solidFill>
                  <a:srgbClr val="FF0000"/>
                </a:solidFill>
                <a:latin typeface="+mn-lt"/>
                <a:cs typeface="+mn-ea"/>
                <a:sym typeface="+mn-lt"/>
              </a:rPr>
              <a:t>皑皑</a:t>
            </a:r>
            <a:r>
              <a:rPr sz="2800" dirty="0">
                <a:latin typeface="+mn-lt"/>
                <a:cs typeface="+mn-ea"/>
                <a:sym typeface="+mn-lt"/>
              </a:rPr>
              <a:t>(ái)     遗</a:t>
            </a:r>
            <a:r>
              <a:rPr sz="2800" dirty="0">
                <a:solidFill>
                  <a:srgbClr val="FF0000"/>
                </a:solidFill>
                <a:latin typeface="+mn-lt"/>
                <a:cs typeface="+mn-ea"/>
                <a:sym typeface="+mn-lt"/>
              </a:rPr>
              <a:t>孀</a:t>
            </a:r>
            <a:r>
              <a:rPr sz="2800" dirty="0">
                <a:latin typeface="+mn-lt"/>
                <a:cs typeface="+mn-ea"/>
                <a:sym typeface="+mn-lt"/>
              </a:rPr>
              <a:t>(shuānɡ） </a:t>
            </a:r>
            <a:r>
              <a:rPr sz="2800" dirty="0">
                <a:solidFill>
                  <a:srgbClr val="FF0000"/>
                </a:solidFill>
                <a:latin typeface="+mn-lt"/>
                <a:cs typeface="+mn-ea"/>
                <a:sym typeface="+mn-lt"/>
              </a:rPr>
              <a:t>履</a:t>
            </a:r>
            <a:r>
              <a:rPr sz="2800" dirty="0">
                <a:latin typeface="+mn-lt"/>
                <a:cs typeface="+mn-ea"/>
                <a:sym typeface="+mn-lt"/>
              </a:rPr>
              <a:t>行(1ǚ）</a:t>
            </a:r>
          </a:p>
        </p:txBody>
      </p:sp>
      <p:sp>
        <p:nvSpPr>
          <p:cNvPr id="28" name="圆角矩形 27"/>
          <p:cNvSpPr/>
          <p:nvPr/>
        </p:nvSpPr>
        <p:spPr>
          <a:xfrm>
            <a:off x="1874839" y="960439"/>
            <a:ext cx="2243137"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cs typeface="+mn-ea"/>
              <a:sym typeface="+mn-lt"/>
            </a:endParaRPr>
          </a:p>
        </p:txBody>
      </p:sp>
      <p:sp>
        <p:nvSpPr>
          <p:cNvPr id="9219" name="文本框 28"/>
          <p:cNvSpPr txBox="1">
            <a:spLocks noChangeArrowheads="1"/>
          </p:cNvSpPr>
          <p:nvPr/>
        </p:nvSpPr>
        <p:spPr bwMode="auto">
          <a:xfrm>
            <a:off x="2365376" y="922338"/>
            <a:ext cx="1833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dirty="0">
                <a:solidFill>
                  <a:srgbClr val="162477"/>
                </a:solidFill>
                <a:latin typeface="+mn-lt"/>
                <a:ea typeface="+mn-ea"/>
                <a:cs typeface="+mn-ea"/>
                <a:sym typeface="+mn-lt"/>
              </a:rPr>
              <a:t>检查预习</a:t>
            </a:r>
          </a:p>
        </p:txBody>
      </p:sp>
      <p:pic>
        <p:nvPicPr>
          <p:cNvPr id="9220" name="图片 30" descr="清单"/>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84363" y="938214"/>
            <a:ext cx="53340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0241">
                                            <p:txEl>
                                              <p:pRg st="1" end="1"/>
                                            </p:txEl>
                                          </p:spTgt>
                                        </p:tgtEl>
                                        <p:attrNameLst>
                                          <p:attrName>style.visibility</p:attrName>
                                        </p:attrNameLst>
                                      </p:cBhvr>
                                      <p:to>
                                        <p:strVal val="visible"/>
                                      </p:to>
                                    </p:set>
                                    <p:anim calcmode="lin" valueType="num">
                                      <p:cBhvr>
                                        <p:cTn id="7" dur="500"/>
                                        <p:tgtEl>
                                          <p:spTgt spid="10241">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10241">
                                            <p:txEl>
                                              <p:pRg st="1" end="1"/>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10241">
                                            <p:txEl>
                                              <p:pRg st="2" end="2"/>
                                            </p:txEl>
                                          </p:spTgt>
                                        </p:tgtEl>
                                        <p:attrNameLst>
                                          <p:attrName>style.visibility</p:attrName>
                                        </p:attrNameLst>
                                      </p:cBhvr>
                                      <p:to>
                                        <p:strVal val="visible"/>
                                      </p:to>
                                    </p:set>
                                    <p:anim calcmode="lin" valueType="num">
                                      <p:cBhvr>
                                        <p:cTn id="13" dur="500"/>
                                        <p:tgtEl>
                                          <p:spTgt spid="10241">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0241">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10241">
                                            <p:txEl>
                                              <p:pRg st="3" end="3"/>
                                            </p:txEl>
                                          </p:spTgt>
                                        </p:tgtEl>
                                        <p:attrNameLst>
                                          <p:attrName>style.visibility</p:attrName>
                                        </p:attrNameLst>
                                      </p:cBhvr>
                                      <p:to>
                                        <p:strVal val="visible"/>
                                      </p:to>
                                    </p:set>
                                    <p:anim calcmode="lin" valueType="num">
                                      <p:cBhvr>
                                        <p:cTn id="19" dur="500"/>
                                        <p:tgtEl>
                                          <p:spTgt spid="10241">
                                            <p:txEl>
                                              <p:pRg st="3" end="3"/>
                                            </p:txEl>
                                          </p:spTgt>
                                        </p:tgtEl>
                                        <p:attrNameLst>
                                          <p:attrName>ppt_y</p:attrName>
                                        </p:attrNameLst>
                                      </p:cBhvr>
                                      <p:tavLst>
                                        <p:tav tm="0">
                                          <p:val>
                                            <p:strVal val="#ppt_y+#ppt_h*1.125000"/>
                                          </p:val>
                                        </p:tav>
                                        <p:tav tm="100000">
                                          <p:val>
                                            <p:strVal val="#ppt_y"/>
                                          </p:val>
                                        </p:tav>
                                      </p:tavLst>
                                    </p:anim>
                                    <p:animEffect transition="in" filter="wipe(up)">
                                      <p:cBhvr>
                                        <p:cTn id="20" dur="500"/>
                                        <p:tgtEl>
                                          <p:spTgt spid="10241">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10241">
                                            <p:txEl>
                                              <p:pRg st="4" end="4"/>
                                            </p:txEl>
                                          </p:spTgt>
                                        </p:tgtEl>
                                        <p:attrNameLst>
                                          <p:attrName>style.visibility</p:attrName>
                                        </p:attrNameLst>
                                      </p:cBhvr>
                                      <p:to>
                                        <p:strVal val="visible"/>
                                      </p:to>
                                    </p:set>
                                    <p:anim calcmode="lin" valueType="num">
                                      <p:cBhvr>
                                        <p:cTn id="25" dur="500"/>
                                        <p:tgtEl>
                                          <p:spTgt spid="10241">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10241">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10241">
                                            <p:txEl>
                                              <p:pRg st="5" end="5"/>
                                            </p:txEl>
                                          </p:spTgt>
                                        </p:tgtEl>
                                        <p:attrNameLst>
                                          <p:attrName>style.visibility</p:attrName>
                                        </p:attrNameLst>
                                      </p:cBhvr>
                                      <p:to>
                                        <p:strVal val="visible"/>
                                      </p:to>
                                    </p:set>
                                    <p:anim calcmode="lin" valueType="num">
                                      <p:cBhvr>
                                        <p:cTn id="31" dur="500"/>
                                        <p:tgtEl>
                                          <p:spTgt spid="10241">
                                            <p:txEl>
                                              <p:pRg st="5" end="5"/>
                                            </p:txEl>
                                          </p:spTgt>
                                        </p:tgtEl>
                                        <p:attrNameLst>
                                          <p:attrName>ppt_y</p:attrName>
                                        </p:attrNameLst>
                                      </p:cBhvr>
                                      <p:tavLst>
                                        <p:tav tm="0">
                                          <p:val>
                                            <p:strVal val="#ppt_y+#ppt_h*1.125000"/>
                                          </p:val>
                                        </p:tav>
                                        <p:tav tm="100000">
                                          <p:val>
                                            <p:strVal val="#ppt_y"/>
                                          </p:val>
                                        </p:tav>
                                      </p:tavLst>
                                    </p:anim>
                                    <p:animEffect transition="in" filter="wipe(up)">
                                      <p:cBhvr>
                                        <p:cTn id="32" dur="500"/>
                                        <p:tgtEl>
                                          <p:spTgt spid="1024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ChangeArrowheads="1"/>
          </p:cNvSpPr>
          <p:nvPr>
            <p:ph idx="1"/>
          </p:nvPr>
        </p:nvSpPr>
        <p:spPr>
          <a:xfrm>
            <a:off x="2152650" y="1038225"/>
            <a:ext cx="7886700" cy="4351338"/>
          </a:xfrm>
        </p:spPr>
        <p:txBody>
          <a:bodyPr>
            <a:normAutofit/>
          </a:bodyPr>
          <a:lstStyle/>
          <a:p>
            <a:pPr marL="0" indent="0">
              <a:lnSpc>
                <a:spcPts val="4000"/>
              </a:lnSpc>
              <a:buNone/>
            </a:pPr>
            <a:r>
              <a:rPr lang="en-US" altLang="zh-CN" sz="2800" dirty="0">
                <a:latin typeface="+mn-lt"/>
                <a:cs typeface="+mn-ea"/>
                <a:sym typeface="+mn-lt"/>
              </a:rPr>
              <a:t>  </a:t>
            </a:r>
            <a:r>
              <a:rPr sz="2800" dirty="0">
                <a:latin typeface="+mn-lt"/>
                <a:cs typeface="+mn-ea"/>
                <a:sym typeface="+mn-lt"/>
              </a:rPr>
              <a:t>吞</a:t>
            </a:r>
            <a:r>
              <a:rPr sz="2800" dirty="0">
                <a:solidFill>
                  <a:srgbClr val="FF0000"/>
                </a:solidFill>
                <a:latin typeface="+mn-lt"/>
                <a:cs typeface="+mn-ea"/>
                <a:sym typeface="+mn-lt"/>
              </a:rPr>
              <a:t>噬</a:t>
            </a:r>
            <a:r>
              <a:rPr sz="2800" dirty="0">
                <a:latin typeface="+mn-lt"/>
                <a:cs typeface="+mn-ea"/>
                <a:sym typeface="+mn-lt"/>
              </a:rPr>
              <a:t>(shì）   </a:t>
            </a:r>
            <a:r>
              <a:rPr sz="2800" dirty="0">
                <a:solidFill>
                  <a:srgbClr val="FF0000"/>
                </a:solidFill>
                <a:latin typeface="+mn-lt"/>
                <a:cs typeface="+mn-ea"/>
                <a:sym typeface="+mn-lt"/>
              </a:rPr>
              <a:t>钦</a:t>
            </a:r>
            <a:r>
              <a:rPr sz="2800" dirty="0">
                <a:latin typeface="+mn-lt"/>
                <a:cs typeface="+mn-ea"/>
                <a:sym typeface="+mn-lt"/>
              </a:rPr>
              <a:t>佩(qīn）    </a:t>
            </a:r>
            <a:r>
              <a:rPr sz="2800" dirty="0">
                <a:solidFill>
                  <a:srgbClr val="FF0000"/>
                </a:solidFill>
                <a:latin typeface="+mn-lt"/>
                <a:cs typeface="+mn-ea"/>
                <a:sym typeface="+mn-lt"/>
              </a:rPr>
              <a:t>凛冽</a:t>
            </a:r>
            <a:r>
              <a:rPr sz="2800" dirty="0">
                <a:latin typeface="+mn-lt"/>
                <a:cs typeface="+mn-ea"/>
                <a:sym typeface="+mn-lt"/>
              </a:rPr>
              <a:t>(lǐn liè）</a:t>
            </a:r>
          </a:p>
          <a:p>
            <a:pPr marL="0" indent="0">
              <a:lnSpc>
                <a:spcPts val="4000"/>
              </a:lnSpc>
              <a:buNone/>
            </a:pPr>
            <a:r>
              <a:rPr sz="2800" dirty="0">
                <a:latin typeface="+mn-lt"/>
                <a:cs typeface="+mn-ea"/>
                <a:sym typeface="+mn-lt"/>
              </a:rPr>
              <a:t>  销</a:t>
            </a:r>
            <a:r>
              <a:rPr sz="2800" dirty="0">
                <a:solidFill>
                  <a:srgbClr val="FF0000"/>
                </a:solidFill>
                <a:latin typeface="+mn-lt"/>
                <a:cs typeface="+mn-ea"/>
                <a:sym typeface="+mn-lt"/>
              </a:rPr>
              <a:t>蚀</a:t>
            </a:r>
            <a:r>
              <a:rPr sz="2800" dirty="0">
                <a:latin typeface="+mn-lt"/>
                <a:cs typeface="+mn-ea"/>
                <a:sym typeface="+mn-lt"/>
              </a:rPr>
              <a:t>(shí)    </a:t>
            </a:r>
            <a:r>
              <a:rPr sz="2800" dirty="0">
                <a:solidFill>
                  <a:srgbClr val="FF0000"/>
                </a:solidFill>
                <a:latin typeface="+mn-lt"/>
                <a:cs typeface="+mn-ea"/>
                <a:sym typeface="+mn-lt"/>
              </a:rPr>
              <a:t>迸</a:t>
            </a:r>
            <a:r>
              <a:rPr sz="2800" dirty="0">
                <a:latin typeface="+mn-lt"/>
                <a:cs typeface="+mn-ea"/>
                <a:sym typeface="+mn-lt"/>
              </a:rPr>
              <a:t>发(bènɡ)    </a:t>
            </a:r>
            <a:r>
              <a:rPr sz="2800" dirty="0">
                <a:solidFill>
                  <a:srgbClr val="FF0000"/>
                </a:solidFill>
                <a:latin typeface="+mn-lt"/>
                <a:cs typeface="+mn-ea"/>
                <a:sym typeface="+mn-lt"/>
              </a:rPr>
              <a:t>厄</a:t>
            </a:r>
            <a:r>
              <a:rPr sz="2800" dirty="0">
                <a:latin typeface="+mn-lt"/>
                <a:cs typeface="+mn-ea"/>
                <a:sym typeface="+mn-lt"/>
              </a:rPr>
              <a:t>运(è) </a:t>
            </a:r>
          </a:p>
          <a:p>
            <a:pPr marL="0" indent="0">
              <a:lnSpc>
                <a:spcPts val="4000"/>
              </a:lnSpc>
              <a:buNone/>
            </a:pPr>
            <a:r>
              <a:rPr sz="2800" dirty="0">
                <a:latin typeface="+mn-lt"/>
                <a:cs typeface="+mn-ea"/>
                <a:sym typeface="+mn-lt"/>
              </a:rPr>
              <a:t>  </a:t>
            </a:r>
            <a:r>
              <a:rPr sz="2800" dirty="0">
                <a:solidFill>
                  <a:srgbClr val="FF0000"/>
                </a:solidFill>
                <a:latin typeface="+mn-lt"/>
                <a:cs typeface="+mn-ea"/>
                <a:sym typeface="+mn-lt"/>
              </a:rPr>
              <a:t>拯</a:t>
            </a:r>
            <a:r>
              <a:rPr sz="2800" dirty="0">
                <a:latin typeface="+mn-lt"/>
                <a:cs typeface="+mn-ea"/>
                <a:sym typeface="+mn-lt"/>
              </a:rPr>
              <a:t>救(zhěnɡ)  疲</a:t>
            </a:r>
            <a:r>
              <a:rPr sz="2800" dirty="0">
                <a:solidFill>
                  <a:srgbClr val="FF0000"/>
                </a:solidFill>
                <a:latin typeface="+mn-lt"/>
                <a:cs typeface="+mn-ea"/>
                <a:sym typeface="+mn-lt"/>
              </a:rPr>
              <a:t>惫</a:t>
            </a:r>
            <a:r>
              <a:rPr sz="2800" dirty="0">
                <a:latin typeface="+mn-lt"/>
                <a:cs typeface="+mn-ea"/>
                <a:sym typeface="+mn-lt"/>
              </a:rPr>
              <a:t>(bèi）    </a:t>
            </a:r>
            <a:r>
              <a:rPr sz="2800" dirty="0">
                <a:solidFill>
                  <a:srgbClr val="FF0000"/>
                </a:solidFill>
                <a:latin typeface="+mn-lt"/>
                <a:cs typeface="+mn-ea"/>
                <a:sym typeface="+mn-lt"/>
              </a:rPr>
              <a:t>蹒跚</a:t>
            </a:r>
            <a:r>
              <a:rPr sz="2800" dirty="0">
                <a:latin typeface="+mn-lt"/>
                <a:cs typeface="+mn-ea"/>
                <a:sym typeface="+mn-lt"/>
              </a:rPr>
              <a:t>(pán shān）  </a:t>
            </a:r>
          </a:p>
          <a:p>
            <a:pPr marL="0" indent="0">
              <a:lnSpc>
                <a:spcPts val="4000"/>
              </a:lnSpc>
              <a:buNone/>
            </a:pPr>
            <a:r>
              <a:rPr sz="2800" dirty="0">
                <a:latin typeface="+mn-lt"/>
                <a:cs typeface="+mn-ea"/>
                <a:sym typeface="+mn-lt"/>
              </a:rPr>
              <a:t>  精疲力</a:t>
            </a:r>
            <a:r>
              <a:rPr sz="2800" dirty="0">
                <a:solidFill>
                  <a:srgbClr val="FF0000"/>
                </a:solidFill>
                <a:latin typeface="+mn-lt"/>
                <a:cs typeface="+mn-ea"/>
                <a:sym typeface="+mn-lt"/>
              </a:rPr>
              <a:t>竭</a:t>
            </a:r>
            <a:r>
              <a:rPr sz="2800" dirty="0">
                <a:latin typeface="+mn-lt"/>
                <a:cs typeface="+mn-ea"/>
                <a:sym typeface="+mn-lt"/>
              </a:rPr>
              <a:t>(jié）     夺</a:t>
            </a:r>
            <a:r>
              <a:rPr sz="2800" dirty="0">
                <a:solidFill>
                  <a:srgbClr val="FF0000"/>
                </a:solidFill>
                <a:latin typeface="+mn-lt"/>
                <a:cs typeface="+mn-ea"/>
                <a:sym typeface="+mn-lt"/>
              </a:rPr>
              <a:t>眶</a:t>
            </a:r>
            <a:r>
              <a:rPr sz="2800" dirty="0">
                <a:latin typeface="+mn-lt"/>
                <a:cs typeface="+mn-ea"/>
                <a:sym typeface="+mn-lt"/>
              </a:rPr>
              <a:t>而出(kuànɡ） </a:t>
            </a:r>
          </a:p>
          <a:p>
            <a:pPr marL="0" indent="0">
              <a:lnSpc>
                <a:spcPts val="4000"/>
              </a:lnSpc>
              <a:buNone/>
            </a:pPr>
            <a:r>
              <a:rPr sz="2800" dirty="0">
                <a:latin typeface="+mn-lt"/>
                <a:cs typeface="+mn-ea"/>
                <a:sym typeface="+mn-lt"/>
              </a:rPr>
              <a:t>  毛骨</a:t>
            </a:r>
            <a:r>
              <a:rPr sz="2800" dirty="0">
                <a:solidFill>
                  <a:srgbClr val="FF0000"/>
                </a:solidFill>
                <a:latin typeface="+mn-lt"/>
                <a:cs typeface="+mn-ea"/>
                <a:sym typeface="+mn-lt"/>
              </a:rPr>
              <a:t>悚</a:t>
            </a:r>
            <a:r>
              <a:rPr sz="2800" dirty="0">
                <a:latin typeface="+mn-lt"/>
                <a:cs typeface="+mn-ea"/>
                <a:sym typeface="+mn-lt"/>
              </a:rPr>
              <a:t>然(sǒnɡ)     </a:t>
            </a:r>
            <a:r>
              <a:rPr sz="2800" dirty="0">
                <a:solidFill>
                  <a:srgbClr val="FF0000"/>
                </a:solidFill>
                <a:latin typeface="+mn-lt"/>
                <a:cs typeface="+mn-ea"/>
                <a:sym typeface="+mn-lt"/>
              </a:rPr>
              <a:t>怏怏</a:t>
            </a:r>
            <a:r>
              <a:rPr sz="2800" dirty="0">
                <a:latin typeface="+mn-lt"/>
                <a:cs typeface="+mn-ea"/>
                <a:sym typeface="+mn-lt"/>
              </a:rPr>
              <a:t>不乐(yànɡ)</a:t>
            </a:r>
          </a:p>
          <a:p>
            <a:pPr marL="0" indent="0">
              <a:lnSpc>
                <a:spcPts val="4000"/>
              </a:lnSpc>
              <a:buNone/>
            </a:pPr>
            <a:r>
              <a:rPr sz="2800" dirty="0">
                <a:solidFill>
                  <a:srgbClr val="FF0000"/>
                </a:solidFill>
                <a:latin typeface="+mn-lt"/>
                <a:cs typeface="+mn-ea"/>
                <a:sym typeface="+mn-lt"/>
              </a:rPr>
              <a:t>  姗姗</a:t>
            </a:r>
            <a:r>
              <a:rPr sz="2800" dirty="0">
                <a:latin typeface="+mn-lt"/>
                <a:cs typeface="+mn-ea"/>
                <a:sym typeface="+mn-lt"/>
              </a:rPr>
              <a:t>来迟(shān）    忧心</a:t>
            </a:r>
            <a:r>
              <a:rPr sz="2800" dirty="0">
                <a:solidFill>
                  <a:srgbClr val="FF0000"/>
                </a:solidFill>
                <a:latin typeface="+mn-lt"/>
                <a:cs typeface="+mn-ea"/>
                <a:sym typeface="+mn-lt"/>
              </a:rPr>
              <a:t>忡忡</a:t>
            </a:r>
            <a:r>
              <a:rPr sz="2800" dirty="0">
                <a:latin typeface="+mn-lt"/>
                <a:cs typeface="+mn-ea"/>
                <a:sym typeface="+mn-lt"/>
              </a:rPr>
              <a:t>(chōnɡ） </a:t>
            </a:r>
          </a:p>
          <a:p>
            <a:pPr marL="0" indent="0">
              <a:lnSpc>
                <a:spcPts val="4000"/>
              </a:lnSpc>
              <a:buNone/>
            </a:pPr>
            <a:r>
              <a:rPr sz="2800" dirty="0">
                <a:latin typeface="+mn-lt"/>
                <a:cs typeface="+mn-ea"/>
                <a:sym typeface="+mn-lt"/>
              </a:rPr>
              <a:t>  海市</a:t>
            </a:r>
            <a:r>
              <a:rPr sz="2800" dirty="0">
                <a:solidFill>
                  <a:srgbClr val="FF0000"/>
                </a:solidFill>
                <a:latin typeface="+mn-lt"/>
                <a:cs typeface="+mn-ea"/>
                <a:sym typeface="+mn-lt"/>
              </a:rPr>
              <a:t>蜃</a:t>
            </a:r>
            <a:r>
              <a:rPr sz="2800" dirty="0">
                <a:latin typeface="+mn-lt"/>
                <a:cs typeface="+mn-ea"/>
                <a:sym typeface="+mn-lt"/>
              </a:rPr>
              <a:t>楼(shèn）   </a:t>
            </a:r>
            <a:r>
              <a:rPr sz="2800" dirty="0">
                <a:solidFill>
                  <a:srgbClr val="FF0000"/>
                </a:solidFill>
                <a:latin typeface="+mn-lt"/>
                <a:cs typeface="+mn-ea"/>
                <a:sym typeface="+mn-lt"/>
              </a:rPr>
              <a:t> 踉踉跄跄</a:t>
            </a:r>
            <a:r>
              <a:rPr sz="2800" dirty="0">
                <a:latin typeface="+mn-lt"/>
                <a:cs typeface="+mn-ea"/>
                <a:sym typeface="+mn-lt"/>
              </a:rPr>
              <a:t>(liàng qiànɡ)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heckerboard(across)">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内容占位符 2"/>
          <p:cNvSpPr>
            <a:spLocks noGrp="1" noChangeArrowheads="1"/>
          </p:cNvSpPr>
          <p:nvPr>
            <p:ph idx="1"/>
          </p:nvPr>
        </p:nvSpPr>
        <p:spPr>
          <a:xfrm>
            <a:off x="1765300" y="736601"/>
            <a:ext cx="8661400" cy="6107113"/>
          </a:xfrm>
        </p:spPr>
        <p:txBody>
          <a:bodyPr>
            <a:noAutofit/>
          </a:bodyPr>
          <a:lstStyle/>
          <a:p>
            <a:pPr marL="0" indent="0">
              <a:lnSpc>
                <a:spcPts val="4000"/>
              </a:lnSpc>
              <a:spcBef>
                <a:spcPct val="0"/>
              </a:spcBef>
              <a:buNone/>
            </a:pPr>
            <a:r>
              <a:rPr lang="en-US" altLang="zh-CN" b="1" dirty="0" smtClean="0">
                <a:latin typeface="+mn-lt"/>
                <a:cs typeface="+mn-ea"/>
                <a:sym typeface="+mn-lt"/>
              </a:rPr>
              <a:t>2.</a:t>
            </a:r>
            <a:r>
              <a:rPr b="1" dirty="0" smtClean="0">
                <a:latin typeface="+mn-lt"/>
                <a:cs typeface="+mn-ea"/>
                <a:sym typeface="+mn-lt"/>
              </a:rPr>
              <a:t>词语释义</a:t>
            </a:r>
            <a:endParaRPr sz="2400" b="1" dirty="0">
              <a:latin typeface="+mn-lt"/>
              <a:cs typeface="+mn-ea"/>
              <a:sym typeface="+mn-lt"/>
            </a:endParaRPr>
          </a:p>
          <a:p>
            <a:pPr marL="0" indent="0">
              <a:lnSpc>
                <a:spcPts val="4000"/>
              </a:lnSpc>
              <a:spcBef>
                <a:spcPct val="0"/>
              </a:spcBef>
              <a:buNone/>
            </a:pPr>
            <a:r>
              <a:rPr dirty="0" smtClean="0">
                <a:solidFill>
                  <a:srgbClr val="FF0000"/>
                </a:solidFill>
                <a:latin typeface="+mn-lt"/>
                <a:cs typeface="+mn-ea"/>
                <a:sym typeface="+mn-lt"/>
              </a:rPr>
              <a:t>  太古：</a:t>
            </a:r>
            <a:r>
              <a:rPr dirty="0" smtClean="0">
                <a:latin typeface="+mn-lt"/>
                <a:cs typeface="+mn-ea"/>
                <a:sym typeface="+mn-lt"/>
              </a:rPr>
              <a:t>最古的时代，指人类还没有开化的时代。</a:t>
            </a:r>
          </a:p>
          <a:p>
            <a:pPr marL="0" indent="0">
              <a:lnSpc>
                <a:spcPts val="4000"/>
              </a:lnSpc>
              <a:spcBef>
                <a:spcPct val="0"/>
              </a:spcBef>
              <a:buNone/>
            </a:pPr>
            <a:r>
              <a:rPr dirty="0" smtClean="0">
                <a:latin typeface="+mn-lt"/>
                <a:cs typeface="+mn-ea"/>
                <a:sym typeface="+mn-lt"/>
              </a:rPr>
              <a:t> </a:t>
            </a:r>
            <a:r>
              <a:rPr dirty="0" smtClean="0">
                <a:solidFill>
                  <a:srgbClr val="FF0000"/>
                </a:solidFill>
                <a:latin typeface="+mn-lt"/>
                <a:cs typeface="+mn-ea"/>
                <a:sym typeface="+mn-lt"/>
              </a:rPr>
              <a:t> 角逐：</a:t>
            </a:r>
            <a:r>
              <a:rPr dirty="0" smtClean="0">
                <a:latin typeface="+mn-lt"/>
                <a:cs typeface="+mn-ea"/>
                <a:sym typeface="+mn-lt"/>
              </a:rPr>
              <a:t>泛指竞争或竞赛。</a:t>
            </a:r>
          </a:p>
          <a:p>
            <a:pPr marL="0" indent="0">
              <a:lnSpc>
                <a:spcPts val="4000"/>
              </a:lnSpc>
              <a:spcBef>
                <a:spcPct val="0"/>
              </a:spcBef>
              <a:buNone/>
            </a:pPr>
            <a:r>
              <a:rPr dirty="0" smtClean="0">
                <a:latin typeface="+mn-lt"/>
                <a:cs typeface="+mn-ea"/>
                <a:sym typeface="+mn-lt"/>
              </a:rPr>
              <a:t> </a:t>
            </a:r>
            <a:r>
              <a:rPr dirty="0" smtClean="0">
                <a:solidFill>
                  <a:srgbClr val="FF0000"/>
                </a:solidFill>
                <a:latin typeface="+mn-lt"/>
                <a:cs typeface="+mn-ea"/>
                <a:sym typeface="+mn-lt"/>
              </a:rPr>
              <a:t> 辜负：</a:t>
            </a:r>
            <a:r>
              <a:rPr dirty="0" smtClean="0">
                <a:latin typeface="+mn-lt"/>
                <a:cs typeface="+mn-ea"/>
                <a:sym typeface="+mn-lt"/>
              </a:rPr>
              <a:t>对不住(别人的好意、期望或帮助)。</a:t>
            </a:r>
          </a:p>
          <a:p>
            <a:pPr marL="0" indent="0">
              <a:lnSpc>
                <a:spcPts val="4000"/>
              </a:lnSpc>
              <a:spcBef>
                <a:spcPct val="0"/>
              </a:spcBef>
              <a:buNone/>
            </a:pPr>
            <a:r>
              <a:rPr dirty="0" smtClean="0">
                <a:latin typeface="+mn-lt"/>
                <a:cs typeface="+mn-ea"/>
                <a:sym typeface="+mn-lt"/>
              </a:rPr>
              <a:t>  </a:t>
            </a:r>
            <a:r>
              <a:rPr dirty="0" smtClean="0">
                <a:solidFill>
                  <a:srgbClr val="FF0000"/>
                </a:solidFill>
                <a:latin typeface="+mn-lt"/>
                <a:cs typeface="+mn-ea"/>
                <a:sym typeface="+mn-lt"/>
              </a:rPr>
              <a:t>凛冽：</a:t>
            </a:r>
            <a:r>
              <a:rPr dirty="0" smtClean="0">
                <a:latin typeface="+mn-lt"/>
                <a:cs typeface="+mn-ea"/>
                <a:sym typeface="+mn-lt"/>
              </a:rPr>
              <a:t>刺骨地寒冷。</a:t>
            </a:r>
          </a:p>
          <a:p>
            <a:pPr marL="0" indent="0">
              <a:lnSpc>
                <a:spcPts val="4000"/>
              </a:lnSpc>
              <a:spcBef>
                <a:spcPct val="0"/>
              </a:spcBef>
              <a:buNone/>
            </a:pPr>
            <a:r>
              <a:rPr dirty="0" smtClean="0">
                <a:solidFill>
                  <a:srgbClr val="FF0000"/>
                </a:solidFill>
                <a:latin typeface="+mn-lt"/>
                <a:cs typeface="+mn-ea"/>
                <a:sym typeface="+mn-lt"/>
              </a:rPr>
              <a:t>  履行：</a:t>
            </a:r>
            <a:r>
              <a:rPr dirty="0" smtClean="0">
                <a:latin typeface="+mn-lt"/>
                <a:cs typeface="+mn-ea"/>
                <a:sym typeface="+mn-lt"/>
              </a:rPr>
              <a:t>实践(自己答应做的或应该做的事)。</a:t>
            </a:r>
          </a:p>
          <a:p>
            <a:pPr marL="0" indent="0">
              <a:lnSpc>
                <a:spcPts val="4000"/>
              </a:lnSpc>
              <a:spcBef>
                <a:spcPct val="0"/>
              </a:spcBef>
              <a:buNone/>
            </a:pPr>
            <a:r>
              <a:rPr dirty="0" smtClean="0">
                <a:solidFill>
                  <a:srgbClr val="FF0000"/>
                </a:solidFill>
                <a:latin typeface="+mn-lt"/>
                <a:cs typeface="+mn-ea"/>
                <a:sym typeface="+mn-lt"/>
              </a:rPr>
              <a:t>  毋宁：</a:t>
            </a:r>
            <a:r>
              <a:rPr dirty="0" smtClean="0">
                <a:latin typeface="+mn-lt"/>
                <a:cs typeface="+mn-ea"/>
                <a:sym typeface="+mn-lt"/>
              </a:rPr>
              <a:t>不如。</a:t>
            </a:r>
          </a:p>
          <a:p>
            <a:pPr marL="0" indent="0">
              <a:lnSpc>
                <a:spcPts val="4000"/>
              </a:lnSpc>
              <a:spcBef>
                <a:spcPct val="0"/>
              </a:spcBef>
              <a:buNone/>
            </a:pPr>
            <a:r>
              <a:rPr dirty="0" smtClean="0">
                <a:solidFill>
                  <a:srgbClr val="FF0000"/>
                </a:solidFill>
                <a:latin typeface="+mn-lt"/>
                <a:cs typeface="+mn-ea"/>
                <a:sym typeface="+mn-lt"/>
              </a:rPr>
              <a:t>  鲁莽：</a:t>
            </a:r>
            <a:r>
              <a:rPr dirty="0" smtClean="0">
                <a:latin typeface="+mn-lt"/>
                <a:cs typeface="+mn-ea"/>
                <a:sym typeface="+mn-lt"/>
              </a:rPr>
              <a:t>说话做事不经过考虑；轻率。     </a:t>
            </a:r>
          </a:p>
          <a:p>
            <a:pPr marL="0" indent="0">
              <a:lnSpc>
                <a:spcPts val="4000"/>
              </a:lnSpc>
              <a:spcBef>
                <a:spcPct val="0"/>
              </a:spcBef>
              <a:buNone/>
            </a:pPr>
            <a:r>
              <a:rPr dirty="0" smtClean="0">
                <a:solidFill>
                  <a:srgbClr val="FF0000"/>
                </a:solidFill>
                <a:latin typeface="+mn-lt"/>
                <a:cs typeface="+mn-ea"/>
                <a:sym typeface="+mn-lt"/>
              </a:rPr>
              <a:t>  厄运：</a:t>
            </a:r>
            <a:r>
              <a:rPr dirty="0" smtClean="0">
                <a:latin typeface="+mn-lt"/>
                <a:cs typeface="+mn-ea"/>
                <a:sym typeface="+mn-lt"/>
              </a:rPr>
              <a:t>困苦的遭遇；不幸的命运。</a:t>
            </a:r>
          </a:p>
          <a:p>
            <a:pPr marL="0" indent="0">
              <a:lnSpc>
                <a:spcPts val="4000"/>
              </a:lnSpc>
              <a:spcBef>
                <a:spcPct val="0"/>
              </a:spcBef>
              <a:buNone/>
            </a:pPr>
            <a:r>
              <a:rPr dirty="0" smtClean="0">
                <a:solidFill>
                  <a:srgbClr val="FF0000"/>
                </a:solidFill>
                <a:latin typeface="+mn-lt"/>
                <a:cs typeface="+mn-ea"/>
                <a:sym typeface="+mn-lt"/>
              </a:rPr>
              <a:t>  羸弱：</a:t>
            </a:r>
            <a:r>
              <a:rPr dirty="0" smtClean="0">
                <a:latin typeface="+mn-lt"/>
                <a:cs typeface="+mn-ea"/>
                <a:sym typeface="+mn-lt"/>
              </a:rPr>
              <a:t>瘦弱。羸，瘦。</a:t>
            </a:r>
          </a:p>
          <a:p>
            <a:pPr marL="0" indent="0">
              <a:lnSpc>
                <a:spcPts val="4000"/>
              </a:lnSpc>
              <a:spcBef>
                <a:spcPct val="0"/>
              </a:spcBef>
              <a:buNone/>
            </a:pPr>
            <a:r>
              <a:rPr dirty="0" smtClean="0">
                <a:solidFill>
                  <a:srgbClr val="FF0000"/>
                </a:solidFill>
                <a:latin typeface="+mn-lt"/>
                <a:cs typeface="+mn-ea"/>
                <a:sym typeface="+mn-lt"/>
              </a:rPr>
              <a:t>  告罄：</a:t>
            </a:r>
            <a:r>
              <a:rPr dirty="0" smtClean="0">
                <a:latin typeface="+mn-lt"/>
                <a:cs typeface="+mn-ea"/>
                <a:sym typeface="+mn-lt"/>
              </a:rPr>
              <a:t>指物资用完。罄，尽、空。</a:t>
            </a:r>
            <a:r>
              <a:rPr sz="2400" dirty="0">
                <a:latin typeface="+mn-lt"/>
                <a:cs typeface="+mn-ea"/>
                <a:sym typeface="+mn-lt"/>
              </a:rPr>
              <a:t> </a:t>
            </a:r>
          </a:p>
          <a:p>
            <a:pPr marL="0" indent="0">
              <a:lnSpc>
                <a:spcPts val="4000"/>
              </a:lnSpc>
              <a:spcBef>
                <a:spcPct val="0"/>
              </a:spcBef>
              <a:buNone/>
            </a:pPr>
            <a:r>
              <a:rPr sz="2400" dirty="0">
                <a:latin typeface="+mn-lt"/>
                <a:cs typeface="+mn-ea"/>
                <a:sym typeface="+mn-lt"/>
              </a:rPr>
              <a:t>    </a:t>
            </a:r>
            <a:r>
              <a:rPr sz="2400" dirty="0">
                <a:solidFill>
                  <a:srgbClr val="FF0000"/>
                </a:solidFill>
                <a:latin typeface="+mn-lt"/>
                <a:cs typeface="+mn-ea"/>
                <a:sym typeface="+mn-lt"/>
              </a:rPr>
              <a:t>    </a:t>
            </a:r>
            <a:r>
              <a:rPr sz="2400" dirty="0">
                <a:latin typeface="+mn-lt"/>
                <a:cs typeface="+mn-ea"/>
                <a:sym typeface="+mn-lt"/>
              </a:rPr>
              <a:t>    </a:t>
            </a:r>
          </a:p>
        </p:txBody>
      </p:sp>
      <p:pic>
        <p:nvPicPr>
          <p:cNvPr id="11266" name="图片 1" descr="图片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50176" y="3814763"/>
            <a:ext cx="2676525"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265">
                                            <p:txEl>
                                              <p:pRg st="1" end="1"/>
                                            </p:txEl>
                                          </p:spTgt>
                                        </p:tgtEl>
                                        <p:attrNameLst>
                                          <p:attrName>style.visibility</p:attrName>
                                        </p:attrNameLst>
                                      </p:cBhvr>
                                      <p:to>
                                        <p:strVal val="visible"/>
                                      </p:to>
                                    </p:set>
                                    <p:animEffect transition="in" filter="blinds(horizontal)">
                                      <p:cBhvr>
                                        <p:cTn id="7" dur="500"/>
                                        <p:tgtEl>
                                          <p:spTgt spid="1126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265">
                                            <p:txEl>
                                              <p:pRg st="2" end="2"/>
                                            </p:txEl>
                                          </p:spTgt>
                                        </p:tgtEl>
                                        <p:attrNameLst>
                                          <p:attrName>style.visibility</p:attrName>
                                        </p:attrNameLst>
                                      </p:cBhvr>
                                      <p:to>
                                        <p:strVal val="visible"/>
                                      </p:to>
                                    </p:set>
                                    <p:animEffect transition="in" filter="blinds(horizontal)">
                                      <p:cBhvr>
                                        <p:cTn id="12" dur="500"/>
                                        <p:tgtEl>
                                          <p:spTgt spid="1126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265">
                                            <p:txEl>
                                              <p:pRg st="3" end="3"/>
                                            </p:txEl>
                                          </p:spTgt>
                                        </p:tgtEl>
                                        <p:attrNameLst>
                                          <p:attrName>style.visibility</p:attrName>
                                        </p:attrNameLst>
                                      </p:cBhvr>
                                      <p:to>
                                        <p:strVal val="visible"/>
                                      </p:to>
                                    </p:set>
                                    <p:animEffect transition="in" filter="blinds(horizontal)">
                                      <p:cBhvr>
                                        <p:cTn id="17" dur="500"/>
                                        <p:tgtEl>
                                          <p:spTgt spid="1126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1265">
                                            <p:txEl>
                                              <p:pRg st="4" end="4"/>
                                            </p:txEl>
                                          </p:spTgt>
                                        </p:tgtEl>
                                        <p:attrNameLst>
                                          <p:attrName>style.visibility</p:attrName>
                                        </p:attrNameLst>
                                      </p:cBhvr>
                                      <p:to>
                                        <p:strVal val="visible"/>
                                      </p:to>
                                    </p:set>
                                    <p:animEffect transition="in" filter="blinds(horizontal)">
                                      <p:cBhvr>
                                        <p:cTn id="22" dur="500"/>
                                        <p:tgtEl>
                                          <p:spTgt spid="1126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265">
                                            <p:txEl>
                                              <p:pRg st="5" end="5"/>
                                            </p:txEl>
                                          </p:spTgt>
                                        </p:tgtEl>
                                        <p:attrNameLst>
                                          <p:attrName>style.visibility</p:attrName>
                                        </p:attrNameLst>
                                      </p:cBhvr>
                                      <p:to>
                                        <p:strVal val="visible"/>
                                      </p:to>
                                    </p:set>
                                    <p:animEffect transition="in" filter="blinds(horizontal)">
                                      <p:cBhvr>
                                        <p:cTn id="27" dur="500"/>
                                        <p:tgtEl>
                                          <p:spTgt spid="11265">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1265">
                                            <p:txEl>
                                              <p:pRg st="6" end="6"/>
                                            </p:txEl>
                                          </p:spTgt>
                                        </p:tgtEl>
                                        <p:attrNameLst>
                                          <p:attrName>style.visibility</p:attrName>
                                        </p:attrNameLst>
                                      </p:cBhvr>
                                      <p:to>
                                        <p:strVal val="visible"/>
                                      </p:to>
                                    </p:set>
                                    <p:animEffect transition="in" filter="blinds(horizontal)">
                                      <p:cBhvr>
                                        <p:cTn id="32" dur="500"/>
                                        <p:tgtEl>
                                          <p:spTgt spid="11265">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1265">
                                            <p:txEl>
                                              <p:pRg st="7" end="7"/>
                                            </p:txEl>
                                          </p:spTgt>
                                        </p:tgtEl>
                                        <p:attrNameLst>
                                          <p:attrName>style.visibility</p:attrName>
                                        </p:attrNameLst>
                                      </p:cBhvr>
                                      <p:to>
                                        <p:strVal val="visible"/>
                                      </p:to>
                                    </p:set>
                                    <p:animEffect transition="in" filter="blinds(horizontal)">
                                      <p:cBhvr>
                                        <p:cTn id="37" dur="500"/>
                                        <p:tgtEl>
                                          <p:spTgt spid="11265">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1265">
                                            <p:txEl>
                                              <p:pRg st="8" end="8"/>
                                            </p:txEl>
                                          </p:spTgt>
                                        </p:tgtEl>
                                        <p:attrNameLst>
                                          <p:attrName>style.visibility</p:attrName>
                                        </p:attrNameLst>
                                      </p:cBhvr>
                                      <p:to>
                                        <p:strVal val="visible"/>
                                      </p:to>
                                    </p:set>
                                    <p:animEffect transition="in" filter="blinds(horizontal)">
                                      <p:cBhvr>
                                        <p:cTn id="42" dur="500"/>
                                        <p:tgtEl>
                                          <p:spTgt spid="11265">
                                            <p:txEl>
                                              <p:pRg st="8" end="8"/>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1265">
                                            <p:txEl>
                                              <p:pRg st="9" end="9"/>
                                            </p:txEl>
                                          </p:spTgt>
                                        </p:tgtEl>
                                        <p:attrNameLst>
                                          <p:attrName>style.visibility</p:attrName>
                                        </p:attrNameLst>
                                      </p:cBhvr>
                                      <p:to>
                                        <p:strVal val="visible"/>
                                      </p:to>
                                    </p:set>
                                    <p:animEffect transition="in" filter="blinds(horizontal)">
                                      <p:cBhvr>
                                        <p:cTn id="47" dur="500"/>
                                        <p:tgtEl>
                                          <p:spTgt spid="11265">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1265">
                                            <p:txEl>
                                              <p:pRg st="10" end="10"/>
                                            </p:txEl>
                                          </p:spTgt>
                                        </p:tgtEl>
                                        <p:attrNameLst>
                                          <p:attrName>style.visibility</p:attrName>
                                        </p:attrNameLst>
                                      </p:cBhvr>
                                      <p:to>
                                        <p:strVal val="visible"/>
                                      </p:to>
                                    </p:set>
                                    <p:animEffect transition="in" filter="blinds(horizontal)">
                                      <p:cBhvr>
                                        <p:cTn id="52" dur="500"/>
                                        <p:tgtEl>
                                          <p:spTgt spid="1126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2"/>
          <p:cNvSpPr>
            <a:spLocks noGrp="1" noChangeArrowheads="1"/>
          </p:cNvSpPr>
          <p:nvPr>
            <p:ph idx="1"/>
          </p:nvPr>
        </p:nvSpPr>
        <p:spPr>
          <a:xfrm>
            <a:off x="1908175" y="790575"/>
            <a:ext cx="8299450" cy="5684838"/>
          </a:xfrm>
        </p:spPr>
        <p:txBody>
          <a:bodyPr>
            <a:noAutofit/>
          </a:bodyPr>
          <a:lstStyle/>
          <a:p>
            <a:pPr marL="0" indent="0">
              <a:lnSpc>
                <a:spcPts val="3800"/>
              </a:lnSpc>
              <a:spcBef>
                <a:spcPct val="0"/>
              </a:spcBef>
              <a:buNone/>
            </a:pPr>
            <a:r>
              <a:rPr dirty="0" smtClean="0">
                <a:solidFill>
                  <a:srgbClr val="FF0000"/>
                </a:solidFill>
                <a:latin typeface="+mn-lt"/>
                <a:cs typeface="+mn-ea"/>
                <a:sym typeface="+mn-lt"/>
              </a:rPr>
              <a:t>不可思议：</a:t>
            </a:r>
            <a:r>
              <a:rPr dirty="0" smtClean="0">
                <a:latin typeface="+mn-lt"/>
                <a:cs typeface="+mn-ea"/>
                <a:sym typeface="+mn-lt"/>
              </a:rPr>
              <a:t>不可想象，不能理解。</a:t>
            </a:r>
          </a:p>
          <a:p>
            <a:pPr marL="0" indent="0">
              <a:lnSpc>
                <a:spcPts val="3800"/>
              </a:lnSpc>
              <a:spcBef>
                <a:spcPct val="0"/>
              </a:spcBef>
              <a:buNone/>
            </a:pPr>
            <a:r>
              <a:rPr dirty="0" smtClean="0">
                <a:solidFill>
                  <a:srgbClr val="FF0000"/>
                </a:solidFill>
                <a:latin typeface="+mn-lt"/>
                <a:cs typeface="+mn-ea"/>
                <a:sym typeface="+mn-lt"/>
              </a:rPr>
              <a:t>风餐露宿：</a:t>
            </a:r>
            <a:r>
              <a:rPr dirty="0" smtClean="0">
                <a:latin typeface="+mn-lt"/>
                <a:cs typeface="+mn-ea"/>
                <a:sym typeface="+mn-lt"/>
              </a:rPr>
              <a:t>形容旅途或野外生活的艰苦。</a:t>
            </a:r>
          </a:p>
          <a:p>
            <a:pPr marL="0" indent="0">
              <a:lnSpc>
                <a:spcPts val="3800"/>
              </a:lnSpc>
              <a:spcBef>
                <a:spcPct val="0"/>
              </a:spcBef>
              <a:buNone/>
            </a:pPr>
            <a:r>
              <a:rPr dirty="0" smtClean="0">
                <a:solidFill>
                  <a:srgbClr val="FF0000"/>
                </a:solidFill>
                <a:latin typeface="+mn-lt"/>
                <a:cs typeface="+mn-ea"/>
                <a:sym typeface="+mn-lt"/>
              </a:rPr>
              <a:t>夺眶而出：</a:t>
            </a:r>
            <a:r>
              <a:rPr dirty="0" smtClean="0">
                <a:latin typeface="+mn-lt"/>
                <a:cs typeface="+mn-ea"/>
                <a:sym typeface="+mn-lt"/>
              </a:rPr>
              <a:t>眼泪从眼眶中一下子涌出来。</a:t>
            </a:r>
          </a:p>
          <a:p>
            <a:pPr marL="0" indent="0">
              <a:lnSpc>
                <a:spcPts val="3800"/>
              </a:lnSpc>
              <a:spcBef>
                <a:spcPct val="0"/>
              </a:spcBef>
              <a:buNone/>
            </a:pPr>
            <a:r>
              <a:rPr dirty="0" smtClean="0">
                <a:solidFill>
                  <a:srgbClr val="FF0000"/>
                </a:solidFill>
                <a:latin typeface="+mn-lt"/>
                <a:cs typeface="+mn-ea"/>
                <a:sym typeface="+mn-lt"/>
              </a:rPr>
              <a:t>毛骨悚然：</a:t>
            </a:r>
            <a:r>
              <a:rPr dirty="0" smtClean="0">
                <a:latin typeface="+mn-lt"/>
                <a:cs typeface="+mn-ea"/>
                <a:sym typeface="+mn-lt"/>
              </a:rPr>
              <a:t>形容十分恐惧的样子。</a:t>
            </a:r>
          </a:p>
          <a:p>
            <a:pPr marL="0" indent="0">
              <a:lnSpc>
                <a:spcPts val="3800"/>
              </a:lnSpc>
              <a:spcBef>
                <a:spcPct val="0"/>
              </a:spcBef>
              <a:buNone/>
            </a:pPr>
            <a:r>
              <a:rPr dirty="0" smtClean="0">
                <a:solidFill>
                  <a:srgbClr val="FF0000"/>
                </a:solidFill>
                <a:latin typeface="+mn-lt"/>
                <a:cs typeface="+mn-ea"/>
                <a:sym typeface="+mn-lt"/>
              </a:rPr>
              <a:t>耀武扬威：</a:t>
            </a:r>
            <a:r>
              <a:rPr dirty="0" smtClean="0">
                <a:latin typeface="+mn-lt"/>
                <a:cs typeface="+mn-ea"/>
                <a:sym typeface="+mn-lt"/>
              </a:rPr>
              <a:t>炫耀武力，显示威风。</a:t>
            </a:r>
          </a:p>
          <a:p>
            <a:pPr marL="0" indent="0">
              <a:lnSpc>
                <a:spcPts val="3800"/>
              </a:lnSpc>
              <a:spcBef>
                <a:spcPct val="0"/>
              </a:spcBef>
              <a:buNone/>
            </a:pPr>
            <a:r>
              <a:rPr dirty="0" smtClean="0">
                <a:solidFill>
                  <a:srgbClr val="FF0000"/>
                </a:solidFill>
                <a:latin typeface="+mn-lt"/>
                <a:cs typeface="+mn-ea"/>
                <a:sym typeface="+mn-lt"/>
              </a:rPr>
              <a:t>怏怏不乐：</a:t>
            </a:r>
            <a:r>
              <a:rPr dirty="0" smtClean="0">
                <a:latin typeface="+mn-lt"/>
                <a:cs typeface="+mn-ea"/>
                <a:sym typeface="+mn-lt"/>
              </a:rPr>
              <a:t>形容不满意或不高兴的神情。</a:t>
            </a:r>
          </a:p>
          <a:p>
            <a:pPr marL="0" indent="0">
              <a:lnSpc>
                <a:spcPts val="3800"/>
              </a:lnSpc>
              <a:spcBef>
                <a:spcPct val="0"/>
              </a:spcBef>
              <a:buNone/>
            </a:pPr>
            <a:r>
              <a:rPr dirty="0" smtClean="0">
                <a:solidFill>
                  <a:srgbClr val="FF0000"/>
                </a:solidFill>
                <a:latin typeface="+mn-lt"/>
                <a:cs typeface="+mn-ea"/>
                <a:sym typeface="+mn-lt"/>
              </a:rPr>
              <a:t>姗姗来迟：</a:t>
            </a:r>
            <a:r>
              <a:rPr dirty="0" smtClean="0">
                <a:latin typeface="+mn-lt"/>
                <a:cs typeface="+mn-ea"/>
                <a:sym typeface="+mn-lt"/>
              </a:rPr>
              <a:t>形容来得很晚。</a:t>
            </a:r>
          </a:p>
          <a:p>
            <a:pPr marL="0" indent="0">
              <a:lnSpc>
                <a:spcPts val="3800"/>
              </a:lnSpc>
              <a:spcBef>
                <a:spcPct val="0"/>
              </a:spcBef>
              <a:buNone/>
            </a:pPr>
            <a:r>
              <a:rPr dirty="0" smtClean="0">
                <a:solidFill>
                  <a:srgbClr val="FF0000"/>
                </a:solidFill>
                <a:latin typeface="+mn-lt"/>
                <a:cs typeface="+mn-ea"/>
                <a:sym typeface="+mn-lt"/>
              </a:rPr>
              <a:t>忧心忡忡：</a:t>
            </a:r>
            <a:r>
              <a:rPr dirty="0" smtClean="0">
                <a:latin typeface="+mn-lt"/>
                <a:cs typeface="+mn-ea"/>
                <a:sym typeface="+mn-lt"/>
              </a:rPr>
              <a:t>形容忧愁不安的样子。</a:t>
            </a:r>
          </a:p>
          <a:p>
            <a:pPr marL="0" indent="0">
              <a:lnSpc>
                <a:spcPts val="3800"/>
              </a:lnSpc>
              <a:spcBef>
                <a:spcPct val="0"/>
              </a:spcBef>
              <a:buNone/>
            </a:pPr>
            <a:r>
              <a:rPr dirty="0" smtClean="0">
                <a:solidFill>
                  <a:srgbClr val="FF0000"/>
                </a:solidFill>
                <a:latin typeface="+mn-lt"/>
                <a:cs typeface="+mn-ea"/>
                <a:sym typeface="+mn-lt"/>
              </a:rPr>
              <a:t>念念有词：</a:t>
            </a:r>
            <a:r>
              <a:rPr dirty="0" smtClean="0">
                <a:latin typeface="+mn-lt"/>
                <a:cs typeface="+mn-ea"/>
                <a:sym typeface="+mn-lt"/>
              </a:rPr>
              <a:t>指人不停地自言自语。</a:t>
            </a:r>
          </a:p>
          <a:p>
            <a:pPr marL="0" indent="0">
              <a:lnSpc>
                <a:spcPts val="3800"/>
              </a:lnSpc>
              <a:spcBef>
                <a:spcPct val="0"/>
              </a:spcBef>
              <a:buNone/>
            </a:pPr>
            <a:r>
              <a:rPr dirty="0" smtClean="0">
                <a:solidFill>
                  <a:srgbClr val="FF0000"/>
                </a:solidFill>
                <a:latin typeface="+mn-lt"/>
                <a:cs typeface="+mn-ea"/>
                <a:sym typeface="+mn-lt"/>
              </a:rPr>
              <a:t>语无伦次：</a:t>
            </a:r>
            <a:r>
              <a:rPr dirty="0" smtClean="0">
                <a:latin typeface="+mn-lt"/>
                <a:cs typeface="+mn-ea"/>
                <a:sym typeface="+mn-lt"/>
              </a:rPr>
              <a:t>话讲得很乱，没有条理层次。</a:t>
            </a:r>
          </a:p>
          <a:p>
            <a:pPr marL="0" indent="0">
              <a:lnSpc>
                <a:spcPts val="3800"/>
              </a:lnSpc>
              <a:spcBef>
                <a:spcPct val="0"/>
              </a:spcBef>
              <a:buNone/>
            </a:pPr>
            <a:r>
              <a:rPr dirty="0" smtClean="0">
                <a:solidFill>
                  <a:srgbClr val="FF0000"/>
                </a:solidFill>
                <a:latin typeface="+mn-lt"/>
                <a:cs typeface="+mn-ea"/>
                <a:sym typeface="+mn-lt"/>
              </a:rPr>
              <a:t>精打细算：</a:t>
            </a:r>
            <a:r>
              <a:rPr dirty="0" smtClean="0">
                <a:latin typeface="+mn-lt"/>
                <a:cs typeface="+mn-ea"/>
                <a:sym typeface="+mn-lt"/>
              </a:rPr>
              <a:t>(在使用人力物力上)仔细地计算。</a:t>
            </a:r>
          </a:p>
          <a:p>
            <a:pPr marL="0" indent="0">
              <a:lnSpc>
                <a:spcPts val="3800"/>
              </a:lnSpc>
              <a:spcBef>
                <a:spcPct val="0"/>
              </a:spcBef>
              <a:buNone/>
            </a:pPr>
            <a:r>
              <a:rPr dirty="0" smtClean="0">
                <a:solidFill>
                  <a:srgbClr val="FF0000"/>
                </a:solidFill>
                <a:latin typeface="+mn-lt"/>
                <a:cs typeface="+mn-ea"/>
                <a:sym typeface="+mn-lt"/>
              </a:rPr>
              <a:t>海市蜃楼：</a:t>
            </a:r>
            <a:r>
              <a:rPr dirty="0" smtClean="0">
                <a:latin typeface="+mn-lt"/>
                <a:cs typeface="+mn-ea"/>
                <a:sym typeface="+mn-lt"/>
              </a:rPr>
              <a:t>比喻虚幻的事物。</a:t>
            </a:r>
            <a:endParaRPr sz="2400" dirty="0">
              <a:latin typeface="+mn-lt"/>
              <a:cs typeface="+mn-ea"/>
              <a:sym typeface="+mn-lt"/>
            </a:endParaRPr>
          </a:p>
          <a:p>
            <a:pPr marL="0" indent="0">
              <a:lnSpc>
                <a:spcPts val="3800"/>
              </a:lnSpc>
              <a:spcBef>
                <a:spcPct val="0"/>
              </a:spcBef>
              <a:buNone/>
            </a:pPr>
            <a:r>
              <a:rPr sz="2400" dirty="0">
                <a:latin typeface="+mn-lt"/>
                <a:cs typeface="+mn-ea"/>
                <a:sym typeface="+mn-lt"/>
              </a:rPr>
              <a:t>          </a:t>
            </a:r>
            <a:endParaRPr dirty="0" smtClean="0">
              <a:latin typeface="+mn-lt"/>
              <a:cs typeface="+mn-ea"/>
              <a:sym typeface="+mn-lt"/>
            </a:endParaRPr>
          </a:p>
          <a:p>
            <a:pPr marL="0" indent="0">
              <a:buNone/>
            </a:pPr>
            <a:endParaRPr dirty="0" smtClean="0">
              <a:latin typeface="+mn-lt"/>
              <a:cs typeface="+mn-ea"/>
              <a:sym typeface="+mn-lt"/>
            </a:endParaRPr>
          </a:p>
        </p:txBody>
      </p:sp>
      <p:pic>
        <p:nvPicPr>
          <p:cNvPr id="2" name="图片 1" descr="图片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85175" y="2282825"/>
            <a:ext cx="2025650"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7" dur="500"/>
                                        <p:tgtEl>
                                          <p:spTgt spid="122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12" dur="500"/>
                                        <p:tgtEl>
                                          <p:spTgt spid="1229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2290">
                                            <p:txEl>
                                              <p:pRg st="2" end="2"/>
                                            </p:txEl>
                                          </p:spTgt>
                                        </p:tgtEl>
                                        <p:attrNameLst>
                                          <p:attrName>style.visibility</p:attrName>
                                        </p:attrNameLst>
                                      </p:cBhvr>
                                      <p:to>
                                        <p:strVal val="visible"/>
                                      </p:to>
                                    </p:set>
                                    <p:animEffect transition="in" filter="blinds(horizontal)">
                                      <p:cBhvr>
                                        <p:cTn id="17" dur="500"/>
                                        <p:tgtEl>
                                          <p:spTgt spid="1229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2290">
                                            <p:txEl>
                                              <p:pRg st="3" end="3"/>
                                            </p:txEl>
                                          </p:spTgt>
                                        </p:tgtEl>
                                        <p:attrNameLst>
                                          <p:attrName>style.visibility</p:attrName>
                                        </p:attrNameLst>
                                      </p:cBhvr>
                                      <p:to>
                                        <p:strVal val="visible"/>
                                      </p:to>
                                    </p:set>
                                    <p:animEffect transition="in" filter="blinds(horizontal)">
                                      <p:cBhvr>
                                        <p:cTn id="22" dur="500"/>
                                        <p:tgtEl>
                                          <p:spTgt spid="1229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2290">
                                            <p:txEl>
                                              <p:pRg st="4" end="4"/>
                                            </p:txEl>
                                          </p:spTgt>
                                        </p:tgtEl>
                                        <p:attrNameLst>
                                          <p:attrName>style.visibility</p:attrName>
                                        </p:attrNameLst>
                                      </p:cBhvr>
                                      <p:to>
                                        <p:strVal val="visible"/>
                                      </p:to>
                                    </p:set>
                                    <p:animEffect transition="in" filter="blinds(horizontal)">
                                      <p:cBhvr>
                                        <p:cTn id="27" dur="500"/>
                                        <p:tgtEl>
                                          <p:spTgt spid="12290">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2290">
                                            <p:txEl>
                                              <p:pRg st="5" end="5"/>
                                            </p:txEl>
                                          </p:spTgt>
                                        </p:tgtEl>
                                        <p:attrNameLst>
                                          <p:attrName>style.visibility</p:attrName>
                                        </p:attrNameLst>
                                      </p:cBhvr>
                                      <p:to>
                                        <p:strVal val="visible"/>
                                      </p:to>
                                    </p:set>
                                    <p:animEffect transition="in" filter="blinds(horizontal)">
                                      <p:cBhvr>
                                        <p:cTn id="32" dur="500"/>
                                        <p:tgtEl>
                                          <p:spTgt spid="12290">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2290">
                                            <p:txEl>
                                              <p:pRg st="6" end="6"/>
                                            </p:txEl>
                                          </p:spTgt>
                                        </p:tgtEl>
                                        <p:attrNameLst>
                                          <p:attrName>style.visibility</p:attrName>
                                        </p:attrNameLst>
                                      </p:cBhvr>
                                      <p:to>
                                        <p:strVal val="visible"/>
                                      </p:to>
                                    </p:set>
                                    <p:animEffect transition="in" filter="blinds(horizontal)">
                                      <p:cBhvr>
                                        <p:cTn id="37" dur="500"/>
                                        <p:tgtEl>
                                          <p:spTgt spid="12290">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2290">
                                            <p:txEl>
                                              <p:pRg st="7" end="7"/>
                                            </p:txEl>
                                          </p:spTgt>
                                        </p:tgtEl>
                                        <p:attrNameLst>
                                          <p:attrName>style.visibility</p:attrName>
                                        </p:attrNameLst>
                                      </p:cBhvr>
                                      <p:to>
                                        <p:strVal val="visible"/>
                                      </p:to>
                                    </p:set>
                                    <p:animEffect transition="in" filter="blinds(horizontal)">
                                      <p:cBhvr>
                                        <p:cTn id="42" dur="500"/>
                                        <p:tgtEl>
                                          <p:spTgt spid="12290">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2290">
                                            <p:txEl>
                                              <p:pRg st="8" end="8"/>
                                            </p:txEl>
                                          </p:spTgt>
                                        </p:tgtEl>
                                        <p:attrNameLst>
                                          <p:attrName>style.visibility</p:attrName>
                                        </p:attrNameLst>
                                      </p:cBhvr>
                                      <p:to>
                                        <p:strVal val="visible"/>
                                      </p:to>
                                    </p:set>
                                    <p:animEffect transition="in" filter="blinds(horizontal)">
                                      <p:cBhvr>
                                        <p:cTn id="47" dur="500"/>
                                        <p:tgtEl>
                                          <p:spTgt spid="12290">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2290">
                                            <p:txEl>
                                              <p:pRg st="9" end="9"/>
                                            </p:txEl>
                                          </p:spTgt>
                                        </p:tgtEl>
                                        <p:attrNameLst>
                                          <p:attrName>style.visibility</p:attrName>
                                        </p:attrNameLst>
                                      </p:cBhvr>
                                      <p:to>
                                        <p:strVal val="visible"/>
                                      </p:to>
                                    </p:set>
                                    <p:animEffect transition="in" filter="blinds(horizontal)">
                                      <p:cBhvr>
                                        <p:cTn id="52" dur="500"/>
                                        <p:tgtEl>
                                          <p:spTgt spid="12290">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12290">
                                            <p:txEl>
                                              <p:pRg st="10" end="10"/>
                                            </p:txEl>
                                          </p:spTgt>
                                        </p:tgtEl>
                                        <p:attrNameLst>
                                          <p:attrName>style.visibility</p:attrName>
                                        </p:attrNameLst>
                                      </p:cBhvr>
                                      <p:to>
                                        <p:strVal val="visible"/>
                                      </p:to>
                                    </p:set>
                                    <p:animEffect transition="in" filter="blinds(horizontal)">
                                      <p:cBhvr>
                                        <p:cTn id="57" dur="500"/>
                                        <p:tgtEl>
                                          <p:spTgt spid="12290">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2290">
                                            <p:txEl>
                                              <p:pRg st="11" end="11"/>
                                            </p:txEl>
                                          </p:spTgt>
                                        </p:tgtEl>
                                        <p:attrNameLst>
                                          <p:attrName>style.visibility</p:attrName>
                                        </p:attrNameLst>
                                      </p:cBhvr>
                                      <p:to>
                                        <p:strVal val="visible"/>
                                      </p:to>
                                    </p:set>
                                    <p:animEffect transition="in" filter="blinds(horizontal)">
                                      <p:cBhvr>
                                        <p:cTn id="62" dur="500"/>
                                        <p:tgtEl>
                                          <p:spTgt spid="1229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主题2">
  <a:themeElements>
    <a:clrScheme name="自定义 396">
      <a:dk1>
        <a:srgbClr val="5F5F5F"/>
      </a:dk1>
      <a:lt1>
        <a:srgbClr val="FFFFFF"/>
      </a:lt1>
      <a:dk2>
        <a:srgbClr val="5F5F5F"/>
      </a:dk2>
      <a:lt2>
        <a:srgbClr val="FFFFFF"/>
      </a:lt2>
      <a:accent1>
        <a:srgbClr val="E37621"/>
      </a:accent1>
      <a:accent2>
        <a:srgbClr val="9FBE3C"/>
      </a:accent2>
      <a:accent3>
        <a:srgbClr val="DCAB48"/>
      </a:accent3>
      <a:accent4>
        <a:srgbClr val="8F2578"/>
      </a:accent4>
      <a:accent5>
        <a:srgbClr val="82653D"/>
      </a:accent5>
      <a:accent6>
        <a:srgbClr val="A15547"/>
      </a:accent6>
      <a:hlink>
        <a:srgbClr val="00B0F0"/>
      </a:hlink>
      <a:folHlink>
        <a:srgbClr val="AFB2B4"/>
      </a:folHlink>
    </a:clrScheme>
    <a:fontScheme name="scdyzf25">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charset="-122"/>
          </a:defRPr>
        </a:defPPr>
      </a:lstStyle>
    </a:txDef>
  </a:objectDefaults>
  <a:extraClrSchemeLst/>
  <a:extLst>
    <a:ext uri="{05A4C25C-085E-4340-85A3-A5531E510DB2}">
      <thm15:themeFamily xmlns:thm15="http://schemas.microsoft.com/office/thememl/2012/main" name="主题2" id="{B287128D-ECA3-41A2-A9C8-0B38920BB67C}" vid="{2AB02E6C-E291-45C0-95B0-1D61792319D2}"/>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主题2">
  <a:themeElements>
    <a:clrScheme name="自定义 396">
      <a:dk1>
        <a:srgbClr val="5F5F5F"/>
      </a:dk1>
      <a:lt1>
        <a:srgbClr val="FFFFFF"/>
      </a:lt1>
      <a:dk2>
        <a:srgbClr val="5F5F5F"/>
      </a:dk2>
      <a:lt2>
        <a:srgbClr val="FFFFFF"/>
      </a:lt2>
      <a:accent1>
        <a:srgbClr val="E37621"/>
      </a:accent1>
      <a:accent2>
        <a:srgbClr val="9FBE3C"/>
      </a:accent2>
      <a:accent3>
        <a:srgbClr val="DCAB48"/>
      </a:accent3>
      <a:accent4>
        <a:srgbClr val="8F2578"/>
      </a:accent4>
      <a:accent5>
        <a:srgbClr val="82653D"/>
      </a:accent5>
      <a:accent6>
        <a:srgbClr val="A15547"/>
      </a:accent6>
      <a:hlink>
        <a:srgbClr val="00B0F0"/>
      </a:hlink>
      <a:folHlink>
        <a:srgbClr val="AFB2B4"/>
      </a:folHlink>
    </a:clrScheme>
    <a:fontScheme name="scdyzf25">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charset="-122"/>
          </a:defRPr>
        </a:defPPr>
      </a:lstStyle>
    </a:txDef>
  </a:objectDefaults>
  <a:extraClrSchemeLst/>
  <a:extLst>
    <a:ext uri="{05A4C25C-085E-4340-85A3-A5531E510DB2}">
      <thm15:themeFamily xmlns:thm15="http://schemas.microsoft.com/office/thememl/2012/main" name="主题2" id="{B287128D-ECA3-41A2-A9C8-0B38920BB67C}" vid="{2AB02E6C-E291-45C0-95B0-1D61792319D2}"/>
    </a:ext>
  </a:extLst>
</a:theme>
</file>

<file path=ppt/theme/theme4.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1366</Words>
  <Application>Microsoft Office PowerPoint</Application>
  <PresentationFormat>宽屏</PresentationFormat>
  <Paragraphs>153</Paragraphs>
  <Slides>32</Slides>
  <Notes>3</Notes>
  <HiddenSlides>0</HiddenSlides>
  <MMClips>0</MMClips>
  <ScaleCrop>false</ScaleCrop>
  <HeadingPairs>
    <vt:vector size="6" baseType="variant">
      <vt:variant>
        <vt:lpstr>已用的字体</vt:lpstr>
      </vt:variant>
      <vt:variant>
        <vt:i4>8</vt:i4>
      </vt:variant>
      <vt:variant>
        <vt:lpstr>主题</vt:lpstr>
      </vt:variant>
      <vt:variant>
        <vt:i4>5</vt:i4>
      </vt:variant>
      <vt:variant>
        <vt:lpstr>幻灯片标题</vt:lpstr>
      </vt:variant>
      <vt:variant>
        <vt:i4>32</vt:i4>
      </vt:variant>
    </vt:vector>
  </HeadingPairs>
  <TitlesOfParts>
    <vt:vector size="45" baseType="lpstr">
      <vt:lpstr>Meiryo</vt:lpstr>
      <vt:lpstr>宋体</vt:lpstr>
      <vt:lpstr>微软雅黑</vt:lpstr>
      <vt:lpstr>幼圆</vt:lpstr>
      <vt:lpstr>Arial</vt:lpstr>
      <vt:lpstr>Calibri</vt:lpstr>
      <vt:lpstr>Calibri Light</vt:lpstr>
      <vt:lpstr>Webdings</vt:lpstr>
      <vt:lpstr>主题2</vt:lpstr>
      <vt:lpstr>1_Office 主题</vt:lpstr>
      <vt:lpstr>1_主题2</vt:lpstr>
      <vt:lpstr>2_Office 主题</vt:lpstr>
      <vt:lpstr>Office Theme</vt:lpstr>
      <vt:lpstr>伟大的悲剧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155</cp:revision>
  <dcterms:created xsi:type="dcterms:W3CDTF">2018-01-19T05:09:53Z</dcterms:created>
  <dcterms:modified xsi:type="dcterms:W3CDTF">2021-12-19T09:44:38Z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