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9" r:id="rId1"/>
    <p:sldMasterId id="2147483848" r:id="rId2"/>
    <p:sldMasterId id="2147483923" r:id="rId3"/>
  </p:sldMasterIdLst>
  <p:notesMasterIdLst>
    <p:notesMasterId r:id="rId28"/>
  </p:notesMasterIdLst>
  <p:sldIdLst>
    <p:sldId id="256" r:id="rId4"/>
    <p:sldId id="310" r:id="rId5"/>
    <p:sldId id="313" r:id="rId6"/>
    <p:sldId id="320" r:id="rId7"/>
    <p:sldId id="312" r:id="rId8"/>
    <p:sldId id="319" r:id="rId9"/>
    <p:sldId id="311" r:id="rId10"/>
    <p:sldId id="309" r:id="rId11"/>
    <p:sldId id="308" r:id="rId12"/>
    <p:sldId id="314" r:id="rId13"/>
    <p:sldId id="315" r:id="rId14"/>
    <p:sldId id="316" r:id="rId15"/>
    <p:sldId id="317" r:id="rId16"/>
    <p:sldId id="318" r:id="rId17"/>
    <p:sldId id="321" r:id="rId18"/>
    <p:sldId id="322" r:id="rId19"/>
    <p:sldId id="323" r:id="rId20"/>
    <p:sldId id="324" r:id="rId21"/>
    <p:sldId id="325" r:id="rId22"/>
    <p:sldId id="326" r:id="rId23"/>
    <p:sldId id="327" r:id="rId24"/>
    <p:sldId id="328" r:id="rId25"/>
    <p:sldId id="329" r:id="rId26"/>
    <p:sldId id="330" r:id="rId27"/>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64" userDrawn="1">
          <p15:clr>
            <a:srgbClr val="A4A3A4"/>
          </p15:clr>
        </p15:guide>
        <p15:guide id="2" pos="39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FF"/>
    <a:srgbClr val="FF00FF"/>
    <a:srgbClr val="CCFFFF"/>
    <a:srgbClr val="CCFF99"/>
    <a:srgbClr val="99FF99"/>
    <a:srgbClr val="99FFCC"/>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41" autoAdjust="0"/>
    <p:restoredTop sz="96314" autoAdjust="0"/>
  </p:normalViewPr>
  <p:slideViewPr>
    <p:cSldViewPr snapToGrid="0">
      <p:cViewPr varScale="1">
        <p:scale>
          <a:sx n="108" d="100"/>
          <a:sy n="108" d="100"/>
        </p:scale>
        <p:origin x="786" y="114"/>
      </p:cViewPr>
      <p:guideLst>
        <p:guide orient="horz" pos="2164"/>
        <p:guide pos="3940"/>
      </p:guideLst>
    </p:cSldViewPr>
  </p:slideViewPr>
  <p:notesTextViewPr>
    <p:cViewPr>
      <p:scale>
        <a:sx n="1" d="1"/>
        <a:sy n="1" d="1"/>
      </p:scale>
      <p:origin x="0" y="0"/>
    </p:cViewPr>
  </p:notesTextViewPr>
  <p:sorterViewPr>
    <p:cViewPr>
      <p:scale>
        <a:sx n="124" d="100"/>
        <a:sy n="124"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buFontTx/>
              <a:buNone/>
              <a:defRPr sz="1200">
                <a:latin typeface="Arial" pitchFamily="34" charset="0"/>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buFontTx/>
              <a:buNone/>
              <a:defRPr sz="1200">
                <a:latin typeface="Arial" pitchFamily="34" charset="0"/>
              </a:defRPr>
            </a:lvl1pPr>
          </a:lstStyle>
          <a:p>
            <a:pPr>
              <a:defRPr/>
            </a:pPr>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buFontTx/>
              <a:buNone/>
              <a:defRPr sz="1200">
                <a:latin typeface="Arial" pitchFamily="34" charset="0"/>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buFont typeface="Arial" pitchFamily="34" charset="0"/>
              <a:buNone/>
              <a:defRPr sz="1200">
                <a:latin typeface="Arial" pitchFamily="34" charset="0"/>
              </a:defRPr>
            </a:lvl1pPr>
          </a:lstStyle>
          <a:p>
            <a:pPr>
              <a:defRPr/>
            </a:pPr>
            <a:fld id="{91DC40D4-EC4E-4CC0-ACA3-0573046736E4}" type="slidenum">
              <a:rPr lang="zh-CN" altLang="en-US"/>
              <a:pPr>
                <a:defRPr/>
              </a:pPr>
              <a:t>‹#›</a:t>
            </a:fld>
            <a:endParaRPr lang="zh-CN" altLang="en-US"/>
          </a:p>
        </p:txBody>
      </p:sp>
    </p:spTree>
    <p:extLst>
      <p:ext uri="{BB962C8B-B14F-4D97-AF65-F5344CB8AC3E}">
        <p14:creationId xmlns:p14="http://schemas.microsoft.com/office/powerpoint/2010/main" val="129861846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2662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43702FA1-21CC-4842-A151-657C28C69814}" type="slidenum">
              <a:rPr lang="zh-CN" altLang="en-US" smtClean="0"/>
              <a:pPr eaLnBrk="1" hangingPunct="1"/>
              <a:t>1</a:t>
            </a:fld>
            <a:endParaRPr lang="zh-CN" altLang="en-US" smtClean="0"/>
          </a:p>
        </p:txBody>
      </p:sp>
    </p:spTree>
    <p:extLst>
      <p:ext uri="{BB962C8B-B14F-4D97-AF65-F5344CB8AC3E}">
        <p14:creationId xmlns:p14="http://schemas.microsoft.com/office/powerpoint/2010/main" val="16054179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a:defRPr/>
            </a:pPr>
            <a:fld id="{91DC40D4-EC4E-4CC0-ACA3-0573046736E4}" type="slidenum">
              <a:rPr lang="zh-CN" altLang="en-US" smtClean="0"/>
              <a:pPr>
                <a:defRPr/>
              </a:pPr>
              <a:t>12</a:t>
            </a:fld>
            <a:endParaRPr lang="zh-CN" altLang="en-US"/>
          </a:p>
        </p:txBody>
      </p:sp>
    </p:spTree>
    <p:extLst>
      <p:ext uri="{BB962C8B-B14F-4D97-AF65-F5344CB8AC3E}">
        <p14:creationId xmlns:p14="http://schemas.microsoft.com/office/powerpoint/2010/main" val="36424930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608679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61764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5920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68145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67903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77835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79142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032321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27028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2083585"/>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08385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9096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2399572"/>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78122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78914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90175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85841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85670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36010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82763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83302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00237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0087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68370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55137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8662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4239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11381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06117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71923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9"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67" r:id="rId1"/>
    <p:sldLayoutId id="2147483868" r:id="rId2"/>
    <p:sldLayoutId id="2147483909" r:id="rId3"/>
    <p:sldLayoutId id="2147483910" r:id="rId4"/>
    <p:sldLayoutId id="2147483911" r:id="rId5"/>
    <p:sldLayoutId id="2147483912" r:id="rId6"/>
    <p:sldLayoutId id="2147483913" r:id="rId7"/>
    <p:sldLayoutId id="2147483914" r:id="rId8"/>
    <p:sldLayoutId id="2147483915" r:id="rId9"/>
    <p:sldLayoutId id="2147483916" r:id="rId10"/>
    <p:sldLayoutId id="2147483917" r:id="rId11"/>
    <p:sldLayoutId id="2147483918" r:id="rId12"/>
    <p:sldLayoutId id="2147483919" r:id="rId13"/>
    <p:sldLayoutId id="2147483920" r:id="rId14"/>
    <p:sldLayoutId id="2147483921" r:id="rId15"/>
    <p:sldLayoutId id="2147483922" r:id="rId16"/>
    <p:sldLayoutId id="2147483908" r:id="rId17"/>
  </p:sldLayoutIdLst>
  <p:txStyles>
    <p:titleStyle>
      <a:lvl1pPr algn="ctr" rtl="0" eaLnBrk="0" fontAlgn="base" hangingPunct="0">
        <a:spcBef>
          <a:spcPct val="0"/>
        </a:spcBef>
        <a:spcAft>
          <a:spcPct val="0"/>
        </a:spcAft>
        <a:defRPr sz="2800" b="1" kern="1200">
          <a:solidFill>
            <a:schemeClr val="tx1"/>
          </a:solidFill>
          <a:latin typeface="+mj-lt"/>
          <a:ea typeface="+mj-ea"/>
          <a:cs typeface="+mj-cs"/>
        </a:defRPr>
      </a:lvl1pPr>
      <a:lvl2pPr algn="ctr" rtl="0" eaLnBrk="0" fontAlgn="base" hangingPunct="0">
        <a:spcBef>
          <a:spcPct val="0"/>
        </a:spcBef>
        <a:spcAft>
          <a:spcPct val="0"/>
        </a:spcAft>
        <a:defRPr sz="2800" b="1">
          <a:solidFill>
            <a:schemeClr val="tx1"/>
          </a:solidFill>
          <a:latin typeface="Times New Roman" panose="02020603050405020304" pitchFamily="18" charset="0"/>
          <a:ea typeface="黑体" panose="02010609060101010101" pitchFamily="49" charset="-122"/>
        </a:defRPr>
      </a:lvl2pPr>
      <a:lvl3pPr algn="ctr" rtl="0" eaLnBrk="0" fontAlgn="base" hangingPunct="0">
        <a:spcBef>
          <a:spcPct val="0"/>
        </a:spcBef>
        <a:spcAft>
          <a:spcPct val="0"/>
        </a:spcAft>
        <a:defRPr sz="2800" b="1">
          <a:solidFill>
            <a:schemeClr val="tx1"/>
          </a:solidFill>
          <a:latin typeface="Times New Roman" panose="02020603050405020304" pitchFamily="18" charset="0"/>
          <a:ea typeface="黑体" panose="02010609060101010101" pitchFamily="49" charset="-122"/>
        </a:defRPr>
      </a:lvl3pPr>
      <a:lvl4pPr algn="ctr" rtl="0" eaLnBrk="0" fontAlgn="base" hangingPunct="0">
        <a:spcBef>
          <a:spcPct val="0"/>
        </a:spcBef>
        <a:spcAft>
          <a:spcPct val="0"/>
        </a:spcAft>
        <a:defRPr sz="2800" b="1">
          <a:solidFill>
            <a:schemeClr val="tx1"/>
          </a:solidFill>
          <a:latin typeface="Times New Roman" panose="02020603050405020304" pitchFamily="18" charset="0"/>
          <a:ea typeface="黑体" panose="02010609060101010101" pitchFamily="49" charset="-122"/>
        </a:defRPr>
      </a:lvl4pPr>
      <a:lvl5pPr algn="ctr" rtl="0" eaLnBrk="0" fontAlgn="base" hangingPunct="0">
        <a:spcBef>
          <a:spcPct val="0"/>
        </a:spcBef>
        <a:spcAft>
          <a:spcPct val="0"/>
        </a:spcAft>
        <a:defRPr sz="2800" b="1">
          <a:solidFill>
            <a:schemeClr val="tx1"/>
          </a:solidFill>
          <a:latin typeface="Times New Roman" panose="02020603050405020304" pitchFamily="18" charset="0"/>
          <a:ea typeface="黑体" panose="02010609060101010101" pitchFamily="49" charset="-122"/>
        </a:defRPr>
      </a:lvl5pPr>
      <a:lvl6pPr marL="457200" algn="ctr" rtl="0" fontAlgn="base">
        <a:spcBef>
          <a:spcPct val="0"/>
        </a:spcBef>
        <a:spcAft>
          <a:spcPct val="0"/>
        </a:spcAft>
        <a:defRPr sz="2800" b="1">
          <a:solidFill>
            <a:schemeClr val="tx1"/>
          </a:solidFill>
          <a:latin typeface="Times New Roman" panose="02020603050405020304" pitchFamily="18" charset="0"/>
          <a:ea typeface="黑体" panose="02010609060101010101" pitchFamily="49" charset="-122"/>
        </a:defRPr>
      </a:lvl6pPr>
      <a:lvl7pPr marL="914400" algn="ctr" rtl="0" fontAlgn="base">
        <a:spcBef>
          <a:spcPct val="0"/>
        </a:spcBef>
        <a:spcAft>
          <a:spcPct val="0"/>
        </a:spcAft>
        <a:defRPr sz="2800" b="1">
          <a:solidFill>
            <a:schemeClr val="tx1"/>
          </a:solidFill>
          <a:latin typeface="Times New Roman" panose="02020603050405020304" pitchFamily="18" charset="0"/>
          <a:ea typeface="黑体" panose="02010609060101010101" pitchFamily="49" charset="-122"/>
        </a:defRPr>
      </a:lvl7pPr>
      <a:lvl8pPr marL="1371600" algn="ctr" rtl="0" fontAlgn="base">
        <a:spcBef>
          <a:spcPct val="0"/>
        </a:spcBef>
        <a:spcAft>
          <a:spcPct val="0"/>
        </a:spcAft>
        <a:defRPr sz="2800" b="1">
          <a:solidFill>
            <a:schemeClr val="tx1"/>
          </a:solidFill>
          <a:latin typeface="Times New Roman" panose="02020603050405020304" pitchFamily="18" charset="0"/>
          <a:ea typeface="黑体" panose="02010609060101010101" pitchFamily="49" charset="-122"/>
        </a:defRPr>
      </a:lvl8pPr>
      <a:lvl9pPr marL="1828800" algn="ctr" rtl="0" fontAlgn="base">
        <a:spcBef>
          <a:spcPct val="0"/>
        </a:spcBef>
        <a:spcAft>
          <a:spcPct val="0"/>
        </a:spcAft>
        <a:defRPr sz="2800" b="1">
          <a:solidFill>
            <a:schemeClr val="tx1"/>
          </a:solidFill>
          <a:latin typeface="Times New Roman" panose="02020603050405020304" pitchFamily="18" charset="0"/>
          <a:ea typeface="黑体" panose="02010609060101010101" pitchFamily="49" charset="-122"/>
        </a:defRPr>
      </a:lvl9pPr>
    </p:titleStyle>
    <p:bodyStyle>
      <a:lvl1pPr marL="342900" indent="-342900" algn="l" rtl="0" eaLnBrk="0" fontAlgn="base" hangingPunct="0">
        <a:spcBef>
          <a:spcPct val="20000"/>
        </a:spcBef>
        <a:spcAft>
          <a:spcPct val="0"/>
        </a:spcAft>
        <a:defRPr sz="2400" b="1"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69" r:id="rId1"/>
  </p:sldLayoutIdLst>
  <p:txStyles>
    <p:titleStyle>
      <a:lvl1pPr algn="ctr" rtl="0" eaLnBrk="0" fontAlgn="base" hangingPunct="0">
        <a:spcBef>
          <a:spcPct val="0"/>
        </a:spcBef>
        <a:spcAft>
          <a:spcPct val="0"/>
        </a:spcAft>
        <a:defRPr sz="2800" b="1" kern="1200">
          <a:solidFill>
            <a:schemeClr val="tx1"/>
          </a:solidFill>
          <a:latin typeface="+mj-lt"/>
          <a:ea typeface="+mj-ea"/>
          <a:cs typeface="+mj-cs"/>
        </a:defRPr>
      </a:lvl1pPr>
      <a:lvl2pPr algn="ctr" rtl="0" eaLnBrk="0" fontAlgn="base" hangingPunct="0">
        <a:spcBef>
          <a:spcPct val="0"/>
        </a:spcBef>
        <a:spcAft>
          <a:spcPct val="0"/>
        </a:spcAft>
        <a:defRPr sz="2800" b="1">
          <a:solidFill>
            <a:schemeClr val="tx1"/>
          </a:solidFill>
          <a:latin typeface="Times New Roman" panose="02020603050405020304" pitchFamily="18" charset="0"/>
          <a:ea typeface="黑体" panose="02010609060101010101" pitchFamily="49" charset="-122"/>
        </a:defRPr>
      </a:lvl2pPr>
      <a:lvl3pPr algn="ctr" rtl="0" eaLnBrk="0" fontAlgn="base" hangingPunct="0">
        <a:spcBef>
          <a:spcPct val="0"/>
        </a:spcBef>
        <a:spcAft>
          <a:spcPct val="0"/>
        </a:spcAft>
        <a:defRPr sz="2800" b="1">
          <a:solidFill>
            <a:schemeClr val="tx1"/>
          </a:solidFill>
          <a:latin typeface="Times New Roman" panose="02020603050405020304" pitchFamily="18" charset="0"/>
          <a:ea typeface="黑体" panose="02010609060101010101" pitchFamily="49" charset="-122"/>
        </a:defRPr>
      </a:lvl3pPr>
      <a:lvl4pPr algn="ctr" rtl="0" eaLnBrk="0" fontAlgn="base" hangingPunct="0">
        <a:spcBef>
          <a:spcPct val="0"/>
        </a:spcBef>
        <a:spcAft>
          <a:spcPct val="0"/>
        </a:spcAft>
        <a:defRPr sz="2800" b="1">
          <a:solidFill>
            <a:schemeClr val="tx1"/>
          </a:solidFill>
          <a:latin typeface="Times New Roman" panose="02020603050405020304" pitchFamily="18" charset="0"/>
          <a:ea typeface="黑体" panose="02010609060101010101" pitchFamily="49" charset="-122"/>
        </a:defRPr>
      </a:lvl4pPr>
      <a:lvl5pPr algn="ctr" rtl="0" eaLnBrk="0" fontAlgn="base" hangingPunct="0">
        <a:spcBef>
          <a:spcPct val="0"/>
        </a:spcBef>
        <a:spcAft>
          <a:spcPct val="0"/>
        </a:spcAft>
        <a:defRPr sz="2800" b="1">
          <a:solidFill>
            <a:schemeClr val="tx1"/>
          </a:solidFill>
          <a:latin typeface="Times New Roman" panose="02020603050405020304" pitchFamily="18" charset="0"/>
          <a:ea typeface="黑体" panose="02010609060101010101" pitchFamily="49" charset="-122"/>
        </a:defRPr>
      </a:lvl5pPr>
      <a:lvl6pPr marL="457200" algn="ctr" rtl="0" fontAlgn="base">
        <a:spcBef>
          <a:spcPct val="0"/>
        </a:spcBef>
        <a:spcAft>
          <a:spcPct val="0"/>
        </a:spcAft>
        <a:defRPr sz="2800" b="1">
          <a:solidFill>
            <a:schemeClr val="tx1"/>
          </a:solidFill>
          <a:latin typeface="Times New Roman" panose="02020603050405020304" pitchFamily="18" charset="0"/>
          <a:ea typeface="黑体" panose="02010609060101010101" pitchFamily="49" charset="-122"/>
        </a:defRPr>
      </a:lvl6pPr>
      <a:lvl7pPr marL="914400" algn="ctr" rtl="0" fontAlgn="base">
        <a:spcBef>
          <a:spcPct val="0"/>
        </a:spcBef>
        <a:spcAft>
          <a:spcPct val="0"/>
        </a:spcAft>
        <a:defRPr sz="2800" b="1">
          <a:solidFill>
            <a:schemeClr val="tx1"/>
          </a:solidFill>
          <a:latin typeface="Times New Roman" panose="02020603050405020304" pitchFamily="18" charset="0"/>
          <a:ea typeface="黑体" panose="02010609060101010101" pitchFamily="49" charset="-122"/>
        </a:defRPr>
      </a:lvl7pPr>
      <a:lvl8pPr marL="1371600" algn="ctr" rtl="0" fontAlgn="base">
        <a:spcBef>
          <a:spcPct val="0"/>
        </a:spcBef>
        <a:spcAft>
          <a:spcPct val="0"/>
        </a:spcAft>
        <a:defRPr sz="2800" b="1">
          <a:solidFill>
            <a:schemeClr val="tx1"/>
          </a:solidFill>
          <a:latin typeface="Times New Roman" panose="02020603050405020304" pitchFamily="18" charset="0"/>
          <a:ea typeface="黑体" panose="02010609060101010101" pitchFamily="49" charset="-122"/>
        </a:defRPr>
      </a:lvl8pPr>
      <a:lvl9pPr marL="1828800" algn="ctr" rtl="0" fontAlgn="base">
        <a:spcBef>
          <a:spcPct val="0"/>
        </a:spcBef>
        <a:spcAft>
          <a:spcPct val="0"/>
        </a:spcAft>
        <a:defRPr sz="2800" b="1">
          <a:solidFill>
            <a:schemeClr val="tx1"/>
          </a:solidFill>
          <a:latin typeface="Times New Roman" panose="02020603050405020304" pitchFamily="18" charset="0"/>
          <a:ea typeface="黑体" panose="02010609060101010101" pitchFamily="49" charset="-122"/>
        </a:defRPr>
      </a:lvl9pPr>
    </p:titleStyle>
    <p:bodyStyle>
      <a:lvl1pPr marL="342900" indent="-342900" algn="l" rtl="0" eaLnBrk="0" fontAlgn="base" hangingPunct="0">
        <a:spcBef>
          <a:spcPct val="20000"/>
        </a:spcBef>
        <a:spcAft>
          <a:spcPct val="0"/>
        </a:spcAft>
        <a:defRPr sz="2400" b="1"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2021/12/19</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157149074"/>
      </p:ext>
    </p:extLst>
  </p:cSld>
  <p:clrMap bg1="lt1" tx1="dk1" bg2="lt2" tx2="dk2" accent1="accent1" accent2="accent2" accent3="accent3" accent4="accent4" accent5="accent5" accent6="accent6" hlink="hlink" folHlink="folHlink"/>
  <p:sldLayoutIdLst>
    <p:sldLayoutId id="2147483924"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3" r:id="rId10"/>
    <p:sldLayoutId id="214748393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25.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图片 4" descr="yy21.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副标题 2"/>
          <p:cNvSpPr txBox="1">
            <a:spLocks noChangeArrowheads="1"/>
          </p:cNvSpPr>
          <p:nvPr/>
        </p:nvSpPr>
        <p:spPr bwMode="auto">
          <a:xfrm>
            <a:off x="3521077" y="3649133"/>
            <a:ext cx="5381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2000" b="1">
                <a:solidFill>
                  <a:srgbClr val="000000"/>
                </a:solidFill>
                <a:latin typeface="黑体" pitchFamily="49" charset="-122"/>
                <a:ea typeface="黑体" pitchFamily="49" charset="-122"/>
              </a:rPr>
              <a:t>部编本人教版</a:t>
            </a:r>
            <a:r>
              <a:rPr lang="en-US" altLang="zh-CN" sz="2000" b="1">
                <a:solidFill>
                  <a:srgbClr val="000000"/>
                </a:solidFill>
                <a:latin typeface="黑体" pitchFamily="49" charset="-122"/>
                <a:ea typeface="黑体" pitchFamily="49" charset="-122"/>
              </a:rPr>
              <a:t>·</a:t>
            </a:r>
            <a:r>
              <a:rPr lang="zh-CN" altLang="en-US" sz="2000" b="1">
                <a:solidFill>
                  <a:srgbClr val="000000"/>
                </a:solidFill>
                <a:latin typeface="黑体" pitchFamily="49" charset="-122"/>
                <a:ea typeface="黑体" pitchFamily="49" charset="-122"/>
              </a:rPr>
              <a:t>七年级下册语文</a:t>
            </a:r>
          </a:p>
        </p:txBody>
      </p:sp>
      <p:sp>
        <p:nvSpPr>
          <p:cNvPr id="1028" name="标题 1"/>
          <p:cNvSpPr txBox="1">
            <a:spLocks noChangeArrowheads="1"/>
          </p:cNvSpPr>
          <p:nvPr/>
        </p:nvSpPr>
        <p:spPr bwMode="auto">
          <a:xfrm>
            <a:off x="3521077" y="2582336"/>
            <a:ext cx="5381625" cy="1037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4800" b="1" dirty="0">
                <a:solidFill>
                  <a:srgbClr val="000000"/>
                </a:solidFill>
                <a:latin typeface="微软雅黑" pitchFamily="34" charset="-122"/>
                <a:ea typeface="微软雅黑" pitchFamily="34" charset="-122"/>
              </a:rPr>
              <a:t>写作</a:t>
            </a:r>
            <a:r>
              <a:rPr lang="en-US" altLang="zh-CN" sz="4800" b="1" dirty="0">
                <a:solidFill>
                  <a:srgbClr val="000000"/>
                </a:solidFill>
                <a:latin typeface="微软雅黑" pitchFamily="34" charset="-122"/>
                <a:ea typeface="微软雅黑" pitchFamily="34" charset="-122"/>
              </a:rPr>
              <a:t> </a:t>
            </a:r>
            <a:r>
              <a:rPr lang="zh-CN" altLang="en-US" sz="4800" b="1" dirty="0">
                <a:solidFill>
                  <a:srgbClr val="000000"/>
                </a:solidFill>
                <a:latin typeface="微软雅黑" pitchFamily="34" charset="-122"/>
                <a:ea typeface="微软雅黑" pitchFamily="34" charset="-122"/>
              </a:rPr>
              <a:t>文从字顺</a:t>
            </a:r>
          </a:p>
        </p:txBody>
      </p:sp>
      <p:cxnSp>
        <p:nvCxnSpPr>
          <p:cNvPr id="10" name="直接连接符 9"/>
          <p:cNvCxnSpPr/>
          <p:nvPr/>
        </p:nvCxnSpPr>
        <p:spPr>
          <a:xfrm>
            <a:off x="3521075" y="3638551"/>
            <a:ext cx="5183188" cy="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536063" y="5659096"/>
            <a:ext cx="1351652" cy="470257"/>
          </a:xfrm>
          <a:prstGeom prst="rect">
            <a:avLst/>
          </a:prstGeom>
        </p:spPr>
        <p:txBody>
          <a:bodyPr wrap="none">
            <a:spAutoFit/>
          </a:bodyPr>
          <a:lstStyle/>
          <a:p>
            <a:pPr marL="342900" indent="-342900" algn="ctr">
              <a:lnSpc>
                <a:spcPct val="110000"/>
              </a:lnSpc>
            </a:pPr>
            <a:r>
              <a:rPr lang="zh-CN" altLang="en-US" sz="2400" kern="0" dirty="0" smtClean="0">
                <a:solidFill>
                  <a:srgbClr val="000000"/>
                </a:solidFill>
                <a:latin typeface="微软雅黑" panose="020B0503020204020204" pitchFamily="34" charset="-122"/>
                <a:ea typeface="微软雅黑" panose="020B0503020204020204" pitchFamily="34" charset="-122"/>
              </a:rPr>
              <a:t>优品</a:t>
            </a:r>
            <a:r>
              <a:rPr lang="en-US" altLang="zh-CN" sz="2400" kern="0" dirty="0" smtClean="0">
                <a:solidFill>
                  <a:srgbClr val="000000"/>
                </a:solidFill>
                <a:latin typeface="微软雅黑" panose="020B0503020204020204" pitchFamily="34" charset="-122"/>
                <a:ea typeface="微软雅黑" panose="020B0503020204020204" pitchFamily="34" charset="-122"/>
              </a:rPr>
              <a:t>PPT</a:t>
            </a:r>
            <a:endParaRPr lang="en-US" altLang="zh-CN" sz="24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1905000" y="552452"/>
            <a:ext cx="8580438" cy="4435060"/>
          </a:xfrm>
          <a:prstGeom prst="rect">
            <a:avLst/>
          </a:prstGeom>
          <a:noFill/>
        </p:spPr>
        <p:txBody>
          <a:bodyPr>
            <a:spAutoFit/>
          </a:bodyPr>
          <a:lstStyle/>
          <a:p>
            <a:pPr>
              <a:lnSpc>
                <a:spcPct val="110000"/>
              </a:lnSpc>
              <a:spcBef>
                <a:spcPts val="600"/>
              </a:spcBef>
              <a:defRPr/>
            </a:pPr>
            <a:r>
              <a:rPr lang="en-US" altLang="zh-CN" sz="2800" b="1" dirty="0">
                <a:solidFill>
                  <a:srgbClr val="FF00FF"/>
                </a:solidFill>
                <a:latin typeface="+mj-ea"/>
                <a:ea typeface="+mj-ea"/>
              </a:rPr>
              <a:t>2.</a:t>
            </a:r>
            <a:r>
              <a:rPr lang="zh-CN" altLang="en-US" sz="2800" b="1" dirty="0">
                <a:solidFill>
                  <a:srgbClr val="FF00FF"/>
                </a:solidFill>
                <a:latin typeface="+mj-ea"/>
                <a:ea typeface="+mj-ea"/>
              </a:rPr>
              <a:t>意思连贯</a:t>
            </a:r>
            <a:endParaRPr lang="en-US" altLang="zh-CN" sz="2800" b="1" dirty="0">
              <a:solidFill>
                <a:srgbClr val="FF00FF"/>
              </a:solidFill>
              <a:latin typeface="+mj-ea"/>
              <a:ea typeface="+mj-ea"/>
            </a:endParaRPr>
          </a:p>
          <a:p>
            <a:pPr>
              <a:lnSpc>
                <a:spcPct val="110000"/>
              </a:lnSpc>
              <a:spcBef>
                <a:spcPts val="600"/>
              </a:spcBef>
              <a:defRPr/>
            </a:pPr>
            <a:r>
              <a:rPr lang="zh-CN" altLang="en-US" sz="2800" b="1" dirty="0">
                <a:latin typeface="+mn-ea"/>
                <a:ea typeface="+mn-ea"/>
              </a:rPr>
              <a:t>    在向别人陈述一个问题时，</a:t>
            </a:r>
            <a:r>
              <a:rPr lang="zh-CN" altLang="en-US" sz="2800" b="1" u="sng" dirty="0">
                <a:solidFill>
                  <a:srgbClr val="0000FF"/>
                </a:solidFill>
                <a:latin typeface="+mn-ea"/>
                <a:ea typeface="+mn-ea"/>
              </a:rPr>
              <a:t>注意话与话之间该怎样衔接别人听了才会明白</a:t>
            </a:r>
            <a:r>
              <a:rPr lang="zh-CN" altLang="en-US" sz="2800" b="1" dirty="0">
                <a:latin typeface="+mn-ea"/>
                <a:ea typeface="+mn-ea"/>
              </a:rPr>
              <a:t>，这就是语言的连贯感。例如，上下两句话的安排要合乎事物发展变化的过程或人们观察认识问题的顺序；一段话要围绕一个话题说，说完一个意思再说另一个意思，而不能东一句西一句，前言不搭后语；讲完一个意思再讲另一个意思时，衔接处要有过渡词语。写作时注意这个问题，也有利于把文章写得通畅。</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2224088" y="933452"/>
            <a:ext cx="7823200" cy="3453253"/>
          </a:xfrm>
          <a:prstGeom prst="rect">
            <a:avLst/>
          </a:prstGeom>
          <a:noFill/>
        </p:spPr>
        <p:txBody>
          <a:bodyPr>
            <a:spAutoFit/>
          </a:bodyPr>
          <a:lstStyle/>
          <a:p>
            <a:pPr>
              <a:lnSpc>
                <a:spcPct val="130000"/>
              </a:lnSpc>
              <a:defRPr/>
            </a:pPr>
            <a:r>
              <a:rPr lang="en-US" altLang="zh-CN" sz="2800" b="1" dirty="0">
                <a:solidFill>
                  <a:srgbClr val="FF00FF"/>
                </a:solidFill>
                <a:latin typeface="+mj-ea"/>
                <a:ea typeface="+mj-ea"/>
              </a:rPr>
              <a:t>3.</a:t>
            </a:r>
            <a:r>
              <a:rPr lang="zh-CN" altLang="en-US" sz="2800" b="1" dirty="0">
                <a:solidFill>
                  <a:srgbClr val="FF00FF"/>
                </a:solidFill>
                <a:latin typeface="+mj-ea"/>
                <a:ea typeface="+mj-ea"/>
              </a:rPr>
              <a:t>注意分寸</a:t>
            </a:r>
            <a:endParaRPr lang="en-US" altLang="zh-CN" sz="2800" b="1" dirty="0">
              <a:solidFill>
                <a:srgbClr val="FF00FF"/>
              </a:solidFill>
              <a:latin typeface="+mj-ea"/>
              <a:ea typeface="+mj-ea"/>
            </a:endParaRPr>
          </a:p>
          <a:p>
            <a:pPr>
              <a:lnSpc>
                <a:spcPct val="130000"/>
              </a:lnSpc>
              <a:defRPr/>
            </a:pPr>
            <a:r>
              <a:rPr lang="en-US" altLang="zh-CN" sz="2800" b="1" dirty="0">
                <a:latin typeface="+mn-ea"/>
                <a:ea typeface="+mn-ea"/>
              </a:rPr>
              <a:t>    </a:t>
            </a:r>
            <a:r>
              <a:rPr lang="zh-CN" altLang="en-US" sz="2800" b="1" dirty="0">
                <a:latin typeface="+mn-ea"/>
                <a:ea typeface="+mn-ea"/>
              </a:rPr>
              <a:t>人们掌握了大量语汇，这些语汇在描绘事物时在范围、数量、程度、褒贬上都存在一些细微差别，若能敏锐地感觉到这些差别，</a:t>
            </a:r>
            <a:r>
              <a:rPr lang="zh-CN" altLang="en-US" sz="2800" b="1" u="sng" dirty="0">
                <a:solidFill>
                  <a:srgbClr val="0000FF"/>
                </a:solidFill>
                <a:latin typeface="+mn-ea"/>
                <a:ea typeface="+mn-ea"/>
              </a:rPr>
              <a:t>在遣词造句时表现出精确的分寸感</a:t>
            </a:r>
            <a:r>
              <a:rPr lang="zh-CN" altLang="en-US" sz="2800" b="1" dirty="0">
                <a:latin typeface="+mn-ea"/>
                <a:ea typeface="+mn-ea"/>
              </a:rPr>
              <a:t>来，将有利于把自己的认识表达得精妙确切。</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2"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wheel(2)">
                                      <p:cBhvr>
                                        <p:cTn id="7" dur="2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2097088" y="732368"/>
            <a:ext cx="8077200" cy="3711785"/>
          </a:xfrm>
          <a:prstGeom prst="rect">
            <a:avLst/>
          </a:prstGeom>
          <a:noFill/>
        </p:spPr>
        <p:txBody>
          <a:bodyPr>
            <a:spAutoFit/>
          </a:bodyPr>
          <a:lstStyle/>
          <a:p>
            <a:pPr>
              <a:lnSpc>
                <a:spcPct val="120000"/>
              </a:lnSpc>
              <a:defRPr/>
            </a:pPr>
            <a:r>
              <a:rPr lang="en-US" altLang="zh-CN" sz="2800" b="1" dirty="0">
                <a:solidFill>
                  <a:srgbClr val="FF00FF"/>
                </a:solidFill>
                <a:latin typeface="+mj-ea"/>
                <a:ea typeface="+mj-ea"/>
              </a:rPr>
              <a:t>4.</a:t>
            </a:r>
            <a:r>
              <a:rPr lang="zh-CN" altLang="en-US" sz="2800" b="1" dirty="0">
                <a:solidFill>
                  <a:srgbClr val="FF00FF"/>
                </a:solidFill>
                <a:latin typeface="+mj-ea"/>
                <a:ea typeface="+mj-ea"/>
              </a:rPr>
              <a:t>掌握韵律</a:t>
            </a:r>
            <a:endParaRPr lang="en-US" altLang="zh-CN" sz="2800" b="1" dirty="0">
              <a:solidFill>
                <a:srgbClr val="FF00FF"/>
              </a:solidFill>
              <a:latin typeface="+mj-ea"/>
              <a:ea typeface="+mj-ea"/>
            </a:endParaRPr>
          </a:p>
          <a:p>
            <a:pPr>
              <a:lnSpc>
                <a:spcPct val="120000"/>
              </a:lnSpc>
              <a:defRPr/>
            </a:pPr>
            <a:r>
              <a:rPr lang="en-US" altLang="zh-CN" sz="2800" b="1" dirty="0">
                <a:latin typeface="+mn-ea"/>
                <a:ea typeface="+mn-ea"/>
              </a:rPr>
              <a:t>    </a:t>
            </a:r>
            <a:r>
              <a:rPr lang="zh-CN" altLang="en-US" sz="2800" b="1" dirty="0">
                <a:latin typeface="+mn-ea"/>
                <a:ea typeface="+mn-ea"/>
              </a:rPr>
              <a:t>汉语有音调上的变化，在人的视觉或听觉中形成自然的节律，产生韵律感。例如人们会说“又唱歌又跳舞”或“又唱又跳”，而不会说“又唱歌又跳”或“又唱又跳舞”。这种</a:t>
            </a:r>
            <a:r>
              <a:rPr lang="zh-CN" altLang="en-US" sz="2800" b="1" u="sng" dirty="0">
                <a:solidFill>
                  <a:srgbClr val="0000FF"/>
                </a:solidFill>
                <a:latin typeface="+mn-ea"/>
                <a:ea typeface="+mn-ea"/>
              </a:rPr>
              <a:t>形式上的匀称感</a:t>
            </a:r>
            <a:r>
              <a:rPr lang="zh-CN" altLang="en-US" sz="2800" b="1" dirty="0">
                <a:latin typeface="+mn-ea"/>
                <a:ea typeface="+mn-ea"/>
              </a:rPr>
              <a:t>和</a:t>
            </a:r>
            <a:r>
              <a:rPr lang="zh-CN" altLang="en-US" sz="2800" b="1" u="sng" dirty="0">
                <a:solidFill>
                  <a:srgbClr val="0000FF"/>
                </a:solidFill>
                <a:latin typeface="+mn-ea"/>
                <a:ea typeface="+mn-ea"/>
              </a:rPr>
              <a:t>语调上的协调感</a:t>
            </a:r>
            <a:r>
              <a:rPr lang="zh-CN" altLang="en-US" sz="2800" b="1" dirty="0">
                <a:latin typeface="+mn-ea"/>
                <a:ea typeface="+mn-ea"/>
              </a:rPr>
              <a:t>运用在写作中，也有助于将文章写得文从字顺。</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randombar(horizontal)">
                                      <p:cBhvr>
                                        <p:cTn id="7"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1754190" y="550333"/>
            <a:ext cx="5718175" cy="4228850"/>
          </a:xfrm>
          <a:prstGeom prst="rect">
            <a:avLst/>
          </a:prstGeom>
          <a:noFill/>
        </p:spPr>
        <p:txBody>
          <a:bodyPr>
            <a:spAutoFit/>
          </a:bodyPr>
          <a:lstStyle/>
          <a:p>
            <a:pPr>
              <a:lnSpc>
                <a:spcPct val="120000"/>
              </a:lnSpc>
              <a:defRPr/>
            </a:pPr>
            <a:r>
              <a:rPr lang="zh-CN" altLang="en-US" sz="2800" b="1" dirty="0">
                <a:latin typeface="+mn-ea"/>
                <a:ea typeface="+mn-ea"/>
              </a:rPr>
              <a:t>作文完篇后，注意检查：</a:t>
            </a:r>
            <a:r>
              <a:rPr lang="zh-CN" altLang="en-US" sz="2800" b="1" dirty="0">
                <a:solidFill>
                  <a:srgbClr val="0000FF"/>
                </a:solidFill>
                <a:latin typeface="+mn-ea"/>
                <a:ea typeface="+mn-ea"/>
              </a:rPr>
              <a:t>一是自己出声地读，看有没有拗口的地方</a:t>
            </a:r>
            <a:r>
              <a:rPr lang="zh-CN" altLang="en-US" sz="2800" b="1" dirty="0">
                <a:latin typeface="+mn-ea"/>
                <a:ea typeface="+mn-ea"/>
              </a:rPr>
              <a:t>；</a:t>
            </a:r>
            <a:r>
              <a:rPr lang="zh-CN" altLang="en-US" sz="2800" b="1" dirty="0">
                <a:solidFill>
                  <a:srgbClr val="0000FF"/>
                </a:solidFill>
                <a:latin typeface="+mn-ea"/>
                <a:ea typeface="+mn-ea"/>
              </a:rPr>
              <a:t>二是请别人来读，自己听，看是不是句句听得清</a:t>
            </a:r>
            <a:r>
              <a:rPr lang="zh-CN" altLang="en-US" sz="2800" b="1" dirty="0">
                <a:latin typeface="+mn-ea"/>
                <a:ea typeface="+mn-ea"/>
              </a:rPr>
              <a:t>；</a:t>
            </a:r>
            <a:r>
              <a:rPr lang="zh-CN" altLang="en-US" sz="2800" b="1" dirty="0">
                <a:solidFill>
                  <a:srgbClr val="0000FF"/>
                </a:solidFill>
                <a:latin typeface="+mn-ea"/>
                <a:ea typeface="+mn-ea"/>
              </a:rPr>
              <a:t>三是对觉得别扭处认真检查一下，查语汇的搭配、词性，语法的结构、语序等</a:t>
            </a:r>
            <a:r>
              <a:rPr lang="zh-CN" altLang="en-US" sz="2800" b="1" dirty="0">
                <a:latin typeface="+mn-ea"/>
                <a:ea typeface="+mn-ea"/>
              </a:rPr>
              <a:t>。除了在语言运用上下功夫外，还要注意书写、行款、标点。</a:t>
            </a:r>
          </a:p>
        </p:txBody>
      </p:sp>
      <p:pic>
        <p:nvPicPr>
          <p:cNvPr id="13315" name="Picture 2" descr="http://img4.cache.netease.com/edu/2015/5/21/201505211535400237c.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526215" y="1272119"/>
            <a:ext cx="5037137" cy="4197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8" name="Picture 3" descr="C:\Users\Administrator\Desktop\人七语大课堂\范文引路.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85952" y="270935"/>
            <a:ext cx="1565275"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矩形 3"/>
          <p:cNvSpPr>
            <a:spLocks noChangeArrowheads="1"/>
          </p:cNvSpPr>
          <p:nvPr/>
        </p:nvSpPr>
        <p:spPr bwMode="auto">
          <a:xfrm>
            <a:off x="1822452" y="1189567"/>
            <a:ext cx="8639175" cy="2986972"/>
          </a:xfrm>
          <a:prstGeom prst="rect">
            <a:avLst/>
          </a:prstGeom>
          <a:noFill/>
          <a:ln>
            <a:noFill/>
          </a:ln>
          <a:extLst/>
        </p:spPr>
        <p:txBody>
          <a:bodyPr lIns="68580" tIns="34290" rIns="68580" bIns="34290">
            <a:spAutoFit/>
          </a:bodyPr>
          <a:lstStyle/>
          <a:p>
            <a:pPr algn="ctr">
              <a:lnSpc>
                <a:spcPct val="120000"/>
              </a:lnSpc>
              <a:defRPr/>
            </a:pPr>
            <a:r>
              <a:rPr lang="zh-CN" altLang="en-US" sz="2800" b="1" dirty="0">
                <a:solidFill>
                  <a:srgbClr val="0000FF"/>
                </a:solidFill>
                <a:latin typeface="+mj-ea"/>
                <a:ea typeface="+mj-ea"/>
              </a:rPr>
              <a:t>月  亮</a:t>
            </a:r>
            <a:endParaRPr lang="en-US" altLang="zh-CN" sz="2800" b="1" dirty="0">
              <a:solidFill>
                <a:srgbClr val="0000FF"/>
              </a:solidFill>
              <a:latin typeface="+mj-ea"/>
              <a:ea typeface="+mj-ea"/>
            </a:endParaRPr>
          </a:p>
          <a:p>
            <a:pPr>
              <a:lnSpc>
                <a:spcPct val="120000"/>
              </a:lnSpc>
              <a:defRPr/>
            </a:pPr>
            <a:r>
              <a:rPr lang="zh-CN" altLang="en-US" sz="2600" b="1" dirty="0">
                <a:latin typeface="+mn-ea"/>
                <a:ea typeface="+mn-ea"/>
              </a:rPr>
              <a:t>    中秋节，我约了几个同学到我家阳台上赏月。爸爸还为我们准备了月饼、石榴、梨子等食品，为我们赏月做好了准备。</a:t>
            </a:r>
            <a:endParaRPr lang="en-US" altLang="zh-CN" sz="2600" b="1" dirty="0">
              <a:latin typeface="+mn-ea"/>
              <a:ea typeface="+mn-ea"/>
            </a:endParaRPr>
          </a:p>
          <a:p>
            <a:pPr>
              <a:lnSpc>
                <a:spcPct val="120000"/>
              </a:lnSpc>
              <a:defRPr/>
            </a:pPr>
            <a:r>
              <a:rPr lang="en-US" altLang="zh-CN" sz="2600" b="1" dirty="0">
                <a:latin typeface="+mn-ea"/>
                <a:ea typeface="+mn-ea"/>
              </a:rPr>
              <a:t>    </a:t>
            </a:r>
            <a:r>
              <a:rPr lang="zh-CN" altLang="en-US" sz="2600" b="1" dirty="0">
                <a:latin typeface="+mn-ea"/>
                <a:ea typeface="+mn-ea"/>
              </a:rPr>
              <a:t>傍晚，我邀请的小伙伴陆续来到我家。大家围着圆桌坐着，吃着食品，谈笑风声。① </a:t>
            </a:r>
            <a:endParaRPr lang="en-US" altLang="zh-CN" sz="2600" b="1" dirty="0">
              <a:latin typeface="+mn-ea"/>
              <a:ea typeface="+mn-ea"/>
            </a:endParaRPr>
          </a:p>
        </p:txBody>
      </p:sp>
      <p:sp>
        <p:nvSpPr>
          <p:cNvPr id="5" name="线形标注 2 4"/>
          <p:cNvSpPr/>
          <p:nvPr/>
        </p:nvSpPr>
        <p:spPr>
          <a:xfrm>
            <a:off x="7599363" y="4845052"/>
            <a:ext cx="2767012" cy="1481667"/>
          </a:xfrm>
          <a:prstGeom prst="borderCallout2">
            <a:avLst>
              <a:gd name="adj1" fmla="val 49421"/>
              <a:gd name="adj2" fmla="val 5073"/>
              <a:gd name="adj3" fmla="val 35413"/>
              <a:gd name="adj4" fmla="val -21527"/>
              <a:gd name="adj5" fmla="val -5250"/>
              <a:gd name="adj6" fmla="val -37180"/>
            </a:avLst>
          </a:prstGeom>
          <a:solidFill>
            <a:srgbClr val="FFFFCC"/>
          </a:solidFill>
          <a:ln w="28575">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nSpc>
                <a:spcPct val="110000"/>
              </a:lnSpc>
              <a:defRPr/>
            </a:pPr>
            <a:r>
              <a:rPr lang="zh-CN" altLang="en-US" sz="2000" b="1" dirty="0">
                <a:solidFill>
                  <a:srgbClr val="0000FF"/>
                </a:solidFill>
                <a:latin typeface="黑体" panose="02010609060101010101" pitchFamily="49" charset="-122"/>
                <a:ea typeface="黑体" panose="02010609060101010101" pitchFamily="49" charset="-122"/>
              </a:rPr>
              <a:t>①盼月</a:t>
            </a:r>
            <a:r>
              <a:rPr lang="en-US" altLang="zh-CN" sz="2000" b="1" dirty="0">
                <a:solidFill>
                  <a:srgbClr val="0000FF"/>
                </a:solidFill>
                <a:latin typeface="黑体" panose="02010609060101010101" pitchFamily="49" charset="-122"/>
                <a:ea typeface="黑体" panose="02010609060101010101" pitchFamily="49" charset="-122"/>
              </a:rPr>
              <a:t>——</a:t>
            </a:r>
            <a:r>
              <a:rPr lang="zh-CN" altLang="en-US" sz="2000" b="1" dirty="0">
                <a:solidFill>
                  <a:srgbClr val="0000FF"/>
                </a:solidFill>
                <a:latin typeface="黑体" panose="02010609060101010101" pitchFamily="49" charset="-122"/>
                <a:ea typeface="黑体" panose="02010609060101010101" pitchFamily="49" charset="-122"/>
              </a:rPr>
              <a:t>谈笑风声，交代了赏月的时间、地点、人物等。</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831977" y="726019"/>
            <a:ext cx="8569325" cy="3910301"/>
          </a:xfrm>
          <a:prstGeom prst="rect">
            <a:avLst/>
          </a:prstGeom>
          <a:noFill/>
          <a:ln>
            <a:noFill/>
          </a:ln>
          <a:extLst/>
        </p:spPr>
        <p:txBody>
          <a:bodyPr lIns="68580" tIns="34290" rIns="68580" bIns="34290">
            <a:spAutoFit/>
          </a:bodyPr>
          <a:lstStyle/>
          <a:p>
            <a:pPr>
              <a:lnSpc>
                <a:spcPct val="120000"/>
              </a:lnSpc>
              <a:defRPr/>
            </a:pPr>
            <a:r>
              <a:rPr lang="zh-CN" altLang="en-US" sz="2600" b="1" dirty="0">
                <a:latin typeface="+mn-ea"/>
                <a:ea typeface="+mn-ea"/>
              </a:rPr>
              <a:t>    渐渐地夜幕降临了，这时钟圆月大叫起来，快看！我们顺着她指的方向看去，只见月亮像一个害羞的姑娘，羞答答地从一层乌云背后伸出半个脑袋，偷偷地向下俯视，发现没有什么动静，一扭身，就出现在天空中，天空中就象挂着一盏明亮的灯，周围的景色都被镀上了一层银白色。我和伙伴们望着这盏挂在夜空中的明月，畅想着议论着。过了一会儿，月亮姑娘便在一层白的簇拥下隐没了。多扫兴啊！我们只得耐心地等待着“月亮姑娘”再一次出来。</a:t>
            </a:r>
            <a:endParaRPr lang="en-US" altLang="zh-CN" sz="2600" b="1" dirty="0">
              <a:latin typeface="+mn-ea"/>
              <a:ea typeface="+mn-ea"/>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992313" y="404286"/>
            <a:ext cx="7904162" cy="3150093"/>
          </a:xfrm>
          <a:prstGeom prst="rect">
            <a:avLst/>
          </a:prstGeom>
          <a:noFill/>
          <a:ln>
            <a:noFill/>
          </a:ln>
          <a:extLst/>
        </p:spPr>
        <p:txBody>
          <a:bodyPr lIns="68580" tIns="34290" rIns="68580" bIns="34290">
            <a:spAutoFit/>
          </a:bodyPr>
          <a:lstStyle/>
          <a:p>
            <a:pPr>
              <a:lnSpc>
                <a:spcPct val="110000"/>
              </a:lnSpc>
              <a:defRPr/>
            </a:pPr>
            <a:r>
              <a:rPr lang="zh-CN" altLang="en-US" sz="2600" b="1" dirty="0">
                <a:latin typeface="+mn-ea"/>
                <a:ea typeface="+mn-ea"/>
              </a:rPr>
              <a:t>    过了一会儿②，月亮出现了，这会儿我们发现明亮更加晶莹剔透，它是那样纯洁，那样明亮，真是美极了。我们凝视明月，隐约发现月亮里还有无数灰白的山。我的伙伴周端，情不自禁地</a:t>
            </a:r>
            <a:endParaRPr lang="en-US" altLang="zh-CN" sz="2600" b="1" dirty="0">
              <a:latin typeface="+mn-ea"/>
              <a:ea typeface="+mn-ea"/>
            </a:endParaRPr>
          </a:p>
          <a:p>
            <a:pPr>
              <a:lnSpc>
                <a:spcPct val="110000"/>
              </a:lnSpc>
              <a:defRPr/>
            </a:pPr>
            <a:r>
              <a:rPr lang="zh-CN" altLang="en-US" sz="2600" b="1" dirty="0">
                <a:latin typeface="+mn-ea"/>
                <a:ea typeface="+mn-ea"/>
              </a:rPr>
              <a:t>讲起</a:t>
            </a:r>
            <a:r>
              <a:rPr lang="en-US" altLang="zh-CN" sz="2600" b="1" dirty="0">
                <a:latin typeface="+mn-ea"/>
                <a:ea typeface="+mn-ea"/>
              </a:rPr>
              <a:t>《</a:t>
            </a:r>
            <a:r>
              <a:rPr lang="zh-CN" altLang="en-US" sz="2600" b="1" dirty="0">
                <a:latin typeface="+mn-ea"/>
                <a:ea typeface="+mn-ea"/>
              </a:rPr>
              <a:t>嫦娥奔月</a:t>
            </a:r>
            <a:r>
              <a:rPr lang="en-US" altLang="zh-CN" sz="2600" b="1" dirty="0">
                <a:latin typeface="+mn-ea"/>
                <a:ea typeface="+mn-ea"/>
              </a:rPr>
              <a:t>》</a:t>
            </a:r>
            <a:r>
              <a:rPr lang="zh-CN" altLang="en-US" sz="2600" b="1" dirty="0">
                <a:latin typeface="+mn-ea"/>
                <a:ea typeface="+mn-ea"/>
              </a:rPr>
              <a:t>的神话故事。她</a:t>
            </a:r>
            <a:endParaRPr lang="en-US" altLang="zh-CN" sz="2600" b="1" dirty="0">
              <a:latin typeface="+mn-ea"/>
              <a:ea typeface="+mn-ea"/>
            </a:endParaRPr>
          </a:p>
          <a:p>
            <a:pPr>
              <a:lnSpc>
                <a:spcPct val="110000"/>
              </a:lnSpc>
              <a:defRPr/>
            </a:pPr>
            <a:r>
              <a:rPr lang="zh-CN" altLang="en-US" sz="2600" b="1" dirty="0">
                <a:latin typeface="+mn-ea"/>
                <a:ea typeface="+mn-ea"/>
              </a:rPr>
              <a:t>讲得有声有色，把我们的注意力都</a:t>
            </a:r>
            <a:endParaRPr lang="en-US" altLang="zh-CN" sz="2600" b="1" dirty="0">
              <a:latin typeface="+mn-ea"/>
              <a:ea typeface="+mn-ea"/>
            </a:endParaRPr>
          </a:p>
          <a:p>
            <a:pPr>
              <a:lnSpc>
                <a:spcPct val="110000"/>
              </a:lnSpc>
              <a:defRPr/>
            </a:pPr>
            <a:r>
              <a:rPr lang="zh-CN" altLang="en-US" sz="2600" b="1" dirty="0">
                <a:latin typeface="+mn-ea"/>
                <a:ea typeface="+mn-ea"/>
              </a:rPr>
              <a:t>吸引过去了。</a:t>
            </a:r>
            <a:endParaRPr lang="zh-CN" altLang="en-US" sz="2600" b="1" dirty="0">
              <a:solidFill>
                <a:srgbClr val="FF00FF"/>
              </a:solidFill>
              <a:latin typeface="+mn-ea"/>
              <a:ea typeface="+mn-ea"/>
            </a:endParaRPr>
          </a:p>
        </p:txBody>
      </p:sp>
      <p:sp>
        <p:nvSpPr>
          <p:cNvPr id="5" name="线形标注 2 4"/>
          <p:cNvSpPr/>
          <p:nvPr/>
        </p:nvSpPr>
        <p:spPr>
          <a:xfrm>
            <a:off x="1992315" y="4652435"/>
            <a:ext cx="4389437" cy="1729317"/>
          </a:xfrm>
          <a:prstGeom prst="borderCallout2">
            <a:avLst>
              <a:gd name="adj1" fmla="val -1559"/>
              <a:gd name="adj2" fmla="val 49063"/>
              <a:gd name="adj3" fmla="val -64571"/>
              <a:gd name="adj4" fmla="val 58813"/>
              <a:gd name="adj5" fmla="val -220658"/>
              <a:gd name="adj6" fmla="val 59673"/>
            </a:avLst>
          </a:prstGeom>
          <a:solidFill>
            <a:srgbClr val="FFFFCC"/>
          </a:solidFill>
          <a:ln w="28575">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nSpc>
                <a:spcPct val="110000"/>
              </a:lnSpc>
              <a:defRPr/>
            </a:pPr>
            <a:r>
              <a:rPr lang="zh-CN" altLang="en-US" sz="2000" b="1" dirty="0">
                <a:solidFill>
                  <a:srgbClr val="0000FF"/>
                </a:solidFill>
                <a:latin typeface="黑体" panose="02010609060101010101" pitchFamily="49" charset="-122"/>
                <a:ea typeface="黑体" panose="02010609060101010101" pitchFamily="49" charset="-122"/>
              </a:rPr>
              <a:t>②赏月</a:t>
            </a:r>
            <a:r>
              <a:rPr lang="en-US" altLang="zh-CN" sz="2000" b="1" dirty="0">
                <a:solidFill>
                  <a:srgbClr val="0000FF"/>
                </a:solidFill>
                <a:latin typeface="黑体" panose="02010609060101010101" pitchFamily="49" charset="-122"/>
                <a:ea typeface="黑体" panose="02010609060101010101" pitchFamily="49" charset="-122"/>
              </a:rPr>
              <a:t>——</a:t>
            </a:r>
            <a:r>
              <a:rPr lang="zh-CN" altLang="en-US" sz="2000" b="1" dirty="0">
                <a:solidFill>
                  <a:srgbClr val="0000FF"/>
                </a:solidFill>
                <a:latin typeface="黑体" panose="02010609060101010101" pitchFamily="49" charset="-122"/>
                <a:ea typeface="黑体" panose="02010609060101010101" pitchFamily="49" charset="-122"/>
              </a:rPr>
              <a:t>情不自禁，依次写了“夜幕降临”“一会儿”“过了一会儿”等不同时段的月色，顺序井然，文气贯通。</a:t>
            </a:r>
          </a:p>
        </p:txBody>
      </p:sp>
      <p:pic>
        <p:nvPicPr>
          <p:cNvPr id="1638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316790" y="2468035"/>
            <a:ext cx="3184525" cy="3968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790702" y="516467"/>
            <a:ext cx="7705725" cy="3430170"/>
          </a:xfrm>
          <a:prstGeom prst="rect">
            <a:avLst/>
          </a:prstGeom>
          <a:noFill/>
          <a:ln>
            <a:noFill/>
          </a:ln>
          <a:extLst/>
        </p:spPr>
        <p:txBody>
          <a:bodyPr lIns="68580" tIns="34290" rIns="68580" bIns="34290">
            <a:spAutoFit/>
          </a:bodyPr>
          <a:lstStyle/>
          <a:p>
            <a:pPr>
              <a:lnSpc>
                <a:spcPct val="120000"/>
              </a:lnSpc>
              <a:defRPr/>
            </a:pPr>
            <a:r>
              <a:rPr lang="zh-CN" altLang="en-US" sz="2600" b="1" dirty="0">
                <a:latin typeface="+mn-ea"/>
                <a:ea typeface="+mn-ea"/>
              </a:rPr>
              <a:t>    又过了一会儿，天边飘起一片白云，掩住了月儿的秀丽面容，月儿立即把清辉从白云边上放射出来，在白云四周形成一个灿烂的光环，光环托着白云从月亮下面轻轻地流过，</a:t>
            </a:r>
            <a:endParaRPr lang="en-US" altLang="zh-CN" sz="2600" b="1" dirty="0">
              <a:latin typeface="+mn-ea"/>
              <a:ea typeface="+mn-ea"/>
            </a:endParaRPr>
          </a:p>
          <a:p>
            <a:pPr>
              <a:lnSpc>
                <a:spcPct val="120000"/>
              </a:lnSpc>
              <a:defRPr/>
            </a:pPr>
            <a:r>
              <a:rPr lang="zh-CN" altLang="en-US" sz="2600" b="1" dirty="0">
                <a:latin typeface="+mn-ea"/>
                <a:ea typeface="+mn-ea"/>
              </a:rPr>
              <a:t>月光把半边天都照亮了，只</a:t>
            </a:r>
            <a:endParaRPr lang="en-US" altLang="zh-CN" sz="2600" b="1" dirty="0">
              <a:latin typeface="+mn-ea"/>
              <a:ea typeface="+mn-ea"/>
            </a:endParaRPr>
          </a:p>
          <a:p>
            <a:pPr>
              <a:lnSpc>
                <a:spcPct val="120000"/>
              </a:lnSpc>
              <a:defRPr/>
            </a:pPr>
            <a:r>
              <a:rPr lang="zh-CN" altLang="en-US" sz="2600" b="1" dirty="0">
                <a:latin typeface="+mn-ea"/>
                <a:ea typeface="+mn-ea"/>
              </a:rPr>
              <a:t>有在远远的天边，看得见一</a:t>
            </a:r>
            <a:endParaRPr lang="en-US" altLang="zh-CN" sz="2600" b="1" dirty="0">
              <a:latin typeface="+mn-ea"/>
              <a:ea typeface="+mn-ea"/>
            </a:endParaRPr>
          </a:p>
          <a:p>
            <a:pPr>
              <a:lnSpc>
                <a:spcPct val="120000"/>
              </a:lnSpc>
              <a:defRPr/>
            </a:pPr>
            <a:r>
              <a:rPr lang="zh-CN" altLang="en-US" sz="2600" b="1" dirty="0">
                <a:latin typeface="+mn-ea"/>
                <a:ea typeface="+mn-ea"/>
              </a:rPr>
              <a:t>两颗星星。</a:t>
            </a:r>
            <a:endParaRPr lang="zh-CN" altLang="en-US" sz="2600" b="1" dirty="0">
              <a:solidFill>
                <a:srgbClr val="FF00FF"/>
              </a:solidFill>
              <a:latin typeface="+mn-ea"/>
              <a:ea typeface="+mn-ea"/>
            </a:endParaRPr>
          </a:p>
        </p:txBody>
      </p:sp>
      <p:pic>
        <p:nvPicPr>
          <p:cNvPr id="17411"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892802" y="2508251"/>
            <a:ext cx="4487863" cy="393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992313" y="404285"/>
            <a:ext cx="7904162" cy="2709973"/>
          </a:xfrm>
          <a:prstGeom prst="rect">
            <a:avLst/>
          </a:prstGeom>
          <a:noFill/>
          <a:ln>
            <a:noFill/>
          </a:ln>
          <a:extLst/>
        </p:spPr>
        <p:txBody>
          <a:bodyPr lIns="68580" tIns="34290" rIns="68580" bIns="34290">
            <a:spAutoFit/>
          </a:bodyPr>
          <a:lstStyle/>
          <a:p>
            <a:pPr>
              <a:lnSpc>
                <a:spcPct val="110000"/>
              </a:lnSpc>
              <a:defRPr/>
            </a:pPr>
            <a:r>
              <a:rPr lang="zh-CN" altLang="en-US" sz="2600" b="1" dirty="0">
                <a:latin typeface="+mn-ea"/>
                <a:ea typeface="+mn-ea"/>
              </a:rPr>
              <a:t>    举目远眺皎洁的月光，把湖边的柳树照得雪亮，象铺了一层白霜。月亮影子象映在湖面上，湖面形成一层亮晶晶的波，闪闪烁烁，好像游龙身上的银鳞，被大家称为小文豪的方亮，望着这美丽的景色，诗兴大发，双手后背，踱着小方步，情不自禁地诵起古诗：“床前明月光，疑视地上霜</a:t>
            </a:r>
            <a:r>
              <a:rPr lang="en-US" altLang="zh-CN" sz="2600" b="1" dirty="0">
                <a:latin typeface="+mn-ea"/>
                <a:ea typeface="+mn-ea"/>
              </a:rPr>
              <a:t>……</a:t>
            </a:r>
            <a:r>
              <a:rPr lang="zh-CN" altLang="en-US" sz="2600" b="1" dirty="0">
                <a:latin typeface="+mn-ea"/>
                <a:ea typeface="+mn-ea"/>
              </a:rPr>
              <a:t>”</a:t>
            </a:r>
            <a:r>
              <a:rPr lang="en-US" altLang="zh-CN" sz="2600" b="1" dirty="0">
                <a:latin typeface="+mn-ea"/>
                <a:ea typeface="+mn-ea"/>
              </a:rPr>
              <a:t>③</a:t>
            </a:r>
            <a:endParaRPr lang="zh-CN" altLang="en-US" sz="2600" b="1" dirty="0">
              <a:solidFill>
                <a:srgbClr val="FF00FF"/>
              </a:solidFill>
              <a:latin typeface="+mn-ea"/>
              <a:ea typeface="+mn-ea"/>
            </a:endParaRPr>
          </a:p>
        </p:txBody>
      </p:sp>
      <p:sp>
        <p:nvSpPr>
          <p:cNvPr id="5" name="线形标注 2 4"/>
          <p:cNvSpPr/>
          <p:nvPr/>
        </p:nvSpPr>
        <p:spPr>
          <a:xfrm>
            <a:off x="1992315" y="4652433"/>
            <a:ext cx="4389437" cy="721784"/>
          </a:xfrm>
          <a:prstGeom prst="borderCallout2">
            <a:avLst>
              <a:gd name="adj1" fmla="val -90"/>
              <a:gd name="adj2" fmla="val 98335"/>
              <a:gd name="adj3" fmla="val -64571"/>
              <a:gd name="adj4" fmla="val 101564"/>
              <a:gd name="adj5" fmla="val -132303"/>
              <a:gd name="adj6" fmla="val 117093"/>
            </a:avLst>
          </a:prstGeom>
          <a:solidFill>
            <a:srgbClr val="FFFFCC"/>
          </a:solidFill>
          <a:ln w="28575">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nSpc>
                <a:spcPct val="110000"/>
              </a:lnSpc>
              <a:defRPr/>
            </a:pPr>
            <a:r>
              <a:rPr lang="zh-CN" altLang="en-US" sz="2000" b="1" dirty="0">
                <a:solidFill>
                  <a:srgbClr val="0000FF"/>
                </a:solidFill>
                <a:latin typeface="黑体" panose="02010609060101010101" pitchFamily="49" charset="-122"/>
                <a:ea typeface="黑体" panose="02010609060101010101" pitchFamily="49" charset="-122"/>
              </a:rPr>
              <a:t>③“想”月</a:t>
            </a:r>
            <a:r>
              <a:rPr lang="en-US" altLang="zh-CN" sz="2000" b="1" dirty="0">
                <a:solidFill>
                  <a:srgbClr val="0000FF"/>
                </a:solidFill>
                <a:latin typeface="黑体" panose="02010609060101010101" pitchFamily="49" charset="-122"/>
                <a:ea typeface="黑体" panose="02010609060101010101" pitchFamily="49" charset="-122"/>
              </a:rPr>
              <a:t>——</a:t>
            </a:r>
            <a:r>
              <a:rPr lang="zh-CN" altLang="en-US" sz="2000" b="1" dirty="0">
                <a:solidFill>
                  <a:srgbClr val="0000FF"/>
                </a:solidFill>
                <a:latin typeface="黑体" panose="02010609060101010101" pitchFamily="49" charset="-122"/>
                <a:ea typeface="黑体" panose="02010609060101010101" pitchFamily="49" charset="-122"/>
              </a:rPr>
              <a:t>诗兴大发，情随景生。</a:t>
            </a:r>
          </a:p>
        </p:txBody>
      </p:sp>
      <p:pic>
        <p:nvPicPr>
          <p:cNvPr id="3" name="图片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870263" y="3810475"/>
            <a:ext cx="3797739" cy="3127487"/>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992313" y="404285"/>
            <a:ext cx="7904162" cy="2149819"/>
          </a:xfrm>
          <a:prstGeom prst="rect">
            <a:avLst/>
          </a:prstGeom>
          <a:noFill/>
          <a:ln>
            <a:noFill/>
          </a:ln>
          <a:extLst/>
        </p:spPr>
        <p:txBody>
          <a:bodyPr lIns="68580" tIns="34290" rIns="68580" bIns="34290">
            <a:spAutoFit/>
          </a:bodyPr>
          <a:lstStyle/>
          <a:p>
            <a:pPr>
              <a:lnSpc>
                <a:spcPct val="130000"/>
              </a:lnSpc>
              <a:defRPr/>
            </a:pPr>
            <a:r>
              <a:rPr lang="zh-CN" altLang="en-US" sz="2600" b="1" dirty="0">
                <a:latin typeface="+mn-ea"/>
                <a:ea typeface="+mn-ea"/>
              </a:rPr>
              <a:t>    过了一会儿，月光又消失了，夜已经很深，可大家仍在一起谈论着。谈到长大后的理想，我们都希望自已当宇航员，坐在宇宙飞船在天空遨游，登上月球开发宝藏，来为人民服务。④</a:t>
            </a:r>
            <a:endParaRPr lang="zh-CN" altLang="en-US" sz="2600" b="1" dirty="0">
              <a:solidFill>
                <a:srgbClr val="FF00FF"/>
              </a:solidFill>
              <a:latin typeface="+mn-ea"/>
              <a:ea typeface="+mn-ea"/>
            </a:endParaRPr>
          </a:p>
        </p:txBody>
      </p:sp>
      <p:sp>
        <p:nvSpPr>
          <p:cNvPr id="5" name="线形标注 2 4"/>
          <p:cNvSpPr/>
          <p:nvPr/>
        </p:nvSpPr>
        <p:spPr>
          <a:xfrm>
            <a:off x="2314577" y="3805767"/>
            <a:ext cx="4391025" cy="721784"/>
          </a:xfrm>
          <a:prstGeom prst="borderCallout2">
            <a:avLst>
              <a:gd name="adj1" fmla="val -1559"/>
              <a:gd name="adj2" fmla="val 49063"/>
              <a:gd name="adj3" fmla="val -64571"/>
              <a:gd name="adj4" fmla="val 58813"/>
              <a:gd name="adj5" fmla="val -120553"/>
              <a:gd name="adj6" fmla="val 87566"/>
            </a:avLst>
          </a:prstGeom>
          <a:solidFill>
            <a:srgbClr val="FFFFCC"/>
          </a:solidFill>
          <a:ln w="28575">
            <a:solidFill>
              <a:srgbClr val="FF66FF"/>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nSpc>
                <a:spcPct val="110000"/>
              </a:lnSpc>
              <a:defRPr/>
            </a:pPr>
            <a:r>
              <a:rPr lang="zh-CN" altLang="en-US" sz="2000" b="1" dirty="0">
                <a:solidFill>
                  <a:srgbClr val="0000FF"/>
                </a:solidFill>
                <a:latin typeface="黑体" panose="02010609060101010101" pitchFamily="49" charset="-122"/>
                <a:ea typeface="黑体" panose="02010609060101010101" pitchFamily="49" charset="-122"/>
              </a:rPr>
              <a:t>④议月</a:t>
            </a:r>
            <a:r>
              <a:rPr lang="en-US" altLang="zh-CN" sz="2000" b="1" dirty="0">
                <a:solidFill>
                  <a:srgbClr val="0000FF"/>
                </a:solidFill>
                <a:latin typeface="黑体" panose="02010609060101010101" pitchFamily="49" charset="-122"/>
                <a:ea typeface="黑体" panose="02010609060101010101" pitchFamily="49" charset="-122"/>
              </a:rPr>
              <a:t>——</a:t>
            </a:r>
            <a:r>
              <a:rPr lang="zh-CN" altLang="en-US" sz="2000" b="1" dirty="0">
                <a:solidFill>
                  <a:srgbClr val="0000FF"/>
                </a:solidFill>
                <a:latin typeface="黑体" panose="02010609060101010101" pitchFamily="49" charset="-122"/>
                <a:ea typeface="黑体" panose="02010609060101010101" pitchFamily="49" charset="-122"/>
              </a:rPr>
              <a:t>遨游天空，意境深远。</a:t>
            </a:r>
          </a:p>
        </p:txBody>
      </p:sp>
      <p:pic>
        <p:nvPicPr>
          <p:cNvPr id="19460" name="Picture 2" descr="http://img.taopic.com/uploads/allimg/130612/235064-1306121011553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869115" y="2470152"/>
            <a:ext cx="3336925" cy="3934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0"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58952" y="433919"/>
            <a:ext cx="1882775" cy="696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970090" y="1272117"/>
            <a:ext cx="8180387" cy="3840026"/>
          </a:xfrm>
          <a:prstGeom prst="rect">
            <a:avLst/>
          </a:prstGeom>
          <a:noFill/>
        </p:spPr>
        <p:txBody>
          <a:bodyPr>
            <a:spAutoFit/>
          </a:bodyPr>
          <a:lstStyle/>
          <a:p>
            <a:pPr>
              <a:lnSpc>
                <a:spcPct val="120000"/>
              </a:lnSpc>
              <a:spcBef>
                <a:spcPts val="500"/>
              </a:spcBef>
              <a:defRPr/>
            </a:pPr>
            <a:r>
              <a:rPr lang="en-US" altLang="zh-CN" sz="2800" b="1" dirty="0">
                <a:latin typeface="+mn-ea"/>
                <a:ea typeface="+mn-ea"/>
              </a:rPr>
              <a:t>    1.</a:t>
            </a:r>
            <a:r>
              <a:rPr lang="zh-CN" altLang="en-US" sz="2800" b="1" dirty="0">
                <a:latin typeface="+mn-ea"/>
                <a:ea typeface="+mn-ea"/>
              </a:rPr>
              <a:t>了解写作时做到文从字顺、有条不紊地表情达意的方法，探讨写景状物的技巧。</a:t>
            </a:r>
            <a:endParaRPr lang="en-US" altLang="zh-CN" sz="2800" b="1" dirty="0">
              <a:latin typeface="+mn-ea"/>
              <a:ea typeface="+mn-ea"/>
            </a:endParaRPr>
          </a:p>
          <a:p>
            <a:pPr>
              <a:lnSpc>
                <a:spcPct val="120000"/>
              </a:lnSpc>
              <a:spcBef>
                <a:spcPts val="500"/>
              </a:spcBef>
              <a:defRPr/>
            </a:pPr>
            <a:r>
              <a:rPr lang="en-US" altLang="zh-CN" sz="2800" b="1" dirty="0">
                <a:latin typeface="+mn-ea"/>
                <a:ea typeface="+mn-ea"/>
              </a:rPr>
              <a:t>    2.</a:t>
            </a:r>
            <a:r>
              <a:rPr lang="zh-CN" altLang="en-US" sz="2800" b="1" dirty="0">
                <a:latin typeface="+mn-ea"/>
                <a:ea typeface="+mn-ea"/>
              </a:rPr>
              <a:t>学会修改文章，增强语言表达的能力，努力地丰富词汇。</a:t>
            </a:r>
            <a:endParaRPr lang="en-US" altLang="zh-CN" sz="2800" b="1" dirty="0">
              <a:latin typeface="+mn-ea"/>
              <a:ea typeface="+mn-ea"/>
            </a:endParaRPr>
          </a:p>
          <a:p>
            <a:pPr>
              <a:lnSpc>
                <a:spcPct val="120000"/>
              </a:lnSpc>
              <a:spcBef>
                <a:spcPts val="500"/>
              </a:spcBef>
              <a:defRPr/>
            </a:pPr>
            <a:r>
              <a:rPr lang="en-US" altLang="zh-CN" sz="2800" b="1" dirty="0">
                <a:latin typeface="+mn-ea"/>
                <a:ea typeface="+mn-ea"/>
              </a:rPr>
              <a:t>    3.</a:t>
            </a:r>
            <a:r>
              <a:rPr lang="zh-CN" altLang="en-US" sz="2800" b="1" dirty="0">
                <a:latin typeface="+mn-ea"/>
                <a:ea typeface="+mn-ea"/>
              </a:rPr>
              <a:t>培养自觉读书、修改作文、合作探究的好习惯，养成热爱祖国语言文字的好品性，热爱母语，热爱祖国。</a:t>
            </a:r>
          </a:p>
        </p:txBody>
      </p:sp>
      <p:sp>
        <p:nvSpPr>
          <p:cNvPr id="3" name="文本框 2"/>
          <p:cNvSpPr txBox="1"/>
          <p:nvPr/>
        </p:nvSpPr>
        <p:spPr>
          <a:xfrm>
            <a:off x="3844031" y="5726097"/>
            <a:ext cx="2410719" cy="307777"/>
          </a:xfrm>
          <a:prstGeom prst="rect">
            <a:avLst/>
          </a:prstGeom>
          <a:noFill/>
        </p:spPr>
        <p:txBody>
          <a:bodyPr wrap="square" rtlCol="0">
            <a:spAutoFit/>
          </a:bodyPr>
          <a:lstStyle/>
          <a:p>
            <a:r>
              <a:rPr lang="en-US" altLang="zh-CN" sz="1400" b="1" dirty="0">
                <a:solidFill>
                  <a:srgbClr val="FFFFFF"/>
                </a:solidFill>
                <a:latin typeface="+mn-ea"/>
                <a:ea typeface="+mn-ea"/>
              </a:rPr>
              <a:t>https://www.ypppt.com/</a:t>
            </a:r>
            <a:endParaRPr lang="zh-CN" altLang="en-US" sz="1400" b="1" dirty="0" smtClean="0">
              <a:solidFill>
                <a:srgbClr val="FFFFFF"/>
              </a:solidFill>
              <a:latin typeface="+mn-ea"/>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barn(inVertical)">
                                      <p:cBhvr>
                                        <p:cTn id="10" dur="500"/>
                                        <p:tgtEl>
                                          <p:spTgt spid="2">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barn(inVertical)">
                                      <p:cBhvr>
                                        <p:cTn id="13"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1897065" y="742952"/>
            <a:ext cx="8389937" cy="4234493"/>
          </a:xfrm>
          <a:prstGeom prst="rect">
            <a:avLst/>
          </a:prstGeom>
          <a:noFill/>
        </p:spPr>
        <p:txBody>
          <a:bodyPr>
            <a:spAutoFit/>
          </a:bodyPr>
          <a:lstStyle/>
          <a:p>
            <a:pPr>
              <a:lnSpc>
                <a:spcPts val="3500"/>
              </a:lnSpc>
              <a:spcBef>
                <a:spcPts val="800"/>
              </a:spcBef>
              <a:defRPr/>
            </a:pPr>
            <a:r>
              <a:rPr lang="zh-CN" altLang="en-US" sz="3200" b="1" dirty="0">
                <a:solidFill>
                  <a:srgbClr val="0000FF"/>
                </a:solidFill>
                <a:latin typeface="+mj-ea"/>
                <a:ea typeface="+mj-ea"/>
              </a:rPr>
              <a:t>名师点评：</a:t>
            </a:r>
            <a:endParaRPr lang="en-US" altLang="zh-CN" sz="3200" b="1" dirty="0">
              <a:solidFill>
                <a:srgbClr val="0000FF"/>
              </a:solidFill>
              <a:latin typeface="+mj-ea"/>
              <a:ea typeface="+mj-ea"/>
            </a:endParaRPr>
          </a:p>
          <a:p>
            <a:pPr algn="just">
              <a:lnSpc>
                <a:spcPts val="3500"/>
              </a:lnSpc>
              <a:spcBef>
                <a:spcPts val="800"/>
              </a:spcBef>
              <a:defRPr/>
            </a:pPr>
            <a:r>
              <a:rPr lang="en-US" altLang="zh-CN" sz="2800" b="1" dirty="0">
                <a:solidFill>
                  <a:srgbClr val="FF00FF"/>
                </a:solidFill>
                <a:latin typeface="+mn-ea"/>
                <a:ea typeface="+mn-ea"/>
              </a:rPr>
              <a:t>   </a:t>
            </a:r>
            <a:r>
              <a:rPr lang="zh-CN" altLang="en-US" sz="2800" b="1" dirty="0">
                <a:solidFill>
                  <a:srgbClr val="FF00FF"/>
                </a:solidFill>
                <a:latin typeface="+mn-ea"/>
                <a:ea typeface="+mn-ea"/>
              </a:rPr>
              <a:t> </a:t>
            </a:r>
            <a:r>
              <a:rPr lang="zh-CN" altLang="en-US" sz="2800" b="1" dirty="0">
                <a:latin typeface="+mj-ea"/>
                <a:ea typeface="+mj-ea"/>
              </a:rPr>
              <a:t>这是一篇借景抒情的美文。小作者紧紧抓住“中秋”这一特殊的时令，写了月之“圆”、月之“羞”、月之“白”、月之“晶”、月之“亮”，共同突出了家乡中秋月亮的显著特征，语言优美，语句通顺。篇末由月亮引发的想象自然、大胆、丰富，很能撼动读者；巧借月亮寄托美好理想，更显写作之高超，有“情”有“志”，主题鲜明、突出、积极向上，引人思考和赞叹</a:t>
            </a:r>
            <a:r>
              <a:rPr lang="zh-CN" altLang="en-US" sz="2800" b="1" dirty="0">
                <a:latin typeface="+mn-ea"/>
                <a:ea typeface="+mn-ea"/>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506" name="Picture 2" descr="C:\Users\Administrator\Desktop\人七语大课堂\中考真题.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54202" y="687918"/>
            <a:ext cx="1884363" cy="709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735140" y="1407585"/>
            <a:ext cx="8770937" cy="3939540"/>
          </a:xfrm>
          <a:prstGeom prst="rect">
            <a:avLst/>
          </a:prstGeom>
          <a:noFill/>
        </p:spPr>
        <p:txBody>
          <a:bodyPr>
            <a:spAutoFit/>
          </a:bodyPr>
          <a:lstStyle/>
          <a:p>
            <a:pPr>
              <a:lnSpc>
                <a:spcPts val="3200"/>
              </a:lnSpc>
              <a:spcBef>
                <a:spcPts val="400"/>
              </a:spcBef>
              <a:defRPr/>
            </a:pPr>
            <a:r>
              <a:rPr lang="zh-CN" altLang="en-US" sz="2800" b="1" dirty="0">
                <a:latin typeface="+mn-ea"/>
                <a:ea typeface="+mn-ea"/>
              </a:rPr>
              <a:t>（</a:t>
            </a:r>
            <a:r>
              <a:rPr lang="zh-CN" altLang="en-US" sz="2800" b="1" dirty="0">
                <a:solidFill>
                  <a:srgbClr val="0000FF"/>
                </a:solidFill>
                <a:latin typeface="+mn-ea"/>
                <a:ea typeface="+mn-ea"/>
              </a:rPr>
              <a:t>江苏无锡中考</a:t>
            </a:r>
            <a:r>
              <a:rPr lang="zh-CN" altLang="en-US" sz="2800" b="1" dirty="0">
                <a:latin typeface="+mn-ea"/>
                <a:ea typeface="+mn-ea"/>
              </a:rPr>
              <a:t>）阅读下面的文字，按要求作文。</a:t>
            </a:r>
            <a:endParaRPr lang="en-US" altLang="zh-CN" sz="2800" b="1" dirty="0">
              <a:latin typeface="+mn-ea"/>
              <a:ea typeface="+mn-ea"/>
            </a:endParaRPr>
          </a:p>
          <a:p>
            <a:pPr>
              <a:lnSpc>
                <a:spcPts val="3200"/>
              </a:lnSpc>
              <a:spcBef>
                <a:spcPts val="400"/>
              </a:spcBef>
              <a:defRPr/>
            </a:pPr>
            <a:r>
              <a:rPr lang="en-US" altLang="zh-CN" sz="2800" b="1" dirty="0">
                <a:latin typeface="+mn-ea"/>
                <a:ea typeface="+mn-ea"/>
              </a:rPr>
              <a:t>   </a:t>
            </a:r>
            <a:r>
              <a:rPr lang="zh-CN" altLang="en-US" sz="2400" b="1" dirty="0">
                <a:latin typeface="楷体_GB2312" pitchFamily="49" charset="-122"/>
                <a:ea typeface="楷体_GB2312" pitchFamily="49" charset="-122"/>
              </a:rPr>
              <a:t>在一个百万人的城市，每天都轰响着各种打桩机的隆隆响声，每天车流裹挟着刺鼻的气味，每天都弥漫着难以驱散的雾霾</a:t>
            </a:r>
            <a:r>
              <a:rPr lang="en-US" altLang="zh-CN" sz="2400" b="1" dirty="0">
                <a:latin typeface="+mn-ea"/>
                <a:ea typeface="+mn-ea"/>
              </a:rPr>
              <a:t>……</a:t>
            </a:r>
            <a:r>
              <a:rPr lang="zh-CN" altLang="en-US" sz="2400" b="1" dirty="0">
                <a:latin typeface="楷体_GB2312" pitchFamily="49" charset="-122"/>
                <a:ea typeface="楷体_GB2312" pitchFamily="49" charset="-122"/>
              </a:rPr>
              <a:t>但春天如约而至，春天，毕竟是春天：城外的山绿了，穿城而过的河水亮了，人们的心中都贮满了憧憬</a:t>
            </a:r>
            <a:r>
              <a:rPr lang="en-US" altLang="zh-CN" sz="2400" b="1" dirty="0">
                <a:latin typeface="+mn-ea"/>
                <a:ea typeface="+mn-ea"/>
              </a:rPr>
              <a:t>……</a:t>
            </a:r>
            <a:r>
              <a:rPr lang="zh-CN" altLang="en-US" sz="2400" b="1" dirty="0">
                <a:latin typeface="楷体_GB2312" pitchFamily="49" charset="-122"/>
                <a:ea typeface="楷体_GB2312" pitchFamily="49" charset="-122"/>
              </a:rPr>
              <a:t>请以“春天，毕竟是春天”为题写一篇文章，写自己的所见所闻，所思所感。</a:t>
            </a:r>
            <a:endParaRPr lang="en-US" altLang="zh-CN" sz="2400" b="1" dirty="0">
              <a:latin typeface="楷体_GB2312" pitchFamily="49" charset="-122"/>
              <a:ea typeface="楷体_GB2312" pitchFamily="49" charset="-122"/>
            </a:endParaRPr>
          </a:p>
          <a:p>
            <a:pPr>
              <a:lnSpc>
                <a:spcPts val="3200"/>
              </a:lnSpc>
              <a:spcBef>
                <a:spcPts val="400"/>
              </a:spcBef>
              <a:defRPr/>
            </a:pPr>
            <a:r>
              <a:rPr lang="zh-CN" altLang="en-US" sz="2600" b="1" dirty="0">
                <a:latin typeface="+mn-ea"/>
                <a:ea typeface="+mn-ea"/>
              </a:rPr>
              <a:t>要求：（</a:t>
            </a:r>
            <a:r>
              <a:rPr lang="en-US" altLang="zh-CN" sz="2600" b="1" dirty="0">
                <a:latin typeface="+mn-ea"/>
                <a:ea typeface="+mn-ea"/>
              </a:rPr>
              <a:t>1</a:t>
            </a:r>
            <a:r>
              <a:rPr lang="zh-CN" altLang="en-US" sz="2600" b="1" dirty="0">
                <a:latin typeface="+mn-ea"/>
                <a:ea typeface="+mn-ea"/>
              </a:rPr>
              <a:t>）立意自定；（</a:t>
            </a:r>
            <a:r>
              <a:rPr lang="en-US" altLang="zh-CN" sz="2600" b="1" dirty="0">
                <a:latin typeface="+mn-ea"/>
                <a:ea typeface="+mn-ea"/>
              </a:rPr>
              <a:t>2</a:t>
            </a:r>
            <a:r>
              <a:rPr lang="zh-CN" altLang="en-US" sz="2600" b="1" dirty="0">
                <a:latin typeface="+mn-ea"/>
                <a:ea typeface="+mn-ea"/>
              </a:rPr>
              <a:t>）文体自选，诗歌除外；</a:t>
            </a:r>
            <a:endParaRPr lang="en-US" altLang="zh-CN" sz="2600" b="1" dirty="0">
              <a:latin typeface="+mn-ea"/>
              <a:ea typeface="+mn-ea"/>
            </a:endParaRPr>
          </a:p>
          <a:p>
            <a:pPr>
              <a:lnSpc>
                <a:spcPts val="3200"/>
              </a:lnSpc>
              <a:spcBef>
                <a:spcPts val="400"/>
              </a:spcBef>
              <a:defRPr/>
            </a:pPr>
            <a:r>
              <a:rPr lang="zh-CN" altLang="en-US" sz="2600" b="1" dirty="0">
                <a:latin typeface="+mn-ea"/>
                <a:ea typeface="+mn-ea"/>
              </a:rPr>
              <a:t>（</a:t>
            </a:r>
            <a:r>
              <a:rPr lang="en-US" altLang="zh-CN" sz="2600" b="1" dirty="0">
                <a:latin typeface="+mn-ea"/>
                <a:ea typeface="+mn-ea"/>
              </a:rPr>
              <a:t>3</a:t>
            </a:r>
            <a:r>
              <a:rPr lang="zh-CN" altLang="en-US" sz="2600" b="1" dirty="0">
                <a:latin typeface="+mn-ea"/>
                <a:ea typeface="+mn-ea"/>
              </a:rPr>
              <a:t>）文章中不得出现校名、人名，如必须出现，一律用“</a:t>
            </a:r>
            <a:r>
              <a:rPr lang="en-US" altLang="zh-CN" sz="2600" b="1" dirty="0">
                <a:latin typeface="+mn-ea"/>
                <a:ea typeface="+mn-ea"/>
              </a:rPr>
              <a:t>XXX”</a:t>
            </a:r>
            <a:r>
              <a:rPr lang="zh-CN" altLang="en-US" sz="2600" b="1" dirty="0">
                <a:latin typeface="+mn-ea"/>
                <a:ea typeface="+mn-ea"/>
              </a:rPr>
              <a:t>代替；（</a:t>
            </a:r>
            <a:r>
              <a:rPr lang="en-US" altLang="zh-CN" sz="2600" b="1" dirty="0">
                <a:latin typeface="+mn-ea"/>
                <a:ea typeface="+mn-ea"/>
              </a:rPr>
              <a:t>4</a:t>
            </a:r>
            <a:r>
              <a:rPr lang="zh-CN" altLang="en-US" sz="2600" b="1" dirty="0">
                <a:latin typeface="+mn-ea"/>
                <a:ea typeface="+mn-ea"/>
              </a:rPr>
              <a:t>）不少于</a:t>
            </a:r>
            <a:r>
              <a:rPr lang="en-US" altLang="zh-CN" sz="2600" b="1" dirty="0">
                <a:latin typeface="+mn-ea"/>
                <a:ea typeface="+mn-ea"/>
              </a:rPr>
              <a:t>600</a:t>
            </a:r>
            <a:r>
              <a:rPr lang="zh-CN" altLang="en-US" sz="2600" b="1" dirty="0">
                <a:latin typeface="+mn-ea"/>
                <a:ea typeface="+mn-ea"/>
              </a:rPr>
              <a:t>字。</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1985963" y="933451"/>
            <a:ext cx="8412162" cy="4067780"/>
          </a:xfrm>
          <a:prstGeom prst="rect">
            <a:avLst/>
          </a:prstGeom>
          <a:noFill/>
        </p:spPr>
        <p:txBody>
          <a:bodyPr>
            <a:spAutoFit/>
          </a:bodyPr>
          <a:lstStyle/>
          <a:p>
            <a:pPr>
              <a:lnSpc>
                <a:spcPts val="3800"/>
              </a:lnSpc>
              <a:spcBef>
                <a:spcPts val="600"/>
              </a:spcBef>
              <a:defRPr/>
            </a:pPr>
            <a:r>
              <a:rPr lang="en-US" altLang="zh-CN" sz="3200" b="1" dirty="0">
                <a:solidFill>
                  <a:srgbClr val="FF0000"/>
                </a:solidFill>
                <a:latin typeface="+mj-ea"/>
                <a:ea typeface="+mj-ea"/>
              </a:rPr>
              <a:t>【</a:t>
            </a:r>
            <a:r>
              <a:rPr lang="zh-CN" altLang="en-US" sz="3200" b="1" dirty="0">
                <a:solidFill>
                  <a:srgbClr val="FF0000"/>
                </a:solidFill>
                <a:latin typeface="+mj-ea"/>
                <a:ea typeface="+mj-ea"/>
              </a:rPr>
              <a:t>真题解说</a:t>
            </a:r>
            <a:r>
              <a:rPr lang="en-US" altLang="zh-CN" sz="3200" b="1" dirty="0">
                <a:solidFill>
                  <a:srgbClr val="FF0000"/>
                </a:solidFill>
                <a:latin typeface="+mj-ea"/>
                <a:ea typeface="+mj-ea"/>
              </a:rPr>
              <a:t>】</a:t>
            </a:r>
          </a:p>
          <a:p>
            <a:pPr>
              <a:lnSpc>
                <a:spcPts val="3800"/>
              </a:lnSpc>
              <a:spcBef>
                <a:spcPts val="600"/>
              </a:spcBef>
              <a:defRPr/>
            </a:pPr>
            <a:r>
              <a:rPr lang="en-US" altLang="zh-CN" sz="2800" b="1" dirty="0">
                <a:solidFill>
                  <a:srgbClr val="FF0000"/>
                </a:solidFill>
                <a:latin typeface="+mj-ea"/>
                <a:ea typeface="+mj-ea"/>
              </a:rPr>
              <a:t>    </a:t>
            </a:r>
            <a:r>
              <a:rPr lang="zh-CN" altLang="en-US" sz="2800" b="1" dirty="0">
                <a:latin typeface="+mn-ea"/>
                <a:ea typeface="+mn-ea"/>
              </a:rPr>
              <a:t>这是一篇命题作文。“春天”即春季、春色、如春般的景（或物、人、事），“毕竟”乃当然、到底、终归。“春天”很容易写，“毕竟”就不太好写，需要对所选材料比较熟悉，长期观察、积累，写作时那些点点滴滴的细节才会涌上心头，流诸笔端。写作时必须注意：（</a:t>
            </a:r>
            <a:r>
              <a:rPr lang="en-US" altLang="zh-CN" sz="2800" b="1" dirty="0">
                <a:latin typeface="+mn-ea"/>
                <a:ea typeface="+mn-ea"/>
              </a:rPr>
              <a:t>1</a:t>
            </a:r>
            <a:r>
              <a:rPr lang="zh-CN" altLang="en-US" sz="2800" b="1" dirty="0">
                <a:latin typeface="+mn-ea"/>
                <a:ea typeface="+mn-ea"/>
              </a:rPr>
              <a:t>）申请题目。认真地读提示语，找出隐含命题的立意；</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1690690" y="1123952"/>
            <a:ext cx="8778875" cy="3503523"/>
          </a:xfrm>
          <a:prstGeom prst="rect">
            <a:avLst/>
          </a:prstGeom>
          <a:noFill/>
        </p:spPr>
        <p:txBody>
          <a:bodyPr>
            <a:spAutoFit/>
          </a:bodyPr>
          <a:lstStyle/>
          <a:p>
            <a:pPr>
              <a:lnSpc>
                <a:spcPts val="3800"/>
              </a:lnSpc>
              <a:defRPr/>
            </a:pPr>
            <a:r>
              <a:rPr lang="zh-CN" altLang="en-US" sz="2800" b="1" dirty="0">
                <a:latin typeface="+mn-ea"/>
                <a:ea typeface="+mn-ea"/>
              </a:rPr>
              <a:t>（</a:t>
            </a:r>
            <a:r>
              <a:rPr lang="en-US" altLang="zh-CN" sz="2800" b="1" dirty="0">
                <a:latin typeface="+mn-ea"/>
                <a:ea typeface="+mn-ea"/>
              </a:rPr>
              <a:t>2</a:t>
            </a:r>
            <a:r>
              <a:rPr lang="zh-CN" altLang="en-US" sz="2800" b="1" dirty="0">
                <a:latin typeface="+mn-ea"/>
                <a:ea typeface="+mn-ea"/>
              </a:rPr>
              <a:t>）选材应着眼于普通人身上发生的事情，从生活的常态入手，昭示生活本身所具有的意义，力求寻找金子般的心，寻找生活的本色；（</a:t>
            </a:r>
            <a:r>
              <a:rPr lang="en-US" altLang="zh-CN" sz="2800" b="1" dirty="0">
                <a:latin typeface="+mn-ea"/>
                <a:ea typeface="+mn-ea"/>
              </a:rPr>
              <a:t>3</a:t>
            </a:r>
            <a:r>
              <a:rPr lang="zh-CN" altLang="en-US" sz="2800" b="1" dirty="0">
                <a:latin typeface="+mn-ea"/>
                <a:ea typeface="+mn-ea"/>
              </a:rPr>
              <a:t>）突出关键词</a:t>
            </a:r>
            <a:r>
              <a:rPr lang="en-US" altLang="zh-CN" sz="2800" b="1" dirty="0">
                <a:latin typeface="+mn-ea"/>
                <a:ea typeface="+mn-ea"/>
              </a:rPr>
              <a:t>——</a:t>
            </a:r>
            <a:r>
              <a:rPr lang="zh-CN" altLang="en-US" sz="2800" b="1" dirty="0">
                <a:latin typeface="+mn-ea"/>
                <a:ea typeface="+mn-ea"/>
              </a:rPr>
              <a:t>春天、毕竟。这里的“春天”既有四季中的春天，也暗喻了力量和希望。“毕竟”代表了文章要有起承转合，一波三折。材料之间应具有内在联系，段与段要意思连贯，文从字顺，契合‘春天，毕竟是春天’的主题</a:t>
            </a:r>
            <a:r>
              <a:rPr lang="zh-CN" altLang="en-US" sz="2800" b="1" dirty="0">
                <a:latin typeface="+mn-ea"/>
                <a:ea typeface="+mn-ea"/>
              </a:rPr>
              <a:t>。 </a:t>
            </a:r>
            <a:endParaRPr lang="zh-CN" altLang="en-US" sz="2800" b="1" dirty="0">
              <a:latin typeface="+mn-ea"/>
              <a:ea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0838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4" name="Picture 1" descr="C:\Users\Administrator\Desktop\人七语大课堂\文题展示.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90702" y="452967"/>
            <a:ext cx="1882775"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2017715" y="1333501"/>
            <a:ext cx="7966075" cy="1126462"/>
          </a:xfrm>
          <a:prstGeom prst="rect">
            <a:avLst/>
          </a:prstGeom>
          <a:noFill/>
        </p:spPr>
        <p:txBody>
          <a:bodyPr>
            <a:spAutoFit/>
          </a:bodyPr>
          <a:lstStyle/>
          <a:p>
            <a:pPr marL="457200" indent="-457200">
              <a:lnSpc>
                <a:spcPct val="120000"/>
              </a:lnSpc>
              <a:buClr>
                <a:srgbClr val="FF0000"/>
              </a:buClr>
              <a:buFont typeface="Wingdings" pitchFamily="2" charset="2"/>
              <a:buChar char="u"/>
              <a:defRPr/>
            </a:pPr>
            <a:r>
              <a:rPr lang="zh-CN" altLang="en-US" sz="2800" b="1" dirty="0">
                <a:latin typeface="+mn-ea"/>
                <a:ea typeface="+mn-ea"/>
              </a:rPr>
              <a:t>选择你喜欢的景或物，写一个片段。想好再下笔，注意语句的连贯、顺畅。不少于</a:t>
            </a:r>
            <a:r>
              <a:rPr lang="en-US" altLang="zh-CN" sz="2800" b="1" dirty="0">
                <a:latin typeface="+mn-ea"/>
                <a:ea typeface="+mn-ea"/>
              </a:rPr>
              <a:t>200</a:t>
            </a:r>
            <a:r>
              <a:rPr lang="zh-CN" altLang="en-US" sz="2800" b="1" dirty="0">
                <a:latin typeface="+mn-ea"/>
                <a:ea typeface="+mn-ea"/>
              </a:rPr>
              <a:t>字。</a:t>
            </a:r>
            <a:endParaRPr lang="en-US" altLang="zh-CN" sz="2800" b="1" dirty="0">
              <a:latin typeface="+mn-ea"/>
              <a:ea typeface="+mn-ea"/>
            </a:endParaRPr>
          </a:p>
        </p:txBody>
      </p:sp>
      <p:sp>
        <p:nvSpPr>
          <p:cNvPr id="4" name="TextBox 3"/>
          <p:cNvSpPr txBox="1"/>
          <p:nvPr/>
        </p:nvSpPr>
        <p:spPr>
          <a:xfrm>
            <a:off x="2017715" y="3162301"/>
            <a:ext cx="5381625" cy="2336537"/>
          </a:xfrm>
          <a:prstGeom prst="rect">
            <a:avLst/>
          </a:prstGeom>
          <a:noFill/>
          <a:ln w="28575" cmpd="dbl">
            <a:solidFill>
              <a:srgbClr val="00B0F0"/>
            </a:solidFill>
          </a:ln>
        </p:spPr>
        <p:txBody>
          <a:bodyPr>
            <a:spAutoFit/>
          </a:bodyPr>
          <a:lstStyle/>
          <a:p>
            <a:pPr>
              <a:lnSpc>
                <a:spcPts val="3500"/>
              </a:lnSpc>
              <a:defRPr/>
            </a:pPr>
            <a:r>
              <a:rPr lang="zh-CN" altLang="en-US" sz="2800" b="1" dirty="0">
                <a:solidFill>
                  <a:srgbClr val="0000FF"/>
                </a:solidFill>
                <a:latin typeface="+mj-ea"/>
                <a:ea typeface="+mj-ea"/>
              </a:rPr>
              <a:t>写作指导：</a:t>
            </a:r>
            <a:r>
              <a:rPr lang="zh-CN" altLang="en-US" sz="2800" b="1" dirty="0">
                <a:solidFill>
                  <a:srgbClr val="FF0000"/>
                </a:solidFill>
                <a:latin typeface="+mn-ea"/>
                <a:ea typeface="+mn-ea"/>
              </a:rPr>
              <a:t>写作片段，要注意观察景或物的特别之处（形状、色彩等），抓住其总体特点来写。可以借鉴</a:t>
            </a:r>
            <a:r>
              <a:rPr lang="en-US" altLang="zh-CN" sz="2800" b="1" dirty="0">
                <a:solidFill>
                  <a:srgbClr val="FF0000"/>
                </a:solidFill>
                <a:latin typeface="+mn-ea"/>
                <a:ea typeface="+mn-ea"/>
              </a:rPr>
              <a:t>《</a:t>
            </a:r>
            <a:r>
              <a:rPr lang="zh-CN" altLang="en-US" sz="2800" b="1" dirty="0">
                <a:solidFill>
                  <a:srgbClr val="FF0000"/>
                </a:solidFill>
                <a:latin typeface="+mn-ea"/>
                <a:ea typeface="+mn-ea"/>
              </a:rPr>
              <a:t>紫藤萝瀑布</a:t>
            </a:r>
            <a:r>
              <a:rPr lang="en-US" altLang="zh-CN" sz="2800" b="1" dirty="0">
                <a:solidFill>
                  <a:srgbClr val="FF0000"/>
                </a:solidFill>
                <a:latin typeface="+mn-ea"/>
                <a:ea typeface="+mn-ea"/>
              </a:rPr>
              <a:t>》</a:t>
            </a:r>
            <a:r>
              <a:rPr lang="zh-CN" altLang="en-US" sz="2800" b="1" dirty="0">
                <a:solidFill>
                  <a:srgbClr val="FF0000"/>
                </a:solidFill>
                <a:latin typeface="+mn-ea"/>
                <a:ea typeface="+mn-ea"/>
              </a:rPr>
              <a:t>和</a:t>
            </a:r>
            <a:r>
              <a:rPr lang="en-US" altLang="zh-CN" sz="2800" b="1" dirty="0">
                <a:solidFill>
                  <a:srgbClr val="FF0000"/>
                </a:solidFill>
                <a:latin typeface="+mn-ea"/>
                <a:ea typeface="+mn-ea"/>
              </a:rPr>
              <a:t>《</a:t>
            </a:r>
            <a:r>
              <a:rPr lang="zh-CN" altLang="en-US" sz="2800" b="1" dirty="0">
                <a:solidFill>
                  <a:srgbClr val="FF0000"/>
                </a:solidFill>
                <a:latin typeface="+mn-ea"/>
                <a:ea typeface="+mn-ea"/>
              </a:rPr>
              <a:t>一棵小桃树</a:t>
            </a:r>
            <a:r>
              <a:rPr lang="en-US" altLang="zh-CN" sz="2800" b="1" dirty="0">
                <a:solidFill>
                  <a:srgbClr val="FF0000"/>
                </a:solidFill>
                <a:latin typeface="+mn-ea"/>
                <a:ea typeface="+mn-ea"/>
              </a:rPr>
              <a:t>》</a:t>
            </a:r>
            <a:r>
              <a:rPr lang="zh-CN" altLang="en-US" sz="2800" b="1" dirty="0">
                <a:solidFill>
                  <a:srgbClr val="FF0000"/>
                </a:solidFill>
                <a:latin typeface="+mn-ea"/>
                <a:ea typeface="+mn-ea"/>
              </a:rPr>
              <a:t>中描写景物的方法。</a:t>
            </a:r>
          </a:p>
        </p:txBody>
      </p:sp>
      <p:sp>
        <p:nvSpPr>
          <p:cNvPr id="3077" name="AutoShape 3" descr="http://img.pconline.com.cn/images/upload/upc/tx/photoblog/1404/08/c7/32914585_32914585_1396949397247_mthumb.jpg"/>
          <p:cNvSpPr>
            <a:spLocks noChangeAspect="1" noChangeArrowheads="1"/>
          </p:cNvSpPr>
          <p:nvPr/>
        </p:nvSpPr>
        <p:spPr bwMode="auto">
          <a:xfrm>
            <a:off x="1587500" y="-182033"/>
            <a:ext cx="304800"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pic>
        <p:nvPicPr>
          <p:cNvPr id="8196"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500940" y="2745319"/>
            <a:ext cx="2613025" cy="3754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fltVal val="0"/>
                                          </p:val>
                                        </p:tav>
                                        <p:tav tm="100000">
                                          <p:val>
                                            <p:strVal val="#ppt_w"/>
                                          </p:val>
                                        </p:tav>
                                      </p:tavLst>
                                    </p:anim>
                                    <p:anim calcmode="lin" valueType="num">
                                      <p:cBhvr>
                                        <p:cTn id="13" dur="1000" fill="hold"/>
                                        <p:tgtEl>
                                          <p:spTgt spid="4"/>
                                        </p:tgtEl>
                                        <p:attrNameLst>
                                          <p:attrName>ppt_h</p:attrName>
                                        </p:attrNameLst>
                                      </p:cBhvr>
                                      <p:tavLst>
                                        <p:tav tm="0">
                                          <p:val>
                                            <p:fltVal val="0"/>
                                          </p:val>
                                        </p:tav>
                                        <p:tav tm="100000">
                                          <p:val>
                                            <p:strVal val="#ppt_h"/>
                                          </p:val>
                                        </p:tav>
                                      </p:tavLst>
                                    </p:anim>
                                    <p:anim calcmode="lin" valueType="num">
                                      <p:cBhvr>
                                        <p:cTn id="14" dur="1000" fill="hold"/>
                                        <p:tgtEl>
                                          <p:spTgt spid="4"/>
                                        </p:tgtEl>
                                        <p:attrNameLst>
                                          <p:attrName>style.rotation</p:attrName>
                                        </p:attrNameLst>
                                      </p:cBhvr>
                                      <p:tavLst>
                                        <p:tav tm="0">
                                          <p:val>
                                            <p:fltVal val="90"/>
                                          </p:val>
                                        </p:tav>
                                        <p:tav tm="100000">
                                          <p:val>
                                            <p:fltVal val="0"/>
                                          </p:val>
                                        </p:tav>
                                      </p:tavLst>
                                    </p:anim>
                                    <p:animEffect transition="in" filter="fade">
                                      <p:cBhvr>
                                        <p:cTn id="15" dur="1000"/>
                                        <p:tgtEl>
                                          <p:spTgt spid="4"/>
                                        </p:tgtEl>
                                      </p:cBhvr>
                                    </p:animEffect>
                                  </p:childTnLst>
                                </p:cTn>
                              </p:par>
                            </p:childTnLst>
                          </p:cTn>
                        </p:par>
                        <p:par>
                          <p:cTn id="16" fill="hold" nodeType="afterGroup">
                            <p:stCondLst>
                              <p:cond delay="1000"/>
                            </p:stCondLst>
                            <p:childTnLst>
                              <p:par>
                                <p:cTn id="17" presetID="10" presetClass="entr" presetSubtype="0" fill="hold" nodeType="afterEffect">
                                  <p:stCondLst>
                                    <p:cond delay="0"/>
                                  </p:stCondLst>
                                  <p:childTnLst>
                                    <p:set>
                                      <p:cBhvr>
                                        <p:cTn id="18" dur="1" fill="hold">
                                          <p:stCondLst>
                                            <p:cond delay="0"/>
                                          </p:stCondLst>
                                        </p:cTn>
                                        <p:tgtEl>
                                          <p:spTgt spid="8196"/>
                                        </p:tgtEl>
                                        <p:attrNameLst>
                                          <p:attrName>style.visibility</p:attrName>
                                        </p:attrNameLst>
                                      </p:cBhvr>
                                      <p:to>
                                        <p:strVal val="visible"/>
                                      </p:to>
                                    </p:set>
                                    <p:animEffect transition="in" filter="fade">
                                      <p:cBhvr>
                                        <p:cTn id="19" dur="500"/>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1944688" y="918635"/>
            <a:ext cx="7967662" cy="1643527"/>
          </a:xfrm>
          <a:prstGeom prst="rect">
            <a:avLst/>
          </a:prstGeom>
          <a:noFill/>
        </p:spPr>
        <p:txBody>
          <a:bodyPr>
            <a:spAutoFit/>
          </a:bodyPr>
          <a:lstStyle/>
          <a:p>
            <a:pPr marL="457200" indent="-457200">
              <a:lnSpc>
                <a:spcPct val="120000"/>
              </a:lnSpc>
              <a:buClr>
                <a:srgbClr val="FF0000"/>
              </a:buClr>
              <a:buFont typeface="Wingdings" pitchFamily="2" charset="2"/>
              <a:buChar char="u"/>
              <a:defRPr/>
            </a:pPr>
            <a:r>
              <a:rPr lang="zh-CN" altLang="en-US" sz="2800" b="1" dirty="0">
                <a:latin typeface="+mn-ea"/>
                <a:ea typeface="+mn-ea"/>
              </a:rPr>
              <a:t>在第一题的基础上，自主立意，自拟题目，将写景或状物的片段扩展为一篇借景抒情或托物言志的作文。不少于</a:t>
            </a:r>
            <a:r>
              <a:rPr lang="en-US" altLang="zh-CN" sz="2800" b="1" dirty="0">
                <a:latin typeface="+mn-ea"/>
                <a:ea typeface="+mn-ea"/>
              </a:rPr>
              <a:t>500</a:t>
            </a:r>
            <a:r>
              <a:rPr lang="zh-CN" altLang="en-US" sz="2800" b="1" dirty="0">
                <a:latin typeface="+mn-ea"/>
                <a:ea typeface="+mn-ea"/>
              </a:rPr>
              <a:t>字。</a:t>
            </a:r>
            <a:endParaRPr lang="en-US" altLang="zh-CN" sz="2800" b="1" dirty="0">
              <a:latin typeface="+mn-ea"/>
              <a:ea typeface="+mn-ea"/>
            </a:endParaRPr>
          </a:p>
        </p:txBody>
      </p:sp>
      <p:sp>
        <p:nvSpPr>
          <p:cNvPr id="3" name="TextBox 2"/>
          <p:cNvSpPr txBox="1"/>
          <p:nvPr/>
        </p:nvSpPr>
        <p:spPr>
          <a:xfrm>
            <a:off x="2287588" y="3232153"/>
            <a:ext cx="4595812" cy="2336537"/>
          </a:xfrm>
          <a:prstGeom prst="rect">
            <a:avLst/>
          </a:prstGeom>
          <a:noFill/>
          <a:ln w="53975" cmpd="dbl">
            <a:solidFill>
              <a:srgbClr val="00B050"/>
            </a:solidFill>
            <a:prstDash val="sysDot"/>
          </a:ln>
        </p:spPr>
        <p:txBody>
          <a:bodyPr>
            <a:spAutoFit/>
          </a:bodyPr>
          <a:lstStyle/>
          <a:p>
            <a:pPr>
              <a:lnSpc>
                <a:spcPts val="3500"/>
              </a:lnSpc>
              <a:defRPr/>
            </a:pPr>
            <a:r>
              <a:rPr lang="zh-CN" altLang="en-US" sz="2800" b="1" dirty="0">
                <a:solidFill>
                  <a:srgbClr val="0000FF"/>
                </a:solidFill>
                <a:latin typeface="+mj-ea"/>
                <a:ea typeface="+mj-ea"/>
              </a:rPr>
              <a:t>写作指导：</a:t>
            </a:r>
            <a:r>
              <a:rPr lang="zh-CN" altLang="en-US" sz="2600" b="1" dirty="0">
                <a:solidFill>
                  <a:srgbClr val="FF0000"/>
                </a:solidFill>
                <a:latin typeface="+mj-ea"/>
                <a:ea typeface="+mj-ea"/>
              </a:rPr>
              <a:t>扩展写作时，可以借鉴课文的写法，想好从哪几个方面来写出景物的特点，要表达怎样的思想感情，力求做到景美情真。</a:t>
            </a:r>
          </a:p>
        </p:txBody>
      </p:sp>
      <p:pic>
        <p:nvPicPr>
          <p:cNvPr id="4100" name="Picture 1" descr="F:\课件用\图库\花草\红花.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351715" y="2436286"/>
            <a:ext cx="2720975" cy="3627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1881188" y="537634"/>
            <a:ext cx="7967662" cy="1384995"/>
          </a:xfrm>
          <a:prstGeom prst="rect">
            <a:avLst/>
          </a:prstGeom>
          <a:noFill/>
        </p:spPr>
        <p:txBody>
          <a:bodyPr>
            <a:spAutoFit/>
          </a:bodyPr>
          <a:lstStyle/>
          <a:p>
            <a:pPr marL="457200" indent="-457200">
              <a:buFont typeface="Wingdings" pitchFamily="2" charset="2"/>
              <a:buChar char="u"/>
              <a:defRPr/>
            </a:pPr>
            <a:r>
              <a:rPr lang="zh-CN" altLang="en-US" sz="2800" b="1" dirty="0">
                <a:latin typeface="+mn-ea"/>
                <a:ea typeface="+mn-ea"/>
              </a:rPr>
              <a:t>古往今来，月亮一直是人们吟咏的对象，寄托了人们无尽的情思。月亮曾引起你怎样的遐想？请以</a:t>
            </a:r>
            <a:r>
              <a:rPr lang="en-US" altLang="zh-CN" sz="2800" b="1" dirty="0">
                <a:latin typeface="+mn-ea"/>
                <a:ea typeface="+mn-ea"/>
              </a:rPr>
              <a:t>《</a:t>
            </a:r>
            <a:r>
              <a:rPr lang="zh-CN" altLang="en-US" sz="2800" b="1" dirty="0">
                <a:latin typeface="+mn-ea"/>
                <a:ea typeface="+mn-ea"/>
              </a:rPr>
              <a:t>月亮</a:t>
            </a:r>
            <a:r>
              <a:rPr lang="en-US" altLang="zh-CN" sz="2800" b="1" dirty="0">
                <a:latin typeface="+mn-ea"/>
                <a:ea typeface="+mn-ea"/>
              </a:rPr>
              <a:t>》</a:t>
            </a:r>
            <a:r>
              <a:rPr lang="zh-CN" altLang="en-US" sz="2800" b="1" dirty="0">
                <a:latin typeface="+mn-ea"/>
                <a:ea typeface="+mn-ea"/>
              </a:rPr>
              <a:t>为题，写一篇作文。不少于</a:t>
            </a:r>
            <a:r>
              <a:rPr lang="en-US" altLang="zh-CN" sz="2800" b="1" dirty="0">
                <a:latin typeface="+mn-ea"/>
                <a:ea typeface="+mn-ea"/>
              </a:rPr>
              <a:t>500</a:t>
            </a:r>
            <a:r>
              <a:rPr lang="zh-CN" altLang="en-US" sz="2800" b="1" dirty="0">
                <a:latin typeface="+mn-ea"/>
                <a:ea typeface="+mn-ea"/>
              </a:rPr>
              <a:t>字。</a:t>
            </a:r>
          </a:p>
        </p:txBody>
      </p:sp>
      <p:pic>
        <p:nvPicPr>
          <p:cNvPr id="5123"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41752" y="2529417"/>
            <a:ext cx="4519613" cy="3824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5123"/>
                                        </p:tgtEl>
                                        <p:attrNameLst>
                                          <p:attrName>style.visibility</p:attrName>
                                        </p:attrNameLst>
                                      </p:cBhvr>
                                      <p:to>
                                        <p:strVal val="visible"/>
                                      </p:to>
                                    </p:set>
                                    <p:animEffect transition="in" filter="fade">
                                      <p:cBhvr>
                                        <p:cTn id="12"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3"/>
          <p:cNvGrpSpPr>
            <a:grpSpLocks/>
          </p:cNvGrpSpPr>
          <p:nvPr/>
        </p:nvGrpSpPr>
        <p:grpSpPr bwMode="auto">
          <a:xfrm>
            <a:off x="4578352" y="960968"/>
            <a:ext cx="5895975" cy="504799"/>
            <a:chOff x="1763687" y="1243788"/>
            <a:chExt cx="5976663" cy="291473"/>
          </a:xfrm>
        </p:grpSpPr>
        <p:sp>
          <p:nvSpPr>
            <p:cNvPr id="7" name="TextBox 6"/>
            <p:cNvSpPr txBox="1"/>
            <p:nvPr/>
          </p:nvSpPr>
          <p:spPr bwMode="auto">
            <a:xfrm>
              <a:off x="1763687" y="1243788"/>
              <a:ext cx="5976663" cy="213254"/>
            </a:xfrm>
            <a:prstGeom prst="rect">
              <a:avLst/>
            </a:prstGeom>
            <a:solidFill>
              <a:schemeClr val="lt1">
                <a:alpha val="0"/>
              </a:schemeClr>
            </a:solidFill>
            <a:ln>
              <a:solidFill>
                <a:srgbClr val="92D050"/>
              </a:solidFill>
            </a:ln>
          </p:spPr>
          <p:style>
            <a:lnRef idx="2">
              <a:schemeClr val="accent1"/>
            </a:lnRef>
            <a:fillRef idx="1">
              <a:schemeClr val="lt1"/>
            </a:fillRef>
            <a:effectRef idx="0">
              <a:schemeClr val="accent1"/>
            </a:effectRef>
            <a:fontRef idx="minor">
              <a:schemeClr val="dk1"/>
            </a:fontRef>
          </p:style>
          <p:txBody>
            <a:bodyPr>
              <a:spAutoFit/>
            </a:bodyPr>
            <a:lstStyle/>
            <a:p>
              <a:pPr fontAlgn="auto">
                <a:spcBef>
                  <a:spcPts val="0"/>
                </a:spcBef>
                <a:spcAft>
                  <a:spcPts val="0"/>
                </a:spcAft>
                <a:defRPr/>
              </a:pPr>
              <a:endParaRPr lang="zh-CN" altLang="en-US" dirty="0"/>
            </a:p>
          </p:txBody>
        </p:sp>
        <p:sp>
          <p:nvSpPr>
            <p:cNvPr id="8" name="TextBox 7"/>
            <p:cNvSpPr txBox="1"/>
            <p:nvPr/>
          </p:nvSpPr>
          <p:spPr bwMode="auto">
            <a:xfrm>
              <a:off x="1844148" y="1322007"/>
              <a:ext cx="5815740" cy="213254"/>
            </a:xfrm>
            <a:prstGeom prst="rect">
              <a:avLst/>
            </a:prstGeom>
            <a:solidFill>
              <a:schemeClr val="lt1">
                <a:alpha val="0"/>
              </a:schemeClr>
            </a:solidFill>
            <a:ln>
              <a:prstDash val="dashDot"/>
            </a:ln>
          </p:spPr>
          <p:style>
            <a:lnRef idx="2">
              <a:schemeClr val="accent3"/>
            </a:lnRef>
            <a:fillRef idx="1">
              <a:schemeClr val="lt1"/>
            </a:fillRef>
            <a:effectRef idx="0">
              <a:schemeClr val="accent3"/>
            </a:effectRef>
            <a:fontRef idx="minor">
              <a:schemeClr val="dk1"/>
            </a:fontRef>
          </p:style>
          <p:txBody>
            <a:bodyPr>
              <a:spAutoFit/>
            </a:bodyPr>
            <a:lstStyle/>
            <a:p>
              <a:pPr fontAlgn="auto">
                <a:spcBef>
                  <a:spcPts val="0"/>
                </a:spcBef>
                <a:spcAft>
                  <a:spcPts val="0"/>
                </a:spcAft>
                <a:defRPr/>
              </a:pPr>
              <a:endParaRPr lang="zh-CN" altLang="en-US" dirty="0"/>
            </a:p>
          </p:txBody>
        </p:sp>
      </p:grpSp>
      <p:sp>
        <p:nvSpPr>
          <p:cNvPr id="4" name="TextBox 3"/>
          <p:cNvSpPr txBox="1"/>
          <p:nvPr/>
        </p:nvSpPr>
        <p:spPr>
          <a:xfrm>
            <a:off x="4776790" y="1185334"/>
            <a:ext cx="5697537" cy="3490186"/>
          </a:xfrm>
          <a:prstGeom prst="rect">
            <a:avLst/>
          </a:prstGeom>
          <a:noFill/>
        </p:spPr>
        <p:txBody>
          <a:bodyPr>
            <a:spAutoFit/>
          </a:bodyPr>
          <a:lstStyle/>
          <a:p>
            <a:pPr>
              <a:lnSpc>
                <a:spcPct val="120000"/>
              </a:lnSpc>
              <a:defRPr/>
            </a:pPr>
            <a:r>
              <a:rPr lang="zh-CN" altLang="en-US" sz="2800" b="1" dirty="0">
                <a:solidFill>
                  <a:srgbClr val="0000FF"/>
                </a:solidFill>
                <a:latin typeface="+mj-ea"/>
                <a:ea typeface="+mj-ea"/>
              </a:rPr>
              <a:t>写作指导：</a:t>
            </a:r>
            <a:r>
              <a:rPr lang="zh-CN" altLang="en-US" sz="2600" b="1" dirty="0">
                <a:solidFill>
                  <a:srgbClr val="FF0000"/>
                </a:solidFill>
                <a:latin typeface="+mj-ea"/>
                <a:ea typeface="+mj-ea"/>
              </a:rPr>
              <a:t>“今人不见古时月，今月曾经照古人。”下笔前查阅描写月亮的诗文，想一想：月亮寄托了人们哪些情感？又是如何寄托的？我的启发是什么？选择一个新颖的角度，写出你对月亮的独特感受。写完后多改两遍，力求达到文从字顺，抒情自然。</a:t>
            </a:r>
          </a:p>
        </p:txBody>
      </p:sp>
      <p:pic>
        <p:nvPicPr>
          <p:cNvPr id="15364" name="Picture 4" descr="http://file.gaofen.com/cptoftp/editor_ke/20110905/20110905173517_45999.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11465" y="1714878"/>
            <a:ext cx="2862509" cy="318312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500"/>
                                        <p:tgtEl>
                                          <p:spTgt spid="4">
                                            <p:txEl>
                                              <p:pRg st="0" end="0"/>
                                            </p:txEl>
                                          </p:spTgt>
                                        </p:tgtEl>
                                      </p:cBhvr>
                                    </p:animEffect>
                                  </p:childTnLst>
                                </p:cTn>
                              </p:par>
                              <p:par>
                                <p:cTn id="8" presetID="18" presetClass="entr" presetSubtype="12"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strips(downLeft)">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170" name="Picture 1" descr="C:\Users\Administrator\Desktop\人七语大课堂\技法点拨.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66902" y="429686"/>
            <a:ext cx="2081213" cy="781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a:spLocks noChangeArrowheads="1"/>
          </p:cNvSpPr>
          <p:nvPr/>
        </p:nvSpPr>
        <p:spPr bwMode="auto">
          <a:xfrm>
            <a:off x="4433889" y="1940985"/>
            <a:ext cx="513473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4800" b="1" dirty="0">
                <a:solidFill>
                  <a:srgbClr val="0000FF"/>
                </a:solidFill>
                <a:latin typeface="方正楷体_GBK" pitchFamily="65" charset="-122"/>
                <a:ea typeface="方正楷体_GBK" pitchFamily="65" charset="-122"/>
              </a:rPr>
              <a:t>什么叫文从笔顺？</a:t>
            </a:r>
          </a:p>
        </p:txBody>
      </p:sp>
      <p:pic>
        <p:nvPicPr>
          <p:cNvPr id="7171" name="Picture 3" descr="F:\课件用\图库\疑问等\20111013042725813725.gif"/>
          <p:cNvPicPr>
            <a:picLocks noChangeAspect="1" noChangeArrowheads="1" noCrop="1"/>
          </p:cNvPicPr>
          <p:nvPr/>
        </p:nvPicPr>
        <p:blipFill>
          <a:blip r:embed="rId3">
            <a:extLst>
              <a:ext uri="{28A0092B-C50C-407E-A947-70E740481C1C}">
                <a14:useLocalDpi xmlns:a14="http://schemas.microsoft.com/office/drawing/2010/main"/>
              </a:ext>
            </a:extLst>
          </a:blip>
          <a:srcRect/>
          <a:stretch>
            <a:fillRect/>
          </a:stretch>
        </p:blipFill>
        <p:spPr bwMode="auto">
          <a:xfrm>
            <a:off x="2336802" y="2292351"/>
            <a:ext cx="2219325" cy="295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fade">
                                      <p:cBhvr>
                                        <p:cTn id="7" dur="500"/>
                                        <p:tgtEl>
                                          <p:spTgt spid="7171"/>
                                        </p:tgtEl>
                                      </p:cBhvr>
                                    </p:animEffect>
                                  </p:childTnLst>
                                </p:cTn>
                              </p:par>
                            </p:childTnLst>
                          </p:cTn>
                        </p:par>
                        <p:par>
                          <p:cTn id="8" fill="hold" nodeType="afterGroup">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0-#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1862140" y="994834"/>
            <a:ext cx="8480425" cy="4012380"/>
          </a:xfrm>
          <a:prstGeom prst="rect">
            <a:avLst/>
          </a:prstGeom>
        </p:spPr>
        <p:txBody>
          <a:bodyPr>
            <a:spAutoFit/>
          </a:bodyPr>
          <a:lstStyle/>
          <a:p>
            <a:pPr>
              <a:lnSpc>
                <a:spcPct val="110000"/>
              </a:lnSpc>
              <a:spcBef>
                <a:spcPts val="500"/>
              </a:spcBef>
              <a:defRPr/>
            </a:pPr>
            <a:r>
              <a:rPr lang="zh-CN" altLang="en-US" sz="2800" b="1" dirty="0">
                <a:latin typeface="+mn-ea"/>
                <a:ea typeface="+mn-ea"/>
              </a:rPr>
              <a:t>“文从字顺”是写作的基本要求，意思包含两个方面：   </a:t>
            </a:r>
            <a:endParaRPr lang="en-US" altLang="zh-CN" sz="2800" b="1" dirty="0">
              <a:latin typeface="+mn-ea"/>
              <a:ea typeface="+mn-ea"/>
            </a:endParaRPr>
          </a:p>
          <a:p>
            <a:pPr>
              <a:lnSpc>
                <a:spcPct val="110000"/>
              </a:lnSpc>
              <a:spcBef>
                <a:spcPts val="500"/>
              </a:spcBef>
              <a:defRPr/>
            </a:pPr>
            <a:r>
              <a:rPr lang="en-US" altLang="zh-CN" sz="2800" b="1" dirty="0">
                <a:latin typeface="+mn-ea"/>
                <a:ea typeface="+mn-ea"/>
              </a:rPr>
              <a:t>    </a:t>
            </a:r>
            <a:r>
              <a:rPr lang="zh-CN" altLang="en-US" sz="2800" b="1" dirty="0">
                <a:latin typeface="+mn-ea"/>
                <a:ea typeface="+mn-ea"/>
              </a:rPr>
              <a:t>一是</a:t>
            </a:r>
            <a:r>
              <a:rPr lang="zh-CN" altLang="en-US" sz="2800" b="1" u="sng" dirty="0">
                <a:solidFill>
                  <a:srgbClr val="FF0000"/>
                </a:solidFill>
                <a:latin typeface="+mn-ea"/>
                <a:ea typeface="+mn-ea"/>
              </a:rPr>
              <a:t>用词恰当、妥帖</a:t>
            </a:r>
            <a:r>
              <a:rPr lang="zh-CN" altLang="en-US" sz="2800" b="1" dirty="0">
                <a:latin typeface="+mn-ea"/>
                <a:ea typeface="+mn-ea"/>
              </a:rPr>
              <a:t>，作者心里想的是这样一个东西，所感的是这样一种情境，而所用的词语恰好能表达这样一个东西，这样一种情境，读者读后的感受与作者期望表达的意念完全一致；</a:t>
            </a:r>
            <a:endParaRPr lang="en-US" altLang="zh-CN" sz="2800" b="1" dirty="0">
              <a:latin typeface="+mn-ea"/>
              <a:ea typeface="+mn-ea"/>
            </a:endParaRPr>
          </a:p>
          <a:p>
            <a:pPr>
              <a:lnSpc>
                <a:spcPct val="110000"/>
              </a:lnSpc>
              <a:spcBef>
                <a:spcPts val="500"/>
              </a:spcBef>
              <a:defRPr/>
            </a:pPr>
            <a:r>
              <a:rPr lang="en-US" altLang="zh-CN" sz="2800" b="1" dirty="0">
                <a:latin typeface="+mn-ea"/>
                <a:ea typeface="+mn-ea"/>
              </a:rPr>
              <a:t>    </a:t>
            </a:r>
            <a:r>
              <a:rPr lang="zh-CN" altLang="en-US" sz="2800" b="1" dirty="0">
                <a:latin typeface="+mn-ea"/>
                <a:ea typeface="+mn-ea"/>
              </a:rPr>
              <a:t>二是</a:t>
            </a:r>
            <a:r>
              <a:rPr lang="zh-CN" altLang="en-US" sz="2800" b="1" u="sng" dirty="0">
                <a:solidFill>
                  <a:srgbClr val="FF0000"/>
                </a:solidFill>
                <a:latin typeface="+mn-ea"/>
                <a:ea typeface="+mn-ea"/>
              </a:rPr>
              <a:t>句与句之间顺从畅达，文气贯通</a:t>
            </a:r>
            <a:r>
              <a:rPr lang="zh-CN" altLang="en-US" sz="2800" b="1" dirty="0">
                <a:latin typeface="+mn-ea"/>
                <a:ea typeface="+mn-ea"/>
              </a:rPr>
              <a:t>，能很好地把作者的思想感情有条不紊、井然有序地表达出来，没有任何含混、错乱和别扭之处。</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1905000" y="647701"/>
            <a:ext cx="8580438" cy="4208844"/>
          </a:xfrm>
          <a:prstGeom prst="rect">
            <a:avLst/>
          </a:prstGeom>
          <a:noFill/>
        </p:spPr>
        <p:txBody>
          <a:bodyPr>
            <a:spAutoFit/>
          </a:bodyPr>
          <a:lstStyle/>
          <a:p>
            <a:pPr>
              <a:lnSpc>
                <a:spcPts val="3500"/>
              </a:lnSpc>
              <a:spcBef>
                <a:spcPts val="600"/>
              </a:spcBef>
              <a:defRPr/>
            </a:pPr>
            <a:r>
              <a:rPr lang="en-US" altLang="zh-CN" sz="2800" b="1" dirty="0">
                <a:solidFill>
                  <a:srgbClr val="FF00FF"/>
                </a:solidFill>
                <a:latin typeface="+mj-ea"/>
                <a:ea typeface="+mj-ea"/>
              </a:rPr>
              <a:t>1.</a:t>
            </a:r>
            <a:r>
              <a:rPr lang="zh-CN" altLang="en-US" sz="2800" b="1" dirty="0">
                <a:solidFill>
                  <a:srgbClr val="FF00FF"/>
                </a:solidFill>
                <a:latin typeface="+mj-ea"/>
                <a:ea typeface="+mj-ea"/>
              </a:rPr>
              <a:t>文字通顺</a:t>
            </a:r>
            <a:endParaRPr lang="en-US" altLang="zh-CN" sz="2800" b="1" dirty="0">
              <a:solidFill>
                <a:srgbClr val="FF00FF"/>
              </a:solidFill>
              <a:latin typeface="+mj-ea"/>
              <a:ea typeface="+mj-ea"/>
            </a:endParaRPr>
          </a:p>
          <a:p>
            <a:pPr>
              <a:lnSpc>
                <a:spcPts val="3500"/>
              </a:lnSpc>
              <a:spcBef>
                <a:spcPts val="600"/>
              </a:spcBef>
              <a:defRPr/>
            </a:pPr>
            <a:r>
              <a:rPr lang="en-US" altLang="zh-CN" sz="2800" b="1" dirty="0">
                <a:latin typeface="+mn-ea"/>
                <a:ea typeface="+mn-ea"/>
              </a:rPr>
              <a:t>    </a:t>
            </a:r>
            <a:r>
              <a:rPr lang="zh-CN" altLang="en-US" sz="2800" b="1" dirty="0">
                <a:latin typeface="+mn-ea"/>
                <a:ea typeface="+mn-ea"/>
              </a:rPr>
              <a:t>人们在长期的语言实践中可以判断出话怎样说才算通顺，怎样说就别扭。这种通顺感主要表现在</a:t>
            </a:r>
            <a:r>
              <a:rPr lang="zh-CN" altLang="en-US" sz="2800" b="1" u="sng" dirty="0">
                <a:solidFill>
                  <a:srgbClr val="0000FF"/>
                </a:solidFill>
                <a:latin typeface="+mn-ea"/>
                <a:ea typeface="+mn-ea"/>
              </a:rPr>
              <a:t>对词语的搭配</a:t>
            </a:r>
            <a:r>
              <a:rPr lang="zh-CN" altLang="en-US" sz="2800" b="1" dirty="0">
                <a:latin typeface="+mn-ea"/>
                <a:ea typeface="+mn-ea"/>
              </a:rPr>
              <a:t>和</a:t>
            </a:r>
            <a:r>
              <a:rPr lang="zh-CN" altLang="en-US" sz="2800" b="1" u="sng" dirty="0">
                <a:solidFill>
                  <a:srgbClr val="0000FF"/>
                </a:solidFill>
                <a:latin typeface="+mn-ea"/>
                <a:ea typeface="+mn-ea"/>
              </a:rPr>
              <a:t>词语的排序正误的判断</a:t>
            </a:r>
            <a:r>
              <a:rPr lang="zh-CN" altLang="en-US" sz="2800" b="1" dirty="0">
                <a:latin typeface="+mn-ea"/>
                <a:ea typeface="+mn-ea"/>
              </a:rPr>
              <a:t>上。汉语用词有一定的搭配习惯，比如，我们可以说“深情厚谊”，也可以说“深厚情谊”；可以说“浓情蜜意”，却不可以说“浓蜜情意”。词语的排序也是如此，先说什么，后说什么，有约定俗成的规律，我们写作中遵循这些规律，话就会写得通畅。</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box(in)">
                                      <p:cBhvr>
                                        <p:cTn id="7" dur="2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宋-黑-T-A">
      <a:majorFont>
        <a:latin typeface="Times New Roman"/>
        <a:ea typeface="黑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800" b="1" dirty="0" smtClean="0">
            <a:latin typeface="+mn-ea"/>
            <a:ea typeface="+mn-ea"/>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模板网-WWW.1PPT.COM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宋-黑-T-A">
      <a:majorFont>
        <a:latin typeface="Times New Roman"/>
        <a:ea typeface="黑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3604</TotalTime>
  <Pages>0</Pages>
  <Words>2057</Words>
  <Characters>0</Characters>
  <Application>Microsoft Office PowerPoint</Application>
  <DocSecurity>0</DocSecurity>
  <PresentationFormat>宽屏</PresentationFormat>
  <Lines>0</Lines>
  <Paragraphs>65</Paragraphs>
  <Slides>24</Slides>
  <Notes>3</Notes>
  <HiddenSlides>0</HiddenSlides>
  <MMClips>0</MMClips>
  <ScaleCrop>false</ScaleCrop>
  <HeadingPairs>
    <vt:vector size="6" baseType="variant">
      <vt:variant>
        <vt:lpstr>已用的字体</vt:lpstr>
      </vt:variant>
      <vt:variant>
        <vt:i4>11</vt:i4>
      </vt:variant>
      <vt:variant>
        <vt:lpstr>主题</vt:lpstr>
      </vt:variant>
      <vt:variant>
        <vt:i4>3</vt:i4>
      </vt:variant>
      <vt:variant>
        <vt:lpstr>幻灯片标题</vt:lpstr>
      </vt:variant>
      <vt:variant>
        <vt:i4>24</vt:i4>
      </vt:variant>
    </vt:vector>
  </HeadingPairs>
  <TitlesOfParts>
    <vt:vector size="38" baseType="lpstr">
      <vt:lpstr>Meiryo</vt:lpstr>
      <vt:lpstr>方正楷体_GBK</vt:lpstr>
      <vt:lpstr>黑体</vt:lpstr>
      <vt:lpstr>楷体_GB2312</vt:lpstr>
      <vt:lpstr>宋体</vt:lpstr>
      <vt:lpstr>微软雅黑</vt:lpstr>
      <vt:lpstr>Arial</vt:lpstr>
      <vt:lpstr>Calibri</vt:lpstr>
      <vt:lpstr>Calibri Light</vt:lpstr>
      <vt:lpstr>Times New Roman</vt:lpstr>
      <vt:lpstr>Wingdings</vt:lpstr>
      <vt:lpstr>第一PPT模板网-WWW.1PPT.COM​​</vt:lpstr>
      <vt:lpstr>第一PPT模板网-WWW.1PPT.COM </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2</cp:revision>
  <dcterms:created xsi:type="dcterms:W3CDTF">2016-01-14T07:05:12Z</dcterms:created>
  <dcterms:modified xsi:type="dcterms:W3CDTF">2021-12-19T04:01:13Z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2052-10.1.0.5740</vt:lpwstr>
  </property>
</Properties>
</file>