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8" r:id="rId1"/>
    <p:sldMasterId id="2147484458" r:id="rId2"/>
  </p:sldMasterIdLst>
  <p:notesMasterIdLst>
    <p:notesMasterId r:id="rId18"/>
  </p:notesMasterIdLst>
  <p:sldIdLst>
    <p:sldId id="442" r:id="rId3"/>
    <p:sldId id="495" r:id="rId4"/>
    <p:sldId id="405" r:id="rId5"/>
    <p:sldId id="519" r:id="rId6"/>
    <p:sldId id="277" r:id="rId7"/>
    <p:sldId id="520" r:id="rId8"/>
    <p:sldId id="446" r:id="rId9"/>
    <p:sldId id="426" r:id="rId10"/>
    <p:sldId id="501" r:id="rId11"/>
    <p:sldId id="521" r:id="rId12"/>
    <p:sldId id="509" r:id="rId13"/>
    <p:sldId id="484" r:id="rId14"/>
    <p:sldId id="428" r:id="rId15"/>
    <p:sldId id="522" r:id="rId16"/>
    <p:sldId id="523" r:id="rId1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2" userDrawn="1">
          <p15:clr>
            <a:srgbClr val="A4A3A4"/>
          </p15:clr>
        </p15:guide>
        <p15:guide id="2" pos="38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00"/>
    <a:srgbClr val="FF00FF"/>
    <a:srgbClr val="0099CC"/>
    <a:srgbClr val="00CCFF"/>
    <a:srgbClr val="FF66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42"/>
        <p:guide pos="38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0" name="幻灯片图像占位符 5325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文本占位符 5325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20C9A55-5F42-40DD-AD97-A676F38CE9E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0846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2530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295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4764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148239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66607"/>
            <a:ext cx="109728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133600"/>
            <a:ext cx="10972800" cy="60350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60480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1352162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998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048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759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589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82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2200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1460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62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66607"/>
            <a:ext cx="109728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2133600"/>
            <a:ext cx="10972800" cy="60350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5204311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27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6743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45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34595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66607"/>
            <a:ext cx="109728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401295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498605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66607"/>
            <a:ext cx="109728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391665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969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0802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34523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8" descr="22458PICkZz_102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16" descr="22458PICkZz_1024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550025"/>
            <a:ext cx="121920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47" r:id="rId1"/>
    <p:sldLayoutId id="2147484448" r:id="rId2"/>
    <p:sldLayoutId id="2147484449" r:id="rId3"/>
    <p:sldLayoutId id="2147484450" r:id="rId4"/>
    <p:sldLayoutId id="2147484451" r:id="rId5"/>
    <p:sldLayoutId id="2147484452" r:id="rId6"/>
    <p:sldLayoutId id="2147484453" r:id="rId7"/>
    <p:sldLayoutId id="2147484454" r:id="rId8"/>
    <p:sldLayoutId id="2147484455" r:id="rId9"/>
    <p:sldLayoutId id="2147484456" r:id="rId10"/>
    <p:sldLayoutId id="2147484457" r:id="rId11"/>
  </p:sldLayoutIdLst>
  <p:txStyles>
    <p:titleStyle>
      <a:lvl1pPr algn="ctr" defTabSz="1219200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eaLnBrk="0" fontAlgn="base" hangingPunct="0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eaLnBrk="0" fontAlgn="base" hangingPunct="0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eaLnBrk="0" fontAlgn="base" hangingPunct="0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eaLnBrk="0" fontAlgn="base" hangingPunct="0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eaLnBrk="0" fontAlgn="base" hangingPunct="0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48916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9" r:id="rId1"/>
    <p:sldLayoutId id="2147484460" r:id="rId2"/>
    <p:sldLayoutId id="2147484461" r:id="rId3"/>
    <p:sldLayoutId id="2147484462" r:id="rId4"/>
    <p:sldLayoutId id="2147484463" r:id="rId5"/>
    <p:sldLayoutId id="2147484464" r:id="rId6"/>
    <p:sldLayoutId id="2147484465" r:id="rId7"/>
    <p:sldLayoutId id="2147484466" r:id="rId8"/>
    <p:sldLayoutId id="2147484467" r:id="rId9"/>
    <p:sldLayoutId id="2147484468" r:id="rId10"/>
    <p:sldLayoutId id="21474844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1525588" y="4149726"/>
            <a:ext cx="9144000" cy="1655763"/>
          </a:xfrm>
          <a:prstGeom prst="rect">
            <a:avLst/>
          </a:prstGeom>
          <a:solidFill>
            <a:schemeClr val="bg1">
              <a:lumMod val="95000"/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075" name="文本框 4130"/>
          <p:cNvSpPr txBox="1">
            <a:spLocks noChangeArrowheads="1"/>
          </p:cNvSpPr>
          <p:nvPr/>
        </p:nvSpPr>
        <p:spPr bwMode="auto">
          <a:xfrm>
            <a:off x="3911601" y="4354513"/>
            <a:ext cx="43656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zh-CN" altLang="en-US" sz="4400" b="1" dirty="0">
                <a:latin typeface="+mn-lt"/>
                <a:ea typeface="+mn-ea"/>
                <a:cs typeface="+mn-ea"/>
                <a:sym typeface="+mn-lt"/>
              </a:rPr>
              <a:t>己亥杂诗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4483101" y="5122864"/>
            <a:ext cx="3222625" cy="15875"/>
          </a:xfrm>
          <a:prstGeom prst="line">
            <a:avLst/>
          </a:prstGeom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525588" y="5398198"/>
            <a:ext cx="9145588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73" name="文本框 70672"/>
          <p:cNvSpPr txBox="1">
            <a:spLocks noChangeArrowheads="1"/>
          </p:cNvSpPr>
          <p:nvPr/>
        </p:nvSpPr>
        <p:spPr bwMode="auto">
          <a:xfrm>
            <a:off x="2097089" y="1657351"/>
            <a:ext cx="799782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表现诗人虽然脱离官场，依然关心着国家的命运，不忘报国之志，以此来表达他至死仍牵挂国家的一腔热情。充分表达了诗人的壮怀，成为传世名句。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068514" y="1655763"/>
            <a:ext cx="8054975" cy="383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90000"/>
              </a:lnSpc>
            </a:pP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这首诗以</a:t>
            </a: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落红</a:t>
            </a: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自喻，抒发了诗人自己辞官离京时的复杂感情，表现了诗人不畏挫折、不甘沉沦、始终要为国家效力的满腔热情和献身精神。</a:t>
            </a:r>
          </a:p>
        </p:txBody>
      </p:sp>
      <p:grpSp>
        <p:nvGrpSpPr>
          <p:cNvPr id="26626" name="Group 19"/>
          <p:cNvGrpSpPr>
            <a:grpSpLocks/>
          </p:cNvGrpSpPr>
          <p:nvPr/>
        </p:nvGrpSpPr>
        <p:grpSpPr bwMode="auto">
          <a:xfrm>
            <a:off x="1684339" y="492125"/>
            <a:ext cx="2319337" cy="700088"/>
            <a:chOff x="138" y="461"/>
            <a:chExt cx="1461" cy="441"/>
          </a:xfrm>
        </p:grpSpPr>
        <p:pic>
          <p:nvPicPr>
            <p:cNvPr id="26627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charRg st="0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384675" y="1587500"/>
            <a:ext cx="34226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己亥杂诗（其五）</a:t>
            </a:r>
          </a:p>
        </p:txBody>
      </p:sp>
      <p:grpSp>
        <p:nvGrpSpPr>
          <p:cNvPr id="27650" name="Group 19"/>
          <p:cNvGrpSpPr>
            <a:grpSpLocks/>
          </p:cNvGrpSpPr>
          <p:nvPr/>
        </p:nvGrpSpPr>
        <p:grpSpPr bwMode="auto">
          <a:xfrm>
            <a:off x="1684339" y="492125"/>
            <a:ext cx="2319337" cy="700088"/>
            <a:chOff x="138" y="461"/>
            <a:chExt cx="1461" cy="441"/>
          </a:xfrm>
        </p:grpSpPr>
        <p:pic>
          <p:nvPicPr>
            <p:cNvPr id="27651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2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zh-CN" sz="2800" b="1">
                  <a:solidFill>
                    <a:srgbClr val="0099CC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896225" y="2617789"/>
            <a:ext cx="221615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以</a:t>
            </a:r>
            <a:r>
              <a:rPr lang="en-US" altLang="zh-CN" sz="3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落红</a:t>
            </a:r>
            <a:r>
              <a:rPr lang="en-US" altLang="zh-CN" sz="3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30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自喻，寄寓爱国情怀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228851" y="2617789"/>
            <a:ext cx="52038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0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叙事</a:t>
            </a:r>
            <a:r>
              <a:rPr lang="en-US" altLang="zh-CN" sz="3000" b="1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3000" b="1">
                <a:latin typeface="+mn-lt"/>
                <a:ea typeface="+mn-ea"/>
                <a:cs typeface="+mn-ea"/>
                <a:sym typeface="+mn-lt"/>
              </a:rPr>
              <a:t>浩荡离愁，黯淡宦情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1874838" y="2728914"/>
            <a:ext cx="354012" cy="194627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noProof="1">
              <a:cs typeface="+mn-ea"/>
              <a:sym typeface="+mn-lt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7348539" y="3489326"/>
            <a:ext cx="466725" cy="423863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zh-CN" altLang="en-US" noProof="1"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28851" y="4233863"/>
            <a:ext cx="52038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0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抒情</a:t>
            </a:r>
            <a:r>
              <a:rPr lang="en-US" altLang="zh-CN" sz="3000" b="1"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3000" b="1">
                <a:latin typeface="+mn-lt"/>
                <a:ea typeface="+mn-ea"/>
                <a:cs typeface="+mn-ea"/>
                <a:sym typeface="+mn-lt"/>
              </a:rPr>
              <a:t>不甘退伏，憧憬未来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 bldLvl="0" animBg="1"/>
      <p:bldP spid="8" grpId="0" bldLvl="0" animBg="1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220914" y="1811339"/>
            <a:ext cx="6567487" cy="176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zh-CN" sz="3200" b="1">
                <a:latin typeface="+mn-lt"/>
                <a:ea typeface="+mn-ea"/>
                <a:cs typeface="+mn-ea"/>
                <a:sym typeface="+mn-lt"/>
              </a:rPr>
              <a:t>背诵课文，并用楷书默写。</a:t>
            </a:r>
          </a:p>
          <a:p>
            <a:pPr>
              <a:lnSpc>
                <a:spcPct val="170000"/>
              </a:lnSpc>
            </a:pP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摘抄积累诗文名句。</a:t>
            </a:r>
          </a:p>
        </p:txBody>
      </p:sp>
      <p:grpSp>
        <p:nvGrpSpPr>
          <p:cNvPr id="28674" name="Group 19"/>
          <p:cNvGrpSpPr>
            <a:grpSpLocks/>
          </p:cNvGrpSpPr>
          <p:nvPr/>
        </p:nvGrpSpPr>
        <p:grpSpPr bwMode="auto">
          <a:xfrm>
            <a:off x="1684339" y="492125"/>
            <a:ext cx="2319337" cy="700088"/>
            <a:chOff x="138" y="461"/>
            <a:chExt cx="1461" cy="441"/>
          </a:xfrm>
        </p:grpSpPr>
        <p:pic>
          <p:nvPicPr>
            <p:cNvPr id="28675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6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+mn-lt"/>
                  <a:ea typeface="+mn-ea"/>
                  <a:cs typeface="+mn-ea"/>
                  <a:sym typeface="+mn-lt"/>
                </a:rPr>
                <a:t>随堂练习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7720" y="4055746"/>
            <a:ext cx="2708910" cy="2167255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165350" y="798514"/>
            <a:ext cx="7861300" cy="5259387"/>
            <a:chOff x="1011" y="1258"/>
            <a:chExt cx="12378" cy="8282"/>
          </a:xfrm>
        </p:grpSpPr>
        <p:sp>
          <p:nvSpPr>
            <p:cNvPr id="3" name="横卷形 2"/>
            <p:cNvSpPr/>
            <p:nvPr/>
          </p:nvSpPr>
          <p:spPr>
            <a:xfrm>
              <a:off x="1011" y="1258"/>
              <a:ext cx="12378" cy="8282"/>
            </a:xfrm>
            <a:prstGeom prst="horizontalScroll">
              <a:avLst>
                <a:gd name="adj" fmla="val 6995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zh-CN" altLang="en-US" noProof="1">
                <a:cs typeface="+mn-ea"/>
                <a:sym typeface="+mn-lt"/>
              </a:endParaRPr>
            </a:p>
          </p:txBody>
        </p:sp>
        <p:sp>
          <p:nvSpPr>
            <p:cNvPr id="29699" name="矩形 5"/>
            <p:cNvSpPr>
              <a:spLocks noChangeArrowheads="1"/>
            </p:cNvSpPr>
            <p:nvPr/>
          </p:nvSpPr>
          <p:spPr bwMode="auto">
            <a:xfrm>
              <a:off x="1935" y="2034"/>
              <a:ext cx="10530" cy="6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70000"/>
                </a:lnSpc>
              </a:pPr>
              <a:r>
                <a:rPr lang="zh-CN" altLang="zh-CN" sz="3200" b="1">
                  <a:latin typeface="+mn-lt"/>
                  <a:ea typeface="+mn-ea"/>
                  <a:cs typeface="+mn-ea"/>
                  <a:sym typeface="+mn-lt"/>
                </a:rPr>
                <a:t>露从今夜白，月是故乡明。</a:t>
              </a:r>
            </a:p>
            <a:p>
              <a:pPr>
                <a:lnSpc>
                  <a:spcPct val="170000"/>
                </a:lnSpc>
              </a:pPr>
              <a:r>
                <a:rPr lang="zh-CN" altLang="zh-CN" sz="3200" b="1">
                  <a:latin typeface="+mn-lt"/>
                  <a:ea typeface="+mn-ea"/>
                  <a:cs typeface="+mn-ea"/>
                  <a:sym typeface="+mn-lt"/>
                </a:rPr>
                <a:t>疏影横斜水清浅，暗香浮动月黄昏。</a:t>
              </a:r>
            </a:p>
            <a:p>
              <a:pPr>
                <a:lnSpc>
                  <a:spcPct val="170000"/>
                </a:lnSpc>
              </a:pPr>
              <a:r>
                <a:rPr lang="zh-CN" altLang="zh-CN" sz="3200" b="1">
                  <a:latin typeface="+mn-lt"/>
                  <a:ea typeface="+mn-ea"/>
                  <a:cs typeface="+mn-ea"/>
                  <a:sym typeface="+mn-lt"/>
                </a:rPr>
                <a:t>不经一番寒彻骨，怎得梅花扑鼻香。</a:t>
              </a:r>
            </a:p>
            <a:p>
              <a:pPr>
                <a:lnSpc>
                  <a:spcPct val="170000"/>
                </a:lnSpc>
              </a:pPr>
              <a:r>
                <a:rPr lang="zh-CN" altLang="zh-CN" sz="3200" b="1">
                  <a:latin typeface="+mn-lt"/>
                  <a:ea typeface="+mn-ea"/>
                  <a:cs typeface="+mn-ea"/>
                  <a:sym typeface="+mn-lt"/>
                </a:rPr>
                <a:t>黄沙百战穿金甲，不破楼兰终不还。</a:t>
              </a:r>
            </a:p>
            <a:p>
              <a:pPr>
                <a:lnSpc>
                  <a:spcPct val="170000"/>
                </a:lnSpc>
              </a:pPr>
              <a:r>
                <a:rPr lang="zh-CN" altLang="zh-CN" sz="3200" b="1">
                  <a:latin typeface="+mn-lt"/>
                  <a:ea typeface="+mn-ea"/>
                  <a:cs typeface="+mn-ea"/>
                  <a:sym typeface="+mn-lt"/>
                </a:rPr>
                <a:t>苟利国家生死以，岂因祸福避趋之！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103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文本框 2"/>
          <p:cNvSpPr txBox="1">
            <a:spLocks noChangeArrowheads="1"/>
          </p:cNvSpPr>
          <p:nvPr/>
        </p:nvSpPr>
        <p:spPr bwMode="auto">
          <a:xfrm>
            <a:off x="1947864" y="1527176"/>
            <a:ext cx="5368925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【龚自珍】</a:t>
            </a:r>
            <a:r>
              <a:rPr lang="zh-CN" altLang="en-US" sz="3000" b="1" dirty="0">
                <a:latin typeface="+mn-lt"/>
                <a:ea typeface="+mn-ea"/>
                <a:cs typeface="+mn-ea"/>
                <a:sym typeface="+mn-lt"/>
              </a:rPr>
              <a:t>（1792—1841年），字璱人，号定庵。晚年居住昆山羽琌山馆，又号羽琌山民。清代思想家、诗人、文学家和改良主义的先驱者。 </a:t>
            </a: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【代表作】</a:t>
            </a:r>
            <a:r>
              <a:rPr lang="zh-CN" altLang="en-US" sz="3000" b="1" dirty="0">
                <a:latin typeface="+mn-lt"/>
                <a:ea typeface="+mn-ea"/>
                <a:cs typeface="+mn-ea"/>
                <a:sym typeface="+mn-lt"/>
              </a:rPr>
              <a:t>《定庵文集》。</a:t>
            </a:r>
          </a:p>
        </p:txBody>
      </p:sp>
      <p:grpSp>
        <p:nvGrpSpPr>
          <p:cNvPr id="16386" name="Group 19"/>
          <p:cNvGrpSpPr>
            <a:grpSpLocks/>
          </p:cNvGrpSpPr>
          <p:nvPr/>
        </p:nvGrpSpPr>
        <p:grpSpPr bwMode="auto">
          <a:xfrm>
            <a:off x="1684339" y="492125"/>
            <a:ext cx="2319337" cy="700088"/>
            <a:chOff x="138" y="461"/>
            <a:chExt cx="1461" cy="441"/>
          </a:xfrm>
        </p:grpSpPr>
        <p:pic>
          <p:nvPicPr>
            <p:cNvPr id="16387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8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+mn-lt"/>
                  <a:ea typeface="+mn-ea"/>
                  <a:cs typeface="+mn-ea"/>
                  <a:sym typeface="+mn-lt"/>
                </a:rPr>
                <a:t>走近作者</a:t>
              </a:r>
            </a:p>
          </p:txBody>
        </p:sp>
      </p:grp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6789" y="1804988"/>
            <a:ext cx="2808287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7492753" y="781235"/>
            <a:ext cx="1740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19"/>
          <p:cNvGrpSpPr>
            <a:grpSpLocks/>
          </p:cNvGrpSpPr>
          <p:nvPr/>
        </p:nvGrpSpPr>
        <p:grpSpPr bwMode="auto">
          <a:xfrm>
            <a:off x="1684339" y="492125"/>
            <a:ext cx="2319337" cy="700088"/>
            <a:chOff x="138" y="461"/>
            <a:chExt cx="1461" cy="441"/>
          </a:xfrm>
        </p:grpSpPr>
        <p:pic>
          <p:nvPicPr>
            <p:cNvPr id="17410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1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+mn-lt"/>
                  <a:ea typeface="+mn-ea"/>
                  <a:cs typeface="+mn-ea"/>
                  <a:sym typeface="+mn-lt"/>
                </a:rPr>
                <a:t>写作背景</a:t>
              </a:r>
            </a:p>
          </p:txBody>
        </p:sp>
      </p:grpSp>
      <p:sp>
        <p:nvSpPr>
          <p:cNvPr id="10245" name="文本框 2"/>
          <p:cNvSpPr txBox="1">
            <a:spLocks noChangeArrowheads="1"/>
          </p:cNvSpPr>
          <p:nvPr/>
        </p:nvSpPr>
        <p:spPr bwMode="auto">
          <a:xfrm>
            <a:off x="2079625" y="1581150"/>
            <a:ext cx="8032750" cy="427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3200" b="1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这组诗作于清道光十九年己亥（</a:t>
            </a:r>
            <a:r>
              <a:rPr lang="zh-CN" altLang="zh-CN" sz="3200" b="1" dirty="0">
                <a:latin typeface="+mn-lt"/>
                <a:ea typeface="+mn-ea"/>
                <a:cs typeface="+mn-ea"/>
                <a:sym typeface="+mn-lt"/>
              </a:rPr>
              <a:t>1839</a:t>
            </a: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年）。这年龚自珍辞官，由北京南返杭州，后又北上接取家属，在南北往返的途中，他看着祖国的大好河山，目睹生活在苦难中的人民，不禁触景生情</a:t>
            </a:r>
            <a:r>
              <a:rPr lang="zh-CN" altLang="zh-CN" sz="3200" b="1" dirty="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文本框 2"/>
          <p:cNvSpPr txBox="1">
            <a:spLocks noChangeArrowheads="1"/>
          </p:cNvSpPr>
          <p:nvPr/>
        </p:nvSpPr>
        <p:spPr bwMode="auto">
          <a:xfrm>
            <a:off x="1976439" y="1643064"/>
            <a:ext cx="823912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思绪万千</a:t>
            </a:r>
            <a:r>
              <a:rPr lang="zh-CN" altLang="zh-CN" sz="3200" b="1">
                <a:latin typeface="+mn-lt"/>
                <a:ea typeface="+mn-ea"/>
                <a:cs typeface="+mn-ea"/>
                <a:sym typeface="+mn-lt"/>
              </a:rPr>
              <a:t>的他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即兴写下了一首又一首诗，于是诞生了</a:t>
            </a:r>
            <a:r>
              <a:rPr lang="zh-CN" altLang="zh-CN" sz="3200" b="1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己亥杂诗</a:t>
            </a:r>
            <a:r>
              <a:rPr lang="zh-CN" altLang="zh-CN" sz="3200" b="1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。在这路途中，龚自珍一有感触便写下来，扔进篓里。他珍惜诗篇，</a:t>
            </a:r>
            <a:r>
              <a:rPr lang="zh-CN" altLang="zh-CN" sz="3200" b="1">
                <a:latin typeface="+mn-lt"/>
                <a:ea typeface="+mn-ea"/>
                <a:cs typeface="+mn-ea"/>
                <a:sym typeface="+mn-lt"/>
              </a:rPr>
              <a:t>315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首诗一首都没丢。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9"/>
          <p:cNvGrpSpPr>
            <a:grpSpLocks/>
          </p:cNvGrpSpPr>
          <p:nvPr/>
        </p:nvGrpSpPr>
        <p:grpSpPr bwMode="auto">
          <a:xfrm>
            <a:off x="1684339" y="492125"/>
            <a:ext cx="2319337" cy="700088"/>
            <a:chOff x="138" y="461"/>
            <a:chExt cx="1461" cy="441"/>
          </a:xfrm>
        </p:grpSpPr>
        <p:pic>
          <p:nvPicPr>
            <p:cNvPr id="19458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59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866063" y="2112963"/>
            <a:ext cx="206375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朗读诗歌，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注意节奏，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读准字音，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读出感情。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4689" y="1676401"/>
            <a:ext cx="5775325" cy="392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357439" y="812800"/>
            <a:ext cx="7477125" cy="490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7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己亥杂诗（其五）</a:t>
            </a:r>
          </a:p>
          <a:p>
            <a:pPr algn="ctr">
              <a:lnSpc>
                <a:spcPct val="170000"/>
              </a:lnSpc>
            </a:pPr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（清）龚自珍</a:t>
            </a:r>
            <a:b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浩荡离愁白日斜，</a:t>
            </a:r>
            <a:r>
              <a:rPr lang="zh-CN" altLang="en-US" sz="3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吟鞭</a:t>
            </a:r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东指即天涯。</a:t>
            </a:r>
          </a:p>
          <a:p>
            <a:pPr algn="ctr">
              <a:lnSpc>
                <a:spcPct val="170000"/>
              </a:lnSpc>
            </a:pPr>
            <a:endParaRPr lang="zh-CN" altLang="en-US" sz="4000" b="1" dirty="0"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170000"/>
              </a:lnSpc>
            </a:pPr>
            <a:r>
              <a:rPr lang="zh-CN" altLang="en-US" sz="3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落红</a:t>
            </a:r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不是无情物，化作春泥更护花。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476876" y="3676650"/>
            <a:ext cx="2460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诗人的马鞭。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295526" y="4360863"/>
            <a:ext cx="12874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落花。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文本框 2"/>
          <p:cNvSpPr txBox="1">
            <a:spLocks noChangeArrowheads="1"/>
          </p:cNvSpPr>
          <p:nvPr/>
        </p:nvSpPr>
        <p:spPr bwMode="auto">
          <a:xfrm>
            <a:off x="1974850" y="1306513"/>
            <a:ext cx="8242300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大意：</a:t>
            </a: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latin typeface="+mn-lt"/>
                <a:ea typeface="+mn-ea"/>
                <a:cs typeface="+mn-ea"/>
                <a:sym typeface="+mn-lt"/>
              </a:rPr>
              <a:t>    浩浩荡荡的离愁别绪向着日落西斜的远处延伸，离开京城，马鞭向东一挥，感觉就是人在天涯一般。我辞官归乡，犹如从枝头上掉下来的落花，但它却不是无情之物，化成了春天的泥土，还能起着培育下一代的作用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73" name="文本框 70672"/>
          <p:cNvSpPr txBox="1">
            <a:spLocks noChangeArrowheads="1"/>
          </p:cNvSpPr>
          <p:nvPr/>
        </p:nvSpPr>
        <p:spPr bwMode="auto">
          <a:xfrm>
            <a:off x="2019301" y="2524126"/>
            <a:ext cx="8151813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既有</a:t>
            </a: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浩荡离愁</a:t>
            </a: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，又有</a:t>
            </a: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吟鞭东指</a:t>
            </a: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；既有白日西斜，又有广阔天涯。这两个画面相反相成，互为映衬，是诗人当日心境的真实写照。</a:t>
            </a:r>
          </a:p>
        </p:txBody>
      </p:sp>
      <p:sp>
        <p:nvSpPr>
          <p:cNvPr id="2" name="文本框 70671"/>
          <p:cNvSpPr txBox="1">
            <a:spLocks noChangeArrowheads="1"/>
          </p:cNvSpPr>
          <p:nvPr/>
        </p:nvSpPr>
        <p:spPr bwMode="auto">
          <a:xfrm>
            <a:off x="2019300" y="1744663"/>
            <a:ext cx="75199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浩荡离愁白日斜，吟鞭东指即天涯。</a:t>
            </a: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”</a:t>
            </a:r>
          </a:p>
        </p:txBody>
      </p:sp>
      <p:grpSp>
        <p:nvGrpSpPr>
          <p:cNvPr id="23555" name="Group 19"/>
          <p:cNvGrpSpPr>
            <a:grpSpLocks/>
          </p:cNvGrpSpPr>
          <p:nvPr/>
        </p:nvGrpSpPr>
        <p:grpSpPr bwMode="auto">
          <a:xfrm>
            <a:off x="1684339" y="492125"/>
            <a:ext cx="2319337" cy="700088"/>
            <a:chOff x="138" y="461"/>
            <a:chExt cx="1461" cy="441"/>
          </a:xfrm>
        </p:grpSpPr>
        <p:pic>
          <p:nvPicPr>
            <p:cNvPr id="23556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7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rgbClr val="0099CC"/>
                  </a:solidFill>
                  <a:latin typeface="+mn-lt"/>
                  <a:ea typeface="+mn-ea"/>
                  <a:cs typeface="+mn-ea"/>
                  <a:sym typeface="+mn-lt"/>
                </a:rPr>
                <a:t>细读感悟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73" name="文本框 70672"/>
          <p:cNvSpPr txBox="1">
            <a:spLocks noChangeArrowheads="1"/>
          </p:cNvSpPr>
          <p:nvPr/>
        </p:nvSpPr>
        <p:spPr bwMode="auto">
          <a:xfrm>
            <a:off x="2736850" y="2298701"/>
            <a:ext cx="67183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以</a:t>
            </a:r>
            <a:r>
              <a:rPr lang="en-US" altLang="zh-CN" sz="32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落花</a:t>
            </a:r>
            <a:r>
              <a:rPr lang="en-US" altLang="zh-CN" sz="32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为喻，表明自己的心志。</a:t>
            </a:r>
          </a:p>
        </p:txBody>
      </p:sp>
      <p:sp>
        <p:nvSpPr>
          <p:cNvPr id="2" name="文本框 70671"/>
          <p:cNvSpPr txBox="1">
            <a:spLocks noChangeArrowheads="1"/>
          </p:cNvSpPr>
          <p:nvPr/>
        </p:nvSpPr>
        <p:spPr bwMode="auto">
          <a:xfrm>
            <a:off x="1935164" y="1358900"/>
            <a:ext cx="7519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3200" b="1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落红</a:t>
            </a:r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不是无情物，化作春泥更护花。</a:t>
            </a:r>
            <a:r>
              <a:rPr lang="en-US" altLang="zh-CN" sz="3200" b="1">
                <a:latin typeface="+mn-lt"/>
                <a:ea typeface="+mn-ea"/>
                <a:cs typeface="+mn-ea"/>
                <a:sym typeface="+mn-lt"/>
              </a:rPr>
              <a:t>”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840" y="3072766"/>
            <a:ext cx="4846320" cy="3220085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73" grpId="0"/>
      <p:bldP spid="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nn50wn1d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Pages>0</Pages>
  <Words>635</Words>
  <Characters>0</Characters>
  <Application>Microsoft Office PowerPoint</Application>
  <PresentationFormat>宽屏</PresentationFormat>
  <Lines>0</Lines>
  <Paragraphs>53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293</cp:revision>
  <dcterms:created xsi:type="dcterms:W3CDTF">2016-01-14T05:53:56Z</dcterms:created>
  <dcterms:modified xsi:type="dcterms:W3CDTF">2021-12-19T02:56:40Z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