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0" r:id="rId2"/>
    <p:sldMasterId id="2147483732" r:id="rId3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9" r:id="rId13"/>
    <p:sldId id="266" r:id="rId14"/>
    <p:sldId id="268" r:id="rId15"/>
    <p:sldId id="271" r:id="rId16"/>
    <p:sldId id="272" r:id="rId17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8AB21"/>
    <a:srgbClr val="CC0000"/>
    <a:srgbClr val="0303BD"/>
    <a:srgbClr val="162477"/>
    <a:srgbClr val="DFB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E6FF1-A2BD-4F4A-843D-EA20C7366B9C}" type="datetimeFigureOut">
              <a:rPr lang="zh-CN" altLang="en-US" smtClean="0"/>
              <a:t>2021/12/19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E332D-8443-45A7-888D-FF30239E1B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185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E332D-8443-45A7-888D-FF30239E1B9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32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388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A0A2C-2ECC-4E7A-90D1-7D94462D2B60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74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E5E65-63C2-4BC6-9785-1DAA1EB96A44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239933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1" y="365125"/>
            <a:ext cx="1182511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3" y="365125"/>
            <a:ext cx="7933269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8ADBA-EE5A-41C1-85F9-4D58E92DB5BD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652085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2021/12/19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F83B3-F1B4-45E6-8211-AAFEE71DFFDB}" type="slidenum">
              <a:rPr lang="zh-CN" altLang="en-US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252264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008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93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56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437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580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35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8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AA69A-E872-4AA1-8B45-305AE6BA1B74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03597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2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393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01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70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3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5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933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4572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93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3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098676" y="2165352"/>
            <a:ext cx="7994651" cy="1235075"/>
          </a:xfrm>
        </p:spPr>
        <p:txBody>
          <a:bodyPr anchor="b"/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zh-CN" altLang="en-US" noProof="1" smtClean="0"/>
              <a:t>此处添加您的标题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739200" y="3457576"/>
            <a:ext cx="4713600" cy="466725"/>
          </a:xfrm>
          <a:prstGeom prst="trapezoid">
            <a:avLst>
              <a:gd name="adj" fmla="val 43367"/>
            </a:avLst>
          </a:prstGeom>
          <a:gradFill flip="none" rotWithShape="1">
            <a:gsLst>
              <a:gs pos="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9050"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单击此处添加您的副标题</a:t>
            </a:r>
            <a:endParaRPr lang="en-US" altLang="zh-CN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7D361-F221-4B30-8A98-B946CABF851A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0678345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306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1282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054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520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3" y="1244603"/>
            <a:ext cx="5080000" cy="49323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34" y="1244603"/>
            <a:ext cx="5094116" cy="49323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D2A3F-D966-4A49-9AA1-5E236FEBAE2B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62110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2" y="118532"/>
            <a:ext cx="9312101" cy="71702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6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6" y="2200274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7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7" y="2200274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DCC7E-6569-4E14-BA52-86FFB3B58ED7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060785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3BDE7-EE99-4DAF-8208-FD63EDBA81F1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37810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0FA6D-0345-4478-B23D-C5ECDDB57F50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571525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1" y="533402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1"/>
            <a:ext cx="617220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1" y="21336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63D798F-DCA7-4B2F-ABCD-2100CBA1B37C}" type="datetimeFigureOut">
              <a:rPr lang="zh-CN" altLang="en-US" smtClean="0"/>
              <a:pPr>
                <a:defRPr/>
              </a:pPr>
              <a:t>2021/12/19</a:t>
            </a:fld>
            <a:endParaRPr lang="zh-CN" altLang="en-US">
              <a:latin typeface="+mn-lt"/>
              <a:ea typeface="+mn-ea"/>
            </a:endParaRPr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ea typeface="宋体" pitchFamily="2" charset="-122"/>
              </a:defRPr>
            </a:lvl1pPr>
          </a:lstStyle>
          <a:p>
            <a:fld id="{C92BD29E-4307-4E1B-B87D-41FAA1B3BC8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77977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2021/12/19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54994-27FD-4F9B-AB7B-F8A333D93D95}" type="slidenum">
              <a:rPr lang="zh-CN" altLang="en-US" smtClean="0"/>
              <a:pPr/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507353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006602" y="295275"/>
            <a:ext cx="7226300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29292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3" name="KSO_BC1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58802" y="1362078"/>
            <a:ext cx="11055351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217519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rgbClr val="CA6F06"/>
          </a:solidFill>
          <a:effectLst>
            <a:outerShdw dist="38100" dir="5400000" algn="t" rotWithShape="0">
              <a:schemeClr val="bg1">
                <a:alpha val="89000"/>
              </a:schemeClr>
            </a:outerShdw>
          </a:effectLst>
          <a:latin typeface="Arial Black" panose="020B0A04020102020204" pitchFamily="34" charset="0"/>
          <a:ea typeface="微软雅黑" panose="020B0503020204020204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CA6F06"/>
          </a:solidFill>
          <a:latin typeface="Arial Black" pitchFamily="34" charset="0"/>
          <a:ea typeface="微软雅黑" pitchFamily="34" charset="-122"/>
        </a:defRPr>
      </a:lvl9pPr>
    </p:titleStyle>
    <p:bodyStyle>
      <a:lvl1pPr marL="357188" indent="-357188" algn="just" rtl="0" eaLnBrk="1" fontAlgn="base" hangingPunct="1">
        <a:lnSpc>
          <a:spcPct val="110000"/>
        </a:lnSpc>
        <a:spcBef>
          <a:spcPts val="1800"/>
        </a:spcBef>
        <a:spcAft>
          <a:spcPct val="0"/>
        </a:spcAft>
        <a:buClr>
          <a:srgbClr val="B3540F"/>
        </a:buClr>
        <a:buSzPct val="70000"/>
        <a:buFont typeface="Wingdings 2" pitchFamily="18" charset="2"/>
        <a:buChar char=""/>
        <a:defRPr sz="2000" kern="1200">
          <a:solidFill>
            <a:srgbClr val="CA6F06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57188" indent="-357188" algn="just" rtl="0" eaLnBrk="1" fontAlgn="base" hangingPunct="1">
        <a:lnSpc>
          <a:spcPct val="130000"/>
        </a:lnSpc>
        <a:spcBef>
          <a:spcPct val="0"/>
        </a:spcBef>
        <a:spcAft>
          <a:spcPts val="600"/>
        </a:spcAft>
        <a:buClr>
          <a:srgbClr val="FFDF6B"/>
        </a:buClr>
        <a:buFont typeface="幼圆" pitchFamily="49" charset="-122"/>
        <a:buChar char=" "/>
        <a:defRPr sz="1600" kern="1200">
          <a:solidFill>
            <a:srgbClr val="5E5E5E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ts val="60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ts val="60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ts val="60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2045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7737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006" y="185437"/>
            <a:ext cx="6428069" cy="571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标题 1"/>
          <p:cNvSpPr>
            <a:spLocks noGrp="1"/>
          </p:cNvSpPr>
          <p:nvPr>
            <p:ph type="ctrTitle" idx="4294967295"/>
          </p:nvPr>
        </p:nvSpPr>
        <p:spPr>
          <a:xfrm>
            <a:off x="1537246" y="1140241"/>
            <a:ext cx="1385888" cy="3567112"/>
          </a:xfrm>
        </p:spPr>
        <p:txBody>
          <a:bodyPr vert="horz" lIns="68580" tIns="34290" rIns="68580" bIns="34290" rtlCol="0" anchor="b">
            <a:noAutofit/>
          </a:bodyPr>
          <a:lstStyle/>
          <a:p>
            <a:pPr fontAlgn="auto"/>
            <a:r>
              <a:rPr lang="zh-CN" altLang="en-US" sz="6000" noProof="1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>游</a:t>
            </a:r>
            <a:r>
              <a:rPr lang="zh-CN" altLang="en-US" sz="6000" dirty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 sz="6000" dirty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</a:br>
            <a:r>
              <a:rPr lang="zh-CN" altLang="en-US" sz="6000" noProof="1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>山</a:t>
            </a:r>
            <a:r>
              <a:rPr lang="zh-CN" altLang="en-US" sz="6000" dirty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 sz="6000" dirty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</a:br>
            <a:r>
              <a:rPr lang="zh-CN" altLang="en-US" sz="6000" noProof="1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>西</a:t>
            </a:r>
            <a:r>
              <a:rPr lang="zh-CN" altLang="en-US" sz="6000" dirty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 sz="6000" dirty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</a:br>
            <a:r>
              <a:rPr lang="zh-CN" altLang="en-US" sz="6000" noProof="1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>村</a:t>
            </a:r>
          </a:p>
        </p:txBody>
      </p:sp>
      <p:sp>
        <p:nvSpPr>
          <p:cNvPr id="2052" name="副标题 2"/>
          <p:cNvSpPr>
            <a:spLocks noGrp="1"/>
          </p:cNvSpPr>
          <p:nvPr>
            <p:ph type="subTitle" idx="4294967295"/>
          </p:nvPr>
        </p:nvSpPr>
        <p:spPr>
          <a:xfrm>
            <a:off x="1207363" y="2552915"/>
            <a:ext cx="460375" cy="97790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 algn="ctr" fontAlgn="auto">
              <a:buNone/>
            </a:pPr>
            <a:r>
              <a:rPr lang="zh-CN" altLang="en-US" b="1" noProof="1" smtClean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>陆</a:t>
            </a:r>
            <a:endParaRPr lang="en-US" altLang="zh-CN" b="1" noProof="1" smtClean="0">
              <a:solidFill>
                <a:srgbClr val="38AB21"/>
              </a:solidFill>
              <a:latin typeface="微软雅黑"/>
              <a:ea typeface="微软雅黑"/>
              <a:sym typeface="微软雅黑"/>
            </a:endParaRPr>
          </a:p>
          <a:p>
            <a:pPr marL="0" indent="0" algn="ctr" fontAlgn="auto">
              <a:buNone/>
            </a:pPr>
            <a:r>
              <a:rPr lang="zh-CN" altLang="en-US" b="1" noProof="1" smtClean="0">
                <a:solidFill>
                  <a:srgbClr val="38AB21"/>
                </a:solidFill>
                <a:latin typeface="微软雅黑"/>
                <a:ea typeface="微软雅黑"/>
                <a:sym typeface="微软雅黑"/>
              </a:rPr>
              <a:t>游</a:t>
            </a:r>
            <a:endParaRPr lang="zh-CN" altLang="en-US" b="1" noProof="1">
              <a:solidFill>
                <a:srgbClr val="38AB2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0006" y="5986585"/>
            <a:ext cx="642806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内容占位符 2"/>
          <p:cNvSpPr>
            <a:spLocks noGrp="1" noChangeArrowheads="1"/>
          </p:cNvSpPr>
          <p:nvPr>
            <p:ph idx="1"/>
          </p:nvPr>
        </p:nvSpPr>
        <p:spPr>
          <a:xfrm>
            <a:off x="2004372" y="2149690"/>
            <a:ext cx="3832225" cy="3186112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   全诗紧扣</a:t>
            </a:r>
            <a:r>
              <a:rPr lang="zh-CN" altLang="en-US" sz="2400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“游”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字，按时间推移展开叙述，层次清晰，语言生动。中间两句对偶自然工整，显示出了诗人锤炼语言的非凡功力。</a:t>
            </a:r>
          </a:p>
        </p:txBody>
      </p:sp>
      <p:sp>
        <p:nvSpPr>
          <p:cNvPr id="64" name="圆角矩形 63"/>
          <p:cNvSpPr/>
          <p:nvPr/>
        </p:nvSpPr>
        <p:spPr>
          <a:xfrm>
            <a:off x="1838325" y="1036641"/>
            <a:ext cx="2286000" cy="492125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411" name="文本框 64"/>
          <p:cNvSpPr txBox="1">
            <a:spLocks noChangeArrowheads="1"/>
          </p:cNvSpPr>
          <p:nvPr/>
        </p:nvSpPr>
        <p:spPr bwMode="auto">
          <a:xfrm>
            <a:off x="2290763" y="1009650"/>
            <a:ext cx="1833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写法探究</a:t>
            </a:r>
          </a:p>
        </p:txBody>
      </p:sp>
      <p:pic>
        <p:nvPicPr>
          <p:cNvPr id="17412" name="图片 65" descr="钢笔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116" y="977903"/>
            <a:ext cx="5810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426" y="278285"/>
            <a:ext cx="4305300" cy="615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2"/>
          <p:cNvSpPr>
            <a:spLocks noGrp="1" noChangeArrowheads="1"/>
          </p:cNvSpPr>
          <p:nvPr>
            <p:ph idx="1"/>
          </p:nvPr>
        </p:nvSpPr>
        <p:spPr>
          <a:xfrm>
            <a:off x="2314578" y="2038353"/>
            <a:ext cx="7021513" cy="51752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学完《游山西村》，试着分析这首诗的艺术特色。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1782763" y="1012825"/>
            <a:ext cx="2463800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435" name="文本框 51"/>
          <p:cNvSpPr txBox="1">
            <a:spLocks noChangeArrowheads="1"/>
          </p:cNvSpPr>
          <p:nvPr/>
        </p:nvSpPr>
        <p:spPr bwMode="auto">
          <a:xfrm>
            <a:off x="2335213" y="977900"/>
            <a:ext cx="1911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鉴赏评价</a:t>
            </a:r>
          </a:p>
        </p:txBody>
      </p:sp>
      <p:pic>
        <p:nvPicPr>
          <p:cNvPr id="18436" name="图片 52" descr="评价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766" y="1012825"/>
            <a:ext cx="5032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文本框 1"/>
          <p:cNvSpPr txBox="1">
            <a:spLocks noChangeArrowheads="1"/>
          </p:cNvSpPr>
          <p:nvPr/>
        </p:nvSpPr>
        <p:spPr bwMode="auto">
          <a:xfrm>
            <a:off x="1803400" y="2598741"/>
            <a:ext cx="8191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陆游七律最工。这首七律结构严谨，主线突出，全诗八句无一“游”字，而处处切“游”字，游兴十足，游意不尽。又层次分明。尤其中间两联，对仗工整，善写难状之景，如珠落玉盘，圆润流转，达到了很高的艺术水平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内容占位符 2"/>
          <p:cNvSpPr>
            <a:spLocks noGrp="1" noChangeArrowheads="1"/>
          </p:cNvSpPr>
          <p:nvPr>
            <p:ph idx="1"/>
          </p:nvPr>
        </p:nvSpPr>
        <p:spPr>
          <a:xfrm>
            <a:off x="2020891" y="1870078"/>
            <a:ext cx="7970837" cy="4583113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   这首诗是蛰居山阴老家农村时所作。生动地描画出一幅色彩明丽的农村风光，对淳朴的农村生活习俗，流溢着喜悦、挚爱的感情。诗人陶醉在山西村人情美、风物美、民俗美中，有感于这样的民风民俗及太平景象，反映了他乡居闲散的思想感情。诗人在语调极其自然亲切的诗句中向人们展示了农村自然风景之美、农民淳朴善良之美，并把自己热爱祖国、热爱人民、热爱生活、热爱自然的高尚情操美融于其中。 </a:t>
            </a:r>
          </a:p>
        </p:txBody>
      </p:sp>
      <p:sp>
        <p:nvSpPr>
          <p:cNvPr id="60" name="圆角矩形 59"/>
          <p:cNvSpPr/>
          <p:nvPr/>
        </p:nvSpPr>
        <p:spPr>
          <a:xfrm>
            <a:off x="1830391" y="1065216"/>
            <a:ext cx="2166937" cy="492125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459" name="文本框 60"/>
          <p:cNvSpPr txBox="1">
            <a:spLocks noChangeArrowheads="1"/>
          </p:cNvSpPr>
          <p:nvPr/>
        </p:nvSpPr>
        <p:spPr bwMode="auto">
          <a:xfrm>
            <a:off x="2322513" y="1038225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总  结</a:t>
            </a:r>
          </a:p>
        </p:txBody>
      </p:sp>
      <p:pic>
        <p:nvPicPr>
          <p:cNvPr id="19460" name="图片 70" descr="咨询总结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528" y="985841"/>
            <a:ext cx="6635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圆角矩形 75"/>
          <p:cNvSpPr/>
          <p:nvPr/>
        </p:nvSpPr>
        <p:spPr>
          <a:xfrm>
            <a:off x="1846263" y="1108075"/>
            <a:ext cx="2386012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0482" name="图片 79" descr="结构索引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8163" y="1062038"/>
            <a:ext cx="6032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80"/>
          <p:cNvSpPr txBox="1">
            <a:spLocks noChangeArrowheads="1"/>
          </p:cNvSpPr>
          <p:nvPr/>
        </p:nvSpPr>
        <p:spPr bwMode="auto">
          <a:xfrm>
            <a:off x="2347913" y="1065213"/>
            <a:ext cx="1884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结构图示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2759075" y="2260600"/>
            <a:ext cx="336550" cy="4032250"/>
          </a:xfrm>
          <a:prstGeom prst="leftBrace">
            <a:avLst>
              <a:gd name="adj1" fmla="val 38708"/>
              <a:gd name="adj2" fmla="val 5000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485" name="文本框 1"/>
          <p:cNvSpPr txBox="1">
            <a:spLocks noChangeArrowheads="1"/>
          </p:cNvSpPr>
          <p:nvPr/>
        </p:nvSpPr>
        <p:spPr bwMode="auto">
          <a:xfrm>
            <a:off x="2117725" y="2668588"/>
            <a:ext cx="6413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游</a:t>
            </a:r>
          </a:p>
          <a:p>
            <a:pPr>
              <a:lnSpc>
                <a:spcPct val="12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山</a:t>
            </a:r>
          </a:p>
          <a:p>
            <a:pPr>
              <a:lnSpc>
                <a:spcPct val="12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西</a:t>
            </a:r>
          </a:p>
          <a:p>
            <a:pPr>
              <a:lnSpc>
                <a:spcPct val="12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村</a:t>
            </a:r>
          </a:p>
        </p:txBody>
      </p:sp>
      <p:sp>
        <p:nvSpPr>
          <p:cNvPr id="20486" name="文本框 4"/>
          <p:cNvSpPr txBox="1">
            <a:spLocks noChangeArrowheads="1"/>
          </p:cNvSpPr>
          <p:nvPr/>
        </p:nvSpPr>
        <p:spPr bwMode="auto">
          <a:xfrm>
            <a:off x="6261100" y="5478463"/>
            <a:ext cx="18240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重游之望</a:t>
            </a:r>
          </a:p>
        </p:txBody>
      </p:sp>
      <p:sp>
        <p:nvSpPr>
          <p:cNvPr id="20487" name="文本框 5"/>
          <p:cNvSpPr txBox="1">
            <a:spLocks noChangeArrowheads="1"/>
          </p:cNvSpPr>
          <p:nvPr/>
        </p:nvSpPr>
        <p:spPr bwMode="auto">
          <a:xfrm>
            <a:off x="8204200" y="4327525"/>
            <a:ext cx="20637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chemeClr val="hlink"/>
                </a:solidFill>
                <a:latin typeface="微软雅黑"/>
                <a:ea typeface="微软雅黑"/>
                <a:sym typeface="微软雅黑"/>
              </a:rPr>
              <a:t>热爱乡亲</a:t>
            </a:r>
          </a:p>
        </p:txBody>
      </p:sp>
      <p:sp>
        <p:nvSpPr>
          <p:cNvPr id="12" name="右大括号 11"/>
          <p:cNvSpPr/>
          <p:nvPr/>
        </p:nvSpPr>
        <p:spPr>
          <a:xfrm>
            <a:off x="7966078" y="2559050"/>
            <a:ext cx="119063" cy="3549650"/>
          </a:xfrm>
          <a:prstGeom prst="rightBrace">
            <a:avLst>
              <a:gd name="adj1" fmla="val 44612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489" name="文本框 6"/>
          <p:cNvSpPr txBox="1">
            <a:spLocks noChangeArrowheads="1"/>
          </p:cNvSpPr>
          <p:nvPr/>
        </p:nvSpPr>
        <p:spPr bwMode="auto">
          <a:xfrm>
            <a:off x="8204200" y="3617916"/>
            <a:ext cx="17970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chemeClr val="hlink"/>
                </a:solidFill>
                <a:latin typeface="微软雅黑"/>
                <a:ea typeface="微软雅黑"/>
                <a:sym typeface="微软雅黑"/>
              </a:rPr>
              <a:t>热爱家乡</a:t>
            </a:r>
          </a:p>
        </p:txBody>
      </p:sp>
      <p:sp>
        <p:nvSpPr>
          <p:cNvPr id="20490" name="文本框 4"/>
          <p:cNvSpPr txBox="1">
            <a:spLocks noChangeArrowheads="1"/>
          </p:cNvSpPr>
          <p:nvPr/>
        </p:nvSpPr>
        <p:spPr bwMode="auto">
          <a:xfrm>
            <a:off x="3200403" y="1865316"/>
            <a:ext cx="3249613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莫笑农家腊酒浑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丰年留客足鸡豚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山重水复疑无路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柳暗花明又一村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箫鼓追随春社近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衣冠简朴古风存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从今若许闲乘月</a:t>
            </a:r>
          </a:p>
          <a:p>
            <a:pPr>
              <a:lnSpc>
                <a:spcPts val="45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拄杖无时夜叩门</a:t>
            </a:r>
          </a:p>
        </p:txBody>
      </p:sp>
      <p:sp>
        <p:nvSpPr>
          <p:cNvPr id="3" name="右大括号 2"/>
          <p:cNvSpPr/>
          <p:nvPr/>
        </p:nvSpPr>
        <p:spPr>
          <a:xfrm>
            <a:off x="5897566" y="2090738"/>
            <a:ext cx="217487" cy="89376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右大括号 3"/>
          <p:cNvSpPr/>
          <p:nvPr/>
        </p:nvSpPr>
        <p:spPr>
          <a:xfrm>
            <a:off x="5897566" y="3187703"/>
            <a:ext cx="217487" cy="89376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右大括号 4"/>
          <p:cNvSpPr/>
          <p:nvPr/>
        </p:nvSpPr>
        <p:spPr>
          <a:xfrm>
            <a:off x="5897566" y="4302128"/>
            <a:ext cx="217487" cy="89376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5897566" y="5400678"/>
            <a:ext cx="217487" cy="89376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495" name="文本框 4"/>
          <p:cNvSpPr txBox="1">
            <a:spLocks noChangeArrowheads="1"/>
          </p:cNvSpPr>
          <p:nvPr/>
        </p:nvSpPr>
        <p:spPr bwMode="auto">
          <a:xfrm>
            <a:off x="6115050" y="2168525"/>
            <a:ext cx="18240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生活丰足</a:t>
            </a:r>
          </a:p>
        </p:txBody>
      </p:sp>
      <p:sp>
        <p:nvSpPr>
          <p:cNvPr id="20496" name="文本框 4"/>
          <p:cNvSpPr txBox="1">
            <a:spLocks noChangeArrowheads="1"/>
          </p:cNvSpPr>
          <p:nvPr/>
        </p:nvSpPr>
        <p:spPr bwMode="auto">
          <a:xfrm>
            <a:off x="6142041" y="3194050"/>
            <a:ext cx="18240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环境优美</a:t>
            </a:r>
          </a:p>
        </p:txBody>
      </p:sp>
      <p:sp>
        <p:nvSpPr>
          <p:cNvPr id="20497" name="文本框 4"/>
          <p:cNvSpPr txBox="1">
            <a:spLocks noChangeArrowheads="1"/>
          </p:cNvSpPr>
          <p:nvPr/>
        </p:nvSpPr>
        <p:spPr bwMode="auto">
          <a:xfrm>
            <a:off x="6261100" y="4325938"/>
            <a:ext cx="18240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桃源古风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2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843088" y="1016000"/>
            <a:ext cx="2417762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194" name="文本框 12"/>
          <p:cNvSpPr txBox="1">
            <a:spLocks noChangeArrowheads="1"/>
          </p:cNvSpPr>
          <p:nvPr/>
        </p:nvSpPr>
        <p:spPr bwMode="auto">
          <a:xfrm>
            <a:off x="2390775" y="973138"/>
            <a:ext cx="2051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作者介绍</a:t>
            </a:r>
          </a:p>
        </p:txBody>
      </p:sp>
      <p:pic>
        <p:nvPicPr>
          <p:cNvPr id="8195" name="图片 46" descr="人物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1338" y="992191"/>
            <a:ext cx="5461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内容占位符 1"/>
          <p:cNvSpPr>
            <a:spLocks noGrp="1" noChangeArrowheads="1"/>
          </p:cNvSpPr>
          <p:nvPr>
            <p:ph idx="1"/>
          </p:nvPr>
        </p:nvSpPr>
        <p:spPr>
          <a:xfrm>
            <a:off x="1843091" y="1420816"/>
            <a:ext cx="8364537" cy="4351337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 </a:t>
            </a:r>
            <a:endParaRPr lang="zh-CN" altLang="en-US" dirty="0" smtClean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197" name="文本框 99"/>
          <p:cNvSpPr txBox="1">
            <a:spLocks noChangeArrowheads="1"/>
          </p:cNvSpPr>
          <p:nvPr/>
        </p:nvSpPr>
        <p:spPr bwMode="auto">
          <a:xfrm>
            <a:off x="1757366" y="1557341"/>
            <a:ext cx="5565775" cy="522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陆游（</a:t>
            </a:r>
            <a:r>
              <a:rPr lang="en-US" altLang="zh-CN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1125—1210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），字务观，号放翁。汉族，越州山阴（今浙江绍兴）人，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南宋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著名诗人。少时受家庭爱国思想熏陶，高宗时应礼部试，为秦桧所黜。孝宗时赐进士出身。中年入蜀，投身军旅生活，官至宝章阁待制。晚年退居家乡。创作诗歌今存九千多首，内容极为丰富。</a:t>
            </a: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著有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剑南诗稿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、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渭南文集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、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南唐书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、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老学庵笔记</a:t>
            </a:r>
            <a:r>
              <a:rPr lang="en-US" altLang="zh-CN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等。 </a:t>
            </a:r>
          </a:p>
        </p:txBody>
      </p:sp>
      <p:pic>
        <p:nvPicPr>
          <p:cNvPr id="8198" name="图片 3079" descr="7dd98d1001e939018a40762678ec54e736d1966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3754" y="1266034"/>
            <a:ext cx="3014662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166804" y="479394"/>
            <a:ext cx="2024109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rPr>
              <a:t>https://www.ypppt.com/</a:t>
            </a:r>
            <a:endParaRPr lang="zh-CN" altLang="en-US" sz="1400" dirty="0" smtClea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内容占位符 2"/>
          <p:cNvSpPr>
            <a:spLocks noGrp="1" noChangeArrowheads="1"/>
          </p:cNvSpPr>
          <p:nvPr>
            <p:ph idx="1"/>
          </p:nvPr>
        </p:nvSpPr>
        <p:spPr>
          <a:xfrm>
            <a:off x="1938340" y="2122491"/>
            <a:ext cx="5208587" cy="4441825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 algn="l">
              <a:lnSpc>
                <a:spcPts val="4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  此诗作于宋孝宗乾道三年（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1167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）初春，当时陆游正罢官闲居在家。然而他并不心灰意冷。“慷慨心犹壮”的爱国情绪，使他在农村生活中感受到希望和光明，并将这种感受倾泻到自己的诗歌创作里。此诗即在故乡山阴（今浙江绍兴市）所作。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817688" y="1095375"/>
            <a:ext cx="2322512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219" name="文本框 19"/>
          <p:cNvSpPr txBox="1">
            <a:spLocks noChangeArrowheads="1"/>
          </p:cNvSpPr>
          <p:nvPr/>
        </p:nvSpPr>
        <p:spPr bwMode="auto">
          <a:xfrm>
            <a:off x="2351088" y="1065213"/>
            <a:ext cx="2139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背景资料</a:t>
            </a:r>
          </a:p>
        </p:txBody>
      </p:sp>
      <p:pic>
        <p:nvPicPr>
          <p:cNvPr id="9220" name="图片 21" descr="背景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688" y="1084263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4102" descr="u=2984429848,3546078484&amp;fm=27&amp;gp=0_看图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7544" y="2003428"/>
            <a:ext cx="3190875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内容占位符 2"/>
          <p:cNvSpPr>
            <a:spLocks noGrp="1" noChangeArrowheads="1"/>
          </p:cNvSpPr>
          <p:nvPr>
            <p:ph idx="1"/>
          </p:nvPr>
        </p:nvSpPr>
        <p:spPr>
          <a:xfrm>
            <a:off x="1827216" y="1889125"/>
            <a:ext cx="8537575" cy="400685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    陆游一生创作颇丰，据汲古阁所刻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陆放翁全集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，计有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渭南文集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》50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卷（其中包括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入蜀记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》6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卷，词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卷）；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剑南诗稿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》85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卷（其中有古近体诗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9138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首）；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放翁遗稿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》3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卷；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南唐书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》18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卷；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老学庵笔记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》10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卷；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家世旧闻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》8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则；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斋居纪事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》36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则。另有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续笔记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》2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卷、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高宗圣政草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卷、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陆氏续集验方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》2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卷、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感知录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卷、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清尊录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卷、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绪训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卷、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放翁家训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等。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1843088" y="1025525"/>
            <a:ext cx="2360612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243" name="文本框 25"/>
          <p:cNvSpPr txBox="1">
            <a:spLocks noChangeArrowheads="1"/>
          </p:cNvSpPr>
          <p:nvPr/>
        </p:nvSpPr>
        <p:spPr bwMode="auto">
          <a:xfrm>
            <a:off x="2333628" y="971550"/>
            <a:ext cx="1870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知识链接</a:t>
            </a:r>
          </a:p>
        </p:txBody>
      </p:sp>
      <p:pic>
        <p:nvPicPr>
          <p:cNvPr id="10244" name="图片 26" descr="知识库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091" y="1008066"/>
            <a:ext cx="5222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3357566" y="2152650"/>
            <a:ext cx="1017587" cy="496888"/>
          </a:xfrm>
        </p:spPr>
        <p:txBody>
          <a:bodyPr anchor="t"/>
          <a:lstStyle/>
          <a:p>
            <a:pPr fontAlgn="auto"/>
            <a:r>
              <a:rPr lang="en-US" altLang="zh-CN" sz="2800" noProof="1">
                <a:solidFill>
                  <a:srgbClr val="0303BD"/>
                </a:solidFill>
                <a:latin typeface="微软雅黑"/>
                <a:ea typeface="微软雅黑"/>
                <a:sym typeface="微软雅黑"/>
              </a:rPr>
              <a:t>tún</a:t>
            </a:r>
            <a:endParaRPr lang="zh-CN" altLang="zh-CN" sz="2800" noProof="1">
              <a:solidFill>
                <a:srgbClr val="0303BD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265" name="内容占位符 2"/>
          <p:cNvSpPr>
            <a:spLocks noGrp="1" noChangeArrowheads="1"/>
          </p:cNvSpPr>
          <p:nvPr>
            <p:ph idx="1"/>
          </p:nvPr>
        </p:nvSpPr>
        <p:spPr>
          <a:xfrm>
            <a:off x="1884366" y="1663700"/>
            <a:ext cx="8154987" cy="4630738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zh-CN" altLang="zh-CN" dirty="0" smtClean="0">
                <a:latin typeface="微软雅黑"/>
                <a:ea typeface="微软雅黑"/>
                <a:sym typeface="微软雅黑"/>
              </a:rPr>
              <a:t> </a:t>
            </a:r>
          </a:p>
          <a:p>
            <a:pPr marL="0" indent="0">
              <a:buNone/>
            </a:pP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足鸡</a:t>
            </a:r>
            <a:r>
              <a:rPr lang="zh-CN" altLang="en-US" b="1" dirty="0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豚</a:t>
            </a:r>
            <a:r>
              <a:rPr lang="zh-CN" altLang="zh-CN" dirty="0" smtClean="0">
                <a:latin typeface="微软雅黑"/>
                <a:ea typeface="微软雅黑"/>
                <a:sym typeface="微软雅黑"/>
              </a:rPr>
              <a:t>（    ）   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zh-CN" dirty="0" smtClean="0">
                <a:latin typeface="微软雅黑"/>
                <a:ea typeface="微软雅黑"/>
                <a:sym typeface="微软雅黑"/>
              </a:rPr>
              <a:t> </a:t>
            </a:r>
          </a:p>
          <a:p>
            <a:pPr marL="0" indent="0">
              <a:buNone/>
            </a:pPr>
            <a:endParaRPr lang="zh-CN" altLang="en-US" dirty="0" smtClean="0">
              <a:latin typeface="微软雅黑"/>
              <a:ea typeface="微软雅黑"/>
              <a:sym typeface="微软雅黑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衣</a:t>
            </a:r>
            <a:r>
              <a:rPr lang="zh-CN" altLang="en-US" b="1" dirty="0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冠</a:t>
            </a:r>
            <a:r>
              <a:rPr lang="zh-CN" altLang="zh-CN" dirty="0" smtClean="0">
                <a:latin typeface="微软雅黑"/>
                <a:ea typeface="微软雅黑"/>
                <a:sym typeface="微软雅黑"/>
              </a:rPr>
              <a:t>（ 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zh-CN" dirty="0" smtClean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    )</a:t>
            </a:r>
          </a:p>
          <a:p>
            <a:pPr marL="0" indent="0">
              <a:buNone/>
            </a:pPr>
            <a:endParaRPr lang="zh-CN" altLang="en-US" dirty="0" smtClean="0">
              <a:latin typeface="微软雅黑"/>
              <a:ea typeface="微软雅黑"/>
              <a:sym typeface="微软雅黑"/>
            </a:endParaRPr>
          </a:p>
          <a:p>
            <a:pPr marL="0" indent="0"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拄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杖（   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  )     </a:t>
            </a:r>
          </a:p>
          <a:p>
            <a:pPr marL="0" indent="0">
              <a:buNone/>
            </a:pPr>
            <a:endParaRPr lang="zh-CN" altLang="en-US" dirty="0" smtClean="0">
              <a:latin typeface="微软雅黑"/>
              <a:ea typeface="微软雅黑"/>
              <a:sym typeface="微软雅黑"/>
            </a:endParaRPr>
          </a:p>
          <a:p>
            <a:pPr marL="0" indent="0">
              <a:buNone/>
            </a:pP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夜</a:t>
            </a:r>
            <a:r>
              <a:rPr lang="zh-CN" altLang="en-US" b="1" dirty="0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叩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门（  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   )  </a:t>
            </a:r>
          </a:p>
          <a:p>
            <a:pPr marL="0" indent="0">
              <a:buNone/>
            </a:pPr>
            <a:endParaRPr lang="zh-CN" altLang="en-US" dirty="0" smtClean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874841" y="1120775"/>
            <a:ext cx="2295525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267" name="文本框 28"/>
          <p:cNvSpPr txBox="1">
            <a:spLocks noChangeArrowheads="1"/>
          </p:cNvSpPr>
          <p:nvPr/>
        </p:nvSpPr>
        <p:spPr bwMode="auto">
          <a:xfrm>
            <a:off x="2365378" y="1092200"/>
            <a:ext cx="2208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检查预习</a:t>
            </a:r>
          </a:p>
        </p:txBody>
      </p:sp>
      <p:pic>
        <p:nvPicPr>
          <p:cNvPr id="11268" name="图片 30" descr="清单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363" y="1098550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标题 6"/>
          <p:cNvSpPr>
            <a:spLocks noGrp="1" noChangeArrowheads="1"/>
          </p:cNvSpPr>
          <p:nvPr/>
        </p:nvSpPr>
        <p:spPr bwMode="auto">
          <a:xfrm>
            <a:off x="2952750" y="3181350"/>
            <a:ext cx="16716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0303BD"/>
                </a:solidFill>
                <a:latin typeface="微软雅黑"/>
                <a:ea typeface="微软雅黑"/>
                <a:sym typeface="微软雅黑"/>
              </a:rPr>
              <a:t>ɡuān </a:t>
            </a:r>
          </a:p>
        </p:txBody>
      </p:sp>
      <p:sp>
        <p:nvSpPr>
          <p:cNvPr id="10" name="标题 6"/>
          <p:cNvSpPr>
            <a:spLocks noGrp="1" noChangeArrowheads="1"/>
          </p:cNvSpPr>
          <p:nvPr/>
        </p:nvSpPr>
        <p:spPr bwMode="auto">
          <a:xfrm>
            <a:off x="2952753" y="4264025"/>
            <a:ext cx="10318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0303BD"/>
                </a:solidFill>
                <a:latin typeface="微软雅黑"/>
                <a:ea typeface="微软雅黑"/>
                <a:sym typeface="微软雅黑"/>
              </a:rPr>
              <a:t>zhǔ</a:t>
            </a:r>
            <a:endParaRPr lang="en-US" altLang="zh-CN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标题 6"/>
          <p:cNvSpPr>
            <a:spLocks noGrp="1" noChangeArrowheads="1"/>
          </p:cNvSpPr>
          <p:nvPr/>
        </p:nvSpPr>
        <p:spPr bwMode="auto">
          <a:xfrm>
            <a:off x="3343278" y="5195888"/>
            <a:ext cx="10318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0303BD"/>
                </a:solidFill>
                <a:latin typeface="微软雅黑"/>
                <a:ea typeface="微软雅黑"/>
                <a:sym typeface="微软雅黑"/>
              </a:rPr>
              <a:t>kòu </a:t>
            </a:r>
          </a:p>
        </p:txBody>
      </p:sp>
      <p:pic>
        <p:nvPicPr>
          <p:cNvPr id="11273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553" y="2263778"/>
            <a:ext cx="5483225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内容占位符 2"/>
          <p:cNvSpPr>
            <a:spLocks noGrp="1" noChangeArrowheads="1"/>
          </p:cNvSpPr>
          <p:nvPr>
            <p:ph idx="1"/>
          </p:nvPr>
        </p:nvSpPr>
        <p:spPr>
          <a:xfrm>
            <a:off x="2202077" y="1676618"/>
            <a:ext cx="7886700" cy="4351337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游山西村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陆游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莫笑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农家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腊酒浑，丰年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留客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足鸡豚。</a:t>
            </a:r>
            <a:br>
              <a:rPr lang="zh-CN" altLang="en-US" sz="2800" dirty="0">
                <a:latin typeface="微软雅黑"/>
                <a:ea typeface="微软雅黑"/>
                <a:sym typeface="微软雅黑"/>
              </a:rPr>
            </a:b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山重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水复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疑无路，柳暗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花明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又一村。</a:t>
            </a:r>
            <a:br>
              <a:rPr lang="zh-CN" altLang="en-US" sz="2800" dirty="0">
                <a:latin typeface="微软雅黑"/>
                <a:ea typeface="微软雅黑"/>
                <a:sym typeface="微软雅黑"/>
              </a:rPr>
            </a:b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箫鼓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追随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春社近，衣冠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简朴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古风存。</a:t>
            </a:r>
            <a:br>
              <a:rPr lang="zh-CN" altLang="en-US" sz="2800" dirty="0">
                <a:latin typeface="微软雅黑"/>
                <a:ea typeface="微软雅黑"/>
                <a:sym typeface="微软雅黑"/>
              </a:rPr>
            </a:b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从今若许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闲乘月，拄杖无时</a:t>
            </a:r>
            <a:r>
              <a:rPr lang="en-US" altLang="zh-CN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夜叩门。 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1827216" y="979491"/>
            <a:ext cx="2270125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315" name="文本框 32"/>
          <p:cNvSpPr txBox="1">
            <a:spLocks noChangeArrowheads="1"/>
          </p:cNvSpPr>
          <p:nvPr/>
        </p:nvSpPr>
        <p:spPr bwMode="auto">
          <a:xfrm>
            <a:off x="2268538" y="950913"/>
            <a:ext cx="1903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朗读指导</a:t>
            </a:r>
          </a:p>
        </p:txBody>
      </p:sp>
      <p:pic>
        <p:nvPicPr>
          <p:cNvPr id="13316" name="图片 34" descr="的声音_voice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766" y="977903"/>
            <a:ext cx="4794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内容占位符 2"/>
          <p:cNvSpPr>
            <a:spLocks noGrp="1" noChangeArrowheads="1"/>
          </p:cNvSpPr>
          <p:nvPr>
            <p:ph idx="1"/>
          </p:nvPr>
        </p:nvSpPr>
        <p:spPr>
          <a:xfrm>
            <a:off x="1816100" y="2217738"/>
            <a:ext cx="8497888" cy="62865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全诗流露了诗人什么样的思想感情？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1816103" y="1071566"/>
            <a:ext cx="2346325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339" name="文本框 36"/>
          <p:cNvSpPr txBox="1">
            <a:spLocks noChangeArrowheads="1"/>
          </p:cNvSpPr>
          <p:nvPr/>
        </p:nvSpPr>
        <p:spPr bwMode="auto">
          <a:xfrm>
            <a:off x="2306641" y="1042988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pic>
        <p:nvPicPr>
          <p:cNvPr id="14340" name="图片 38" descr="2列2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8163" y="1066803"/>
            <a:ext cx="519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文本框 1"/>
          <p:cNvSpPr txBox="1">
            <a:spLocks noChangeArrowheads="1"/>
          </p:cNvSpPr>
          <p:nvPr/>
        </p:nvSpPr>
        <p:spPr bwMode="auto">
          <a:xfrm>
            <a:off x="1779588" y="2470150"/>
            <a:ext cx="81978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z="24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诗歌写了诗人在山西村的所见、所闻、所感，赞扬了乡民的淳朴、好客。表达了诗人对田园生活的热爱和向往。</a:t>
            </a:r>
          </a:p>
        </p:txBody>
      </p:sp>
      <p:pic>
        <p:nvPicPr>
          <p:cNvPr id="14342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4950" y="4157666"/>
            <a:ext cx="35369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2"/>
          <p:cNvSpPr>
            <a:spLocks noGrp="1" noChangeArrowheads="1"/>
          </p:cNvSpPr>
          <p:nvPr>
            <p:ph idx="1"/>
          </p:nvPr>
        </p:nvSpPr>
        <p:spPr>
          <a:xfrm>
            <a:off x="1865316" y="1879603"/>
            <a:ext cx="8537575" cy="963613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诗中哪句话揭示了深刻的道理？用自己的话说说对它的理解吗？</a:t>
            </a:r>
          </a:p>
          <a:p>
            <a:pPr marL="0" indent="0">
              <a:buNone/>
            </a:pPr>
            <a:endParaRPr lang="zh-CN" altLang="en-US" sz="24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847853" y="1081091"/>
            <a:ext cx="2320925" cy="490537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363" name="文本框 40"/>
          <p:cNvSpPr txBox="1">
            <a:spLocks noChangeArrowheads="1"/>
          </p:cNvSpPr>
          <p:nvPr/>
        </p:nvSpPr>
        <p:spPr bwMode="auto">
          <a:xfrm>
            <a:off x="2338391" y="1027113"/>
            <a:ext cx="1830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内容探究</a:t>
            </a:r>
          </a:p>
        </p:txBody>
      </p:sp>
      <p:pic>
        <p:nvPicPr>
          <p:cNvPr id="15364" name="图片 42" descr="用户查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313" y="1069975"/>
            <a:ext cx="5080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文本框 1"/>
          <p:cNvSpPr txBox="1">
            <a:spLocks noChangeArrowheads="1"/>
          </p:cNvSpPr>
          <p:nvPr/>
        </p:nvSpPr>
        <p:spPr bwMode="auto">
          <a:xfrm>
            <a:off x="1968503" y="2843213"/>
            <a:ext cx="8520113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“山重水复疑无路，柳暗花明又一村。”诗句的意思是：</a:t>
            </a: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山峦重重，水道弯弯，正怀疑无路可走。突然发现柳荫深深，鲜花明艳，眼前又是一个山村。这个村庄的风光更给了他深刻的启示：经过坎坷曲折之后，往往会出现坦途。常用以形容陷入困境，似以无望，忽而绝处逢生，出现新的契机，增强克服困难的信心。</a:t>
            </a:r>
            <a:endParaRPr lang="zh-CN" altLang="zh-CN" sz="24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内容占位符 2"/>
          <p:cNvSpPr>
            <a:spLocks noGrp="1" noChangeArrowheads="1"/>
          </p:cNvSpPr>
          <p:nvPr>
            <p:ph idx="1"/>
          </p:nvPr>
        </p:nvSpPr>
        <p:spPr>
          <a:xfrm>
            <a:off x="1857375" y="2170113"/>
            <a:ext cx="7437438" cy="577850"/>
          </a:xfr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山重水复疑无路，柳暗花明又一村。</a:t>
            </a:r>
            <a:endParaRPr lang="zh-CN" altLang="en-US" smtClean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1851028" y="1168400"/>
            <a:ext cx="2320925" cy="49053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387" name="文本框 44"/>
          <p:cNvSpPr txBox="1">
            <a:spLocks noChangeArrowheads="1"/>
          </p:cNvSpPr>
          <p:nvPr/>
        </p:nvSpPr>
        <p:spPr bwMode="auto">
          <a:xfrm>
            <a:off x="2341566" y="1127125"/>
            <a:ext cx="1830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200" b="1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品味赏析</a:t>
            </a:r>
          </a:p>
        </p:txBody>
      </p:sp>
      <p:pic>
        <p:nvPicPr>
          <p:cNvPr id="16388" name="图片 47" descr="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041" y="1138241"/>
            <a:ext cx="5619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文本框 2"/>
          <p:cNvSpPr txBox="1">
            <a:spLocks noChangeArrowheads="1"/>
          </p:cNvSpPr>
          <p:nvPr/>
        </p:nvSpPr>
        <p:spPr bwMode="auto">
          <a:xfrm>
            <a:off x="1851028" y="2768603"/>
            <a:ext cx="81883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 既写出山西村山环水绕，花团锦簇，春光无限，另一方面它又富于哲理，表现了人生变化发展的某种规律性，令人回味无穷。表现了诗人与众不同的思维与精神</a:t>
            </a: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在逆境中往往蕴涵着无限的希望。</a:t>
            </a:r>
          </a:p>
        </p:txBody>
      </p:sp>
      <p:pic>
        <p:nvPicPr>
          <p:cNvPr id="16390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0" y="4386266"/>
            <a:ext cx="44831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theme/theme1.xml><?xml version="1.0" encoding="utf-8"?>
<a:theme xmlns:a="http://schemas.openxmlformats.org/drawingml/2006/main" name="主题2">
  <a:themeElements>
    <a:clrScheme name="自定义 1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F8931D"/>
      </a:accent1>
      <a:accent2>
        <a:srgbClr val="FFCA08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主题2" id="{A07D2664-8EDA-4028-9629-6AA6F42D0D66}" vid="{51EE2C48-5FB4-4D1D-A43B-1A15874556F8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1011</Words>
  <Application>Microsoft Office PowerPoint</Application>
  <PresentationFormat>宽屏</PresentationFormat>
  <Paragraphs>78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Meiryo</vt:lpstr>
      <vt:lpstr>宋体</vt:lpstr>
      <vt:lpstr>微软雅黑</vt:lpstr>
      <vt:lpstr>幼圆</vt:lpstr>
      <vt:lpstr>Arial</vt:lpstr>
      <vt:lpstr>Arial Black</vt:lpstr>
      <vt:lpstr>Calibri</vt:lpstr>
      <vt:lpstr>Calibri Light</vt:lpstr>
      <vt:lpstr>Wingdings 2</vt:lpstr>
      <vt:lpstr>主题2</vt:lpstr>
      <vt:lpstr>1_Office 主题</vt:lpstr>
      <vt:lpstr>Office Theme</vt:lpstr>
      <vt:lpstr>游 山 西 村</vt:lpstr>
      <vt:lpstr>PowerPoint 演示文稿</vt:lpstr>
      <vt:lpstr>PowerPoint 演示文稿</vt:lpstr>
      <vt:lpstr>PowerPoint 演示文稿</vt:lpstr>
      <vt:lpstr>tún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102</cp:revision>
  <dcterms:created xsi:type="dcterms:W3CDTF">2018-01-19T05:09:53Z</dcterms:created>
  <dcterms:modified xsi:type="dcterms:W3CDTF">2021-12-19T02:05:11Z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