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22"/>
  </p:notesMasterIdLst>
  <p:sldIdLst>
    <p:sldId id="257" r:id="rId3"/>
    <p:sldId id="266" r:id="rId4"/>
    <p:sldId id="355" r:id="rId5"/>
    <p:sldId id="380" r:id="rId6"/>
    <p:sldId id="356" r:id="rId7"/>
    <p:sldId id="357" r:id="rId8"/>
    <p:sldId id="381" r:id="rId9"/>
    <p:sldId id="382" r:id="rId10"/>
    <p:sldId id="383" r:id="rId11"/>
    <p:sldId id="384" r:id="rId12"/>
    <p:sldId id="385" r:id="rId13"/>
    <p:sldId id="386" r:id="rId14"/>
    <p:sldId id="387" r:id="rId15"/>
    <p:sldId id="388" r:id="rId16"/>
    <p:sldId id="359" r:id="rId17"/>
    <p:sldId id="389" r:id="rId18"/>
    <p:sldId id="390" r:id="rId19"/>
    <p:sldId id="290" r:id="rId20"/>
    <p:sldId id="391" r:id="rId21"/>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77">
          <p15:clr>
            <a:srgbClr val="A4A3A4"/>
          </p15:clr>
        </p15:guide>
        <p15:guide id="2" pos="299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0EB"/>
    <a:srgbClr val="FFF7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1" d="100"/>
          <a:sy n="141" d="100"/>
        </p:scale>
        <p:origin x="744" y="114"/>
      </p:cViewPr>
      <p:guideLst>
        <p:guide orient="horz" pos="1577"/>
        <p:guide pos="299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3AB55D-0A60-46AA-BD1E-44124709BFAF}" type="datetimeFigureOut">
              <a:rPr lang="zh-CN" altLang="en-US" smtClean="0"/>
              <a:t>2021/12/18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C89533-62BD-4BCA-99E1-B0A6D321195F}" type="slidenum">
              <a:rPr lang="zh-CN" altLang="en-US" smtClean="0"/>
              <a:t>‹#›</a:t>
            </a:fld>
            <a:endParaRPr lang="zh-CN" altLang="en-US"/>
          </a:p>
        </p:txBody>
      </p:sp>
    </p:spTree>
    <p:extLst>
      <p:ext uri="{BB962C8B-B14F-4D97-AF65-F5344CB8AC3E}">
        <p14:creationId xmlns:p14="http://schemas.microsoft.com/office/powerpoint/2010/main" val="1950733556"/>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41C89533-62BD-4BCA-99E1-B0A6D321195F}" type="slidenum">
              <a:rPr lang="zh-CN" altLang="en-US" smtClean="0"/>
              <a:t>1</a:t>
            </a:fld>
            <a:endParaRPr lang="zh-CN" altLang="en-US"/>
          </a:p>
        </p:txBody>
      </p:sp>
    </p:spTree>
    <p:extLst>
      <p:ext uri="{BB962C8B-B14F-4D97-AF65-F5344CB8AC3E}">
        <p14:creationId xmlns:p14="http://schemas.microsoft.com/office/powerpoint/2010/main" val="116706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41C89533-62BD-4BCA-99E1-B0A6D321195F}" type="slidenum">
              <a:rPr lang="zh-CN" altLang="en-US" smtClean="0"/>
              <a:t>9</a:t>
            </a:fld>
            <a:endParaRPr lang="zh-CN" altLang="en-US"/>
          </a:p>
        </p:txBody>
      </p:sp>
    </p:spTree>
    <p:extLst>
      <p:ext uri="{BB962C8B-B14F-4D97-AF65-F5344CB8AC3E}">
        <p14:creationId xmlns:p14="http://schemas.microsoft.com/office/powerpoint/2010/main" val="2239907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41C89533-62BD-4BCA-99E1-B0A6D321195F}" type="slidenum">
              <a:rPr lang="zh-CN" altLang="en-US" smtClean="0"/>
              <a:t>18</a:t>
            </a:fld>
            <a:endParaRPr lang="zh-CN" altLang="en-US"/>
          </a:p>
        </p:txBody>
      </p:sp>
    </p:spTree>
    <p:extLst>
      <p:ext uri="{BB962C8B-B14F-4D97-AF65-F5344CB8AC3E}">
        <p14:creationId xmlns:p14="http://schemas.microsoft.com/office/powerpoint/2010/main" val="624441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18435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7501161-D323-4017-9933-B330A349A440}" type="datetimeFigureOut">
              <a:rPr lang="zh-CN" altLang="en-US" smtClean="0"/>
              <a:t>2021/12/18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4A370B-002E-4D4A-897C-5452154468E0}"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7501161-D323-4017-9933-B330A349A440}" type="datetimeFigureOut">
              <a:rPr lang="zh-CN" altLang="en-US" smtClean="0"/>
              <a:t>2021/12/18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4A370B-002E-4D4A-897C-5452154468E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628650" y="273844"/>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7501161-D323-4017-9933-B330A349A440}" type="datetimeFigureOut">
              <a:rPr lang="zh-CN" altLang="en-US" smtClean="0"/>
              <a:t>2021/12/18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4A370B-002E-4D4A-897C-5452154468E0}"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70563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38805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8686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25826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8230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21834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4756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7501161-D323-4017-9933-B330A349A440}" type="datetimeFigureOut">
              <a:rPr lang="zh-CN" altLang="en-US" smtClean="0"/>
              <a:t>2021/12/18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4A370B-002E-4D4A-897C-5452154468E0}"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29543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55702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91011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960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47501161-D323-4017-9933-B330A349A440}" type="datetimeFigureOut">
              <a:rPr lang="zh-CN" altLang="en-US" smtClean="0"/>
              <a:t>2021/12/18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4A370B-002E-4D4A-897C-5452154468E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7501161-D323-4017-9933-B330A349A440}" type="datetimeFigureOut">
              <a:rPr lang="zh-CN" altLang="en-US" smtClean="0"/>
              <a:t>2021/12/18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4A370B-002E-4D4A-897C-5452154468E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内容占位符 3"/>
          <p:cNvSpPr>
            <a:spLocks noGrp="1"/>
          </p:cNvSpPr>
          <p:nvPr>
            <p:ph sz="half" idx="2" hasCustomPrompt="1"/>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内容占位符 5"/>
          <p:cNvSpPr>
            <a:spLocks noGrp="1"/>
          </p:cNvSpPr>
          <p:nvPr>
            <p:ph sz="quarter" idx="4" hasCustomPrompt="1"/>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7501161-D323-4017-9933-B330A349A440}" type="datetimeFigureOut">
              <a:rPr lang="zh-CN" altLang="en-US" smtClean="0"/>
              <a:t>2021/12/18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64A370B-002E-4D4A-897C-5452154468E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7501161-D323-4017-9933-B330A349A440}" type="datetimeFigureOut">
              <a:rPr lang="zh-CN" altLang="en-US" smtClean="0"/>
              <a:t>2021/12/18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64A370B-002E-4D4A-897C-5452154468E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7501161-D323-4017-9933-B330A349A440}" type="datetimeFigureOut">
              <a:rPr lang="zh-CN" altLang="en-US" smtClean="0"/>
              <a:t>2021/12/18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64A370B-002E-4D4A-897C-5452154468E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内容占位符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编辑母版文本样式</a:t>
            </a:r>
          </a:p>
        </p:txBody>
      </p:sp>
      <p:sp>
        <p:nvSpPr>
          <p:cNvPr id="5" name="日期占位符 4"/>
          <p:cNvSpPr>
            <a:spLocks noGrp="1"/>
          </p:cNvSpPr>
          <p:nvPr>
            <p:ph type="dt" sz="half" idx="10"/>
          </p:nvPr>
        </p:nvSpPr>
        <p:spPr/>
        <p:txBody>
          <a:bodyPr/>
          <a:lstStyle/>
          <a:p>
            <a:fld id="{47501161-D323-4017-9933-B330A349A440}" type="datetimeFigureOut">
              <a:rPr lang="zh-CN" altLang="en-US" smtClean="0"/>
              <a:t>2021/12/18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4A370B-002E-4D4A-897C-5452154468E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编辑母版文本样式</a:t>
            </a:r>
          </a:p>
        </p:txBody>
      </p:sp>
      <p:sp>
        <p:nvSpPr>
          <p:cNvPr id="5" name="日期占位符 4"/>
          <p:cNvSpPr>
            <a:spLocks noGrp="1"/>
          </p:cNvSpPr>
          <p:nvPr>
            <p:ph type="dt" sz="half" idx="10"/>
          </p:nvPr>
        </p:nvSpPr>
        <p:spPr/>
        <p:txBody>
          <a:bodyPr/>
          <a:lstStyle/>
          <a:p>
            <a:fld id="{47501161-D323-4017-9933-B330A349A440}" type="datetimeFigureOut">
              <a:rPr lang="zh-CN" altLang="en-US" smtClean="0"/>
              <a:t>2021/12/18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4A370B-002E-4D4A-897C-5452154468E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47501161-D323-4017-9933-B330A349A440}" type="datetimeFigureOut">
              <a:rPr lang="zh-CN" altLang="en-US" smtClean="0"/>
              <a:t>2021/12/18</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664A370B-002E-4D4A-897C-5452154468E0}" type="slidenum">
              <a:rPr lang="zh-CN" altLang="en-US" smtClean="0"/>
              <a:t>‹#›</a:t>
            </a:fld>
            <a:endParaRPr lang="zh-CN" altLang="en-US"/>
          </a:p>
        </p:txBody>
      </p:sp>
      <p:sp>
        <p:nvSpPr>
          <p:cNvPr id="7" name="矩形 6"/>
          <p:cNvSpPr/>
          <p:nvPr userDrawn="1"/>
        </p:nvSpPr>
        <p:spPr>
          <a:xfrm>
            <a:off x="0" y="0"/>
            <a:ext cx="9144000" cy="5143500"/>
          </a:xfrm>
          <a:prstGeom prst="rect">
            <a:avLst/>
          </a:prstGeom>
          <a:solidFill>
            <a:srgbClr val="FFF7E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1026" name="Picture 2"/>
          <p:cNvPicPr>
            <a:picLocks noChangeAspect="1" noChangeArrowheads="1"/>
          </p:cNvPicPr>
          <p:nvPr userDrawn="1"/>
        </p:nvPicPr>
        <p:blipFill>
          <a:blip r:embed="rId14" cstate="email">
            <a:extLst>
              <a:ext uri="{28A0092B-C50C-407E-A947-70E740481C1C}">
                <a14:useLocalDpi xmlns:a14="http://schemas.microsoft.com/office/drawing/2010/main"/>
              </a:ext>
            </a:extLst>
          </a:blip>
          <a:srcRect/>
          <a:stretch>
            <a:fillRect/>
          </a:stretch>
        </p:blipFill>
        <p:spPr bwMode="auto">
          <a:xfrm>
            <a:off x="1" y="0"/>
            <a:ext cx="9144000" cy="514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2021/12/18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26862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运输&#10;&#10;已生成高可信度的说明"/>
          <p:cNvPicPr>
            <a:picLocks noChangeAspect="1"/>
          </p:cNvPicPr>
          <p:nvPr/>
        </p:nvPicPr>
        <p:blipFill>
          <a:blip r:embed="rId3" cstate="email">
            <a:extLst>
              <a:ext uri="{BEBA8EAE-BF5A-486C-A8C5-ECC9F3942E4B}">
                <a14:imgProps xmlns:a14="http://schemas.microsoft.com/office/drawing/2010/main">
                  <a14:imgLayer>
                    <a14:imgEffect>
                      <a14:brightnessContrast bright="3000"/>
                    </a14:imgEffect>
                  </a14:imgLayer>
                </a14:imgProps>
              </a:ext>
              <a:ext uri="{28A0092B-C50C-407E-A947-70E740481C1C}">
                <a14:useLocalDpi xmlns:a14="http://schemas.microsoft.com/office/drawing/2010/main"/>
              </a:ext>
            </a:extLst>
          </a:blip>
          <a:stretch>
            <a:fillRect/>
          </a:stretch>
        </p:blipFill>
        <p:spPr>
          <a:xfrm>
            <a:off x="0" y="931"/>
            <a:ext cx="9142810" cy="5142830"/>
          </a:xfrm>
          <a:prstGeom prst="rect">
            <a:avLst/>
          </a:prstGeom>
        </p:spPr>
      </p:pic>
      <p:sp>
        <p:nvSpPr>
          <p:cNvPr id="6" name="文本框 5"/>
          <p:cNvSpPr txBox="1"/>
          <p:nvPr/>
        </p:nvSpPr>
        <p:spPr>
          <a:xfrm>
            <a:off x="3639466" y="310230"/>
            <a:ext cx="794489" cy="3762568"/>
          </a:xfrm>
          <a:prstGeom prst="rect">
            <a:avLst/>
          </a:prstGeom>
          <a:noFill/>
        </p:spPr>
        <p:txBody>
          <a:bodyPr wrap="square" lIns="68580" tIns="34290" rIns="68580" bIns="34290" rtlCol="0">
            <a:spAutoFit/>
          </a:bodyPr>
          <a:lstStyle/>
          <a:p>
            <a:pPr algn="ctr"/>
            <a:r>
              <a:rPr lang="zh-CN" altLang="en-US" sz="4800" b="1" dirty="0">
                <a:solidFill>
                  <a:schemeClr val="bg2">
                    <a:lumMod val="25000"/>
                  </a:schemeClr>
                </a:solidFill>
                <a:cs typeface="+mn-ea"/>
                <a:sym typeface="+mn-lt"/>
              </a:rPr>
              <a:t>登幽州台歌</a:t>
            </a:r>
          </a:p>
        </p:txBody>
      </p:sp>
      <p:sp>
        <p:nvSpPr>
          <p:cNvPr id="9" name="TextBox 8"/>
          <p:cNvSpPr txBox="1"/>
          <p:nvPr/>
        </p:nvSpPr>
        <p:spPr>
          <a:xfrm>
            <a:off x="4665870" y="2725151"/>
            <a:ext cx="630942" cy="1347647"/>
          </a:xfrm>
          <a:prstGeom prst="rect">
            <a:avLst/>
          </a:prstGeom>
          <a:noFill/>
        </p:spPr>
        <p:txBody>
          <a:bodyPr vert="eaVert" wrap="square" lIns="68580" tIns="34290" rIns="68580" bIns="34290" rtlCol="0">
            <a:spAutoFit/>
          </a:bodyPr>
          <a:lstStyle/>
          <a:p>
            <a:r>
              <a:rPr lang="zh-CN" altLang="en-US" sz="3200" dirty="0">
                <a:solidFill>
                  <a:schemeClr val="bg2">
                    <a:lumMod val="25000"/>
                  </a:schemeClr>
                </a:solidFill>
                <a:cs typeface="+mn-ea"/>
                <a:sym typeface="+mn-lt"/>
              </a:rPr>
              <a:t>陈子昂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6" presetClass="entr" presetSubtype="21"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771233" cy="1582616"/>
            <a:chOff x="702016" y="0"/>
            <a:chExt cx="2309838" cy="5673419"/>
          </a:xfrm>
        </p:grpSpPr>
        <p:cxnSp>
          <p:nvCxnSpPr>
            <p:cNvPr id="5" name="直接连接符 4"/>
            <p:cNvCxnSpPr/>
            <p:nvPr/>
          </p:nvCxnSpPr>
          <p:spPr>
            <a:xfrm>
              <a:off x="2025748" y="0"/>
              <a:ext cx="0" cy="3346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2" cstate="email">
              <a:extLst>
                <a:ext uri="{BEBA8EAE-BF5A-486C-A8C5-ECC9F3942E4B}">
                  <a14:imgProps xmlns:a14="http://schemas.microsoft.com/office/drawing/2010/main">
                    <a14:imgLayer>
                      <a14:imgEffect>
                        <a14:backgroundRemoval t="898" b="100000" l="0" r="100000"/>
                      </a14:imgEffect>
                    </a14:imgLayer>
                  </a14:imgProps>
                </a:ext>
                <a:ext uri="{28A0092B-C50C-407E-A947-70E740481C1C}">
                  <a14:useLocalDpi xmlns:a14="http://schemas.microsoft.com/office/drawing/2010/main"/>
                </a:ext>
              </a:extLst>
            </a:blip>
            <a:srcRect/>
            <a:stretch>
              <a:fillRect/>
            </a:stretch>
          </p:blipFill>
          <p:spPr>
            <a:xfrm>
              <a:off x="702016" y="2773378"/>
              <a:ext cx="2309838" cy="2900041"/>
            </a:xfrm>
            <a:prstGeom prst="rect">
              <a:avLst/>
            </a:prstGeom>
          </p:spPr>
        </p:pic>
      </p:grpSp>
      <p:cxnSp>
        <p:nvCxnSpPr>
          <p:cNvPr id="8" name="直接连接符 7"/>
          <p:cNvCxnSpPr/>
          <p:nvPr/>
        </p:nvCxnSpPr>
        <p:spPr>
          <a:xfrm>
            <a:off x="8936501" y="3312941"/>
            <a:ext cx="0" cy="1700703"/>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871663" y="483870"/>
            <a:ext cx="5400675" cy="700192"/>
          </a:xfrm>
          <a:prstGeom prst="rect">
            <a:avLst/>
          </a:prstGeom>
          <a:noFill/>
        </p:spPr>
        <p:txBody>
          <a:bodyPr wrap="square" lIns="68580" tIns="34290" rIns="68580" bIns="34290" rtlCol="0">
            <a:spAutoFit/>
          </a:bodyPr>
          <a:lstStyle/>
          <a:p>
            <a:pPr algn="ctr"/>
            <a:r>
              <a:rPr lang="zh-CN" altLang="en-US" sz="4100" b="1">
                <a:cs typeface="+mn-ea"/>
                <a:sym typeface="+mn-lt"/>
              </a:rPr>
              <a:t>登幽州台歌</a:t>
            </a:r>
          </a:p>
        </p:txBody>
      </p:sp>
      <p:sp>
        <p:nvSpPr>
          <p:cNvPr id="18435" name="矩形 9218" descr="中国教育出版网"/>
          <p:cNvSpPr/>
          <p:nvPr/>
        </p:nvSpPr>
        <p:spPr>
          <a:xfrm>
            <a:off x="1317307" y="1478281"/>
            <a:ext cx="3462338" cy="2932271"/>
          </a:xfrm>
          <a:prstGeom prst="rect">
            <a:avLst/>
          </a:prstGeom>
          <a:noFill/>
          <a:ln w="9525">
            <a:noFill/>
          </a:ln>
        </p:spPr>
        <p:txBody>
          <a:bodyPr lIns="68580" tIns="34290" rIns="68580" bIns="34290" anchor="ctr"/>
          <a:lstStyle/>
          <a:p>
            <a:pPr indent="685800">
              <a:lnSpc>
                <a:spcPct val="150000"/>
              </a:lnSpc>
            </a:pPr>
            <a:r>
              <a:rPr lang="zh-CN" altLang="en-US" sz="2100" dirty="0">
                <a:cs typeface="+mn-ea"/>
                <a:sym typeface="+mn-lt"/>
              </a:rPr>
              <a:t>前不见古人，</a:t>
            </a:r>
          </a:p>
          <a:p>
            <a:pPr indent="685800">
              <a:lnSpc>
                <a:spcPct val="150000"/>
              </a:lnSpc>
            </a:pPr>
            <a:r>
              <a:rPr lang="zh-CN" altLang="en-US" sz="2100" dirty="0">
                <a:cs typeface="+mn-ea"/>
                <a:sym typeface="+mn-lt"/>
              </a:rPr>
              <a:t>后不见来者。</a:t>
            </a:r>
          </a:p>
          <a:p>
            <a:pPr indent="685800">
              <a:lnSpc>
                <a:spcPct val="150000"/>
              </a:lnSpc>
            </a:pPr>
            <a:r>
              <a:rPr lang="zh-CN" altLang="en-US" sz="2100" dirty="0">
                <a:cs typeface="+mn-ea"/>
                <a:sym typeface="+mn-lt"/>
              </a:rPr>
              <a:t>念天地之悠悠，</a:t>
            </a:r>
          </a:p>
          <a:p>
            <a:pPr indent="685800">
              <a:lnSpc>
                <a:spcPct val="150000"/>
              </a:lnSpc>
            </a:pPr>
            <a:r>
              <a:rPr lang="zh-CN" altLang="en-US" sz="2100" dirty="0">
                <a:cs typeface="+mn-ea"/>
                <a:sym typeface="+mn-lt"/>
              </a:rPr>
              <a:t>独怆然而涕下！ </a:t>
            </a:r>
          </a:p>
        </p:txBody>
      </p:sp>
      <p:sp>
        <p:nvSpPr>
          <p:cNvPr id="2" name="矩形 9218" descr="中国教育出版网"/>
          <p:cNvSpPr/>
          <p:nvPr/>
        </p:nvSpPr>
        <p:spPr>
          <a:xfrm>
            <a:off x="4530566" y="1690688"/>
            <a:ext cx="4053840" cy="2932271"/>
          </a:xfrm>
          <a:prstGeom prst="rect">
            <a:avLst/>
          </a:prstGeom>
          <a:noFill/>
          <a:ln w="9525">
            <a:noFill/>
          </a:ln>
        </p:spPr>
        <p:txBody>
          <a:bodyPr lIns="68580" tIns="34290" rIns="68580" bIns="34290" anchor="ctr"/>
          <a:lstStyle/>
          <a:p>
            <a:pPr>
              <a:lnSpc>
                <a:spcPct val="150000"/>
              </a:lnSpc>
            </a:pPr>
            <a:r>
              <a:rPr lang="zh-CN" altLang="en-US" sz="2100" dirty="0">
                <a:cs typeface="+mn-ea"/>
                <a:sym typeface="+mn-lt"/>
              </a:rPr>
              <a:t>见不到往昔招贤的英王，</a:t>
            </a:r>
          </a:p>
          <a:p>
            <a:pPr>
              <a:lnSpc>
                <a:spcPct val="150000"/>
              </a:lnSpc>
            </a:pPr>
            <a:r>
              <a:rPr lang="zh-CN" altLang="en-US" sz="2100" dirty="0">
                <a:cs typeface="+mn-ea"/>
                <a:sym typeface="+mn-lt"/>
              </a:rPr>
              <a:t>看不到后世求才的明君。</a:t>
            </a:r>
          </a:p>
          <a:p>
            <a:pPr>
              <a:lnSpc>
                <a:spcPct val="150000"/>
              </a:lnSpc>
            </a:pPr>
            <a:r>
              <a:rPr lang="zh-CN" altLang="en-US" sz="2100" dirty="0">
                <a:cs typeface="+mn-ea"/>
                <a:sym typeface="+mn-lt"/>
              </a:rPr>
              <a:t>想到历史上的那些事无限渺远，我深感人生无奈，</a:t>
            </a:r>
          </a:p>
          <a:p>
            <a:pPr>
              <a:lnSpc>
                <a:spcPct val="150000"/>
              </a:lnSpc>
            </a:pPr>
            <a:r>
              <a:rPr lang="zh-CN" altLang="en-US" sz="2100" dirty="0">
                <a:cs typeface="+mn-ea"/>
                <a:sym typeface="+mn-lt"/>
              </a:rPr>
              <a:t>独自凭吊，我眼泪纵横凄恻悲愁！</a:t>
            </a:r>
            <a:br>
              <a:rPr lang="zh-CN" altLang="en-US" sz="2100" dirty="0">
                <a:cs typeface="+mn-ea"/>
                <a:sym typeface="+mn-lt"/>
              </a:rPr>
            </a:br>
            <a:endParaRPr lang="zh-CN" altLang="en-US" sz="21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771233" cy="1582616"/>
            <a:chOff x="702016" y="0"/>
            <a:chExt cx="2309838" cy="5673419"/>
          </a:xfrm>
        </p:grpSpPr>
        <p:cxnSp>
          <p:nvCxnSpPr>
            <p:cNvPr id="5" name="直接连接符 4"/>
            <p:cNvCxnSpPr/>
            <p:nvPr/>
          </p:nvCxnSpPr>
          <p:spPr>
            <a:xfrm>
              <a:off x="2025748" y="0"/>
              <a:ext cx="0" cy="3346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2" cstate="email">
              <a:extLst>
                <a:ext uri="{BEBA8EAE-BF5A-486C-A8C5-ECC9F3942E4B}">
                  <a14:imgProps xmlns:a14="http://schemas.microsoft.com/office/drawing/2010/main">
                    <a14:imgLayer>
                      <a14:imgEffect>
                        <a14:backgroundRemoval t="898" b="100000" l="0" r="100000"/>
                      </a14:imgEffect>
                    </a14:imgLayer>
                  </a14:imgProps>
                </a:ext>
                <a:ext uri="{28A0092B-C50C-407E-A947-70E740481C1C}">
                  <a14:useLocalDpi xmlns:a14="http://schemas.microsoft.com/office/drawing/2010/main"/>
                </a:ext>
              </a:extLst>
            </a:blip>
            <a:srcRect/>
            <a:stretch>
              <a:fillRect/>
            </a:stretch>
          </p:blipFill>
          <p:spPr>
            <a:xfrm>
              <a:off x="702016" y="2773378"/>
              <a:ext cx="2309838" cy="2900041"/>
            </a:xfrm>
            <a:prstGeom prst="rect">
              <a:avLst/>
            </a:prstGeom>
          </p:spPr>
        </p:pic>
      </p:grpSp>
      <p:cxnSp>
        <p:nvCxnSpPr>
          <p:cNvPr id="8" name="直接连接符 7"/>
          <p:cNvCxnSpPr/>
          <p:nvPr/>
        </p:nvCxnSpPr>
        <p:spPr>
          <a:xfrm>
            <a:off x="8936501" y="3312941"/>
            <a:ext cx="0" cy="1700703"/>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871663" y="483870"/>
            <a:ext cx="5400675" cy="700192"/>
          </a:xfrm>
          <a:prstGeom prst="rect">
            <a:avLst/>
          </a:prstGeom>
          <a:noFill/>
        </p:spPr>
        <p:txBody>
          <a:bodyPr wrap="square" lIns="68580" tIns="34290" rIns="68580" bIns="34290" rtlCol="0">
            <a:spAutoFit/>
          </a:bodyPr>
          <a:lstStyle/>
          <a:p>
            <a:r>
              <a:rPr lang="zh-CN" altLang="en-US" sz="4100" b="1">
                <a:cs typeface="+mn-ea"/>
                <a:sym typeface="+mn-lt"/>
              </a:rPr>
              <a:t>登幽州台歌——鉴赏</a:t>
            </a:r>
          </a:p>
        </p:txBody>
      </p:sp>
      <p:sp>
        <p:nvSpPr>
          <p:cNvPr id="18435" name="矩形 9218" descr="中国教育出版网"/>
          <p:cNvSpPr/>
          <p:nvPr/>
        </p:nvSpPr>
        <p:spPr>
          <a:xfrm>
            <a:off x="1317308" y="1384459"/>
            <a:ext cx="6650355" cy="2932271"/>
          </a:xfrm>
          <a:prstGeom prst="rect">
            <a:avLst/>
          </a:prstGeom>
          <a:noFill/>
          <a:ln w="9525">
            <a:noFill/>
          </a:ln>
        </p:spPr>
        <p:txBody>
          <a:bodyPr lIns="68580" tIns="34290" rIns="68580" bIns="34290" anchor="ctr"/>
          <a:lstStyle/>
          <a:p>
            <a:pPr indent="685800" algn="just">
              <a:lnSpc>
                <a:spcPct val="150000"/>
              </a:lnSpc>
            </a:pPr>
            <a:r>
              <a:rPr lang="zh-CN" altLang="en-US" sz="1800" dirty="0">
                <a:cs typeface="+mn-ea"/>
                <a:sym typeface="+mn-lt"/>
              </a:rPr>
              <a:t>诗写登上幽州的蓟北楼远望，悲从中来，并以“山河依旧，人物不同”来抒发自己“生不逢辰”的哀叹。语言奔放，富有感染力。音节前紧后舒，这样抑扬变化，互相配合，大大增强了艺术感染力。</a:t>
            </a:r>
          </a:p>
          <a:p>
            <a:pPr indent="685800" algn="just">
              <a:lnSpc>
                <a:spcPct val="150000"/>
              </a:lnSpc>
            </a:pPr>
            <a:r>
              <a:rPr lang="zh-CN" altLang="en-US" sz="1800" dirty="0">
                <a:cs typeface="+mn-ea"/>
                <a:sym typeface="+mn-lt"/>
              </a:rPr>
              <a:t>这首诗风格明朗刚健,是具有“汉魏风骨”的唐代诗歌的先驱之作,对扫除齐梁浮艳纤(xiān)弱的形式主义诗风具有拓疆开路之功。</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771233" cy="1582616"/>
            <a:chOff x="702016" y="0"/>
            <a:chExt cx="2309838" cy="5673419"/>
          </a:xfrm>
        </p:grpSpPr>
        <p:cxnSp>
          <p:nvCxnSpPr>
            <p:cNvPr id="5" name="直接连接符 4"/>
            <p:cNvCxnSpPr/>
            <p:nvPr/>
          </p:nvCxnSpPr>
          <p:spPr>
            <a:xfrm>
              <a:off x="2025748" y="0"/>
              <a:ext cx="0" cy="3346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2" cstate="email">
              <a:extLst>
                <a:ext uri="{BEBA8EAE-BF5A-486C-A8C5-ECC9F3942E4B}">
                  <a14:imgProps xmlns:a14="http://schemas.microsoft.com/office/drawing/2010/main">
                    <a14:imgLayer>
                      <a14:imgEffect>
                        <a14:backgroundRemoval t="898" b="100000" l="0" r="100000"/>
                      </a14:imgEffect>
                    </a14:imgLayer>
                  </a14:imgProps>
                </a:ext>
                <a:ext uri="{28A0092B-C50C-407E-A947-70E740481C1C}">
                  <a14:useLocalDpi xmlns:a14="http://schemas.microsoft.com/office/drawing/2010/main"/>
                </a:ext>
              </a:extLst>
            </a:blip>
            <a:srcRect/>
            <a:stretch>
              <a:fillRect/>
            </a:stretch>
          </p:blipFill>
          <p:spPr>
            <a:xfrm>
              <a:off x="702016" y="2773378"/>
              <a:ext cx="2309838" cy="2900041"/>
            </a:xfrm>
            <a:prstGeom prst="rect">
              <a:avLst/>
            </a:prstGeom>
          </p:spPr>
        </p:pic>
      </p:grpSp>
      <p:cxnSp>
        <p:nvCxnSpPr>
          <p:cNvPr id="8" name="直接连接符 7"/>
          <p:cNvCxnSpPr/>
          <p:nvPr/>
        </p:nvCxnSpPr>
        <p:spPr>
          <a:xfrm>
            <a:off x="8936501" y="3312941"/>
            <a:ext cx="0" cy="1700703"/>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871663" y="483870"/>
            <a:ext cx="5400675" cy="700192"/>
          </a:xfrm>
          <a:prstGeom prst="rect">
            <a:avLst/>
          </a:prstGeom>
          <a:noFill/>
        </p:spPr>
        <p:txBody>
          <a:bodyPr wrap="square" lIns="68580" tIns="34290" rIns="68580" bIns="34290" rtlCol="0">
            <a:spAutoFit/>
          </a:bodyPr>
          <a:lstStyle/>
          <a:p>
            <a:r>
              <a:rPr lang="zh-CN" altLang="en-US" sz="4100" b="1">
                <a:cs typeface="+mn-ea"/>
                <a:sym typeface="+mn-lt"/>
              </a:rPr>
              <a:t>登幽州台歌——鉴赏</a:t>
            </a:r>
          </a:p>
        </p:txBody>
      </p:sp>
      <p:sp>
        <p:nvSpPr>
          <p:cNvPr id="18435" name="矩形 9218" descr="中国教育出版网"/>
          <p:cNvSpPr/>
          <p:nvPr/>
        </p:nvSpPr>
        <p:spPr>
          <a:xfrm>
            <a:off x="1317308" y="1384459"/>
            <a:ext cx="6650355" cy="1712595"/>
          </a:xfrm>
          <a:prstGeom prst="rect">
            <a:avLst/>
          </a:prstGeom>
          <a:noFill/>
          <a:ln w="9525">
            <a:noFill/>
          </a:ln>
        </p:spPr>
        <p:txBody>
          <a:bodyPr lIns="68580" tIns="34290" rIns="68580" bIns="34290" anchor="ctr"/>
          <a:lstStyle/>
          <a:p>
            <a:pPr indent="685800" algn="just">
              <a:lnSpc>
                <a:spcPct val="150000"/>
              </a:lnSpc>
            </a:pPr>
            <a:r>
              <a:rPr lang="zh-CN" altLang="en-US" sz="1800" dirty="0">
                <a:cs typeface="+mn-ea"/>
                <a:sym typeface="+mn-lt"/>
              </a:rPr>
              <a:t>诗的前三句      </a:t>
            </a:r>
            <a:r>
              <a:rPr lang="zh-CN" altLang="en-US" sz="1800" dirty="0">
                <a:solidFill>
                  <a:srgbClr val="C00000"/>
                </a:solidFill>
                <a:cs typeface="+mn-ea"/>
                <a:sym typeface="+mn-lt"/>
              </a:rPr>
              <a:t>前不见古人</a:t>
            </a:r>
          </a:p>
          <a:p>
            <a:pPr indent="685800" algn="just">
              <a:lnSpc>
                <a:spcPct val="150000"/>
              </a:lnSpc>
            </a:pPr>
            <a:r>
              <a:rPr lang="zh-CN" altLang="en-US" sz="1800" dirty="0">
                <a:solidFill>
                  <a:srgbClr val="C00000"/>
                </a:solidFill>
                <a:cs typeface="+mn-ea"/>
                <a:sym typeface="+mn-lt"/>
              </a:rPr>
              <a:t>                后不见来者</a:t>
            </a:r>
          </a:p>
          <a:p>
            <a:pPr indent="685800" algn="just">
              <a:lnSpc>
                <a:spcPct val="150000"/>
              </a:lnSpc>
            </a:pPr>
            <a:r>
              <a:rPr lang="zh-CN" altLang="en-US" sz="1800" dirty="0">
                <a:solidFill>
                  <a:srgbClr val="C00000"/>
                </a:solidFill>
                <a:cs typeface="+mn-ea"/>
                <a:sym typeface="+mn-lt"/>
              </a:rPr>
              <a:t>                念天地之悠悠</a:t>
            </a:r>
          </a:p>
          <a:p>
            <a:pPr indent="685800" algn="just">
              <a:lnSpc>
                <a:spcPct val="150000"/>
              </a:lnSpc>
            </a:pPr>
            <a:endParaRPr lang="zh-CN" altLang="en-US" sz="1800" dirty="0">
              <a:solidFill>
                <a:srgbClr val="C00000"/>
              </a:solidFill>
              <a:cs typeface="+mn-ea"/>
              <a:sym typeface="+mn-lt"/>
            </a:endParaRPr>
          </a:p>
        </p:txBody>
      </p:sp>
      <p:sp>
        <p:nvSpPr>
          <p:cNvPr id="2" name="矩形 9218" descr="中国教育出版网"/>
          <p:cNvSpPr/>
          <p:nvPr/>
        </p:nvSpPr>
        <p:spPr>
          <a:xfrm>
            <a:off x="1317308" y="2664143"/>
            <a:ext cx="6650355" cy="1712595"/>
          </a:xfrm>
          <a:prstGeom prst="rect">
            <a:avLst/>
          </a:prstGeom>
          <a:noFill/>
          <a:ln w="9525">
            <a:noFill/>
          </a:ln>
        </p:spPr>
        <p:txBody>
          <a:bodyPr lIns="68580" tIns="34290" rIns="68580" bIns="34290" anchor="ctr"/>
          <a:lstStyle/>
          <a:p>
            <a:pPr indent="685800" algn="just">
              <a:lnSpc>
                <a:spcPct val="150000"/>
              </a:lnSpc>
            </a:pPr>
            <a:r>
              <a:rPr lang="zh-CN" altLang="en-US" sz="2100" dirty="0">
                <a:cs typeface="+mn-ea"/>
                <a:sym typeface="+mn-lt"/>
              </a:rPr>
              <a:t>以粗笔勾勒,以浩茫宽广的宇宙天地和沧桑易变的古今人事作为深邃壮美的背景加以衬托。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771233" cy="1582616"/>
            <a:chOff x="702016" y="0"/>
            <a:chExt cx="2309838" cy="5673419"/>
          </a:xfrm>
        </p:grpSpPr>
        <p:cxnSp>
          <p:nvCxnSpPr>
            <p:cNvPr id="5" name="直接连接符 4"/>
            <p:cNvCxnSpPr/>
            <p:nvPr/>
          </p:nvCxnSpPr>
          <p:spPr>
            <a:xfrm>
              <a:off x="2025748" y="0"/>
              <a:ext cx="0" cy="3346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2" cstate="email">
              <a:extLst>
                <a:ext uri="{BEBA8EAE-BF5A-486C-A8C5-ECC9F3942E4B}">
                  <a14:imgProps xmlns:a14="http://schemas.microsoft.com/office/drawing/2010/main">
                    <a14:imgLayer>
                      <a14:imgEffect>
                        <a14:backgroundRemoval t="898" b="100000" l="0" r="100000"/>
                      </a14:imgEffect>
                    </a14:imgLayer>
                  </a14:imgProps>
                </a:ext>
                <a:ext uri="{28A0092B-C50C-407E-A947-70E740481C1C}">
                  <a14:useLocalDpi xmlns:a14="http://schemas.microsoft.com/office/drawing/2010/main"/>
                </a:ext>
              </a:extLst>
            </a:blip>
            <a:srcRect/>
            <a:stretch>
              <a:fillRect/>
            </a:stretch>
          </p:blipFill>
          <p:spPr>
            <a:xfrm>
              <a:off x="702016" y="2773378"/>
              <a:ext cx="2309838" cy="2900041"/>
            </a:xfrm>
            <a:prstGeom prst="rect">
              <a:avLst/>
            </a:prstGeom>
          </p:spPr>
        </p:pic>
      </p:grpSp>
      <p:cxnSp>
        <p:nvCxnSpPr>
          <p:cNvPr id="8" name="直接连接符 7"/>
          <p:cNvCxnSpPr/>
          <p:nvPr/>
        </p:nvCxnSpPr>
        <p:spPr>
          <a:xfrm>
            <a:off x="8936501" y="3312941"/>
            <a:ext cx="0" cy="1700703"/>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871663" y="483870"/>
            <a:ext cx="5400675" cy="700192"/>
          </a:xfrm>
          <a:prstGeom prst="rect">
            <a:avLst/>
          </a:prstGeom>
          <a:noFill/>
        </p:spPr>
        <p:txBody>
          <a:bodyPr wrap="square" lIns="68580" tIns="34290" rIns="68580" bIns="34290" rtlCol="0">
            <a:spAutoFit/>
          </a:bodyPr>
          <a:lstStyle/>
          <a:p>
            <a:r>
              <a:rPr lang="zh-CN" altLang="en-US" sz="4100" b="1">
                <a:cs typeface="+mn-ea"/>
                <a:sym typeface="+mn-lt"/>
              </a:rPr>
              <a:t>登幽州台歌——鉴赏</a:t>
            </a:r>
          </a:p>
        </p:txBody>
      </p:sp>
      <p:sp>
        <p:nvSpPr>
          <p:cNvPr id="18435" name="矩形 9218" descr="中国教育出版网"/>
          <p:cNvSpPr/>
          <p:nvPr/>
        </p:nvSpPr>
        <p:spPr>
          <a:xfrm>
            <a:off x="1317308" y="1384459"/>
            <a:ext cx="6650355" cy="684848"/>
          </a:xfrm>
          <a:prstGeom prst="rect">
            <a:avLst/>
          </a:prstGeom>
          <a:noFill/>
          <a:ln w="9525">
            <a:noFill/>
          </a:ln>
        </p:spPr>
        <p:txBody>
          <a:bodyPr lIns="68580" tIns="34290" rIns="68580" bIns="34290" anchor="ctr"/>
          <a:lstStyle/>
          <a:p>
            <a:pPr indent="685800" algn="just">
              <a:lnSpc>
                <a:spcPct val="150000"/>
              </a:lnSpc>
            </a:pPr>
            <a:r>
              <a:rPr lang="zh-CN" altLang="en-US" sz="1800" dirty="0">
                <a:cs typeface="+mn-ea"/>
                <a:sym typeface="+mn-lt"/>
              </a:rPr>
              <a:t>诗的第四句      </a:t>
            </a:r>
            <a:r>
              <a:rPr lang="zh-CN" altLang="en-US" sz="1800" dirty="0">
                <a:solidFill>
                  <a:srgbClr val="C00000"/>
                </a:solidFill>
                <a:cs typeface="+mn-ea"/>
                <a:sym typeface="+mn-lt"/>
              </a:rPr>
              <a:t>独怆然而涕下               </a:t>
            </a:r>
          </a:p>
        </p:txBody>
      </p:sp>
      <p:sp>
        <p:nvSpPr>
          <p:cNvPr id="2" name="矩形 9218" descr="中国教育出版网"/>
          <p:cNvSpPr/>
          <p:nvPr/>
        </p:nvSpPr>
        <p:spPr>
          <a:xfrm>
            <a:off x="1317308" y="2242185"/>
            <a:ext cx="6650355" cy="1712595"/>
          </a:xfrm>
          <a:prstGeom prst="rect">
            <a:avLst/>
          </a:prstGeom>
          <a:noFill/>
          <a:ln w="9525">
            <a:noFill/>
          </a:ln>
        </p:spPr>
        <p:txBody>
          <a:bodyPr lIns="68580" tIns="34290" rIns="68580" bIns="34290" anchor="ctr"/>
          <a:lstStyle/>
          <a:p>
            <a:pPr indent="685800" algn="just">
              <a:lnSpc>
                <a:spcPct val="150000"/>
              </a:lnSpc>
            </a:pPr>
            <a:r>
              <a:rPr lang="zh-CN" altLang="en-US" sz="2100" dirty="0">
                <a:cs typeface="+mn-ea"/>
                <a:sym typeface="+mn-lt"/>
              </a:rPr>
              <a:t>饱蘸感情。凌空一笔,使抒情主人公慷慨悲壮的自我形象站到了画面的中心,画面顿时神韵飞动,光彩照人。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771233" cy="1582616"/>
            <a:chOff x="702016" y="0"/>
            <a:chExt cx="2309838" cy="5673419"/>
          </a:xfrm>
        </p:grpSpPr>
        <p:cxnSp>
          <p:nvCxnSpPr>
            <p:cNvPr id="5" name="直接连接符 4"/>
            <p:cNvCxnSpPr/>
            <p:nvPr/>
          </p:nvCxnSpPr>
          <p:spPr>
            <a:xfrm>
              <a:off x="2025748" y="0"/>
              <a:ext cx="0" cy="3346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2" cstate="email">
              <a:extLst>
                <a:ext uri="{BEBA8EAE-BF5A-486C-A8C5-ECC9F3942E4B}">
                  <a14:imgProps xmlns:a14="http://schemas.microsoft.com/office/drawing/2010/main">
                    <a14:imgLayer>
                      <a14:imgEffect>
                        <a14:backgroundRemoval t="898" b="100000" l="0" r="100000"/>
                      </a14:imgEffect>
                    </a14:imgLayer>
                  </a14:imgProps>
                </a:ext>
                <a:ext uri="{28A0092B-C50C-407E-A947-70E740481C1C}">
                  <a14:useLocalDpi xmlns:a14="http://schemas.microsoft.com/office/drawing/2010/main"/>
                </a:ext>
              </a:extLst>
            </a:blip>
            <a:srcRect/>
            <a:stretch>
              <a:fillRect/>
            </a:stretch>
          </p:blipFill>
          <p:spPr>
            <a:xfrm>
              <a:off x="702016" y="2773378"/>
              <a:ext cx="2309838" cy="2900041"/>
            </a:xfrm>
            <a:prstGeom prst="rect">
              <a:avLst/>
            </a:prstGeom>
          </p:spPr>
        </p:pic>
      </p:grpSp>
      <p:cxnSp>
        <p:nvCxnSpPr>
          <p:cNvPr id="8" name="直接连接符 7"/>
          <p:cNvCxnSpPr/>
          <p:nvPr/>
        </p:nvCxnSpPr>
        <p:spPr>
          <a:xfrm>
            <a:off x="8936501" y="3312941"/>
            <a:ext cx="0" cy="1700703"/>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871663" y="483870"/>
            <a:ext cx="5400675" cy="700192"/>
          </a:xfrm>
          <a:prstGeom prst="rect">
            <a:avLst/>
          </a:prstGeom>
          <a:noFill/>
        </p:spPr>
        <p:txBody>
          <a:bodyPr wrap="square" lIns="68580" tIns="34290" rIns="68580" bIns="34290" rtlCol="0">
            <a:spAutoFit/>
          </a:bodyPr>
          <a:lstStyle/>
          <a:p>
            <a:r>
              <a:rPr lang="zh-CN" altLang="en-US" sz="4100" b="1">
                <a:cs typeface="+mn-ea"/>
                <a:sym typeface="+mn-lt"/>
              </a:rPr>
              <a:t>登幽州台歌——鉴赏</a:t>
            </a:r>
          </a:p>
        </p:txBody>
      </p:sp>
      <p:sp>
        <p:nvSpPr>
          <p:cNvPr id="18435" name="矩形 9218" descr="中国教育出版网"/>
          <p:cNvSpPr/>
          <p:nvPr/>
        </p:nvSpPr>
        <p:spPr>
          <a:xfrm>
            <a:off x="1317308" y="1384459"/>
            <a:ext cx="6650355" cy="2932271"/>
          </a:xfrm>
          <a:prstGeom prst="rect">
            <a:avLst/>
          </a:prstGeom>
          <a:noFill/>
          <a:ln w="9525">
            <a:noFill/>
          </a:ln>
        </p:spPr>
        <p:txBody>
          <a:bodyPr lIns="68580" tIns="34290" rIns="68580" bIns="34290" anchor="ctr"/>
          <a:lstStyle/>
          <a:p>
            <a:pPr indent="685800" algn="just">
              <a:lnSpc>
                <a:spcPct val="150000"/>
              </a:lnSpc>
            </a:pPr>
            <a:r>
              <a:rPr lang="zh-CN" altLang="en-US" sz="1800" dirty="0">
                <a:cs typeface="+mn-ea"/>
                <a:sym typeface="+mn-lt"/>
              </a:rPr>
              <a:t>在艺术上,此诗意境雄浑,视野开阔,使得诗人的自我形象更加鲜亮感人。虽然只有短短四句 ,却在我们面前展现了一幅浩瀚空旷的艺术画面：楼台高耸 ,诗人独立,临风远眺,面对雄伟壮丽的祖国山川,激情满怀,思绪万千……念这首诗,我们会深刻地感受到一种苍凉悲壮的气氛,面前仿佛出现了一幅北方原野苍茫广阔的图景,而在这个图景面前, 兀立着一位胸怀大志却因报国无门而感到孤独悲伤的诗人形象,因而深深为之激动。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771233" cy="1582616"/>
            <a:chOff x="702016" y="0"/>
            <a:chExt cx="2309838" cy="5673419"/>
          </a:xfrm>
        </p:grpSpPr>
        <p:cxnSp>
          <p:nvCxnSpPr>
            <p:cNvPr id="5" name="直接连接符 4"/>
            <p:cNvCxnSpPr/>
            <p:nvPr/>
          </p:nvCxnSpPr>
          <p:spPr>
            <a:xfrm>
              <a:off x="2025748" y="0"/>
              <a:ext cx="0" cy="3346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2" cstate="email">
              <a:extLst>
                <a:ext uri="{BEBA8EAE-BF5A-486C-A8C5-ECC9F3942E4B}">
                  <a14:imgProps xmlns:a14="http://schemas.microsoft.com/office/drawing/2010/main">
                    <a14:imgLayer>
                      <a14:imgEffect>
                        <a14:backgroundRemoval t="898" b="100000" l="0" r="100000"/>
                      </a14:imgEffect>
                    </a14:imgLayer>
                  </a14:imgProps>
                </a:ext>
                <a:ext uri="{28A0092B-C50C-407E-A947-70E740481C1C}">
                  <a14:useLocalDpi xmlns:a14="http://schemas.microsoft.com/office/drawing/2010/main"/>
                </a:ext>
              </a:extLst>
            </a:blip>
            <a:srcRect/>
            <a:stretch>
              <a:fillRect/>
            </a:stretch>
          </p:blipFill>
          <p:spPr>
            <a:xfrm>
              <a:off x="702016" y="2773378"/>
              <a:ext cx="2309838" cy="2900041"/>
            </a:xfrm>
            <a:prstGeom prst="rect">
              <a:avLst/>
            </a:prstGeom>
          </p:spPr>
        </p:pic>
      </p:grpSp>
      <p:cxnSp>
        <p:nvCxnSpPr>
          <p:cNvPr id="8" name="直接连接符 7"/>
          <p:cNvCxnSpPr/>
          <p:nvPr/>
        </p:nvCxnSpPr>
        <p:spPr>
          <a:xfrm>
            <a:off x="8936501" y="3312941"/>
            <a:ext cx="0" cy="1700703"/>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63392" y="213836"/>
            <a:ext cx="2259806" cy="700192"/>
          </a:xfrm>
          <a:prstGeom prst="rect">
            <a:avLst/>
          </a:prstGeom>
          <a:noFill/>
        </p:spPr>
        <p:txBody>
          <a:bodyPr wrap="square" lIns="68580" tIns="34290" rIns="68580" bIns="34290" rtlCol="0">
            <a:spAutoFit/>
          </a:bodyPr>
          <a:lstStyle/>
          <a:p>
            <a:r>
              <a:rPr lang="zh-CN" altLang="en-US" sz="4100" b="1" dirty="0">
                <a:cs typeface="+mn-ea"/>
                <a:sym typeface="+mn-lt"/>
              </a:rPr>
              <a:t>练 习</a:t>
            </a:r>
          </a:p>
        </p:txBody>
      </p:sp>
      <p:sp>
        <p:nvSpPr>
          <p:cNvPr id="12290" name="文本框 12289" descr="中国教育出版网"/>
          <p:cNvSpPr txBox="1"/>
          <p:nvPr/>
        </p:nvSpPr>
        <p:spPr>
          <a:xfrm>
            <a:off x="1238250" y="905352"/>
            <a:ext cx="7558088" cy="4084796"/>
          </a:xfrm>
          <a:prstGeom prst="rect">
            <a:avLst/>
          </a:prstGeom>
          <a:noFill/>
          <a:ln w="9525">
            <a:noFill/>
          </a:ln>
        </p:spPr>
        <p:txBody>
          <a:bodyPr wrap="square" lIns="68580" tIns="34290" rIns="68580" bIns="34290">
            <a:spAutoFit/>
          </a:bodyPr>
          <a:lstStyle/>
          <a:p>
            <a:pPr indent="533400">
              <a:lnSpc>
                <a:spcPct val="150000"/>
              </a:lnSpc>
              <a:extLst>
                <a:ext uri="{35155182-B16C-46BC-9424-99874614C6A1}">
                  <wpsdc:indentchars xmlns:wpsdc="http://www.wps.cn/officeDocument/2017/drawingmlCustomData" xmlns="" val="200" checksum="3773799597"/>
                </a:ext>
              </a:extLst>
            </a:pPr>
            <a:r>
              <a:rPr lang="zh-CN" altLang="en-US" sz="2100" dirty="0">
                <a:cs typeface="+mn-ea"/>
                <a:sym typeface="+mn-lt"/>
              </a:rPr>
              <a:t>1.“怆然而涕下”写出了什么？</a:t>
            </a:r>
          </a:p>
          <a:p>
            <a:pPr indent="457200">
              <a:lnSpc>
                <a:spcPct val="150000"/>
              </a:lnSpc>
              <a:extLst>
                <a:ext uri="{35155182-B16C-46BC-9424-99874614C6A1}">
                  <wpsdc:indentchars xmlns:wpsdc="http://www.wps.cn/officeDocument/2017/drawingmlCustomData" xmlns="" val="200" checksum="4158780845"/>
                </a:ext>
              </a:extLst>
            </a:pPr>
            <a:r>
              <a:rPr lang="zh-CN" altLang="en-US" sz="1800" dirty="0">
                <a:solidFill>
                  <a:srgbClr val="C00000"/>
                </a:solidFill>
                <a:cs typeface="+mn-ea"/>
                <a:sym typeface="+mn-lt"/>
              </a:rPr>
              <a:t>（神态描写）形象逼真地描写了诗人热泪飞洒的情态和悲愤。</a:t>
            </a:r>
          </a:p>
          <a:p>
            <a:pPr indent="533400">
              <a:lnSpc>
                <a:spcPct val="150000"/>
              </a:lnSpc>
              <a:extLst>
                <a:ext uri="{35155182-B16C-46BC-9424-99874614C6A1}">
                  <wpsdc:indentchars xmlns:wpsdc="http://www.wps.cn/officeDocument/2017/drawingmlCustomData" xmlns="" val="200" checksum="3773799597"/>
                </a:ext>
              </a:extLst>
            </a:pPr>
            <a:r>
              <a:rPr lang="zh-CN" altLang="en-US" sz="2100" dirty="0">
                <a:cs typeface="+mn-ea"/>
                <a:sym typeface="+mn-lt"/>
              </a:rPr>
              <a:t>2.“独”有什么作用？</a:t>
            </a:r>
          </a:p>
          <a:p>
            <a:pPr indent="457200">
              <a:lnSpc>
                <a:spcPct val="150000"/>
              </a:lnSpc>
              <a:extLst>
                <a:ext uri="{35155182-B16C-46BC-9424-99874614C6A1}">
                  <wpsdc:indentchars xmlns:wpsdc="http://www.wps.cn/officeDocument/2017/drawingmlCustomData" xmlns="" val="200" checksum="4158780845"/>
                </a:ext>
              </a:extLst>
            </a:pPr>
            <a:r>
              <a:rPr lang="zh-CN" altLang="en-US" sz="1800" dirty="0">
                <a:solidFill>
                  <a:srgbClr val="C00000"/>
                </a:solidFill>
                <a:cs typeface="+mn-ea"/>
                <a:sym typeface="+mn-lt"/>
              </a:rPr>
              <a:t>渲染了诗人心中不可名状的孤独和悲愤。</a:t>
            </a:r>
          </a:p>
          <a:p>
            <a:pPr indent="533400">
              <a:lnSpc>
                <a:spcPct val="150000"/>
              </a:lnSpc>
              <a:extLst>
                <a:ext uri="{35155182-B16C-46BC-9424-99874614C6A1}">
                  <wpsdc:indentchars xmlns:wpsdc="http://www.wps.cn/officeDocument/2017/drawingmlCustomData" xmlns="" val="200" checksum="3773799597"/>
                </a:ext>
              </a:extLst>
            </a:pPr>
            <a:r>
              <a:rPr lang="zh-CN" altLang="en-US" sz="2100" dirty="0">
                <a:cs typeface="+mn-ea"/>
                <a:sym typeface="+mn-lt"/>
              </a:rPr>
              <a:t>3.赏析第一句和第二句诗。</a:t>
            </a:r>
          </a:p>
          <a:p>
            <a:pPr indent="457200">
              <a:lnSpc>
                <a:spcPct val="150000"/>
              </a:lnSpc>
              <a:extLst>
                <a:ext uri="{35155182-B16C-46BC-9424-99874614C6A1}">
                  <wpsdc:indentchars xmlns:wpsdc="http://www.wps.cn/officeDocument/2017/drawingmlCustomData" xmlns="" val="200" checksum="4158780845"/>
                </a:ext>
              </a:extLst>
            </a:pPr>
            <a:r>
              <a:rPr lang="zh-CN" altLang="en-US" sz="1800" dirty="0">
                <a:solidFill>
                  <a:srgbClr val="C00000"/>
                </a:solidFill>
                <a:cs typeface="+mn-ea"/>
                <a:sym typeface="+mn-lt"/>
              </a:rPr>
              <a:t>从时间角度表现了主人公的孤独，为下文抒发悲怆的心情做铺垫。</a:t>
            </a:r>
          </a:p>
          <a:p>
            <a:pPr indent="533400">
              <a:lnSpc>
                <a:spcPct val="150000"/>
              </a:lnSpc>
              <a:extLst>
                <a:ext uri="{35155182-B16C-46BC-9424-99874614C6A1}">
                  <wpsdc:indentchars xmlns:wpsdc="http://www.wps.cn/officeDocument/2017/drawingmlCustomData" xmlns="" val="200" checksum="3773799597"/>
                </a:ext>
              </a:extLst>
            </a:pPr>
            <a:r>
              <a:rPr lang="zh-CN" altLang="en-US" sz="2100" dirty="0">
                <a:cs typeface="+mn-ea"/>
                <a:sym typeface="+mn-lt"/>
              </a:rPr>
              <a:t>4.诗人的形象是什么？  </a:t>
            </a:r>
          </a:p>
          <a:p>
            <a:pPr indent="457200">
              <a:lnSpc>
                <a:spcPct val="150000"/>
              </a:lnSpc>
              <a:extLst>
                <a:ext uri="{35155182-B16C-46BC-9424-99874614C6A1}">
                  <wpsdc:indentchars xmlns:wpsdc="http://www.wps.cn/officeDocument/2017/drawingmlCustomData" xmlns="" val="200" checksum="4158780845"/>
                </a:ext>
              </a:extLst>
            </a:pPr>
            <a:r>
              <a:rPr lang="zh-CN" altLang="en-US" sz="1800" dirty="0">
                <a:solidFill>
                  <a:srgbClr val="C00000"/>
                </a:solidFill>
                <a:cs typeface="+mn-ea"/>
                <a:sym typeface="+mn-lt"/>
              </a:rPr>
              <a:t>怀才不遇的孤独和悲愤的形象。</a:t>
            </a:r>
            <a:br>
              <a:rPr lang="zh-CN" altLang="en-US" sz="1800" dirty="0">
                <a:solidFill>
                  <a:srgbClr val="C00000"/>
                </a:solidFill>
                <a:cs typeface="+mn-ea"/>
                <a:sym typeface="+mn-lt"/>
              </a:rPr>
            </a:br>
            <a:endParaRPr lang="zh-CN" altLang="en-US" sz="1800" dirty="0">
              <a:solidFill>
                <a:srgbClr val="C0000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animEffect transition="in" filter="wipe(down)">
                                      <p:cBhvr>
                                        <p:cTn id="7" dur="580">
                                          <p:stCondLst>
                                            <p:cond delay="0"/>
                                          </p:stCondLst>
                                        </p:cTn>
                                        <p:tgtEl>
                                          <p:spTgt spid="12290">
                                            <p:txEl>
                                              <p:pRg st="0" end="0"/>
                                            </p:txEl>
                                          </p:spTgt>
                                        </p:tgtEl>
                                      </p:cBhvr>
                                    </p:animEffect>
                                    <p:anim calcmode="lin" valueType="num">
                                      <p:cBhvr>
                                        <p:cTn id="8" dur="1822" tmFilter="0,0; 0.14,0.36; 0.43,0.73; 0.71,0.91; 1.0,1.0">
                                          <p:stCondLst>
                                            <p:cond delay="0"/>
                                          </p:stCondLst>
                                        </p:cTn>
                                        <p:tgtEl>
                                          <p:spTgt spid="12290">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2290">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2290">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2290">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2290">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2290">
                                            <p:txEl>
                                              <p:pRg st="0" end="0"/>
                                            </p:txEl>
                                          </p:spTgt>
                                        </p:tgtEl>
                                      </p:cBhvr>
                                      <p:to x="100000" y="60000"/>
                                    </p:animScale>
                                    <p:animScale>
                                      <p:cBhvr>
                                        <p:cTn id="14" dur="166" decel="50000">
                                          <p:stCondLst>
                                            <p:cond delay="676"/>
                                          </p:stCondLst>
                                        </p:cTn>
                                        <p:tgtEl>
                                          <p:spTgt spid="12290">
                                            <p:txEl>
                                              <p:pRg st="0" end="0"/>
                                            </p:txEl>
                                          </p:spTgt>
                                        </p:tgtEl>
                                      </p:cBhvr>
                                      <p:to x="100000" y="100000"/>
                                    </p:animScale>
                                    <p:animScale>
                                      <p:cBhvr>
                                        <p:cTn id="15" dur="26">
                                          <p:stCondLst>
                                            <p:cond delay="1312"/>
                                          </p:stCondLst>
                                        </p:cTn>
                                        <p:tgtEl>
                                          <p:spTgt spid="12290">
                                            <p:txEl>
                                              <p:pRg st="0" end="0"/>
                                            </p:txEl>
                                          </p:spTgt>
                                        </p:tgtEl>
                                      </p:cBhvr>
                                      <p:to x="100000" y="80000"/>
                                    </p:animScale>
                                    <p:animScale>
                                      <p:cBhvr>
                                        <p:cTn id="16" dur="166" decel="50000">
                                          <p:stCondLst>
                                            <p:cond delay="1338"/>
                                          </p:stCondLst>
                                        </p:cTn>
                                        <p:tgtEl>
                                          <p:spTgt spid="12290">
                                            <p:txEl>
                                              <p:pRg st="0" end="0"/>
                                            </p:txEl>
                                          </p:spTgt>
                                        </p:tgtEl>
                                      </p:cBhvr>
                                      <p:to x="100000" y="100000"/>
                                    </p:animScale>
                                    <p:animScale>
                                      <p:cBhvr>
                                        <p:cTn id="17" dur="26">
                                          <p:stCondLst>
                                            <p:cond delay="1642"/>
                                          </p:stCondLst>
                                        </p:cTn>
                                        <p:tgtEl>
                                          <p:spTgt spid="12290">
                                            <p:txEl>
                                              <p:pRg st="0" end="0"/>
                                            </p:txEl>
                                          </p:spTgt>
                                        </p:tgtEl>
                                      </p:cBhvr>
                                      <p:to x="100000" y="90000"/>
                                    </p:animScale>
                                    <p:animScale>
                                      <p:cBhvr>
                                        <p:cTn id="18" dur="166" decel="50000">
                                          <p:stCondLst>
                                            <p:cond delay="1668"/>
                                          </p:stCondLst>
                                        </p:cTn>
                                        <p:tgtEl>
                                          <p:spTgt spid="12290">
                                            <p:txEl>
                                              <p:pRg st="0" end="0"/>
                                            </p:txEl>
                                          </p:spTgt>
                                        </p:tgtEl>
                                      </p:cBhvr>
                                      <p:to x="100000" y="100000"/>
                                    </p:animScale>
                                    <p:animScale>
                                      <p:cBhvr>
                                        <p:cTn id="19" dur="26">
                                          <p:stCondLst>
                                            <p:cond delay="1808"/>
                                          </p:stCondLst>
                                        </p:cTn>
                                        <p:tgtEl>
                                          <p:spTgt spid="12290">
                                            <p:txEl>
                                              <p:pRg st="0" end="0"/>
                                            </p:txEl>
                                          </p:spTgt>
                                        </p:tgtEl>
                                      </p:cBhvr>
                                      <p:to x="100000" y="95000"/>
                                    </p:animScale>
                                    <p:animScale>
                                      <p:cBhvr>
                                        <p:cTn id="20" dur="166" decel="50000">
                                          <p:stCondLst>
                                            <p:cond delay="1834"/>
                                          </p:stCondLst>
                                        </p:cTn>
                                        <p:tgtEl>
                                          <p:spTgt spid="12290">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12290">
                                            <p:txEl>
                                              <p:pRg st="1" end="1"/>
                                            </p:txEl>
                                          </p:spTgt>
                                        </p:tgtEl>
                                        <p:attrNameLst>
                                          <p:attrName>style.visibility</p:attrName>
                                        </p:attrNameLst>
                                      </p:cBhvr>
                                      <p:to>
                                        <p:strVal val="visible"/>
                                      </p:to>
                                    </p:set>
                                    <p:animEffect transition="in" filter="wipe(down)">
                                      <p:cBhvr>
                                        <p:cTn id="25" dur="580">
                                          <p:stCondLst>
                                            <p:cond delay="0"/>
                                          </p:stCondLst>
                                        </p:cTn>
                                        <p:tgtEl>
                                          <p:spTgt spid="12290">
                                            <p:txEl>
                                              <p:pRg st="1" end="1"/>
                                            </p:txEl>
                                          </p:spTgt>
                                        </p:tgtEl>
                                      </p:cBhvr>
                                    </p:animEffect>
                                    <p:anim calcmode="lin" valueType="num">
                                      <p:cBhvr>
                                        <p:cTn id="26" dur="1822" tmFilter="0,0; 0.14,0.36; 0.43,0.73; 0.71,0.91; 1.0,1.0">
                                          <p:stCondLst>
                                            <p:cond delay="0"/>
                                          </p:stCondLst>
                                        </p:cTn>
                                        <p:tgtEl>
                                          <p:spTgt spid="12290">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2290">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2290">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2290">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2290">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12290">
                                            <p:txEl>
                                              <p:pRg st="1" end="1"/>
                                            </p:txEl>
                                          </p:spTgt>
                                        </p:tgtEl>
                                      </p:cBhvr>
                                      <p:to x="100000" y="60000"/>
                                    </p:animScale>
                                    <p:animScale>
                                      <p:cBhvr>
                                        <p:cTn id="32" dur="166" decel="50000">
                                          <p:stCondLst>
                                            <p:cond delay="676"/>
                                          </p:stCondLst>
                                        </p:cTn>
                                        <p:tgtEl>
                                          <p:spTgt spid="12290">
                                            <p:txEl>
                                              <p:pRg st="1" end="1"/>
                                            </p:txEl>
                                          </p:spTgt>
                                        </p:tgtEl>
                                      </p:cBhvr>
                                      <p:to x="100000" y="100000"/>
                                    </p:animScale>
                                    <p:animScale>
                                      <p:cBhvr>
                                        <p:cTn id="33" dur="26">
                                          <p:stCondLst>
                                            <p:cond delay="1312"/>
                                          </p:stCondLst>
                                        </p:cTn>
                                        <p:tgtEl>
                                          <p:spTgt spid="12290">
                                            <p:txEl>
                                              <p:pRg st="1" end="1"/>
                                            </p:txEl>
                                          </p:spTgt>
                                        </p:tgtEl>
                                      </p:cBhvr>
                                      <p:to x="100000" y="80000"/>
                                    </p:animScale>
                                    <p:animScale>
                                      <p:cBhvr>
                                        <p:cTn id="34" dur="166" decel="50000">
                                          <p:stCondLst>
                                            <p:cond delay="1338"/>
                                          </p:stCondLst>
                                        </p:cTn>
                                        <p:tgtEl>
                                          <p:spTgt spid="12290">
                                            <p:txEl>
                                              <p:pRg st="1" end="1"/>
                                            </p:txEl>
                                          </p:spTgt>
                                        </p:tgtEl>
                                      </p:cBhvr>
                                      <p:to x="100000" y="100000"/>
                                    </p:animScale>
                                    <p:animScale>
                                      <p:cBhvr>
                                        <p:cTn id="35" dur="26">
                                          <p:stCondLst>
                                            <p:cond delay="1642"/>
                                          </p:stCondLst>
                                        </p:cTn>
                                        <p:tgtEl>
                                          <p:spTgt spid="12290">
                                            <p:txEl>
                                              <p:pRg st="1" end="1"/>
                                            </p:txEl>
                                          </p:spTgt>
                                        </p:tgtEl>
                                      </p:cBhvr>
                                      <p:to x="100000" y="90000"/>
                                    </p:animScale>
                                    <p:animScale>
                                      <p:cBhvr>
                                        <p:cTn id="36" dur="166" decel="50000">
                                          <p:stCondLst>
                                            <p:cond delay="1668"/>
                                          </p:stCondLst>
                                        </p:cTn>
                                        <p:tgtEl>
                                          <p:spTgt spid="12290">
                                            <p:txEl>
                                              <p:pRg st="1" end="1"/>
                                            </p:txEl>
                                          </p:spTgt>
                                        </p:tgtEl>
                                      </p:cBhvr>
                                      <p:to x="100000" y="100000"/>
                                    </p:animScale>
                                    <p:animScale>
                                      <p:cBhvr>
                                        <p:cTn id="37" dur="26">
                                          <p:stCondLst>
                                            <p:cond delay="1808"/>
                                          </p:stCondLst>
                                        </p:cTn>
                                        <p:tgtEl>
                                          <p:spTgt spid="12290">
                                            <p:txEl>
                                              <p:pRg st="1" end="1"/>
                                            </p:txEl>
                                          </p:spTgt>
                                        </p:tgtEl>
                                      </p:cBhvr>
                                      <p:to x="100000" y="95000"/>
                                    </p:animScale>
                                    <p:animScale>
                                      <p:cBhvr>
                                        <p:cTn id="38" dur="166" decel="50000">
                                          <p:stCondLst>
                                            <p:cond delay="1834"/>
                                          </p:stCondLst>
                                        </p:cTn>
                                        <p:tgtEl>
                                          <p:spTgt spid="12290">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12290">
                                            <p:txEl>
                                              <p:pRg st="2" end="2"/>
                                            </p:txEl>
                                          </p:spTgt>
                                        </p:tgtEl>
                                        <p:attrNameLst>
                                          <p:attrName>style.visibility</p:attrName>
                                        </p:attrNameLst>
                                      </p:cBhvr>
                                      <p:to>
                                        <p:strVal val="visible"/>
                                      </p:to>
                                    </p:set>
                                    <p:animEffect transition="in" filter="wipe(down)">
                                      <p:cBhvr>
                                        <p:cTn id="43" dur="580">
                                          <p:stCondLst>
                                            <p:cond delay="0"/>
                                          </p:stCondLst>
                                        </p:cTn>
                                        <p:tgtEl>
                                          <p:spTgt spid="12290">
                                            <p:txEl>
                                              <p:pRg st="2" end="2"/>
                                            </p:txEl>
                                          </p:spTgt>
                                        </p:tgtEl>
                                      </p:cBhvr>
                                    </p:animEffect>
                                    <p:anim calcmode="lin" valueType="num">
                                      <p:cBhvr>
                                        <p:cTn id="44" dur="1822" tmFilter="0,0; 0.14,0.36; 0.43,0.73; 0.71,0.91; 1.0,1.0">
                                          <p:stCondLst>
                                            <p:cond delay="0"/>
                                          </p:stCondLst>
                                        </p:cTn>
                                        <p:tgtEl>
                                          <p:spTgt spid="12290">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2290">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2290">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2290">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2290">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12290">
                                            <p:txEl>
                                              <p:pRg st="2" end="2"/>
                                            </p:txEl>
                                          </p:spTgt>
                                        </p:tgtEl>
                                      </p:cBhvr>
                                      <p:to x="100000" y="60000"/>
                                    </p:animScale>
                                    <p:animScale>
                                      <p:cBhvr>
                                        <p:cTn id="50" dur="166" decel="50000">
                                          <p:stCondLst>
                                            <p:cond delay="676"/>
                                          </p:stCondLst>
                                        </p:cTn>
                                        <p:tgtEl>
                                          <p:spTgt spid="12290">
                                            <p:txEl>
                                              <p:pRg st="2" end="2"/>
                                            </p:txEl>
                                          </p:spTgt>
                                        </p:tgtEl>
                                      </p:cBhvr>
                                      <p:to x="100000" y="100000"/>
                                    </p:animScale>
                                    <p:animScale>
                                      <p:cBhvr>
                                        <p:cTn id="51" dur="26">
                                          <p:stCondLst>
                                            <p:cond delay="1312"/>
                                          </p:stCondLst>
                                        </p:cTn>
                                        <p:tgtEl>
                                          <p:spTgt spid="12290">
                                            <p:txEl>
                                              <p:pRg st="2" end="2"/>
                                            </p:txEl>
                                          </p:spTgt>
                                        </p:tgtEl>
                                      </p:cBhvr>
                                      <p:to x="100000" y="80000"/>
                                    </p:animScale>
                                    <p:animScale>
                                      <p:cBhvr>
                                        <p:cTn id="52" dur="166" decel="50000">
                                          <p:stCondLst>
                                            <p:cond delay="1338"/>
                                          </p:stCondLst>
                                        </p:cTn>
                                        <p:tgtEl>
                                          <p:spTgt spid="12290">
                                            <p:txEl>
                                              <p:pRg st="2" end="2"/>
                                            </p:txEl>
                                          </p:spTgt>
                                        </p:tgtEl>
                                      </p:cBhvr>
                                      <p:to x="100000" y="100000"/>
                                    </p:animScale>
                                    <p:animScale>
                                      <p:cBhvr>
                                        <p:cTn id="53" dur="26">
                                          <p:stCondLst>
                                            <p:cond delay="1642"/>
                                          </p:stCondLst>
                                        </p:cTn>
                                        <p:tgtEl>
                                          <p:spTgt spid="12290">
                                            <p:txEl>
                                              <p:pRg st="2" end="2"/>
                                            </p:txEl>
                                          </p:spTgt>
                                        </p:tgtEl>
                                      </p:cBhvr>
                                      <p:to x="100000" y="90000"/>
                                    </p:animScale>
                                    <p:animScale>
                                      <p:cBhvr>
                                        <p:cTn id="54" dur="166" decel="50000">
                                          <p:stCondLst>
                                            <p:cond delay="1668"/>
                                          </p:stCondLst>
                                        </p:cTn>
                                        <p:tgtEl>
                                          <p:spTgt spid="12290">
                                            <p:txEl>
                                              <p:pRg st="2" end="2"/>
                                            </p:txEl>
                                          </p:spTgt>
                                        </p:tgtEl>
                                      </p:cBhvr>
                                      <p:to x="100000" y="100000"/>
                                    </p:animScale>
                                    <p:animScale>
                                      <p:cBhvr>
                                        <p:cTn id="55" dur="26">
                                          <p:stCondLst>
                                            <p:cond delay="1808"/>
                                          </p:stCondLst>
                                        </p:cTn>
                                        <p:tgtEl>
                                          <p:spTgt spid="12290">
                                            <p:txEl>
                                              <p:pRg st="2" end="2"/>
                                            </p:txEl>
                                          </p:spTgt>
                                        </p:tgtEl>
                                      </p:cBhvr>
                                      <p:to x="100000" y="95000"/>
                                    </p:animScale>
                                    <p:animScale>
                                      <p:cBhvr>
                                        <p:cTn id="56" dur="166" decel="50000">
                                          <p:stCondLst>
                                            <p:cond delay="1834"/>
                                          </p:stCondLst>
                                        </p:cTn>
                                        <p:tgtEl>
                                          <p:spTgt spid="12290">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12290">
                                            <p:txEl>
                                              <p:pRg st="3" end="3"/>
                                            </p:txEl>
                                          </p:spTgt>
                                        </p:tgtEl>
                                        <p:attrNameLst>
                                          <p:attrName>style.visibility</p:attrName>
                                        </p:attrNameLst>
                                      </p:cBhvr>
                                      <p:to>
                                        <p:strVal val="visible"/>
                                      </p:to>
                                    </p:set>
                                    <p:animEffect transition="in" filter="wipe(down)">
                                      <p:cBhvr>
                                        <p:cTn id="61" dur="580">
                                          <p:stCondLst>
                                            <p:cond delay="0"/>
                                          </p:stCondLst>
                                        </p:cTn>
                                        <p:tgtEl>
                                          <p:spTgt spid="12290">
                                            <p:txEl>
                                              <p:pRg st="3" end="3"/>
                                            </p:txEl>
                                          </p:spTgt>
                                        </p:tgtEl>
                                      </p:cBhvr>
                                    </p:animEffect>
                                    <p:anim calcmode="lin" valueType="num">
                                      <p:cBhvr>
                                        <p:cTn id="62" dur="1822" tmFilter="0,0; 0.14,0.36; 0.43,0.73; 0.71,0.91; 1.0,1.0">
                                          <p:stCondLst>
                                            <p:cond delay="0"/>
                                          </p:stCondLst>
                                        </p:cTn>
                                        <p:tgtEl>
                                          <p:spTgt spid="12290">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12290">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12290">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12290">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12290">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12290">
                                            <p:txEl>
                                              <p:pRg st="3" end="3"/>
                                            </p:txEl>
                                          </p:spTgt>
                                        </p:tgtEl>
                                      </p:cBhvr>
                                      <p:to x="100000" y="60000"/>
                                    </p:animScale>
                                    <p:animScale>
                                      <p:cBhvr>
                                        <p:cTn id="68" dur="166" decel="50000">
                                          <p:stCondLst>
                                            <p:cond delay="676"/>
                                          </p:stCondLst>
                                        </p:cTn>
                                        <p:tgtEl>
                                          <p:spTgt spid="12290">
                                            <p:txEl>
                                              <p:pRg st="3" end="3"/>
                                            </p:txEl>
                                          </p:spTgt>
                                        </p:tgtEl>
                                      </p:cBhvr>
                                      <p:to x="100000" y="100000"/>
                                    </p:animScale>
                                    <p:animScale>
                                      <p:cBhvr>
                                        <p:cTn id="69" dur="26">
                                          <p:stCondLst>
                                            <p:cond delay="1312"/>
                                          </p:stCondLst>
                                        </p:cTn>
                                        <p:tgtEl>
                                          <p:spTgt spid="12290">
                                            <p:txEl>
                                              <p:pRg st="3" end="3"/>
                                            </p:txEl>
                                          </p:spTgt>
                                        </p:tgtEl>
                                      </p:cBhvr>
                                      <p:to x="100000" y="80000"/>
                                    </p:animScale>
                                    <p:animScale>
                                      <p:cBhvr>
                                        <p:cTn id="70" dur="166" decel="50000">
                                          <p:stCondLst>
                                            <p:cond delay="1338"/>
                                          </p:stCondLst>
                                        </p:cTn>
                                        <p:tgtEl>
                                          <p:spTgt spid="12290">
                                            <p:txEl>
                                              <p:pRg st="3" end="3"/>
                                            </p:txEl>
                                          </p:spTgt>
                                        </p:tgtEl>
                                      </p:cBhvr>
                                      <p:to x="100000" y="100000"/>
                                    </p:animScale>
                                    <p:animScale>
                                      <p:cBhvr>
                                        <p:cTn id="71" dur="26">
                                          <p:stCondLst>
                                            <p:cond delay="1642"/>
                                          </p:stCondLst>
                                        </p:cTn>
                                        <p:tgtEl>
                                          <p:spTgt spid="12290">
                                            <p:txEl>
                                              <p:pRg st="3" end="3"/>
                                            </p:txEl>
                                          </p:spTgt>
                                        </p:tgtEl>
                                      </p:cBhvr>
                                      <p:to x="100000" y="90000"/>
                                    </p:animScale>
                                    <p:animScale>
                                      <p:cBhvr>
                                        <p:cTn id="72" dur="166" decel="50000">
                                          <p:stCondLst>
                                            <p:cond delay="1668"/>
                                          </p:stCondLst>
                                        </p:cTn>
                                        <p:tgtEl>
                                          <p:spTgt spid="12290">
                                            <p:txEl>
                                              <p:pRg st="3" end="3"/>
                                            </p:txEl>
                                          </p:spTgt>
                                        </p:tgtEl>
                                      </p:cBhvr>
                                      <p:to x="100000" y="100000"/>
                                    </p:animScale>
                                    <p:animScale>
                                      <p:cBhvr>
                                        <p:cTn id="73" dur="26">
                                          <p:stCondLst>
                                            <p:cond delay="1808"/>
                                          </p:stCondLst>
                                        </p:cTn>
                                        <p:tgtEl>
                                          <p:spTgt spid="12290">
                                            <p:txEl>
                                              <p:pRg st="3" end="3"/>
                                            </p:txEl>
                                          </p:spTgt>
                                        </p:tgtEl>
                                      </p:cBhvr>
                                      <p:to x="100000" y="95000"/>
                                    </p:animScale>
                                    <p:animScale>
                                      <p:cBhvr>
                                        <p:cTn id="74" dur="166" decel="50000">
                                          <p:stCondLst>
                                            <p:cond delay="1834"/>
                                          </p:stCondLst>
                                        </p:cTn>
                                        <p:tgtEl>
                                          <p:spTgt spid="12290">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12290">
                                            <p:txEl>
                                              <p:pRg st="4" end="4"/>
                                            </p:txEl>
                                          </p:spTgt>
                                        </p:tgtEl>
                                        <p:attrNameLst>
                                          <p:attrName>style.visibility</p:attrName>
                                        </p:attrNameLst>
                                      </p:cBhvr>
                                      <p:to>
                                        <p:strVal val="visible"/>
                                      </p:to>
                                    </p:set>
                                    <p:animEffect transition="in" filter="wipe(down)">
                                      <p:cBhvr>
                                        <p:cTn id="79" dur="580">
                                          <p:stCondLst>
                                            <p:cond delay="0"/>
                                          </p:stCondLst>
                                        </p:cTn>
                                        <p:tgtEl>
                                          <p:spTgt spid="12290">
                                            <p:txEl>
                                              <p:pRg st="4" end="4"/>
                                            </p:txEl>
                                          </p:spTgt>
                                        </p:tgtEl>
                                      </p:cBhvr>
                                    </p:animEffect>
                                    <p:anim calcmode="lin" valueType="num">
                                      <p:cBhvr>
                                        <p:cTn id="80" dur="1822" tmFilter="0,0; 0.14,0.36; 0.43,0.73; 0.71,0.91; 1.0,1.0">
                                          <p:stCondLst>
                                            <p:cond delay="0"/>
                                          </p:stCondLst>
                                        </p:cTn>
                                        <p:tgtEl>
                                          <p:spTgt spid="12290">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12290">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12290">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12290">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12290">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12290">
                                            <p:txEl>
                                              <p:pRg st="4" end="4"/>
                                            </p:txEl>
                                          </p:spTgt>
                                        </p:tgtEl>
                                      </p:cBhvr>
                                      <p:to x="100000" y="60000"/>
                                    </p:animScale>
                                    <p:animScale>
                                      <p:cBhvr>
                                        <p:cTn id="86" dur="166" decel="50000">
                                          <p:stCondLst>
                                            <p:cond delay="676"/>
                                          </p:stCondLst>
                                        </p:cTn>
                                        <p:tgtEl>
                                          <p:spTgt spid="12290">
                                            <p:txEl>
                                              <p:pRg st="4" end="4"/>
                                            </p:txEl>
                                          </p:spTgt>
                                        </p:tgtEl>
                                      </p:cBhvr>
                                      <p:to x="100000" y="100000"/>
                                    </p:animScale>
                                    <p:animScale>
                                      <p:cBhvr>
                                        <p:cTn id="87" dur="26">
                                          <p:stCondLst>
                                            <p:cond delay="1312"/>
                                          </p:stCondLst>
                                        </p:cTn>
                                        <p:tgtEl>
                                          <p:spTgt spid="12290">
                                            <p:txEl>
                                              <p:pRg st="4" end="4"/>
                                            </p:txEl>
                                          </p:spTgt>
                                        </p:tgtEl>
                                      </p:cBhvr>
                                      <p:to x="100000" y="80000"/>
                                    </p:animScale>
                                    <p:animScale>
                                      <p:cBhvr>
                                        <p:cTn id="88" dur="166" decel="50000">
                                          <p:stCondLst>
                                            <p:cond delay="1338"/>
                                          </p:stCondLst>
                                        </p:cTn>
                                        <p:tgtEl>
                                          <p:spTgt spid="12290">
                                            <p:txEl>
                                              <p:pRg st="4" end="4"/>
                                            </p:txEl>
                                          </p:spTgt>
                                        </p:tgtEl>
                                      </p:cBhvr>
                                      <p:to x="100000" y="100000"/>
                                    </p:animScale>
                                    <p:animScale>
                                      <p:cBhvr>
                                        <p:cTn id="89" dur="26">
                                          <p:stCondLst>
                                            <p:cond delay="1642"/>
                                          </p:stCondLst>
                                        </p:cTn>
                                        <p:tgtEl>
                                          <p:spTgt spid="12290">
                                            <p:txEl>
                                              <p:pRg st="4" end="4"/>
                                            </p:txEl>
                                          </p:spTgt>
                                        </p:tgtEl>
                                      </p:cBhvr>
                                      <p:to x="100000" y="90000"/>
                                    </p:animScale>
                                    <p:animScale>
                                      <p:cBhvr>
                                        <p:cTn id="90" dur="166" decel="50000">
                                          <p:stCondLst>
                                            <p:cond delay="1668"/>
                                          </p:stCondLst>
                                        </p:cTn>
                                        <p:tgtEl>
                                          <p:spTgt spid="12290">
                                            <p:txEl>
                                              <p:pRg st="4" end="4"/>
                                            </p:txEl>
                                          </p:spTgt>
                                        </p:tgtEl>
                                      </p:cBhvr>
                                      <p:to x="100000" y="100000"/>
                                    </p:animScale>
                                    <p:animScale>
                                      <p:cBhvr>
                                        <p:cTn id="91" dur="26">
                                          <p:stCondLst>
                                            <p:cond delay="1808"/>
                                          </p:stCondLst>
                                        </p:cTn>
                                        <p:tgtEl>
                                          <p:spTgt spid="12290">
                                            <p:txEl>
                                              <p:pRg st="4" end="4"/>
                                            </p:txEl>
                                          </p:spTgt>
                                        </p:tgtEl>
                                      </p:cBhvr>
                                      <p:to x="100000" y="95000"/>
                                    </p:animScale>
                                    <p:animScale>
                                      <p:cBhvr>
                                        <p:cTn id="92" dur="166" decel="50000">
                                          <p:stCondLst>
                                            <p:cond delay="1834"/>
                                          </p:stCondLst>
                                        </p:cTn>
                                        <p:tgtEl>
                                          <p:spTgt spid="12290">
                                            <p:txEl>
                                              <p:pRg st="4" end="4"/>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12290">
                                            <p:txEl>
                                              <p:pRg st="5" end="5"/>
                                            </p:txEl>
                                          </p:spTgt>
                                        </p:tgtEl>
                                        <p:attrNameLst>
                                          <p:attrName>style.visibility</p:attrName>
                                        </p:attrNameLst>
                                      </p:cBhvr>
                                      <p:to>
                                        <p:strVal val="visible"/>
                                      </p:to>
                                    </p:set>
                                    <p:animEffect transition="in" filter="wipe(down)">
                                      <p:cBhvr>
                                        <p:cTn id="97" dur="580">
                                          <p:stCondLst>
                                            <p:cond delay="0"/>
                                          </p:stCondLst>
                                        </p:cTn>
                                        <p:tgtEl>
                                          <p:spTgt spid="12290">
                                            <p:txEl>
                                              <p:pRg st="5" end="5"/>
                                            </p:txEl>
                                          </p:spTgt>
                                        </p:tgtEl>
                                      </p:cBhvr>
                                    </p:animEffect>
                                    <p:anim calcmode="lin" valueType="num">
                                      <p:cBhvr>
                                        <p:cTn id="98" dur="1822" tmFilter="0,0; 0.14,0.36; 0.43,0.73; 0.71,0.91; 1.0,1.0">
                                          <p:stCondLst>
                                            <p:cond delay="0"/>
                                          </p:stCondLst>
                                        </p:cTn>
                                        <p:tgtEl>
                                          <p:spTgt spid="12290">
                                            <p:txEl>
                                              <p:pRg st="5" end="5"/>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12290">
                                            <p:txEl>
                                              <p:pRg st="5" end="5"/>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12290">
                                            <p:txEl>
                                              <p:pRg st="5" end="5"/>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12290">
                                            <p:txEl>
                                              <p:pRg st="5" end="5"/>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12290">
                                            <p:txEl>
                                              <p:pRg st="5" end="5"/>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12290">
                                            <p:txEl>
                                              <p:pRg st="5" end="5"/>
                                            </p:txEl>
                                          </p:spTgt>
                                        </p:tgtEl>
                                      </p:cBhvr>
                                      <p:to x="100000" y="60000"/>
                                    </p:animScale>
                                    <p:animScale>
                                      <p:cBhvr>
                                        <p:cTn id="104" dur="166" decel="50000">
                                          <p:stCondLst>
                                            <p:cond delay="676"/>
                                          </p:stCondLst>
                                        </p:cTn>
                                        <p:tgtEl>
                                          <p:spTgt spid="12290">
                                            <p:txEl>
                                              <p:pRg st="5" end="5"/>
                                            </p:txEl>
                                          </p:spTgt>
                                        </p:tgtEl>
                                      </p:cBhvr>
                                      <p:to x="100000" y="100000"/>
                                    </p:animScale>
                                    <p:animScale>
                                      <p:cBhvr>
                                        <p:cTn id="105" dur="26">
                                          <p:stCondLst>
                                            <p:cond delay="1312"/>
                                          </p:stCondLst>
                                        </p:cTn>
                                        <p:tgtEl>
                                          <p:spTgt spid="12290">
                                            <p:txEl>
                                              <p:pRg st="5" end="5"/>
                                            </p:txEl>
                                          </p:spTgt>
                                        </p:tgtEl>
                                      </p:cBhvr>
                                      <p:to x="100000" y="80000"/>
                                    </p:animScale>
                                    <p:animScale>
                                      <p:cBhvr>
                                        <p:cTn id="106" dur="166" decel="50000">
                                          <p:stCondLst>
                                            <p:cond delay="1338"/>
                                          </p:stCondLst>
                                        </p:cTn>
                                        <p:tgtEl>
                                          <p:spTgt spid="12290">
                                            <p:txEl>
                                              <p:pRg st="5" end="5"/>
                                            </p:txEl>
                                          </p:spTgt>
                                        </p:tgtEl>
                                      </p:cBhvr>
                                      <p:to x="100000" y="100000"/>
                                    </p:animScale>
                                    <p:animScale>
                                      <p:cBhvr>
                                        <p:cTn id="107" dur="26">
                                          <p:stCondLst>
                                            <p:cond delay="1642"/>
                                          </p:stCondLst>
                                        </p:cTn>
                                        <p:tgtEl>
                                          <p:spTgt spid="12290">
                                            <p:txEl>
                                              <p:pRg st="5" end="5"/>
                                            </p:txEl>
                                          </p:spTgt>
                                        </p:tgtEl>
                                      </p:cBhvr>
                                      <p:to x="100000" y="90000"/>
                                    </p:animScale>
                                    <p:animScale>
                                      <p:cBhvr>
                                        <p:cTn id="108" dur="166" decel="50000">
                                          <p:stCondLst>
                                            <p:cond delay="1668"/>
                                          </p:stCondLst>
                                        </p:cTn>
                                        <p:tgtEl>
                                          <p:spTgt spid="12290">
                                            <p:txEl>
                                              <p:pRg st="5" end="5"/>
                                            </p:txEl>
                                          </p:spTgt>
                                        </p:tgtEl>
                                      </p:cBhvr>
                                      <p:to x="100000" y="100000"/>
                                    </p:animScale>
                                    <p:animScale>
                                      <p:cBhvr>
                                        <p:cTn id="109" dur="26">
                                          <p:stCondLst>
                                            <p:cond delay="1808"/>
                                          </p:stCondLst>
                                        </p:cTn>
                                        <p:tgtEl>
                                          <p:spTgt spid="12290">
                                            <p:txEl>
                                              <p:pRg st="5" end="5"/>
                                            </p:txEl>
                                          </p:spTgt>
                                        </p:tgtEl>
                                      </p:cBhvr>
                                      <p:to x="100000" y="95000"/>
                                    </p:animScale>
                                    <p:animScale>
                                      <p:cBhvr>
                                        <p:cTn id="110" dur="166" decel="50000">
                                          <p:stCondLst>
                                            <p:cond delay="1834"/>
                                          </p:stCondLst>
                                        </p:cTn>
                                        <p:tgtEl>
                                          <p:spTgt spid="12290">
                                            <p:txEl>
                                              <p:pRg st="5" end="5"/>
                                            </p:tx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grpId="0" nodeType="clickEffect">
                                  <p:stCondLst>
                                    <p:cond delay="0"/>
                                  </p:stCondLst>
                                  <p:childTnLst>
                                    <p:set>
                                      <p:cBhvr>
                                        <p:cTn id="114" dur="1" fill="hold">
                                          <p:stCondLst>
                                            <p:cond delay="0"/>
                                          </p:stCondLst>
                                        </p:cTn>
                                        <p:tgtEl>
                                          <p:spTgt spid="12290">
                                            <p:txEl>
                                              <p:pRg st="6" end="6"/>
                                            </p:txEl>
                                          </p:spTgt>
                                        </p:tgtEl>
                                        <p:attrNameLst>
                                          <p:attrName>style.visibility</p:attrName>
                                        </p:attrNameLst>
                                      </p:cBhvr>
                                      <p:to>
                                        <p:strVal val="visible"/>
                                      </p:to>
                                    </p:set>
                                    <p:animEffect transition="in" filter="wipe(down)">
                                      <p:cBhvr>
                                        <p:cTn id="115" dur="580">
                                          <p:stCondLst>
                                            <p:cond delay="0"/>
                                          </p:stCondLst>
                                        </p:cTn>
                                        <p:tgtEl>
                                          <p:spTgt spid="12290">
                                            <p:txEl>
                                              <p:pRg st="6" end="6"/>
                                            </p:txEl>
                                          </p:spTgt>
                                        </p:tgtEl>
                                      </p:cBhvr>
                                    </p:animEffect>
                                    <p:anim calcmode="lin" valueType="num">
                                      <p:cBhvr>
                                        <p:cTn id="116" dur="1822" tmFilter="0,0; 0.14,0.36; 0.43,0.73; 0.71,0.91; 1.0,1.0">
                                          <p:stCondLst>
                                            <p:cond delay="0"/>
                                          </p:stCondLst>
                                        </p:cTn>
                                        <p:tgtEl>
                                          <p:spTgt spid="12290">
                                            <p:txEl>
                                              <p:pRg st="6" end="6"/>
                                            </p:txEl>
                                          </p:spTgt>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12290">
                                            <p:txEl>
                                              <p:pRg st="6" end="6"/>
                                            </p:txEl>
                                          </p:spTgt>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12290">
                                            <p:txEl>
                                              <p:pRg st="6" end="6"/>
                                            </p:txEl>
                                          </p:spTgt>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12290">
                                            <p:txEl>
                                              <p:pRg st="6" end="6"/>
                                            </p:txEl>
                                          </p:spTgt>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12290">
                                            <p:txEl>
                                              <p:pRg st="6" end="6"/>
                                            </p:txEl>
                                          </p:spTgt>
                                        </p:tgtEl>
                                        <p:attrNameLst>
                                          <p:attrName>ppt_y</p:attrName>
                                        </p:attrNameLst>
                                      </p:cBhvr>
                                      <p:tavLst>
                                        <p:tav tm="0" fmla="#ppt_y-sin(pi*$)/81">
                                          <p:val>
                                            <p:fltVal val="0"/>
                                          </p:val>
                                        </p:tav>
                                        <p:tav tm="100000">
                                          <p:val>
                                            <p:fltVal val="1"/>
                                          </p:val>
                                        </p:tav>
                                      </p:tavLst>
                                    </p:anim>
                                    <p:animScale>
                                      <p:cBhvr>
                                        <p:cTn id="121" dur="26">
                                          <p:stCondLst>
                                            <p:cond delay="650"/>
                                          </p:stCondLst>
                                        </p:cTn>
                                        <p:tgtEl>
                                          <p:spTgt spid="12290">
                                            <p:txEl>
                                              <p:pRg st="6" end="6"/>
                                            </p:txEl>
                                          </p:spTgt>
                                        </p:tgtEl>
                                      </p:cBhvr>
                                      <p:to x="100000" y="60000"/>
                                    </p:animScale>
                                    <p:animScale>
                                      <p:cBhvr>
                                        <p:cTn id="122" dur="166" decel="50000">
                                          <p:stCondLst>
                                            <p:cond delay="676"/>
                                          </p:stCondLst>
                                        </p:cTn>
                                        <p:tgtEl>
                                          <p:spTgt spid="12290">
                                            <p:txEl>
                                              <p:pRg st="6" end="6"/>
                                            </p:txEl>
                                          </p:spTgt>
                                        </p:tgtEl>
                                      </p:cBhvr>
                                      <p:to x="100000" y="100000"/>
                                    </p:animScale>
                                    <p:animScale>
                                      <p:cBhvr>
                                        <p:cTn id="123" dur="26">
                                          <p:stCondLst>
                                            <p:cond delay="1312"/>
                                          </p:stCondLst>
                                        </p:cTn>
                                        <p:tgtEl>
                                          <p:spTgt spid="12290">
                                            <p:txEl>
                                              <p:pRg st="6" end="6"/>
                                            </p:txEl>
                                          </p:spTgt>
                                        </p:tgtEl>
                                      </p:cBhvr>
                                      <p:to x="100000" y="80000"/>
                                    </p:animScale>
                                    <p:animScale>
                                      <p:cBhvr>
                                        <p:cTn id="124" dur="166" decel="50000">
                                          <p:stCondLst>
                                            <p:cond delay="1338"/>
                                          </p:stCondLst>
                                        </p:cTn>
                                        <p:tgtEl>
                                          <p:spTgt spid="12290">
                                            <p:txEl>
                                              <p:pRg st="6" end="6"/>
                                            </p:txEl>
                                          </p:spTgt>
                                        </p:tgtEl>
                                      </p:cBhvr>
                                      <p:to x="100000" y="100000"/>
                                    </p:animScale>
                                    <p:animScale>
                                      <p:cBhvr>
                                        <p:cTn id="125" dur="26">
                                          <p:stCondLst>
                                            <p:cond delay="1642"/>
                                          </p:stCondLst>
                                        </p:cTn>
                                        <p:tgtEl>
                                          <p:spTgt spid="12290">
                                            <p:txEl>
                                              <p:pRg st="6" end="6"/>
                                            </p:txEl>
                                          </p:spTgt>
                                        </p:tgtEl>
                                      </p:cBhvr>
                                      <p:to x="100000" y="90000"/>
                                    </p:animScale>
                                    <p:animScale>
                                      <p:cBhvr>
                                        <p:cTn id="126" dur="166" decel="50000">
                                          <p:stCondLst>
                                            <p:cond delay="1668"/>
                                          </p:stCondLst>
                                        </p:cTn>
                                        <p:tgtEl>
                                          <p:spTgt spid="12290">
                                            <p:txEl>
                                              <p:pRg st="6" end="6"/>
                                            </p:txEl>
                                          </p:spTgt>
                                        </p:tgtEl>
                                      </p:cBhvr>
                                      <p:to x="100000" y="100000"/>
                                    </p:animScale>
                                    <p:animScale>
                                      <p:cBhvr>
                                        <p:cTn id="127" dur="26">
                                          <p:stCondLst>
                                            <p:cond delay="1808"/>
                                          </p:stCondLst>
                                        </p:cTn>
                                        <p:tgtEl>
                                          <p:spTgt spid="12290">
                                            <p:txEl>
                                              <p:pRg st="6" end="6"/>
                                            </p:txEl>
                                          </p:spTgt>
                                        </p:tgtEl>
                                      </p:cBhvr>
                                      <p:to x="100000" y="95000"/>
                                    </p:animScale>
                                    <p:animScale>
                                      <p:cBhvr>
                                        <p:cTn id="128" dur="166" decel="50000">
                                          <p:stCondLst>
                                            <p:cond delay="1834"/>
                                          </p:stCondLst>
                                        </p:cTn>
                                        <p:tgtEl>
                                          <p:spTgt spid="12290">
                                            <p:txEl>
                                              <p:pRg st="6" end="6"/>
                                            </p:txEl>
                                          </p:spTgt>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grpId="0" nodeType="clickEffect">
                                  <p:stCondLst>
                                    <p:cond delay="0"/>
                                  </p:stCondLst>
                                  <p:childTnLst>
                                    <p:set>
                                      <p:cBhvr>
                                        <p:cTn id="132" dur="1" fill="hold">
                                          <p:stCondLst>
                                            <p:cond delay="0"/>
                                          </p:stCondLst>
                                        </p:cTn>
                                        <p:tgtEl>
                                          <p:spTgt spid="12290">
                                            <p:txEl>
                                              <p:pRg st="7" end="7"/>
                                            </p:txEl>
                                          </p:spTgt>
                                        </p:tgtEl>
                                        <p:attrNameLst>
                                          <p:attrName>style.visibility</p:attrName>
                                        </p:attrNameLst>
                                      </p:cBhvr>
                                      <p:to>
                                        <p:strVal val="visible"/>
                                      </p:to>
                                    </p:set>
                                    <p:animEffect transition="in" filter="wipe(down)">
                                      <p:cBhvr>
                                        <p:cTn id="133" dur="580">
                                          <p:stCondLst>
                                            <p:cond delay="0"/>
                                          </p:stCondLst>
                                        </p:cTn>
                                        <p:tgtEl>
                                          <p:spTgt spid="12290">
                                            <p:txEl>
                                              <p:pRg st="7" end="7"/>
                                            </p:txEl>
                                          </p:spTgt>
                                        </p:tgtEl>
                                      </p:cBhvr>
                                    </p:animEffect>
                                    <p:anim calcmode="lin" valueType="num">
                                      <p:cBhvr>
                                        <p:cTn id="134" dur="1822" tmFilter="0,0; 0.14,0.36; 0.43,0.73; 0.71,0.91; 1.0,1.0">
                                          <p:stCondLst>
                                            <p:cond delay="0"/>
                                          </p:stCondLst>
                                        </p:cTn>
                                        <p:tgtEl>
                                          <p:spTgt spid="12290">
                                            <p:txEl>
                                              <p:pRg st="7" end="7"/>
                                            </p:txEl>
                                          </p:spTgt>
                                        </p:tgtEl>
                                        <p:attrNameLst>
                                          <p:attrName>ppt_x</p:attrName>
                                        </p:attrNameLst>
                                      </p:cBhvr>
                                      <p:tavLst>
                                        <p:tav tm="0">
                                          <p:val>
                                            <p:strVal val="#ppt_x-0.25"/>
                                          </p:val>
                                        </p:tav>
                                        <p:tav tm="100000">
                                          <p:val>
                                            <p:strVal val="#ppt_x"/>
                                          </p:val>
                                        </p:tav>
                                      </p:tavLst>
                                    </p:anim>
                                    <p:anim calcmode="lin" valueType="num">
                                      <p:cBhvr>
                                        <p:cTn id="135" dur="664" tmFilter="0.0,0.0; 0.25,0.07; 0.50,0.2; 0.75,0.467; 1.0,1.0">
                                          <p:stCondLst>
                                            <p:cond delay="0"/>
                                          </p:stCondLst>
                                        </p:cTn>
                                        <p:tgtEl>
                                          <p:spTgt spid="12290">
                                            <p:txEl>
                                              <p:pRg st="7" end="7"/>
                                            </p:txEl>
                                          </p:spTgt>
                                        </p:tgtEl>
                                        <p:attrNameLst>
                                          <p:attrName>ppt_y</p:attrName>
                                        </p:attrNameLst>
                                      </p:cBhvr>
                                      <p:tavLst>
                                        <p:tav tm="0" fmla="#ppt_y-sin(pi*$)/3">
                                          <p:val>
                                            <p:fltVal val="0.5"/>
                                          </p:val>
                                        </p:tav>
                                        <p:tav tm="100000">
                                          <p:val>
                                            <p:fltVal val="1"/>
                                          </p:val>
                                        </p:tav>
                                      </p:tavLst>
                                    </p:anim>
                                    <p:anim calcmode="lin" valueType="num">
                                      <p:cBhvr>
                                        <p:cTn id="136" dur="664" tmFilter="0, 0; 0.125,0.2665; 0.25,0.4; 0.375,0.465; 0.5,0.5;  0.625,0.535; 0.75,0.6; 0.875,0.7335; 1,1">
                                          <p:stCondLst>
                                            <p:cond delay="664"/>
                                          </p:stCondLst>
                                        </p:cTn>
                                        <p:tgtEl>
                                          <p:spTgt spid="12290">
                                            <p:txEl>
                                              <p:pRg st="7" end="7"/>
                                            </p:txEl>
                                          </p:spTgt>
                                        </p:tgtEl>
                                        <p:attrNameLst>
                                          <p:attrName>ppt_y</p:attrName>
                                        </p:attrNameLst>
                                      </p:cBhvr>
                                      <p:tavLst>
                                        <p:tav tm="0" fmla="#ppt_y-sin(pi*$)/9">
                                          <p:val>
                                            <p:fltVal val="0"/>
                                          </p:val>
                                        </p:tav>
                                        <p:tav tm="100000">
                                          <p:val>
                                            <p:fltVal val="1"/>
                                          </p:val>
                                        </p:tav>
                                      </p:tavLst>
                                    </p:anim>
                                    <p:anim calcmode="lin" valueType="num">
                                      <p:cBhvr>
                                        <p:cTn id="137" dur="332" tmFilter="0, 0; 0.125,0.2665; 0.25,0.4; 0.375,0.465; 0.5,0.5;  0.625,0.535; 0.75,0.6; 0.875,0.7335; 1,1">
                                          <p:stCondLst>
                                            <p:cond delay="1324"/>
                                          </p:stCondLst>
                                        </p:cTn>
                                        <p:tgtEl>
                                          <p:spTgt spid="12290">
                                            <p:txEl>
                                              <p:pRg st="7" end="7"/>
                                            </p:txEl>
                                          </p:spTgt>
                                        </p:tgtEl>
                                        <p:attrNameLst>
                                          <p:attrName>ppt_y</p:attrName>
                                        </p:attrNameLst>
                                      </p:cBhvr>
                                      <p:tavLst>
                                        <p:tav tm="0" fmla="#ppt_y-sin(pi*$)/27">
                                          <p:val>
                                            <p:fltVal val="0"/>
                                          </p:val>
                                        </p:tav>
                                        <p:tav tm="100000">
                                          <p:val>
                                            <p:fltVal val="1"/>
                                          </p:val>
                                        </p:tav>
                                      </p:tavLst>
                                    </p:anim>
                                    <p:anim calcmode="lin" valueType="num">
                                      <p:cBhvr>
                                        <p:cTn id="138" dur="164" tmFilter="0, 0; 0.125,0.2665; 0.25,0.4; 0.375,0.465; 0.5,0.5;  0.625,0.535; 0.75,0.6; 0.875,0.7335; 1,1">
                                          <p:stCondLst>
                                            <p:cond delay="1656"/>
                                          </p:stCondLst>
                                        </p:cTn>
                                        <p:tgtEl>
                                          <p:spTgt spid="12290">
                                            <p:txEl>
                                              <p:pRg st="7" end="7"/>
                                            </p:txEl>
                                          </p:spTgt>
                                        </p:tgtEl>
                                        <p:attrNameLst>
                                          <p:attrName>ppt_y</p:attrName>
                                        </p:attrNameLst>
                                      </p:cBhvr>
                                      <p:tavLst>
                                        <p:tav tm="0" fmla="#ppt_y-sin(pi*$)/81">
                                          <p:val>
                                            <p:fltVal val="0"/>
                                          </p:val>
                                        </p:tav>
                                        <p:tav tm="100000">
                                          <p:val>
                                            <p:fltVal val="1"/>
                                          </p:val>
                                        </p:tav>
                                      </p:tavLst>
                                    </p:anim>
                                    <p:animScale>
                                      <p:cBhvr>
                                        <p:cTn id="139" dur="26">
                                          <p:stCondLst>
                                            <p:cond delay="650"/>
                                          </p:stCondLst>
                                        </p:cTn>
                                        <p:tgtEl>
                                          <p:spTgt spid="12290">
                                            <p:txEl>
                                              <p:pRg st="7" end="7"/>
                                            </p:txEl>
                                          </p:spTgt>
                                        </p:tgtEl>
                                      </p:cBhvr>
                                      <p:to x="100000" y="60000"/>
                                    </p:animScale>
                                    <p:animScale>
                                      <p:cBhvr>
                                        <p:cTn id="140" dur="166" decel="50000">
                                          <p:stCondLst>
                                            <p:cond delay="676"/>
                                          </p:stCondLst>
                                        </p:cTn>
                                        <p:tgtEl>
                                          <p:spTgt spid="12290">
                                            <p:txEl>
                                              <p:pRg st="7" end="7"/>
                                            </p:txEl>
                                          </p:spTgt>
                                        </p:tgtEl>
                                      </p:cBhvr>
                                      <p:to x="100000" y="100000"/>
                                    </p:animScale>
                                    <p:animScale>
                                      <p:cBhvr>
                                        <p:cTn id="141" dur="26">
                                          <p:stCondLst>
                                            <p:cond delay="1312"/>
                                          </p:stCondLst>
                                        </p:cTn>
                                        <p:tgtEl>
                                          <p:spTgt spid="12290">
                                            <p:txEl>
                                              <p:pRg st="7" end="7"/>
                                            </p:txEl>
                                          </p:spTgt>
                                        </p:tgtEl>
                                      </p:cBhvr>
                                      <p:to x="100000" y="80000"/>
                                    </p:animScale>
                                    <p:animScale>
                                      <p:cBhvr>
                                        <p:cTn id="142" dur="166" decel="50000">
                                          <p:stCondLst>
                                            <p:cond delay="1338"/>
                                          </p:stCondLst>
                                        </p:cTn>
                                        <p:tgtEl>
                                          <p:spTgt spid="12290">
                                            <p:txEl>
                                              <p:pRg st="7" end="7"/>
                                            </p:txEl>
                                          </p:spTgt>
                                        </p:tgtEl>
                                      </p:cBhvr>
                                      <p:to x="100000" y="100000"/>
                                    </p:animScale>
                                    <p:animScale>
                                      <p:cBhvr>
                                        <p:cTn id="143" dur="26">
                                          <p:stCondLst>
                                            <p:cond delay="1642"/>
                                          </p:stCondLst>
                                        </p:cTn>
                                        <p:tgtEl>
                                          <p:spTgt spid="12290">
                                            <p:txEl>
                                              <p:pRg st="7" end="7"/>
                                            </p:txEl>
                                          </p:spTgt>
                                        </p:tgtEl>
                                      </p:cBhvr>
                                      <p:to x="100000" y="90000"/>
                                    </p:animScale>
                                    <p:animScale>
                                      <p:cBhvr>
                                        <p:cTn id="144" dur="166" decel="50000">
                                          <p:stCondLst>
                                            <p:cond delay="1668"/>
                                          </p:stCondLst>
                                        </p:cTn>
                                        <p:tgtEl>
                                          <p:spTgt spid="12290">
                                            <p:txEl>
                                              <p:pRg st="7" end="7"/>
                                            </p:txEl>
                                          </p:spTgt>
                                        </p:tgtEl>
                                      </p:cBhvr>
                                      <p:to x="100000" y="100000"/>
                                    </p:animScale>
                                    <p:animScale>
                                      <p:cBhvr>
                                        <p:cTn id="145" dur="26">
                                          <p:stCondLst>
                                            <p:cond delay="1808"/>
                                          </p:stCondLst>
                                        </p:cTn>
                                        <p:tgtEl>
                                          <p:spTgt spid="12290">
                                            <p:txEl>
                                              <p:pRg st="7" end="7"/>
                                            </p:txEl>
                                          </p:spTgt>
                                        </p:tgtEl>
                                      </p:cBhvr>
                                      <p:to x="100000" y="95000"/>
                                    </p:animScale>
                                    <p:animScale>
                                      <p:cBhvr>
                                        <p:cTn id="146" dur="166" decel="50000">
                                          <p:stCondLst>
                                            <p:cond delay="1834"/>
                                          </p:stCondLst>
                                        </p:cTn>
                                        <p:tgtEl>
                                          <p:spTgt spid="12290">
                                            <p:txEl>
                                              <p:pRg st="7" end="7"/>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771233" cy="1582616"/>
            <a:chOff x="702016" y="0"/>
            <a:chExt cx="2309838" cy="5673419"/>
          </a:xfrm>
        </p:grpSpPr>
        <p:cxnSp>
          <p:nvCxnSpPr>
            <p:cNvPr id="5" name="直接连接符 4"/>
            <p:cNvCxnSpPr/>
            <p:nvPr/>
          </p:nvCxnSpPr>
          <p:spPr>
            <a:xfrm>
              <a:off x="2025748" y="0"/>
              <a:ext cx="0" cy="3346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2" cstate="email">
              <a:extLst>
                <a:ext uri="{BEBA8EAE-BF5A-486C-A8C5-ECC9F3942E4B}">
                  <a14:imgProps xmlns:a14="http://schemas.microsoft.com/office/drawing/2010/main">
                    <a14:imgLayer>
                      <a14:imgEffect>
                        <a14:backgroundRemoval t="898" b="100000" l="0" r="100000"/>
                      </a14:imgEffect>
                    </a14:imgLayer>
                  </a14:imgProps>
                </a:ext>
                <a:ext uri="{28A0092B-C50C-407E-A947-70E740481C1C}">
                  <a14:useLocalDpi xmlns:a14="http://schemas.microsoft.com/office/drawing/2010/main"/>
                </a:ext>
              </a:extLst>
            </a:blip>
            <a:srcRect/>
            <a:stretch>
              <a:fillRect/>
            </a:stretch>
          </p:blipFill>
          <p:spPr>
            <a:xfrm>
              <a:off x="702016" y="2773378"/>
              <a:ext cx="2309838" cy="2900041"/>
            </a:xfrm>
            <a:prstGeom prst="rect">
              <a:avLst/>
            </a:prstGeom>
          </p:spPr>
        </p:pic>
      </p:grpSp>
      <p:cxnSp>
        <p:nvCxnSpPr>
          <p:cNvPr id="8" name="直接连接符 7"/>
          <p:cNvCxnSpPr/>
          <p:nvPr/>
        </p:nvCxnSpPr>
        <p:spPr>
          <a:xfrm>
            <a:off x="8936501" y="3312941"/>
            <a:ext cx="0" cy="1700703"/>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63392" y="213836"/>
            <a:ext cx="2259806" cy="700192"/>
          </a:xfrm>
          <a:prstGeom prst="rect">
            <a:avLst/>
          </a:prstGeom>
          <a:noFill/>
        </p:spPr>
        <p:txBody>
          <a:bodyPr wrap="square" lIns="68580" tIns="34290" rIns="68580" bIns="34290" rtlCol="0">
            <a:spAutoFit/>
          </a:bodyPr>
          <a:lstStyle/>
          <a:p>
            <a:r>
              <a:rPr lang="zh-CN" altLang="en-US" sz="4100" b="1" dirty="0">
                <a:cs typeface="+mn-ea"/>
                <a:sym typeface="+mn-lt"/>
              </a:rPr>
              <a:t>体 会</a:t>
            </a:r>
          </a:p>
        </p:txBody>
      </p:sp>
      <p:sp>
        <p:nvSpPr>
          <p:cNvPr id="12290" name="文本框 12289" descr="中国教育出版网"/>
          <p:cNvSpPr txBox="1"/>
          <p:nvPr/>
        </p:nvSpPr>
        <p:spPr>
          <a:xfrm>
            <a:off x="1083221" y="1178129"/>
            <a:ext cx="7558088" cy="2977738"/>
          </a:xfrm>
          <a:prstGeom prst="rect">
            <a:avLst/>
          </a:prstGeom>
          <a:noFill/>
          <a:ln w="9525">
            <a:noFill/>
          </a:ln>
        </p:spPr>
        <p:txBody>
          <a:bodyPr wrap="square" lIns="68580" tIns="34290" rIns="68580" bIns="34290">
            <a:spAutoFit/>
          </a:bodyPr>
          <a:lstStyle/>
          <a:p>
            <a:pPr indent="533400">
              <a:lnSpc>
                <a:spcPct val="150000"/>
              </a:lnSpc>
              <a:extLst>
                <a:ext uri="{35155182-B16C-46BC-9424-99874614C6A1}">
                  <wpsdc:indentchars xmlns:wpsdc="http://www.wps.cn/officeDocument/2017/drawingmlCustomData" xmlns="" val="200" checksum="3773799597"/>
                </a:ext>
              </a:extLst>
            </a:pPr>
            <a:r>
              <a:rPr lang="zh-CN" altLang="en-US" sz="2100" dirty="0">
                <a:cs typeface="+mn-ea"/>
                <a:sym typeface="+mn-lt"/>
              </a:rPr>
              <a:t>1. 意境：天地人三位一体，创造出辽阔幽远，空旷苍茫，慷慨悲凉的意境。</a:t>
            </a:r>
          </a:p>
          <a:p>
            <a:pPr indent="533400">
              <a:lnSpc>
                <a:spcPct val="150000"/>
              </a:lnSpc>
              <a:extLst>
                <a:ext uri="{35155182-B16C-46BC-9424-99874614C6A1}">
                  <wpsdc:indentchars xmlns:wpsdc="http://www.wps.cn/officeDocument/2017/drawingmlCustomData" xmlns="" val="200" checksum="3773799597"/>
                </a:ext>
              </a:extLst>
            </a:pPr>
            <a:r>
              <a:rPr lang="zh-CN" altLang="en-US" sz="2100" dirty="0">
                <a:cs typeface="+mn-ea"/>
                <a:sym typeface="+mn-lt"/>
              </a:rPr>
              <a:t>2. 本诗情感：抒发了诗人怀才不遇的孤独和悲愤。</a:t>
            </a:r>
          </a:p>
          <a:p>
            <a:pPr indent="533400">
              <a:lnSpc>
                <a:spcPct val="150000"/>
              </a:lnSpc>
              <a:extLst>
                <a:ext uri="{35155182-B16C-46BC-9424-99874614C6A1}">
                  <wpsdc:indentchars xmlns:wpsdc="http://www.wps.cn/officeDocument/2017/drawingmlCustomData" xmlns="" val="200" checksum="3773799597"/>
                </a:ext>
              </a:extLst>
            </a:pPr>
            <a:r>
              <a:rPr lang="zh-CN" altLang="en-US" sz="2100" dirty="0">
                <a:cs typeface="+mn-ea"/>
                <a:sym typeface="+mn-lt"/>
              </a:rPr>
              <a:t>3. 深刻典型的社会意义：深刻地揭露了封建社会那些品行端正，富有治国才能的知识分子，处处遭受打击的现实，表达了他们在理想破灭时孤独悲愤的心情</a:t>
            </a:r>
            <a:r>
              <a:rPr lang="zh-CN" altLang="en-US" sz="2100" dirty="0" smtClean="0">
                <a:cs typeface="+mn-ea"/>
                <a:sym typeface="+mn-lt"/>
              </a:rPr>
              <a:t>。</a:t>
            </a:r>
            <a:endParaRPr lang="zh-CN" altLang="en-US" sz="21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animEffect transition="in" filter="wipe(down)">
                                      <p:cBhvr>
                                        <p:cTn id="7" dur="580">
                                          <p:stCondLst>
                                            <p:cond delay="0"/>
                                          </p:stCondLst>
                                        </p:cTn>
                                        <p:tgtEl>
                                          <p:spTgt spid="12290">
                                            <p:txEl>
                                              <p:pRg st="0" end="0"/>
                                            </p:txEl>
                                          </p:spTgt>
                                        </p:tgtEl>
                                      </p:cBhvr>
                                    </p:animEffect>
                                    <p:anim calcmode="lin" valueType="num">
                                      <p:cBhvr>
                                        <p:cTn id="8" dur="1822" tmFilter="0,0; 0.14,0.36; 0.43,0.73; 0.71,0.91; 1.0,1.0">
                                          <p:stCondLst>
                                            <p:cond delay="0"/>
                                          </p:stCondLst>
                                        </p:cTn>
                                        <p:tgtEl>
                                          <p:spTgt spid="12290">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2290">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2290">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2290">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2290">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2290">
                                            <p:txEl>
                                              <p:pRg st="0" end="0"/>
                                            </p:txEl>
                                          </p:spTgt>
                                        </p:tgtEl>
                                      </p:cBhvr>
                                      <p:to x="100000" y="60000"/>
                                    </p:animScale>
                                    <p:animScale>
                                      <p:cBhvr>
                                        <p:cTn id="14" dur="166" decel="50000">
                                          <p:stCondLst>
                                            <p:cond delay="676"/>
                                          </p:stCondLst>
                                        </p:cTn>
                                        <p:tgtEl>
                                          <p:spTgt spid="12290">
                                            <p:txEl>
                                              <p:pRg st="0" end="0"/>
                                            </p:txEl>
                                          </p:spTgt>
                                        </p:tgtEl>
                                      </p:cBhvr>
                                      <p:to x="100000" y="100000"/>
                                    </p:animScale>
                                    <p:animScale>
                                      <p:cBhvr>
                                        <p:cTn id="15" dur="26">
                                          <p:stCondLst>
                                            <p:cond delay="1312"/>
                                          </p:stCondLst>
                                        </p:cTn>
                                        <p:tgtEl>
                                          <p:spTgt spid="12290">
                                            <p:txEl>
                                              <p:pRg st="0" end="0"/>
                                            </p:txEl>
                                          </p:spTgt>
                                        </p:tgtEl>
                                      </p:cBhvr>
                                      <p:to x="100000" y="80000"/>
                                    </p:animScale>
                                    <p:animScale>
                                      <p:cBhvr>
                                        <p:cTn id="16" dur="166" decel="50000">
                                          <p:stCondLst>
                                            <p:cond delay="1338"/>
                                          </p:stCondLst>
                                        </p:cTn>
                                        <p:tgtEl>
                                          <p:spTgt spid="12290">
                                            <p:txEl>
                                              <p:pRg st="0" end="0"/>
                                            </p:txEl>
                                          </p:spTgt>
                                        </p:tgtEl>
                                      </p:cBhvr>
                                      <p:to x="100000" y="100000"/>
                                    </p:animScale>
                                    <p:animScale>
                                      <p:cBhvr>
                                        <p:cTn id="17" dur="26">
                                          <p:stCondLst>
                                            <p:cond delay="1642"/>
                                          </p:stCondLst>
                                        </p:cTn>
                                        <p:tgtEl>
                                          <p:spTgt spid="12290">
                                            <p:txEl>
                                              <p:pRg st="0" end="0"/>
                                            </p:txEl>
                                          </p:spTgt>
                                        </p:tgtEl>
                                      </p:cBhvr>
                                      <p:to x="100000" y="90000"/>
                                    </p:animScale>
                                    <p:animScale>
                                      <p:cBhvr>
                                        <p:cTn id="18" dur="166" decel="50000">
                                          <p:stCondLst>
                                            <p:cond delay="1668"/>
                                          </p:stCondLst>
                                        </p:cTn>
                                        <p:tgtEl>
                                          <p:spTgt spid="12290">
                                            <p:txEl>
                                              <p:pRg st="0" end="0"/>
                                            </p:txEl>
                                          </p:spTgt>
                                        </p:tgtEl>
                                      </p:cBhvr>
                                      <p:to x="100000" y="100000"/>
                                    </p:animScale>
                                    <p:animScale>
                                      <p:cBhvr>
                                        <p:cTn id="19" dur="26">
                                          <p:stCondLst>
                                            <p:cond delay="1808"/>
                                          </p:stCondLst>
                                        </p:cTn>
                                        <p:tgtEl>
                                          <p:spTgt spid="12290">
                                            <p:txEl>
                                              <p:pRg st="0" end="0"/>
                                            </p:txEl>
                                          </p:spTgt>
                                        </p:tgtEl>
                                      </p:cBhvr>
                                      <p:to x="100000" y="95000"/>
                                    </p:animScale>
                                    <p:animScale>
                                      <p:cBhvr>
                                        <p:cTn id="20" dur="166" decel="50000">
                                          <p:stCondLst>
                                            <p:cond delay="1834"/>
                                          </p:stCondLst>
                                        </p:cTn>
                                        <p:tgtEl>
                                          <p:spTgt spid="12290">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12290">
                                            <p:txEl>
                                              <p:pRg st="1" end="1"/>
                                            </p:txEl>
                                          </p:spTgt>
                                        </p:tgtEl>
                                        <p:attrNameLst>
                                          <p:attrName>style.visibility</p:attrName>
                                        </p:attrNameLst>
                                      </p:cBhvr>
                                      <p:to>
                                        <p:strVal val="visible"/>
                                      </p:to>
                                    </p:set>
                                    <p:animEffect transition="in" filter="wipe(down)">
                                      <p:cBhvr>
                                        <p:cTn id="25" dur="580">
                                          <p:stCondLst>
                                            <p:cond delay="0"/>
                                          </p:stCondLst>
                                        </p:cTn>
                                        <p:tgtEl>
                                          <p:spTgt spid="12290">
                                            <p:txEl>
                                              <p:pRg st="1" end="1"/>
                                            </p:txEl>
                                          </p:spTgt>
                                        </p:tgtEl>
                                      </p:cBhvr>
                                    </p:animEffect>
                                    <p:anim calcmode="lin" valueType="num">
                                      <p:cBhvr>
                                        <p:cTn id="26" dur="1822" tmFilter="0,0; 0.14,0.36; 0.43,0.73; 0.71,0.91; 1.0,1.0">
                                          <p:stCondLst>
                                            <p:cond delay="0"/>
                                          </p:stCondLst>
                                        </p:cTn>
                                        <p:tgtEl>
                                          <p:spTgt spid="12290">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2290">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2290">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2290">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2290">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12290">
                                            <p:txEl>
                                              <p:pRg st="1" end="1"/>
                                            </p:txEl>
                                          </p:spTgt>
                                        </p:tgtEl>
                                      </p:cBhvr>
                                      <p:to x="100000" y="60000"/>
                                    </p:animScale>
                                    <p:animScale>
                                      <p:cBhvr>
                                        <p:cTn id="32" dur="166" decel="50000">
                                          <p:stCondLst>
                                            <p:cond delay="676"/>
                                          </p:stCondLst>
                                        </p:cTn>
                                        <p:tgtEl>
                                          <p:spTgt spid="12290">
                                            <p:txEl>
                                              <p:pRg st="1" end="1"/>
                                            </p:txEl>
                                          </p:spTgt>
                                        </p:tgtEl>
                                      </p:cBhvr>
                                      <p:to x="100000" y="100000"/>
                                    </p:animScale>
                                    <p:animScale>
                                      <p:cBhvr>
                                        <p:cTn id="33" dur="26">
                                          <p:stCondLst>
                                            <p:cond delay="1312"/>
                                          </p:stCondLst>
                                        </p:cTn>
                                        <p:tgtEl>
                                          <p:spTgt spid="12290">
                                            <p:txEl>
                                              <p:pRg st="1" end="1"/>
                                            </p:txEl>
                                          </p:spTgt>
                                        </p:tgtEl>
                                      </p:cBhvr>
                                      <p:to x="100000" y="80000"/>
                                    </p:animScale>
                                    <p:animScale>
                                      <p:cBhvr>
                                        <p:cTn id="34" dur="166" decel="50000">
                                          <p:stCondLst>
                                            <p:cond delay="1338"/>
                                          </p:stCondLst>
                                        </p:cTn>
                                        <p:tgtEl>
                                          <p:spTgt spid="12290">
                                            <p:txEl>
                                              <p:pRg st="1" end="1"/>
                                            </p:txEl>
                                          </p:spTgt>
                                        </p:tgtEl>
                                      </p:cBhvr>
                                      <p:to x="100000" y="100000"/>
                                    </p:animScale>
                                    <p:animScale>
                                      <p:cBhvr>
                                        <p:cTn id="35" dur="26">
                                          <p:stCondLst>
                                            <p:cond delay="1642"/>
                                          </p:stCondLst>
                                        </p:cTn>
                                        <p:tgtEl>
                                          <p:spTgt spid="12290">
                                            <p:txEl>
                                              <p:pRg st="1" end="1"/>
                                            </p:txEl>
                                          </p:spTgt>
                                        </p:tgtEl>
                                      </p:cBhvr>
                                      <p:to x="100000" y="90000"/>
                                    </p:animScale>
                                    <p:animScale>
                                      <p:cBhvr>
                                        <p:cTn id="36" dur="166" decel="50000">
                                          <p:stCondLst>
                                            <p:cond delay="1668"/>
                                          </p:stCondLst>
                                        </p:cTn>
                                        <p:tgtEl>
                                          <p:spTgt spid="12290">
                                            <p:txEl>
                                              <p:pRg st="1" end="1"/>
                                            </p:txEl>
                                          </p:spTgt>
                                        </p:tgtEl>
                                      </p:cBhvr>
                                      <p:to x="100000" y="100000"/>
                                    </p:animScale>
                                    <p:animScale>
                                      <p:cBhvr>
                                        <p:cTn id="37" dur="26">
                                          <p:stCondLst>
                                            <p:cond delay="1808"/>
                                          </p:stCondLst>
                                        </p:cTn>
                                        <p:tgtEl>
                                          <p:spTgt spid="12290">
                                            <p:txEl>
                                              <p:pRg st="1" end="1"/>
                                            </p:txEl>
                                          </p:spTgt>
                                        </p:tgtEl>
                                      </p:cBhvr>
                                      <p:to x="100000" y="95000"/>
                                    </p:animScale>
                                    <p:animScale>
                                      <p:cBhvr>
                                        <p:cTn id="38" dur="166" decel="50000">
                                          <p:stCondLst>
                                            <p:cond delay="1834"/>
                                          </p:stCondLst>
                                        </p:cTn>
                                        <p:tgtEl>
                                          <p:spTgt spid="12290">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12290">
                                            <p:txEl>
                                              <p:pRg st="2" end="2"/>
                                            </p:txEl>
                                          </p:spTgt>
                                        </p:tgtEl>
                                        <p:attrNameLst>
                                          <p:attrName>style.visibility</p:attrName>
                                        </p:attrNameLst>
                                      </p:cBhvr>
                                      <p:to>
                                        <p:strVal val="visible"/>
                                      </p:to>
                                    </p:set>
                                    <p:animEffect transition="in" filter="wipe(down)">
                                      <p:cBhvr>
                                        <p:cTn id="43" dur="580">
                                          <p:stCondLst>
                                            <p:cond delay="0"/>
                                          </p:stCondLst>
                                        </p:cTn>
                                        <p:tgtEl>
                                          <p:spTgt spid="12290">
                                            <p:txEl>
                                              <p:pRg st="2" end="2"/>
                                            </p:txEl>
                                          </p:spTgt>
                                        </p:tgtEl>
                                      </p:cBhvr>
                                    </p:animEffect>
                                    <p:anim calcmode="lin" valueType="num">
                                      <p:cBhvr>
                                        <p:cTn id="44" dur="1822" tmFilter="0,0; 0.14,0.36; 0.43,0.73; 0.71,0.91; 1.0,1.0">
                                          <p:stCondLst>
                                            <p:cond delay="0"/>
                                          </p:stCondLst>
                                        </p:cTn>
                                        <p:tgtEl>
                                          <p:spTgt spid="12290">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2290">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2290">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2290">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2290">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12290">
                                            <p:txEl>
                                              <p:pRg st="2" end="2"/>
                                            </p:txEl>
                                          </p:spTgt>
                                        </p:tgtEl>
                                      </p:cBhvr>
                                      <p:to x="100000" y="60000"/>
                                    </p:animScale>
                                    <p:animScale>
                                      <p:cBhvr>
                                        <p:cTn id="50" dur="166" decel="50000">
                                          <p:stCondLst>
                                            <p:cond delay="676"/>
                                          </p:stCondLst>
                                        </p:cTn>
                                        <p:tgtEl>
                                          <p:spTgt spid="12290">
                                            <p:txEl>
                                              <p:pRg st="2" end="2"/>
                                            </p:txEl>
                                          </p:spTgt>
                                        </p:tgtEl>
                                      </p:cBhvr>
                                      <p:to x="100000" y="100000"/>
                                    </p:animScale>
                                    <p:animScale>
                                      <p:cBhvr>
                                        <p:cTn id="51" dur="26">
                                          <p:stCondLst>
                                            <p:cond delay="1312"/>
                                          </p:stCondLst>
                                        </p:cTn>
                                        <p:tgtEl>
                                          <p:spTgt spid="12290">
                                            <p:txEl>
                                              <p:pRg st="2" end="2"/>
                                            </p:txEl>
                                          </p:spTgt>
                                        </p:tgtEl>
                                      </p:cBhvr>
                                      <p:to x="100000" y="80000"/>
                                    </p:animScale>
                                    <p:animScale>
                                      <p:cBhvr>
                                        <p:cTn id="52" dur="166" decel="50000">
                                          <p:stCondLst>
                                            <p:cond delay="1338"/>
                                          </p:stCondLst>
                                        </p:cTn>
                                        <p:tgtEl>
                                          <p:spTgt spid="12290">
                                            <p:txEl>
                                              <p:pRg st="2" end="2"/>
                                            </p:txEl>
                                          </p:spTgt>
                                        </p:tgtEl>
                                      </p:cBhvr>
                                      <p:to x="100000" y="100000"/>
                                    </p:animScale>
                                    <p:animScale>
                                      <p:cBhvr>
                                        <p:cTn id="53" dur="26">
                                          <p:stCondLst>
                                            <p:cond delay="1642"/>
                                          </p:stCondLst>
                                        </p:cTn>
                                        <p:tgtEl>
                                          <p:spTgt spid="12290">
                                            <p:txEl>
                                              <p:pRg st="2" end="2"/>
                                            </p:txEl>
                                          </p:spTgt>
                                        </p:tgtEl>
                                      </p:cBhvr>
                                      <p:to x="100000" y="90000"/>
                                    </p:animScale>
                                    <p:animScale>
                                      <p:cBhvr>
                                        <p:cTn id="54" dur="166" decel="50000">
                                          <p:stCondLst>
                                            <p:cond delay="1668"/>
                                          </p:stCondLst>
                                        </p:cTn>
                                        <p:tgtEl>
                                          <p:spTgt spid="12290">
                                            <p:txEl>
                                              <p:pRg st="2" end="2"/>
                                            </p:txEl>
                                          </p:spTgt>
                                        </p:tgtEl>
                                      </p:cBhvr>
                                      <p:to x="100000" y="100000"/>
                                    </p:animScale>
                                    <p:animScale>
                                      <p:cBhvr>
                                        <p:cTn id="55" dur="26">
                                          <p:stCondLst>
                                            <p:cond delay="1808"/>
                                          </p:stCondLst>
                                        </p:cTn>
                                        <p:tgtEl>
                                          <p:spTgt spid="12290">
                                            <p:txEl>
                                              <p:pRg st="2" end="2"/>
                                            </p:txEl>
                                          </p:spTgt>
                                        </p:tgtEl>
                                      </p:cBhvr>
                                      <p:to x="100000" y="95000"/>
                                    </p:animScale>
                                    <p:animScale>
                                      <p:cBhvr>
                                        <p:cTn id="56" dur="166" decel="50000">
                                          <p:stCondLst>
                                            <p:cond delay="1834"/>
                                          </p:stCondLst>
                                        </p:cTn>
                                        <p:tgtEl>
                                          <p:spTgt spid="12290">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771233" cy="1582616"/>
            <a:chOff x="702016" y="0"/>
            <a:chExt cx="2309838" cy="5673419"/>
          </a:xfrm>
        </p:grpSpPr>
        <p:cxnSp>
          <p:nvCxnSpPr>
            <p:cNvPr id="5" name="直接连接符 4"/>
            <p:cNvCxnSpPr/>
            <p:nvPr/>
          </p:nvCxnSpPr>
          <p:spPr>
            <a:xfrm>
              <a:off x="2025748" y="0"/>
              <a:ext cx="0" cy="3346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2" cstate="email">
              <a:extLst>
                <a:ext uri="{BEBA8EAE-BF5A-486C-A8C5-ECC9F3942E4B}">
                  <a14:imgProps xmlns:a14="http://schemas.microsoft.com/office/drawing/2010/main">
                    <a14:imgLayer>
                      <a14:imgEffect>
                        <a14:backgroundRemoval t="898" b="100000" l="0" r="100000"/>
                      </a14:imgEffect>
                    </a14:imgLayer>
                  </a14:imgProps>
                </a:ext>
                <a:ext uri="{28A0092B-C50C-407E-A947-70E740481C1C}">
                  <a14:useLocalDpi xmlns:a14="http://schemas.microsoft.com/office/drawing/2010/main"/>
                </a:ext>
              </a:extLst>
            </a:blip>
            <a:srcRect/>
            <a:stretch>
              <a:fillRect/>
            </a:stretch>
          </p:blipFill>
          <p:spPr>
            <a:xfrm>
              <a:off x="702016" y="2773378"/>
              <a:ext cx="2309838" cy="2900041"/>
            </a:xfrm>
            <a:prstGeom prst="rect">
              <a:avLst/>
            </a:prstGeom>
          </p:spPr>
        </p:pic>
      </p:grpSp>
      <p:cxnSp>
        <p:nvCxnSpPr>
          <p:cNvPr id="8" name="直接连接符 7"/>
          <p:cNvCxnSpPr/>
          <p:nvPr/>
        </p:nvCxnSpPr>
        <p:spPr>
          <a:xfrm>
            <a:off x="8936501" y="3312941"/>
            <a:ext cx="0" cy="1700703"/>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800225" y="933450"/>
            <a:ext cx="6057424" cy="483870"/>
          </a:xfrm>
          <a:prstGeom prst="rect">
            <a:avLst/>
          </a:prstGeom>
          <a:noFill/>
        </p:spPr>
        <p:txBody>
          <a:bodyPr wrap="square" lIns="68580" tIns="34290" rIns="68580" bIns="34290" rtlCol="0">
            <a:spAutoFit/>
          </a:bodyPr>
          <a:lstStyle/>
          <a:p>
            <a:r>
              <a:rPr lang="zh-CN" altLang="en-US" sz="2700" b="1" dirty="0">
                <a:cs typeface="+mn-ea"/>
                <a:sym typeface="+mn-lt"/>
              </a:rPr>
              <a:t>诗歌表现了诗人怎么样的情怀？ </a:t>
            </a:r>
          </a:p>
        </p:txBody>
      </p:sp>
      <p:sp>
        <p:nvSpPr>
          <p:cNvPr id="12290" name="文本框 12289" descr="中国教育出版网"/>
          <p:cNvSpPr txBox="1"/>
          <p:nvPr/>
        </p:nvSpPr>
        <p:spPr>
          <a:xfrm>
            <a:off x="1238251" y="1816418"/>
            <a:ext cx="7159466" cy="981615"/>
          </a:xfrm>
          <a:prstGeom prst="rect">
            <a:avLst/>
          </a:prstGeom>
          <a:noFill/>
          <a:ln w="9525">
            <a:noFill/>
          </a:ln>
        </p:spPr>
        <p:txBody>
          <a:bodyPr wrap="square" lIns="68580" tIns="34290" rIns="68580" bIns="34290">
            <a:spAutoFit/>
          </a:bodyPr>
          <a:lstStyle/>
          <a:p>
            <a:pPr indent="533400">
              <a:lnSpc>
                <a:spcPct val="150000"/>
              </a:lnSpc>
              <a:extLst>
                <a:ext uri="{35155182-B16C-46BC-9424-99874614C6A1}">
                  <wpsdc:indentchars xmlns:wpsdc="http://www.wps.cn/officeDocument/2017/drawingmlCustomData" xmlns="" val="200" checksum="3773799597"/>
                </a:ext>
              </a:extLst>
            </a:pPr>
            <a:r>
              <a:rPr lang="zh-CN" altLang="en-US" sz="2100" dirty="0">
                <a:cs typeface="+mn-ea"/>
                <a:sym typeface="+mn-lt"/>
              </a:rPr>
              <a:t>表达了诗人怀才不遇、壮志难酬的感慨以及对赏贤任能的英明君王的渴盼，也表达了人生的孤独感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wipe(down)">
                                      <p:cBhvr>
                                        <p:cTn id="7" dur="580">
                                          <p:stCondLst>
                                            <p:cond delay="0"/>
                                          </p:stCondLst>
                                        </p:cTn>
                                        <p:tgtEl>
                                          <p:spTgt spid="12290"/>
                                        </p:tgtEl>
                                      </p:cBhvr>
                                    </p:animEffect>
                                    <p:anim calcmode="lin" valueType="num">
                                      <p:cBhvr>
                                        <p:cTn id="8" dur="1822" tmFilter="0,0; 0.14,0.36; 0.43,0.73; 0.71,0.91; 1.0,1.0">
                                          <p:stCondLst>
                                            <p:cond delay="0"/>
                                          </p:stCondLst>
                                        </p:cTn>
                                        <p:tgtEl>
                                          <p:spTgt spid="1229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229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229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229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2290"/>
                                        </p:tgtEl>
                                        <p:attrNameLst>
                                          <p:attrName>ppt_y</p:attrName>
                                        </p:attrNameLst>
                                      </p:cBhvr>
                                      <p:tavLst>
                                        <p:tav tm="0" fmla="#ppt_y-sin(pi*$)/81">
                                          <p:val>
                                            <p:fltVal val="0"/>
                                          </p:val>
                                        </p:tav>
                                        <p:tav tm="100000">
                                          <p:val>
                                            <p:fltVal val="1"/>
                                          </p:val>
                                        </p:tav>
                                      </p:tavLst>
                                    </p:anim>
                                    <p:animScale>
                                      <p:cBhvr>
                                        <p:cTn id="13" dur="26">
                                          <p:stCondLst>
                                            <p:cond delay="650"/>
                                          </p:stCondLst>
                                        </p:cTn>
                                        <p:tgtEl>
                                          <p:spTgt spid="12290"/>
                                        </p:tgtEl>
                                      </p:cBhvr>
                                      <p:to x="100000" y="60000"/>
                                    </p:animScale>
                                    <p:animScale>
                                      <p:cBhvr>
                                        <p:cTn id="14" dur="166" decel="50000">
                                          <p:stCondLst>
                                            <p:cond delay="676"/>
                                          </p:stCondLst>
                                        </p:cTn>
                                        <p:tgtEl>
                                          <p:spTgt spid="12290"/>
                                        </p:tgtEl>
                                      </p:cBhvr>
                                      <p:to x="100000" y="100000"/>
                                    </p:animScale>
                                    <p:animScale>
                                      <p:cBhvr>
                                        <p:cTn id="15" dur="26">
                                          <p:stCondLst>
                                            <p:cond delay="1312"/>
                                          </p:stCondLst>
                                        </p:cTn>
                                        <p:tgtEl>
                                          <p:spTgt spid="12290"/>
                                        </p:tgtEl>
                                      </p:cBhvr>
                                      <p:to x="100000" y="80000"/>
                                    </p:animScale>
                                    <p:animScale>
                                      <p:cBhvr>
                                        <p:cTn id="16" dur="166" decel="50000">
                                          <p:stCondLst>
                                            <p:cond delay="1338"/>
                                          </p:stCondLst>
                                        </p:cTn>
                                        <p:tgtEl>
                                          <p:spTgt spid="12290"/>
                                        </p:tgtEl>
                                      </p:cBhvr>
                                      <p:to x="100000" y="100000"/>
                                    </p:animScale>
                                    <p:animScale>
                                      <p:cBhvr>
                                        <p:cTn id="17" dur="26">
                                          <p:stCondLst>
                                            <p:cond delay="1642"/>
                                          </p:stCondLst>
                                        </p:cTn>
                                        <p:tgtEl>
                                          <p:spTgt spid="12290"/>
                                        </p:tgtEl>
                                      </p:cBhvr>
                                      <p:to x="100000" y="90000"/>
                                    </p:animScale>
                                    <p:animScale>
                                      <p:cBhvr>
                                        <p:cTn id="18" dur="166" decel="50000">
                                          <p:stCondLst>
                                            <p:cond delay="1668"/>
                                          </p:stCondLst>
                                        </p:cTn>
                                        <p:tgtEl>
                                          <p:spTgt spid="12290"/>
                                        </p:tgtEl>
                                      </p:cBhvr>
                                      <p:to x="100000" y="100000"/>
                                    </p:animScale>
                                    <p:animScale>
                                      <p:cBhvr>
                                        <p:cTn id="19" dur="26">
                                          <p:stCondLst>
                                            <p:cond delay="1808"/>
                                          </p:stCondLst>
                                        </p:cTn>
                                        <p:tgtEl>
                                          <p:spTgt spid="12290"/>
                                        </p:tgtEl>
                                      </p:cBhvr>
                                      <p:to x="100000" y="95000"/>
                                    </p:animScale>
                                    <p:animScale>
                                      <p:cBhvr>
                                        <p:cTn id="20" dur="166" decel="50000">
                                          <p:stCondLst>
                                            <p:cond delay="1834"/>
                                          </p:stCondLst>
                                        </p:cTn>
                                        <p:tgtEl>
                                          <p:spTgt spid="1229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运输&#10;&#10;已生成高可信度的说明"/>
          <p:cNvPicPr>
            <a:picLocks noChangeAspect="1"/>
          </p:cNvPicPr>
          <p:nvPr/>
        </p:nvPicPr>
        <p:blipFill>
          <a:blip r:embed="rId3" cstate="email">
            <a:extLst>
              <a:ext uri="{BEBA8EAE-BF5A-486C-A8C5-ECC9F3942E4B}">
                <a14:imgProps xmlns:a14="http://schemas.microsoft.com/office/drawing/2010/main">
                  <a14:imgLayer>
                    <a14:imgEffect>
                      <a14:brightnessContrast bright="3000"/>
                    </a14:imgEffect>
                  </a14:imgLayer>
                </a14:imgProps>
              </a:ext>
              <a:ext uri="{28A0092B-C50C-407E-A947-70E740481C1C}">
                <a14:useLocalDpi xmlns:a14="http://schemas.microsoft.com/office/drawing/2010/main"/>
              </a:ext>
            </a:extLst>
          </a:blip>
          <a:stretch>
            <a:fillRect/>
          </a:stretch>
        </p:blipFill>
        <p:spPr>
          <a:xfrm>
            <a:off x="0" y="931"/>
            <a:ext cx="9142810" cy="5142830"/>
          </a:xfrm>
          <a:prstGeom prst="rect">
            <a:avLst/>
          </a:prstGeom>
        </p:spPr>
      </p:pic>
      <p:sp>
        <p:nvSpPr>
          <p:cNvPr id="6" name="文本框 5"/>
          <p:cNvSpPr txBox="1"/>
          <p:nvPr/>
        </p:nvSpPr>
        <p:spPr>
          <a:xfrm>
            <a:off x="4059860" y="1087325"/>
            <a:ext cx="794489" cy="2285241"/>
          </a:xfrm>
          <a:prstGeom prst="rect">
            <a:avLst/>
          </a:prstGeom>
          <a:noFill/>
        </p:spPr>
        <p:txBody>
          <a:bodyPr wrap="square" lIns="68580" tIns="34290" rIns="68580" bIns="34290" rtlCol="0">
            <a:spAutoFit/>
          </a:bodyPr>
          <a:lstStyle/>
          <a:p>
            <a:pPr algn="ctr"/>
            <a:r>
              <a:rPr lang="zh-CN" altLang="en-US" sz="7200" b="1" dirty="0">
                <a:solidFill>
                  <a:schemeClr val="bg2">
                    <a:lumMod val="25000"/>
                  </a:schemeClr>
                </a:solidFill>
                <a:cs typeface="+mn-ea"/>
                <a:sym typeface="+mn-lt"/>
              </a:rPr>
              <a:t>谢谢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6" presetClass="entr" presetSubtype="21"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893231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771233" cy="1582616"/>
            <a:chOff x="702016" y="0"/>
            <a:chExt cx="2309838" cy="5673419"/>
          </a:xfrm>
        </p:grpSpPr>
        <p:cxnSp>
          <p:nvCxnSpPr>
            <p:cNvPr id="5" name="直接连接符 4"/>
            <p:cNvCxnSpPr/>
            <p:nvPr/>
          </p:nvCxnSpPr>
          <p:spPr>
            <a:xfrm>
              <a:off x="2025748" y="0"/>
              <a:ext cx="0" cy="3346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2" cstate="email">
              <a:extLst>
                <a:ext uri="{BEBA8EAE-BF5A-486C-A8C5-ECC9F3942E4B}">
                  <a14:imgProps xmlns:a14="http://schemas.microsoft.com/office/drawing/2010/main">
                    <a14:imgLayer>
                      <a14:imgEffect>
                        <a14:backgroundRemoval t="898" b="100000" l="0" r="100000"/>
                      </a14:imgEffect>
                    </a14:imgLayer>
                  </a14:imgProps>
                </a:ext>
                <a:ext uri="{28A0092B-C50C-407E-A947-70E740481C1C}">
                  <a14:useLocalDpi xmlns:a14="http://schemas.microsoft.com/office/drawing/2010/main"/>
                </a:ext>
              </a:extLst>
            </a:blip>
            <a:srcRect/>
            <a:stretch>
              <a:fillRect/>
            </a:stretch>
          </p:blipFill>
          <p:spPr>
            <a:xfrm>
              <a:off x="702016" y="2773378"/>
              <a:ext cx="2309838" cy="2900041"/>
            </a:xfrm>
            <a:prstGeom prst="rect">
              <a:avLst/>
            </a:prstGeom>
          </p:spPr>
        </p:pic>
      </p:grpSp>
      <p:cxnSp>
        <p:nvCxnSpPr>
          <p:cNvPr id="8" name="直接连接符 7"/>
          <p:cNvCxnSpPr/>
          <p:nvPr/>
        </p:nvCxnSpPr>
        <p:spPr>
          <a:xfrm>
            <a:off x="8936501" y="3312941"/>
            <a:ext cx="0" cy="1700703"/>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63392" y="213464"/>
            <a:ext cx="2259806" cy="700192"/>
          </a:xfrm>
          <a:prstGeom prst="rect">
            <a:avLst/>
          </a:prstGeom>
          <a:noFill/>
        </p:spPr>
        <p:txBody>
          <a:bodyPr wrap="square" lIns="68580" tIns="34290" rIns="68580" bIns="34290" rtlCol="0">
            <a:spAutoFit/>
          </a:bodyPr>
          <a:lstStyle/>
          <a:p>
            <a:r>
              <a:rPr lang="zh-CN" altLang="en-US" sz="4100" b="1" dirty="0">
                <a:cs typeface="+mn-ea"/>
                <a:sym typeface="+mn-lt"/>
              </a:rPr>
              <a:t>学习目标</a:t>
            </a:r>
          </a:p>
        </p:txBody>
      </p:sp>
      <p:sp>
        <p:nvSpPr>
          <p:cNvPr id="5122" name="内容占位符 1"/>
          <p:cNvSpPr>
            <a:spLocks noGrp="1"/>
          </p:cNvSpPr>
          <p:nvPr>
            <p:ph idx="1"/>
          </p:nvPr>
        </p:nvSpPr>
        <p:spPr>
          <a:xfrm>
            <a:off x="577618" y="1709837"/>
            <a:ext cx="8129060" cy="2914650"/>
          </a:xfrm>
        </p:spPr>
        <p:txBody>
          <a:bodyPr vert="horz" wrap="square" lIns="68580" tIns="34290" rIns="68580" bIns="34290" anchor="t">
            <a:normAutofit/>
          </a:bodyPr>
          <a:lstStyle/>
          <a:p>
            <a:pPr>
              <a:lnSpc>
                <a:spcPct val="200000"/>
              </a:lnSpc>
            </a:pPr>
            <a:r>
              <a:rPr lang="en-US" altLang="zh-CN" sz="2000" dirty="0" smtClean="0">
                <a:cs typeface="+mn-ea"/>
                <a:sym typeface="+mn-lt"/>
              </a:rPr>
              <a:t>1</a:t>
            </a:r>
            <a:r>
              <a:rPr lang="en-US" altLang="zh-CN" sz="2000" dirty="0">
                <a:cs typeface="+mn-ea"/>
                <a:sym typeface="+mn-lt"/>
              </a:rPr>
              <a:t>.</a:t>
            </a:r>
            <a:r>
              <a:rPr lang="zh-CN" altLang="en-US" sz="2000" dirty="0">
                <a:cs typeface="+mn-ea"/>
                <a:sym typeface="+mn-lt"/>
              </a:rPr>
              <a:t>了解有关陈子昂的文学常识；有感情地朗读诗歌，背诵并默写全诗。</a:t>
            </a:r>
            <a:endParaRPr lang="en-US" altLang="zh-CN" sz="2000" dirty="0">
              <a:cs typeface="+mn-ea"/>
              <a:sym typeface="+mn-lt"/>
            </a:endParaRPr>
          </a:p>
          <a:p>
            <a:pPr>
              <a:lnSpc>
                <a:spcPct val="200000"/>
              </a:lnSpc>
            </a:pPr>
            <a:r>
              <a:rPr lang="en-US" altLang="zh-CN" sz="2000" dirty="0" smtClean="0">
                <a:cs typeface="+mn-ea"/>
                <a:sym typeface="+mn-lt"/>
              </a:rPr>
              <a:t>2</a:t>
            </a:r>
            <a:r>
              <a:rPr lang="en-US" altLang="zh-CN" sz="2000" dirty="0">
                <a:cs typeface="+mn-ea"/>
                <a:sym typeface="+mn-lt"/>
              </a:rPr>
              <a:t>.</a:t>
            </a:r>
            <a:r>
              <a:rPr lang="zh-CN" altLang="en-US" sz="2000" dirty="0">
                <a:cs typeface="+mn-ea"/>
                <a:sym typeface="+mn-lt"/>
              </a:rPr>
              <a:t>理解诗歌的主旨，体味诗歌优美的意境和遣词造句的妙处。（重）</a:t>
            </a:r>
            <a:endParaRPr lang="en-US" altLang="zh-CN" sz="2000" dirty="0">
              <a:cs typeface="+mn-ea"/>
              <a:sym typeface="+mn-lt"/>
            </a:endParaRPr>
          </a:p>
          <a:p>
            <a:pPr>
              <a:lnSpc>
                <a:spcPct val="200000"/>
              </a:lnSpc>
            </a:pPr>
            <a:r>
              <a:rPr lang="en-US" altLang="zh-CN" sz="2000" dirty="0" smtClean="0">
                <a:cs typeface="+mn-ea"/>
                <a:sym typeface="+mn-lt"/>
              </a:rPr>
              <a:t>3</a:t>
            </a:r>
            <a:r>
              <a:rPr lang="en-US" altLang="zh-CN" sz="2000" dirty="0">
                <a:cs typeface="+mn-ea"/>
                <a:sym typeface="+mn-lt"/>
              </a:rPr>
              <a:t>.</a:t>
            </a:r>
            <a:r>
              <a:rPr lang="zh-CN" altLang="en-US" sz="2000" dirty="0">
                <a:cs typeface="+mn-ea"/>
                <a:sym typeface="+mn-lt"/>
              </a:rPr>
              <a:t>感受诗人的怀才不遇、寂寞悲凉的心情。（难）</a:t>
            </a:r>
          </a:p>
        </p:txBody>
      </p:sp>
      <p:sp>
        <p:nvSpPr>
          <p:cNvPr id="2" name="文本框 1"/>
          <p:cNvSpPr txBox="1"/>
          <p:nvPr/>
        </p:nvSpPr>
        <p:spPr>
          <a:xfrm>
            <a:off x="4064000" y="392853"/>
            <a:ext cx="1503680" cy="215444"/>
          </a:xfrm>
          <a:prstGeom prst="rect">
            <a:avLst/>
          </a:prstGeom>
          <a:noFill/>
        </p:spPr>
        <p:txBody>
          <a:bodyPr wrap="square" rtlCol="0">
            <a:spAutoFit/>
          </a:bodyPr>
          <a:lstStyle/>
          <a:p>
            <a:r>
              <a:rPr lang="en-US" altLang="zh-CN" sz="800" dirty="0">
                <a:solidFill>
                  <a:srgbClr val="F3F0EB"/>
                </a:solidFill>
              </a:rPr>
              <a:t>https://www.ypppt.com/</a:t>
            </a:r>
            <a:endParaRPr lang="zh-CN" altLang="en-US" sz="800" dirty="0">
              <a:solidFill>
                <a:srgbClr val="F3F0EB"/>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animEffect transition="in" filter="fade">
                                      <p:cBhvr>
                                        <p:cTn id="7" dur="1000"/>
                                        <p:tgtEl>
                                          <p:spTgt spid="5122">
                                            <p:txEl>
                                              <p:pRg st="0" end="0"/>
                                            </p:txEl>
                                          </p:spTgt>
                                        </p:tgtEl>
                                      </p:cBhvr>
                                    </p:animEffect>
                                    <p:anim calcmode="lin" valueType="num">
                                      <p:cBhvr>
                                        <p:cTn id="8" dur="1000" fill="hold"/>
                                        <p:tgtEl>
                                          <p:spTgt spid="512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12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122">
                                            <p:txEl>
                                              <p:pRg st="1" end="1"/>
                                            </p:txEl>
                                          </p:spTgt>
                                        </p:tgtEl>
                                        <p:attrNameLst>
                                          <p:attrName>style.visibility</p:attrName>
                                        </p:attrNameLst>
                                      </p:cBhvr>
                                      <p:to>
                                        <p:strVal val="visible"/>
                                      </p:to>
                                    </p:set>
                                    <p:animEffect transition="in" filter="fade">
                                      <p:cBhvr>
                                        <p:cTn id="14" dur="1000"/>
                                        <p:tgtEl>
                                          <p:spTgt spid="5122">
                                            <p:txEl>
                                              <p:pRg st="1" end="1"/>
                                            </p:txEl>
                                          </p:spTgt>
                                        </p:tgtEl>
                                      </p:cBhvr>
                                    </p:animEffect>
                                    <p:anim calcmode="lin" valueType="num">
                                      <p:cBhvr>
                                        <p:cTn id="15" dur="1000" fill="hold"/>
                                        <p:tgtEl>
                                          <p:spTgt spid="512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12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122">
                                            <p:txEl>
                                              <p:pRg st="2" end="2"/>
                                            </p:txEl>
                                          </p:spTgt>
                                        </p:tgtEl>
                                        <p:attrNameLst>
                                          <p:attrName>style.visibility</p:attrName>
                                        </p:attrNameLst>
                                      </p:cBhvr>
                                      <p:to>
                                        <p:strVal val="visible"/>
                                      </p:to>
                                    </p:set>
                                    <p:animEffect transition="in" filter="fade">
                                      <p:cBhvr>
                                        <p:cTn id="21" dur="1000"/>
                                        <p:tgtEl>
                                          <p:spTgt spid="5122">
                                            <p:txEl>
                                              <p:pRg st="2" end="2"/>
                                            </p:txEl>
                                          </p:spTgt>
                                        </p:tgtEl>
                                      </p:cBhvr>
                                    </p:animEffect>
                                    <p:anim calcmode="lin" valueType="num">
                                      <p:cBhvr>
                                        <p:cTn id="22" dur="1000" fill="hold"/>
                                        <p:tgtEl>
                                          <p:spTgt spid="512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12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771233" cy="1582616"/>
            <a:chOff x="702016" y="0"/>
            <a:chExt cx="2309838" cy="5673419"/>
          </a:xfrm>
        </p:grpSpPr>
        <p:cxnSp>
          <p:nvCxnSpPr>
            <p:cNvPr id="5" name="直接连接符 4"/>
            <p:cNvCxnSpPr/>
            <p:nvPr/>
          </p:nvCxnSpPr>
          <p:spPr>
            <a:xfrm>
              <a:off x="2025748" y="0"/>
              <a:ext cx="0" cy="3346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2" cstate="email">
              <a:extLst>
                <a:ext uri="{BEBA8EAE-BF5A-486C-A8C5-ECC9F3942E4B}">
                  <a14:imgProps xmlns:a14="http://schemas.microsoft.com/office/drawing/2010/main">
                    <a14:imgLayer>
                      <a14:imgEffect>
                        <a14:backgroundRemoval t="898" b="100000" l="0" r="100000"/>
                      </a14:imgEffect>
                    </a14:imgLayer>
                  </a14:imgProps>
                </a:ext>
                <a:ext uri="{28A0092B-C50C-407E-A947-70E740481C1C}">
                  <a14:useLocalDpi xmlns:a14="http://schemas.microsoft.com/office/drawing/2010/main"/>
                </a:ext>
              </a:extLst>
            </a:blip>
            <a:srcRect/>
            <a:stretch>
              <a:fillRect/>
            </a:stretch>
          </p:blipFill>
          <p:spPr>
            <a:xfrm>
              <a:off x="702016" y="2773378"/>
              <a:ext cx="2309838" cy="2900041"/>
            </a:xfrm>
            <a:prstGeom prst="rect">
              <a:avLst/>
            </a:prstGeom>
          </p:spPr>
        </p:pic>
      </p:grpSp>
      <p:cxnSp>
        <p:nvCxnSpPr>
          <p:cNvPr id="8" name="直接连接符 7"/>
          <p:cNvCxnSpPr/>
          <p:nvPr/>
        </p:nvCxnSpPr>
        <p:spPr>
          <a:xfrm>
            <a:off x="8936501" y="3312941"/>
            <a:ext cx="0" cy="1700703"/>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63392" y="213836"/>
            <a:ext cx="2259806" cy="700192"/>
          </a:xfrm>
          <a:prstGeom prst="rect">
            <a:avLst/>
          </a:prstGeom>
          <a:noFill/>
        </p:spPr>
        <p:txBody>
          <a:bodyPr wrap="square" lIns="68580" tIns="34290" rIns="68580" bIns="34290" rtlCol="0">
            <a:spAutoFit/>
          </a:bodyPr>
          <a:lstStyle/>
          <a:p>
            <a:r>
              <a:rPr lang="zh-CN" altLang="en-US" sz="4100" b="1" dirty="0">
                <a:cs typeface="+mn-ea"/>
                <a:sym typeface="+mn-lt"/>
              </a:rPr>
              <a:t>文学常识</a:t>
            </a:r>
          </a:p>
        </p:txBody>
      </p:sp>
      <p:sp>
        <p:nvSpPr>
          <p:cNvPr id="15362" name="文本框 3" descr="中国教育出版网"/>
          <p:cNvSpPr txBox="1"/>
          <p:nvPr/>
        </p:nvSpPr>
        <p:spPr>
          <a:xfrm>
            <a:off x="867561" y="1410383"/>
            <a:ext cx="6971348" cy="2561273"/>
          </a:xfrm>
          <a:prstGeom prst="rect">
            <a:avLst/>
          </a:prstGeom>
          <a:noFill/>
          <a:ln w="9525">
            <a:noFill/>
          </a:ln>
        </p:spPr>
        <p:txBody>
          <a:bodyPr wrap="square" lIns="68580" tIns="34290" rIns="68580" bIns="34290">
            <a:spAutoFit/>
          </a:bodyPr>
          <a:lstStyle/>
          <a:p>
            <a:pPr indent="457200" algn="just">
              <a:lnSpc>
                <a:spcPct val="150000"/>
              </a:lnSpc>
              <a:extLst>
                <a:ext uri="{35155182-B16C-46BC-9424-99874614C6A1}">
                  <wpsdc:indentchars xmlns:wpsdc="http://www.wps.cn/officeDocument/2017/drawingmlCustomData" xmlns="" val="200" checksum="4158780845"/>
                </a:ext>
              </a:extLst>
            </a:pPr>
            <a:r>
              <a:rPr lang="zh-CN" altLang="en-US" sz="1800" dirty="0">
                <a:cs typeface="+mn-ea"/>
                <a:sym typeface="+mn-lt"/>
              </a:rPr>
              <a:t>选自《陈子昂集》。</a:t>
            </a:r>
          </a:p>
          <a:p>
            <a:pPr indent="457200" algn="just">
              <a:lnSpc>
                <a:spcPct val="150000"/>
              </a:lnSpc>
              <a:extLst>
                <a:ext uri="{35155182-B16C-46BC-9424-99874614C6A1}">
                  <wpsdc:indentchars xmlns:wpsdc="http://www.wps.cn/officeDocument/2017/drawingmlCustomData" xmlns="" val="200" checksum="4158780845"/>
                </a:ext>
              </a:extLst>
            </a:pPr>
            <a:r>
              <a:rPr lang="zh-CN" altLang="en-US" sz="1800" dirty="0">
                <a:cs typeface="+mn-ea"/>
                <a:sym typeface="+mn-lt"/>
              </a:rPr>
              <a:t>陈子昂（661-702）字伯玉,梓州射洪(今属四川)人。唐代诗人。年轻时性格豪爽。二十四岁中进士，以上书论政，为武则天所赞赏。直言敢谏，多切中时弊。三十五岁时随建安王东征契丹，所提建议不被采纳，反而受到降职处分。三十八岁解职还乡，被县令段简陷害，死于狱中，时年四十一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circle(in)">
                                      <p:cBhvr>
                                        <p:cTn id="7" dur="20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771233" cy="1582616"/>
            <a:chOff x="702016" y="0"/>
            <a:chExt cx="2309838" cy="5673419"/>
          </a:xfrm>
        </p:grpSpPr>
        <p:cxnSp>
          <p:nvCxnSpPr>
            <p:cNvPr id="5" name="直接连接符 4"/>
            <p:cNvCxnSpPr/>
            <p:nvPr/>
          </p:nvCxnSpPr>
          <p:spPr>
            <a:xfrm>
              <a:off x="2025748" y="0"/>
              <a:ext cx="0" cy="3346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2" cstate="email">
              <a:extLst>
                <a:ext uri="{BEBA8EAE-BF5A-486C-A8C5-ECC9F3942E4B}">
                  <a14:imgProps xmlns:a14="http://schemas.microsoft.com/office/drawing/2010/main">
                    <a14:imgLayer>
                      <a14:imgEffect>
                        <a14:backgroundRemoval t="898" b="100000" l="0" r="100000"/>
                      </a14:imgEffect>
                    </a14:imgLayer>
                  </a14:imgProps>
                </a:ext>
                <a:ext uri="{28A0092B-C50C-407E-A947-70E740481C1C}">
                  <a14:useLocalDpi xmlns:a14="http://schemas.microsoft.com/office/drawing/2010/main"/>
                </a:ext>
              </a:extLst>
            </a:blip>
            <a:srcRect/>
            <a:stretch>
              <a:fillRect/>
            </a:stretch>
          </p:blipFill>
          <p:spPr>
            <a:xfrm>
              <a:off x="702016" y="2773378"/>
              <a:ext cx="2309838" cy="2900041"/>
            </a:xfrm>
            <a:prstGeom prst="rect">
              <a:avLst/>
            </a:prstGeom>
          </p:spPr>
        </p:pic>
      </p:grpSp>
      <p:cxnSp>
        <p:nvCxnSpPr>
          <p:cNvPr id="8" name="直接连接符 7"/>
          <p:cNvCxnSpPr/>
          <p:nvPr/>
        </p:nvCxnSpPr>
        <p:spPr>
          <a:xfrm>
            <a:off x="8936501" y="3312941"/>
            <a:ext cx="0" cy="1700703"/>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5362" name="文本框 3" descr="中国教育出版网"/>
          <p:cNvSpPr txBox="1"/>
          <p:nvPr/>
        </p:nvSpPr>
        <p:spPr>
          <a:xfrm>
            <a:off x="962977" y="1302068"/>
            <a:ext cx="6971348" cy="1314926"/>
          </a:xfrm>
          <a:prstGeom prst="rect">
            <a:avLst/>
          </a:prstGeom>
          <a:noFill/>
          <a:ln w="9525">
            <a:noFill/>
          </a:ln>
        </p:spPr>
        <p:txBody>
          <a:bodyPr wrap="square" lIns="68580" tIns="34290" rIns="68580" bIns="34290">
            <a:spAutoFit/>
          </a:bodyPr>
          <a:lstStyle/>
          <a:p>
            <a:pPr indent="457200" algn="just">
              <a:lnSpc>
                <a:spcPct val="150000"/>
              </a:lnSpc>
              <a:extLst>
                <a:ext uri="{35155182-B16C-46BC-9424-99874614C6A1}">
                  <wpsdc:indentchars xmlns:wpsdc="http://www.wps.cn/officeDocument/2017/drawingmlCustomData" xmlns="" val="200" checksum="4158780845"/>
                </a:ext>
              </a:extLst>
            </a:pPr>
            <a:r>
              <a:rPr lang="zh-CN" altLang="en-US" sz="1800" dirty="0">
                <a:cs typeface="+mn-ea"/>
                <a:sym typeface="+mn-lt"/>
              </a:rPr>
              <a:t>在文学上，其诗思想充实，语言刚健质朴，对唐代诗歌影响巨大，张九龄、李白、杜甫、元稹、白居易都从中受到启迪。其诗风骨峥嵘，寓意深远，苍劲有力，有《陈伯玉集》传世。</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circle(in)">
                                      <p:cBhvr>
                                        <p:cTn id="7" dur="20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771233" cy="1582616"/>
            <a:chOff x="702016" y="0"/>
            <a:chExt cx="2309838" cy="5673419"/>
          </a:xfrm>
        </p:grpSpPr>
        <p:cxnSp>
          <p:nvCxnSpPr>
            <p:cNvPr id="5" name="直接连接符 4"/>
            <p:cNvCxnSpPr/>
            <p:nvPr/>
          </p:nvCxnSpPr>
          <p:spPr>
            <a:xfrm>
              <a:off x="2025748" y="0"/>
              <a:ext cx="0" cy="3346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2" cstate="email">
              <a:extLst>
                <a:ext uri="{BEBA8EAE-BF5A-486C-A8C5-ECC9F3942E4B}">
                  <a14:imgProps xmlns:a14="http://schemas.microsoft.com/office/drawing/2010/main">
                    <a14:imgLayer>
                      <a14:imgEffect>
                        <a14:backgroundRemoval t="898" b="100000" l="0" r="100000"/>
                      </a14:imgEffect>
                    </a14:imgLayer>
                  </a14:imgProps>
                </a:ext>
                <a:ext uri="{28A0092B-C50C-407E-A947-70E740481C1C}">
                  <a14:useLocalDpi xmlns:a14="http://schemas.microsoft.com/office/drawing/2010/main"/>
                </a:ext>
              </a:extLst>
            </a:blip>
            <a:srcRect/>
            <a:stretch>
              <a:fillRect/>
            </a:stretch>
          </p:blipFill>
          <p:spPr>
            <a:xfrm>
              <a:off x="702016" y="2773378"/>
              <a:ext cx="2309838" cy="2900041"/>
            </a:xfrm>
            <a:prstGeom prst="rect">
              <a:avLst/>
            </a:prstGeom>
          </p:spPr>
        </p:pic>
      </p:grpSp>
      <p:cxnSp>
        <p:nvCxnSpPr>
          <p:cNvPr id="8" name="直接连接符 7"/>
          <p:cNvCxnSpPr/>
          <p:nvPr/>
        </p:nvCxnSpPr>
        <p:spPr>
          <a:xfrm>
            <a:off x="8936501" y="3312941"/>
            <a:ext cx="0" cy="1700703"/>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63392" y="213836"/>
            <a:ext cx="2259806" cy="700192"/>
          </a:xfrm>
          <a:prstGeom prst="rect">
            <a:avLst/>
          </a:prstGeom>
          <a:noFill/>
        </p:spPr>
        <p:txBody>
          <a:bodyPr wrap="square" lIns="68580" tIns="34290" rIns="68580" bIns="34290" rtlCol="0">
            <a:spAutoFit/>
          </a:bodyPr>
          <a:lstStyle/>
          <a:p>
            <a:r>
              <a:rPr lang="zh-CN" altLang="en-US" sz="4100" b="1" dirty="0">
                <a:cs typeface="+mn-ea"/>
                <a:sym typeface="+mn-lt"/>
              </a:rPr>
              <a:t>创作背景</a:t>
            </a:r>
          </a:p>
        </p:txBody>
      </p:sp>
      <p:sp>
        <p:nvSpPr>
          <p:cNvPr id="4" name="文本框 1" descr="中国教育出版网"/>
          <p:cNvSpPr txBox="1"/>
          <p:nvPr/>
        </p:nvSpPr>
        <p:spPr>
          <a:xfrm>
            <a:off x="963164" y="1416841"/>
            <a:ext cx="7035848" cy="2562240"/>
          </a:xfrm>
          <a:prstGeom prst="rect">
            <a:avLst/>
          </a:prstGeom>
          <a:noFill/>
          <a:ln w="9525">
            <a:noFill/>
          </a:ln>
        </p:spPr>
        <p:txBody>
          <a:bodyPr wrap="square" lIns="68580" tIns="34290" rIns="68580" bIns="34290">
            <a:spAutoFit/>
          </a:bodyPr>
          <a:lstStyle/>
          <a:p>
            <a:pPr indent="342900" algn="just">
              <a:lnSpc>
                <a:spcPct val="150000"/>
              </a:lnSpc>
            </a:pPr>
            <a:r>
              <a:rPr lang="zh-CN" altLang="en-US" sz="1800" dirty="0">
                <a:cs typeface="+mn-ea"/>
                <a:sym typeface="+mn-lt"/>
              </a:rPr>
              <a:t>696年契丹李尽忠、孙万荣等攻陷营州。武则天委派武攸(yōu)宜率军征讨，陈子昂在武攸宜幕府担任参谋，随军出征。武为人轻率，少谋略。次年兵败，情况紧急，陈子昂请求遣万人作前驱以击敌，武不允。稍后，陈子昂又向武则天进言，不听，反把他降为军曹。诗人接连受到挫折，眼看报国宏愿成为泡影，因此登上蓟北楼（遗址在今北京），慷慨悲吟，写下了此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771233" cy="1582616"/>
            <a:chOff x="702016" y="0"/>
            <a:chExt cx="2309838" cy="5673419"/>
          </a:xfrm>
        </p:grpSpPr>
        <p:cxnSp>
          <p:nvCxnSpPr>
            <p:cNvPr id="5" name="直接连接符 4"/>
            <p:cNvCxnSpPr/>
            <p:nvPr/>
          </p:nvCxnSpPr>
          <p:spPr>
            <a:xfrm>
              <a:off x="2025748" y="0"/>
              <a:ext cx="0" cy="3346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2" cstate="email">
              <a:extLst>
                <a:ext uri="{BEBA8EAE-BF5A-486C-A8C5-ECC9F3942E4B}">
                  <a14:imgProps xmlns:a14="http://schemas.microsoft.com/office/drawing/2010/main">
                    <a14:imgLayer>
                      <a14:imgEffect>
                        <a14:backgroundRemoval t="898" b="100000" l="0" r="100000"/>
                      </a14:imgEffect>
                    </a14:imgLayer>
                  </a14:imgProps>
                </a:ext>
                <a:ext uri="{28A0092B-C50C-407E-A947-70E740481C1C}">
                  <a14:useLocalDpi xmlns:a14="http://schemas.microsoft.com/office/drawing/2010/main"/>
                </a:ext>
              </a:extLst>
            </a:blip>
            <a:srcRect/>
            <a:stretch>
              <a:fillRect/>
            </a:stretch>
          </p:blipFill>
          <p:spPr>
            <a:xfrm>
              <a:off x="702016" y="2773378"/>
              <a:ext cx="2309838" cy="2900041"/>
            </a:xfrm>
            <a:prstGeom prst="rect">
              <a:avLst/>
            </a:prstGeom>
          </p:spPr>
        </p:pic>
      </p:grpSp>
      <p:cxnSp>
        <p:nvCxnSpPr>
          <p:cNvPr id="8" name="直接连接符 7"/>
          <p:cNvCxnSpPr/>
          <p:nvPr/>
        </p:nvCxnSpPr>
        <p:spPr>
          <a:xfrm>
            <a:off x="8936501" y="3312941"/>
            <a:ext cx="0" cy="1700703"/>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63392" y="213836"/>
            <a:ext cx="2259806" cy="700192"/>
          </a:xfrm>
          <a:prstGeom prst="rect">
            <a:avLst/>
          </a:prstGeom>
          <a:noFill/>
        </p:spPr>
        <p:txBody>
          <a:bodyPr wrap="square" lIns="68580" tIns="34290" rIns="68580" bIns="34290" rtlCol="0">
            <a:spAutoFit/>
          </a:bodyPr>
          <a:lstStyle/>
          <a:p>
            <a:r>
              <a:rPr lang="zh-CN" altLang="en-US" sz="4100" b="1" dirty="0">
                <a:cs typeface="+mn-ea"/>
                <a:sym typeface="+mn-lt"/>
              </a:rPr>
              <a:t>人物评价</a:t>
            </a:r>
          </a:p>
        </p:txBody>
      </p:sp>
      <p:sp>
        <p:nvSpPr>
          <p:cNvPr id="18435" name="矩形 9218" descr="中国教育出版网"/>
          <p:cNvSpPr/>
          <p:nvPr/>
        </p:nvSpPr>
        <p:spPr>
          <a:xfrm>
            <a:off x="979646" y="1337311"/>
            <a:ext cx="7048500" cy="2932271"/>
          </a:xfrm>
          <a:prstGeom prst="rect">
            <a:avLst/>
          </a:prstGeom>
          <a:noFill/>
          <a:ln w="9525">
            <a:noFill/>
          </a:ln>
        </p:spPr>
        <p:txBody>
          <a:bodyPr lIns="68580" tIns="34290" rIns="68580" bIns="34290" anchor="ctr"/>
          <a:lstStyle/>
          <a:p>
            <a:pPr indent="609600">
              <a:lnSpc>
                <a:spcPct val="150000"/>
              </a:lnSpc>
              <a:extLst>
                <a:ext uri="{35155182-B16C-46BC-9424-99874614C6A1}">
                  <wpsdc:indentchars xmlns:wpsdc="http://www.wps.cn/officeDocument/2017/drawingmlCustomData" xmlns="" val="200" checksum="3877492575"/>
                </a:ext>
              </a:extLst>
            </a:pPr>
            <a:r>
              <a:rPr lang="zh-CN" altLang="en-US" sz="2000" dirty="0">
                <a:cs typeface="+mn-ea"/>
                <a:sym typeface="+mn-lt"/>
              </a:rPr>
              <a:t>杜甫：“千古立忠义，感遇有遗篇。” </a:t>
            </a:r>
          </a:p>
          <a:p>
            <a:pPr indent="609600">
              <a:lnSpc>
                <a:spcPct val="150000"/>
              </a:lnSpc>
              <a:extLst>
                <a:ext uri="{35155182-B16C-46BC-9424-99874614C6A1}">
                  <wpsdc:indentchars xmlns:wpsdc="http://www.wps.cn/officeDocument/2017/drawingmlCustomData" xmlns="" val="200" checksum="3877492575"/>
                </a:ext>
              </a:extLst>
            </a:pPr>
            <a:r>
              <a:rPr lang="zh-CN" altLang="en-US" sz="2000" dirty="0">
                <a:cs typeface="+mn-ea"/>
                <a:sym typeface="+mn-lt"/>
              </a:rPr>
              <a:t>白居易《初授拾遗》：“杜甫陈子昂,才名括天地。” </a:t>
            </a:r>
          </a:p>
          <a:p>
            <a:pPr indent="609600">
              <a:lnSpc>
                <a:spcPct val="150000"/>
              </a:lnSpc>
              <a:extLst>
                <a:ext uri="{35155182-B16C-46BC-9424-99874614C6A1}">
                  <wpsdc:indentchars xmlns:wpsdc="http://www.wps.cn/officeDocument/2017/drawingmlCustomData" xmlns="" val="200" checksum="3877492575"/>
                </a:ext>
              </a:extLst>
            </a:pPr>
            <a:r>
              <a:rPr lang="zh-CN" altLang="en-US" sz="2000" dirty="0">
                <a:cs typeface="+mn-ea"/>
                <a:sym typeface="+mn-lt"/>
              </a:rPr>
              <a:t>韩愈《荐士》：“国朝盛文章，子昂始高蹈。” </a:t>
            </a:r>
            <a:br>
              <a:rPr lang="zh-CN" altLang="en-US" sz="2000" dirty="0">
                <a:cs typeface="+mn-ea"/>
                <a:sym typeface="+mn-lt"/>
              </a:rPr>
            </a:br>
            <a:endParaRPr lang="zh-CN" altLang="en-US" sz="20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771233" cy="1582616"/>
            <a:chOff x="702016" y="0"/>
            <a:chExt cx="2309838" cy="5673419"/>
          </a:xfrm>
        </p:grpSpPr>
        <p:cxnSp>
          <p:nvCxnSpPr>
            <p:cNvPr id="5" name="直接连接符 4"/>
            <p:cNvCxnSpPr/>
            <p:nvPr/>
          </p:nvCxnSpPr>
          <p:spPr>
            <a:xfrm>
              <a:off x="2025748" y="0"/>
              <a:ext cx="0" cy="3346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2" cstate="email">
              <a:extLst>
                <a:ext uri="{BEBA8EAE-BF5A-486C-A8C5-ECC9F3942E4B}">
                  <a14:imgProps xmlns:a14="http://schemas.microsoft.com/office/drawing/2010/main">
                    <a14:imgLayer>
                      <a14:imgEffect>
                        <a14:backgroundRemoval t="898" b="100000" l="0" r="100000"/>
                      </a14:imgEffect>
                    </a14:imgLayer>
                  </a14:imgProps>
                </a:ext>
                <a:ext uri="{28A0092B-C50C-407E-A947-70E740481C1C}">
                  <a14:useLocalDpi xmlns:a14="http://schemas.microsoft.com/office/drawing/2010/main"/>
                </a:ext>
              </a:extLst>
            </a:blip>
            <a:srcRect/>
            <a:stretch>
              <a:fillRect/>
            </a:stretch>
          </p:blipFill>
          <p:spPr>
            <a:xfrm>
              <a:off x="702016" y="2773378"/>
              <a:ext cx="2309838" cy="2900041"/>
            </a:xfrm>
            <a:prstGeom prst="rect">
              <a:avLst/>
            </a:prstGeom>
          </p:spPr>
        </p:pic>
      </p:grpSp>
      <p:cxnSp>
        <p:nvCxnSpPr>
          <p:cNvPr id="8" name="直接连接符 7"/>
          <p:cNvCxnSpPr/>
          <p:nvPr/>
        </p:nvCxnSpPr>
        <p:spPr>
          <a:xfrm>
            <a:off x="8936501" y="3312941"/>
            <a:ext cx="0" cy="1700703"/>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63392" y="213836"/>
            <a:ext cx="2986564" cy="700192"/>
          </a:xfrm>
          <a:prstGeom prst="rect">
            <a:avLst/>
          </a:prstGeom>
          <a:noFill/>
        </p:spPr>
        <p:txBody>
          <a:bodyPr wrap="square" lIns="68580" tIns="34290" rIns="68580" bIns="34290" rtlCol="0">
            <a:spAutoFit/>
          </a:bodyPr>
          <a:lstStyle/>
          <a:p>
            <a:r>
              <a:rPr lang="zh-CN" altLang="en-US" sz="4100" b="1">
                <a:cs typeface="+mn-ea"/>
                <a:sym typeface="+mn-lt"/>
              </a:rPr>
              <a:t>关于幽州台</a:t>
            </a:r>
          </a:p>
        </p:txBody>
      </p:sp>
      <p:sp>
        <p:nvSpPr>
          <p:cNvPr id="18435" name="矩形 9218" descr="中国教育出版网"/>
          <p:cNvSpPr/>
          <p:nvPr/>
        </p:nvSpPr>
        <p:spPr>
          <a:xfrm>
            <a:off x="979646" y="1337311"/>
            <a:ext cx="7048500" cy="2932271"/>
          </a:xfrm>
          <a:prstGeom prst="rect">
            <a:avLst/>
          </a:prstGeom>
          <a:noFill/>
          <a:ln w="9525">
            <a:noFill/>
          </a:ln>
        </p:spPr>
        <p:txBody>
          <a:bodyPr lIns="68580" tIns="34290" rIns="68580" bIns="34290" anchor="ctr"/>
          <a:lstStyle/>
          <a:p>
            <a:pPr indent="685800" algn="just">
              <a:lnSpc>
                <a:spcPct val="150000"/>
              </a:lnSpc>
            </a:pPr>
            <a:r>
              <a:rPr lang="zh-CN" altLang="en-US" sz="2100" dirty="0">
                <a:cs typeface="+mn-ea"/>
                <a:sym typeface="+mn-lt"/>
              </a:rPr>
              <a:t>幽州：古十二州之一，现今北京市。幽州台：即燕国时期燕昭王所建的黄金台。修建黄金台用于招纳贤才，因燕昭王将黄金置于其上而得名，其师郭隗为例，成为当时燕昭王用黄金台招纳而来的第一位贤才。</a:t>
            </a:r>
          </a:p>
          <a:p>
            <a:pPr indent="685800" algn="just">
              <a:lnSpc>
                <a:spcPct val="150000"/>
              </a:lnSpc>
            </a:pPr>
            <a:r>
              <a:rPr lang="zh-CN" altLang="en-US" sz="2100" dirty="0">
                <a:cs typeface="+mn-ea"/>
                <a:sym typeface="+mn-lt"/>
              </a:rPr>
              <a:t>幽州台又名“蓟北楼”。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771233" cy="1582616"/>
            <a:chOff x="702016" y="0"/>
            <a:chExt cx="2309838" cy="5673419"/>
          </a:xfrm>
        </p:grpSpPr>
        <p:cxnSp>
          <p:nvCxnSpPr>
            <p:cNvPr id="5" name="直接连接符 4"/>
            <p:cNvCxnSpPr/>
            <p:nvPr/>
          </p:nvCxnSpPr>
          <p:spPr>
            <a:xfrm>
              <a:off x="2025748" y="0"/>
              <a:ext cx="0" cy="3346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2" cstate="email">
              <a:extLst>
                <a:ext uri="{BEBA8EAE-BF5A-486C-A8C5-ECC9F3942E4B}">
                  <a14:imgProps xmlns:a14="http://schemas.microsoft.com/office/drawing/2010/main">
                    <a14:imgLayer>
                      <a14:imgEffect>
                        <a14:backgroundRemoval t="898" b="100000" l="0" r="100000"/>
                      </a14:imgEffect>
                    </a14:imgLayer>
                  </a14:imgProps>
                </a:ext>
                <a:ext uri="{28A0092B-C50C-407E-A947-70E740481C1C}">
                  <a14:useLocalDpi xmlns:a14="http://schemas.microsoft.com/office/drawing/2010/main"/>
                </a:ext>
              </a:extLst>
            </a:blip>
            <a:srcRect/>
            <a:stretch>
              <a:fillRect/>
            </a:stretch>
          </p:blipFill>
          <p:spPr>
            <a:xfrm>
              <a:off x="702016" y="2773378"/>
              <a:ext cx="2309838" cy="2900041"/>
            </a:xfrm>
            <a:prstGeom prst="rect">
              <a:avLst/>
            </a:prstGeom>
          </p:spPr>
        </p:pic>
      </p:grpSp>
      <p:cxnSp>
        <p:nvCxnSpPr>
          <p:cNvPr id="8" name="直接连接符 7"/>
          <p:cNvCxnSpPr/>
          <p:nvPr/>
        </p:nvCxnSpPr>
        <p:spPr>
          <a:xfrm>
            <a:off x="8936501" y="3312941"/>
            <a:ext cx="0" cy="1700703"/>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871663" y="483870"/>
            <a:ext cx="5400675" cy="700192"/>
          </a:xfrm>
          <a:prstGeom prst="rect">
            <a:avLst/>
          </a:prstGeom>
          <a:noFill/>
        </p:spPr>
        <p:txBody>
          <a:bodyPr wrap="square" lIns="68580" tIns="34290" rIns="68580" bIns="34290" rtlCol="0">
            <a:spAutoFit/>
          </a:bodyPr>
          <a:lstStyle/>
          <a:p>
            <a:r>
              <a:rPr lang="zh-CN" altLang="en-US" sz="4100" b="1">
                <a:cs typeface="+mn-ea"/>
                <a:sym typeface="+mn-lt"/>
              </a:rPr>
              <a:t>诵读原文，读出节奏</a:t>
            </a:r>
          </a:p>
        </p:txBody>
      </p:sp>
      <p:sp>
        <p:nvSpPr>
          <p:cNvPr id="18435" name="矩形 9218" descr="中国教育出版网"/>
          <p:cNvSpPr/>
          <p:nvPr/>
        </p:nvSpPr>
        <p:spPr>
          <a:xfrm>
            <a:off x="2618423" y="1360647"/>
            <a:ext cx="3907155" cy="2932271"/>
          </a:xfrm>
          <a:prstGeom prst="rect">
            <a:avLst/>
          </a:prstGeom>
          <a:noFill/>
          <a:ln w="9525">
            <a:noFill/>
          </a:ln>
        </p:spPr>
        <p:txBody>
          <a:bodyPr lIns="68580" tIns="34290" rIns="68580" bIns="34290" anchor="ctr"/>
          <a:lstStyle/>
          <a:p>
            <a:pPr indent="685800" algn="just">
              <a:lnSpc>
                <a:spcPct val="150000"/>
              </a:lnSpc>
            </a:pPr>
            <a:r>
              <a:rPr lang="zh-CN" altLang="en-US" sz="2100" dirty="0">
                <a:cs typeface="+mn-ea"/>
                <a:sym typeface="+mn-lt"/>
              </a:rPr>
              <a:t>前／不见／古人，</a:t>
            </a:r>
          </a:p>
          <a:p>
            <a:pPr indent="685800" algn="just">
              <a:lnSpc>
                <a:spcPct val="150000"/>
              </a:lnSpc>
            </a:pPr>
            <a:r>
              <a:rPr lang="zh-CN" altLang="en-US" sz="2100" dirty="0">
                <a:cs typeface="+mn-ea"/>
                <a:sym typeface="+mn-lt"/>
              </a:rPr>
              <a:t>后／不见／来者。</a:t>
            </a:r>
          </a:p>
          <a:p>
            <a:pPr indent="685800" algn="just">
              <a:lnSpc>
                <a:spcPct val="150000"/>
              </a:lnSpc>
            </a:pPr>
            <a:r>
              <a:rPr lang="zh-CN" altLang="en-US" sz="2100" dirty="0">
                <a:cs typeface="+mn-ea"/>
                <a:sym typeface="+mn-lt"/>
              </a:rPr>
              <a:t>念／天地／之／悠悠，</a:t>
            </a:r>
          </a:p>
          <a:p>
            <a:pPr indent="685800" algn="just">
              <a:lnSpc>
                <a:spcPct val="150000"/>
              </a:lnSpc>
            </a:pPr>
            <a:r>
              <a:rPr lang="zh-CN" altLang="en-US" sz="2100" dirty="0">
                <a:cs typeface="+mn-ea"/>
                <a:sym typeface="+mn-lt"/>
              </a:rPr>
              <a:t>独／怆然／而／涕下！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771233" cy="1582616"/>
            <a:chOff x="702016" y="0"/>
            <a:chExt cx="2309838" cy="5673419"/>
          </a:xfrm>
        </p:grpSpPr>
        <p:cxnSp>
          <p:nvCxnSpPr>
            <p:cNvPr id="5" name="直接连接符 4"/>
            <p:cNvCxnSpPr/>
            <p:nvPr/>
          </p:nvCxnSpPr>
          <p:spPr>
            <a:xfrm>
              <a:off x="2025748" y="0"/>
              <a:ext cx="0" cy="3346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3" cstate="email">
              <a:extLst>
                <a:ext uri="{BEBA8EAE-BF5A-486C-A8C5-ECC9F3942E4B}">
                  <a14:imgProps xmlns:a14="http://schemas.microsoft.com/office/drawing/2010/main">
                    <a14:imgLayer>
                      <a14:imgEffect>
                        <a14:backgroundRemoval t="898" b="100000" l="0" r="100000"/>
                      </a14:imgEffect>
                    </a14:imgLayer>
                  </a14:imgProps>
                </a:ext>
                <a:ext uri="{28A0092B-C50C-407E-A947-70E740481C1C}">
                  <a14:useLocalDpi xmlns:a14="http://schemas.microsoft.com/office/drawing/2010/main"/>
                </a:ext>
              </a:extLst>
            </a:blip>
            <a:srcRect/>
            <a:stretch>
              <a:fillRect/>
            </a:stretch>
          </p:blipFill>
          <p:spPr>
            <a:xfrm>
              <a:off x="702016" y="2773378"/>
              <a:ext cx="2309838" cy="2900041"/>
            </a:xfrm>
            <a:prstGeom prst="rect">
              <a:avLst/>
            </a:prstGeom>
          </p:spPr>
        </p:pic>
      </p:grpSp>
      <p:cxnSp>
        <p:nvCxnSpPr>
          <p:cNvPr id="8" name="直接连接符 7"/>
          <p:cNvCxnSpPr/>
          <p:nvPr/>
        </p:nvCxnSpPr>
        <p:spPr>
          <a:xfrm>
            <a:off x="8936501" y="3312941"/>
            <a:ext cx="0" cy="1700703"/>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871663" y="483870"/>
            <a:ext cx="5400675" cy="700192"/>
          </a:xfrm>
          <a:prstGeom prst="rect">
            <a:avLst/>
          </a:prstGeom>
          <a:noFill/>
        </p:spPr>
        <p:txBody>
          <a:bodyPr wrap="square" lIns="68580" tIns="34290" rIns="68580" bIns="34290" rtlCol="0">
            <a:spAutoFit/>
          </a:bodyPr>
          <a:lstStyle/>
          <a:p>
            <a:r>
              <a:rPr lang="zh-CN" altLang="en-US" sz="4100" b="1">
                <a:cs typeface="+mn-ea"/>
                <a:sym typeface="+mn-lt"/>
              </a:rPr>
              <a:t>登幽州台歌——注解</a:t>
            </a:r>
          </a:p>
        </p:txBody>
      </p:sp>
      <p:sp>
        <p:nvSpPr>
          <p:cNvPr id="18435" name="矩形 9218" descr="中国教育出版网"/>
          <p:cNvSpPr/>
          <p:nvPr/>
        </p:nvSpPr>
        <p:spPr>
          <a:xfrm>
            <a:off x="1317308" y="1384459"/>
            <a:ext cx="6650355" cy="2932271"/>
          </a:xfrm>
          <a:prstGeom prst="rect">
            <a:avLst/>
          </a:prstGeom>
          <a:noFill/>
          <a:ln w="9525">
            <a:noFill/>
          </a:ln>
        </p:spPr>
        <p:txBody>
          <a:bodyPr lIns="68580" tIns="34290" rIns="68580" bIns="34290" anchor="ctr"/>
          <a:lstStyle/>
          <a:p>
            <a:pPr indent="685800" algn="just">
              <a:lnSpc>
                <a:spcPct val="150000"/>
              </a:lnSpc>
            </a:pPr>
            <a:r>
              <a:rPr lang="zh-CN" altLang="en-US" sz="2100" dirty="0">
                <a:cs typeface="+mn-ea"/>
                <a:sym typeface="+mn-lt"/>
              </a:rPr>
              <a:t>1. 悠悠——形容时间的久远和空间的广大。</a:t>
            </a:r>
          </a:p>
          <a:p>
            <a:pPr indent="685800" algn="just">
              <a:lnSpc>
                <a:spcPct val="150000"/>
              </a:lnSpc>
            </a:pPr>
            <a:r>
              <a:rPr lang="zh-CN" altLang="en-US" sz="2100" dirty="0">
                <a:cs typeface="+mn-ea"/>
                <a:sym typeface="+mn-lt"/>
              </a:rPr>
              <a:t>2. 怆然——悲伤的样子。</a:t>
            </a:r>
          </a:p>
          <a:p>
            <a:pPr indent="685800" algn="just">
              <a:lnSpc>
                <a:spcPct val="150000"/>
              </a:lnSpc>
            </a:pPr>
            <a:r>
              <a:rPr lang="zh-CN" altLang="en-US" sz="2100" dirty="0">
                <a:cs typeface="+mn-ea"/>
                <a:sym typeface="+mn-lt"/>
              </a:rPr>
              <a:t>3. 涕——眼泪。</a:t>
            </a:r>
          </a:p>
          <a:p>
            <a:pPr indent="685800" algn="just">
              <a:lnSpc>
                <a:spcPct val="150000"/>
              </a:lnSpc>
            </a:pPr>
            <a:r>
              <a:rPr lang="zh-CN" altLang="en-US" sz="2100" dirty="0">
                <a:cs typeface="+mn-ea"/>
                <a:sym typeface="+mn-lt"/>
              </a:rPr>
              <a:t>4. 前——向前看。</a:t>
            </a:r>
          </a:p>
          <a:p>
            <a:pPr indent="685800" algn="just">
              <a:lnSpc>
                <a:spcPct val="150000"/>
              </a:lnSpc>
            </a:pPr>
            <a:r>
              <a:rPr lang="zh-CN" altLang="en-US" sz="2100" dirty="0">
                <a:cs typeface="+mn-ea"/>
                <a:sym typeface="+mn-lt"/>
              </a:rPr>
              <a:t>5. 念——想到。</a:t>
            </a:r>
          </a:p>
          <a:p>
            <a:pPr indent="685800">
              <a:lnSpc>
                <a:spcPct val="150000"/>
              </a:lnSpc>
            </a:pPr>
            <a:endParaRPr lang="zh-CN" altLang="en-US" sz="21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qmrw2uo">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1205</Words>
  <Application>Microsoft Office PowerPoint</Application>
  <PresentationFormat>全屏显示(16:9)</PresentationFormat>
  <Paragraphs>82</Paragraphs>
  <Slides>19</Slides>
  <Notes>4</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19</vt:i4>
      </vt:variant>
    </vt:vector>
  </HeadingPairs>
  <TitlesOfParts>
    <vt:vector size="27" baseType="lpstr">
      <vt:lpstr>Meiryo</vt:lpstr>
      <vt:lpstr>宋体</vt:lpstr>
      <vt:lpstr>微软雅黑</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38</cp:revision>
  <dcterms:created xsi:type="dcterms:W3CDTF">2017-11-01T04:21:00Z</dcterms:created>
  <dcterms:modified xsi:type="dcterms:W3CDTF">2021-12-18T09:27:38Z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2052-11.1.0.8612</vt:lpwstr>
  </property>
</Properties>
</file>