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700" r:id="rId2"/>
  </p:sldMasterIdLst>
  <p:notesMasterIdLst>
    <p:notesMasterId r:id="rId19"/>
  </p:notesMasterIdLst>
  <p:handoutMasterIdLst>
    <p:handoutMasterId r:id="rId20"/>
  </p:handoutMasterIdLst>
  <p:sldIdLst>
    <p:sldId id="280" r:id="rId3"/>
    <p:sldId id="317" r:id="rId4"/>
    <p:sldId id="371" r:id="rId5"/>
    <p:sldId id="350" r:id="rId6"/>
    <p:sldId id="386" r:id="rId7"/>
    <p:sldId id="387" r:id="rId8"/>
    <p:sldId id="388" r:id="rId9"/>
    <p:sldId id="389" r:id="rId10"/>
    <p:sldId id="390" r:id="rId11"/>
    <p:sldId id="391" r:id="rId12"/>
    <p:sldId id="392" r:id="rId13"/>
    <p:sldId id="393" r:id="rId14"/>
    <p:sldId id="394" r:id="rId15"/>
    <p:sldId id="368" r:id="rId16"/>
    <p:sldId id="370" r:id="rId17"/>
    <p:sldId id="395" r:id="rId18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83">
          <p15:clr>
            <a:srgbClr val="A4A3A4"/>
          </p15:clr>
        </p15:guide>
        <p15:guide id="2" pos="19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0000CC"/>
    <a:srgbClr val="57D2E3"/>
    <a:srgbClr val="B2F3FC"/>
    <a:srgbClr val="21B1C5"/>
    <a:srgbClr val="E6FBFE"/>
    <a:srgbClr val="4BCFE1"/>
    <a:srgbClr val="5BADF7"/>
    <a:srgbClr val="6A56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84" y="102"/>
      </p:cViewPr>
      <p:guideLst>
        <p:guide orient="horz" pos="583"/>
        <p:guide pos="19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Char char="•"/>
              <a:defRPr sz="1200"/>
            </a:lvl1pPr>
          </a:lstStyle>
          <a:p>
            <a:fld id="{2EA7622D-7DAE-47A3-AC20-2A17D533BE8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41415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30725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Char char="•"/>
              <a:defRPr sz="1200"/>
            </a:lvl1pPr>
          </a:lstStyle>
          <a:p>
            <a:fld id="{683BA549-13E4-4509-AC27-C533AAF1F54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44463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宋体" panose="02010600030101010101" pitchFamily="2" charset="-122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2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5123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11E2C61B-A67C-49BF-93A9-C5B98E8DCBA9}" type="slidenum">
              <a:rPr altLang="en-US" noProof="1"/>
              <a:pPr eaLnBrk="1" hangingPunct="1"/>
              <a:t>1</a:t>
            </a:fld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1962070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3BA549-13E4-4509-AC27-C533AAF1F544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40396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71585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4991DF-6610-4B19-B098-4DC51BB5B04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4701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44"/>
            <a:ext cx="7886700" cy="4358879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2021/12/18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4E9202-6195-4E54-93EB-576092CFF94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1364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2021/12/18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70F788-A14B-4008-84B0-8FDF540193D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03721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2021/12/18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6624C9-1168-4495-87CC-B36FA0193DE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08134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2021/12/18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E34F39-AB12-4512-9B19-C33CAB43417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3476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2021/12/18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6CE192-5DFB-4FE4-A2D7-C3C412FBE31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76657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2021/12/18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787D0A-1F9F-46C7-BCEF-49A89F29691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33635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2021/12/18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DA435A-01EA-40D6-A654-269D2FE2679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56910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2021/12/18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2EEE20-6641-4C49-BE2E-42025A5F2B7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75916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2021/12/18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733F13-98FC-4C41-94F8-B0573048054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60046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2021/12/18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3E811F-A5B7-4064-964B-83A53C8FE1F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8245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CEBC59-5891-4D20-85C1-B1BDA6A06A0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22114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2021/12/18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BE204A-9A9A-4204-B333-61992B78D38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14056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2021/12/18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176120-A452-435D-A5E0-F9FEF849375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44739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2021/12/18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7E778E-112A-415F-97CA-E1F76EE1811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10697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2021/12/18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3086B7-ADEC-4326-AD47-61822B4FABC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16740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2021/12/18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A601A5-2605-485C-A010-5B49795D297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14926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2021/12/18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1E2AB7-0EB3-4576-963F-8D616E7A8D8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93507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2021/12/18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8BB499-CB22-4BE8-BA18-8CF64036585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90349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2021/12/18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513D2A-561E-434A-A6EC-BBBF9DD18C2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33873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184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633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C45E97-5037-4AF3-94B5-A301B627B5B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510223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8834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90960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43148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6494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29761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90351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02508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08843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449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2021/12/18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5D5450-C87B-4809-86DD-E55C4AC9E4B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1984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0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0" y="1999034"/>
            <a:ext cx="3655181" cy="264321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2021/12/18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68ED80-4E37-4564-BEDE-155427B9F7F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9473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2021/12/18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57920D-C8FA-4D29-9D8F-B29511C1D76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9819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2021/12/18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BECD02-79A5-4471-AD76-1E00B3092DE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3519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2021/12/18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11DA38-B748-414E-8723-4E0871EEBA1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7435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ACF95A-136D-47E1-BB9A-43942E6080D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8983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 noProof="1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/>
              <a:pPr/>
              <a:t>2021/12/18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900">
                <a:solidFill>
                  <a:srgbClr val="898989"/>
                </a:solidFill>
              </a:defRPr>
            </a:lvl1pPr>
          </a:lstStyle>
          <a:p>
            <a:fld id="{370D2A2F-78AD-452C-8820-626D33465E83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698" r:id="rId2"/>
    <p:sldLayoutId id="2147483697" r:id="rId3"/>
    <p:sldLayoutId id="2147483696" r:id="rId4"/>
    <p:sldLayoutId id="2147483695" r:id="rId5"/>
    <p:sldLayoutId id="2147483694" r:id="rId6"/>
    <p:sldLayoutId id="2147483693" r:id="rId7"/>
    <p:sldLayoutId id="2147483692" r:id="rId8"/>
    <p:sldLayoutId id="2147483691" r:id="rId9"/>
    <p:sldLayoutId id="2147483690" r:id="rId10"/>
    <p:sldLayoutId id="2147483689" r:id="rId11"/>
    <p:sldLayoutId id="2147483688" r:id="rId12"/>
    <p:sldLayoutId id="2147483687" r:id="rId13"/>
    <p:sldLayoutId id="2147483686" r:id="rId14"/>
    <p:sldLayoutId id="2147483685" r:id="rId15"/>
    <p:sldLayoutId id="2147483684" r:id="rId16"/>
    <p:sldLayoutId id="2147483683" r:id="rId17"/>
    <p:sldLayoutId id="2147483682" r:id="rId18"/>
    <p:sldLayoutId id="2147483681" r:id="rId19"/>
    <p:sldLayoutId id="2147483680" r:id="rId20"/>
    <p:sldLayoutId id="2147483679" r:id="rId21"/>
    <p:sldLayoutId id="2147483678" r:id="rId22"/>
    <p:sldLayoutId id="2147483677" r:id="rId23"/>
    <p:sldLayoutId id="2147483676" r:id="rId24"/>
    <p:sldLayoutId id="2147483675" r:id="rId25"/>
    <p:sldLayoutId id="2147483674" r:id="rId26"/>
    <p:sldLayoutId id="2147483673" r:id="rId27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171450" indent="-171450" algn="l" rtl="0" fontAlgn="base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2021/12/18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823904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4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14"/>
          <p:cNvSpPr>
            <a:spLocks noChangeArrowheads="1"/>
          </p:cNvSpPr>
          <p:nvPr/>
        </p:nvSpPr>
        <p:spPr bwMode="auto">
          <a:xfrm>
            <a:off x="4898" y="0"/>
            <a:ext cx="9144000" cy="51435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dirty="0"/>
          </a:p>
        </p:txBody>
      </p:sp>
      <p:grpSp>
        <p:nvGrpSpPr>
          <p:cNvPr id="4098" name="组合 8"/>
          <p:cNvGrpSpPr>
            <a:grpSpLocks/>
          </p:cNvGrpSpPr>
          <p:nvPr/>
        </p:nvGrpSpPr>
        <p:grpSpPr bwMode="auto">
          <a:xfrm>
            <a:off x="231051" y="1705292"/>
            <a:ext cx="4524375" cy="1423639"/>
            <a:chOff x="20572" y="2108096"/>
            <a:chExt cx="6032293" cy="1900782"/>
          </a:xfrm>
        </p:grpSpPr>
        <p:sp>
          <p:nvSpPr>
            <p:cNvPr id="4099" name="矩形 24"/>
            <p:cNvSpPr>
              <a:spLocks noChangeArrowheads="1"/>
            </p:cNvSpPr>
            <p:nvPr/>
          </p:nvSpPr>
          <p:spPr bwMode="auto">
            <a:xfrm>
              <a:off x="1788149" y="2108096"/>
              <a:ext cx="2497138" cy="585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500" b="1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第五单元 </a:t>
              </a:r>
              <a:r>
                <a:rPr lang="en-US" altLang="zh-CN" sz="1500" b="1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·</a:t>
              </a:r>
              <a:r>
                <a:rPr lang="zh-CN" altLang="en-US" sz="1500" b="1" dirty="0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阅读</a:t>
              </a:r>
            </a:p>
          </p:txBody>
        </p:sp>
        <p:sp>
          <p:nvSpPr>
            <p:cNvPr id="4100" name="TextBox 2"/>
            <p:cNvSpPr txBox="1">
              <a:spLocks noChangeArrowheads="1"/>
            </p:cNvSpPr>
            <p:nvPr/>
          </p:nvSpPr>
          <p:spPr bwMode="auto">
            <a:xfrm>
              <a:off x="20572" y="3043192"/>
              <a:ext cx="6032293" cy="9656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4100" b="1" dirty="0">
                  <a:latin typeface="微软雅黑" pitchFamily="34" charset="-122"/>
                  <a:ea typeface="微软雅黑" pitchFamily="34" charset="-122"/>
                </a:rPr>
                <a:t>未选择的路</a:t>
              </a:r>
            </a:p>
          </p:txBody>
        </p:sp>
      </p:grpSp>
      <p:sp>
        <p:nvSpPr>
          <p:cNvPr id="4101" name="文本框 1"/>
          <p:cNvSpPr txBox="1">
            <a:spLocks noChangeArrowheads="1"/>
          </p:cNvSpPr>
          <p:nvPr/>
        </p:nvSpPr>
        <p:spPr bwMode="auto">
          <a:xfrm>
            <a:off x="6328172" y="810817"/>
            <a:ext cx="13856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5426" y="1529665"/>
            <a:ext cx="4194729" cy="25213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>
            <a:off x="2165731" y="3918993"/>
            <a:ext cx="915956" cy="32124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marL="257175" indent="-257175" algn="ctr">
              <a:lnSpc>
                <a:spcPct val="110000"/>
              </a:lnSpc>
            </a:pPr>
            <a:r>
              <a:rPr lang="zh-CN" altLang="en-US" sz="16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6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6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285750" y="2472929"/>
            <a:ext cx="5245894" cy="1664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1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Calibri Light" pitchFamily="34" charset="0"/>
              </a:rPr>
              <a:t>这种选择是理智的，它对后果有清醒的预料和充分的思想准备，有了这样慎重的考虑，才会避免日后的懊悔。</a:t>
            </a:r>
          </a:p>
        </p:txBody>
      </p:sp>
      <p:sp>
        <p:nvSpPr>
          <p:cNvPr id="15362" name="Rectangle 3"/>
          <p:cNvSpPr txBox="1">
            <a:spLocks noChangeArrowheads="1"/>
          </p:cNvSpPr>
          <p:nvPr/>
        </p:nvSpPr>
        <p:spPr bwMode="auto">
          <a:xfrm>
            <a:off x="188119" y="835819"/>
            <a:ext cx="835223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100" b="1"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3.</a:t>
            </a:r>
            <a:r>
              <a:rPr lang="zh-CN" altLang="en-US" sz="2100" b="1"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如何理解</a:t>
            </a:r>
            <a:r>
              <a:rPr lang="en-US" altLang="zh-CN" sz="2100" b="1"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“</a:t>
            </a:r>
            <a:r>
              <a:rPr lang="zh-CN" altLang="en-US" sz="2100" b="1"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啊，留下一条路等改日再见！／但我知道路径延绵无尽头，／恐怕我难以再回返”？</a:t>
            </a:r>
          </a:p>
        </p:txBody>
      </p:sp>
      <p:pic>
        <p:nvPicPr>
          <p:cNvPr id="15363" name="Picture 2" descr="http://p2.so.qhmsg.com/bdr/_240_/t01dda62cf8921650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7660" y="2257425"/>
            <a:ext cx="2686050" cy="201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3082529" y="2495550"/>
            <a:ext cx="5597128" cy="2001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100" b="1">
                <a:latin typeface="微软雅黑" pitchFamily="34" charset="-122"/>
                <a:ea typeface="微软雅黑" pitchFamily="34" charset="-122"/>
                <a:sym typeface="Calibri Light" pitchFamily="34" charset="0"/>
              </a:rPr>
              <a:t>       </a:t>
            </a:r>
            <a:r>
              <a:rPr lang="zh-CN" altLang="en-US" sz="21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Calibri Light" pitchFamily="34" charset="0"/>
              </a:rPr>
              <a:t>自己选择的路，就一定要走到底，无怨无悔，这样的人生才是完整而有意义的。因此，“选择”除了需要理智的放弃、睿智的选取，更需要意志的延续。</a:t>
            </a:r>
          </a:p>
        </p:txBody>
      </p:sp>
      <p:sp>
        <p:nvSpPr>
          <p:cNvPr id="16386" name="Rectangle 3"/>
          <p:cNvSpPr txBox="1">
            <a:spLocks noChangeArrowheads="1"/>
          </p:cNvSpPr>
          <p:nvPr/>
        </p:nvSpPr>
        <p:spPr bwMode="auto">
          <a:xfrm>
            <a:off x="270272" y="1171575"/>
            <a:ext cx="8229600" cy="627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2286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750"/>
              </a:spcBef>
            </a:pPr>
            <a:r>
              <a:rPr lang="en-US" altLang="zh-CN" sz="2100" b="1"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4.</a:t>
            </a:r>
            <a:r>
              <a:rPr lang="zh-CN" altLang="en-US" sz="2100" b="1"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如何理解</a:t>
            </a:r>
            <a:r>
              <a:rPr lang="en-US" altLang="zh-CN" sz="2100" b="1"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“</a:t>
            </a:r>
            <a:r>
              <a:rPr lang="zh-CN" altLang="en-US" sz="2100" b="1"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而我选择了人迹更少的一条，／从此决定了我一生的道路”？</a:t>
            </a:r>
          </a:p>
        </p:txBody>
      </p:sp>
      <p:pic>
        <p:nvPicPr>
          <p:cNvPr id="16387" name="Picture 2" descr="http://p4.so.qhmsg.com/bdr/_240_/t01c423efee7e7672a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222" y="2505075"/>
            <a:ext cx="2700338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427435" y="1775223"/>
            <a:ext cx="8086725" cy="2992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Calibri Light" pitchFamily="34" charset="0"/>
              </a:rPr>
              <a:t>这首诗实际是写人生道路。诗人写作的重点却不是那条已经选择的路，而是那条未选择的路。诗共四节，第一节写两条路，第二节写选择的路，第三、四节写未选择的路。诗人为什么要这样写呢？这主要是为了深化主题。诗人感叹人生有许多道路可以选择，但一个人往往只能走一条路。而还有其他许多条路，因为人生短暂而只能放弃。人生道路的选择带有偶然性、随意性。那些未走的路，才更让人想念，更让人留恋。诗人不写已选择的道路，而重在对未选择的道路发出感慨，更能打动读者的心灵，让人更深的思考人生的选择问题。</a:t>
            </a:r>
          </a:p>
        </p:txBody>
      </p:sp>
      <p:sp>
        <p:nvSpPr>
          <p:cNvPr id="17410" name="Rectangle 3"/>
          <p:cNvSpPr txBox="1">
            <a:spLocks noChangeArrowheads="1"/>
          </p:cNvSpPr>
          <p:nvPr/>
        </p:nvSpPr>
        <p:spPr bwMode="auto">
          <a:xfrm>
            <a:off x="914400" y="1225154"/>
            <a:ext cx="8229600" cy="472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2286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750"/>
              </a:spcBef>
              <a:buFont typeface="Arial" pitchFamily="34" charset="0"/>
              <a:buChar char="•"/>
            </a:pPr>
            <a:r>
              <a:rPr lang="zh-CN" altLang="en-US" sz="2100" b="1"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诗人为何把诗题取为“未选择的路”？</a:t>
            </a:r>
          </a:p>
        </p:txBody>
      </p:sp>
      <p:sp>
        <p:nvSpPr>
          <p:cNvPr id="17411" name="矩形 3"/>
          <p:cNvSpPr>
            <a:spLocks noChangeArrowheads="1"/>
          </p:cNvSpPr>
          <p:nvPr/>
        </p:nvSpPr>
        <p:spPr bwMode="auto">
          <a:xfrm>
            <a:off x="0" y="607219"/>
            <a:ext cx="1303735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0" hangingPunct="0"/>
            <a:r>
              <a:rPr lang="zh-CN" altLang="zh-CN" sz="1500" b="1">
                <a:latin typeface="微软雅黑" pitchFamily="34" charset="-122"/>
                <a:ea typeface="微软雅黑" pitchFamily="34" charset="-122"/>
              </a:rPr>
              <a:t>深入思考</a:t>
            </a:r>
            <a:endParaRPr lang="zh-CN" altLang="en-US" sz="1500" b="1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矩形 1"/>
          <p:cNvSpPr>
            <a:spLocks noChangeArrowheads="1"/>
          </p:cNvSpPr>
          <p:nvPr/>
        </p:nvSpPr>
        <p:spPr bwMode="auto">
          <a:xfrm>
            <a:off x="1753791" y="1026319"/>
            <a:ext cx="3908822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zh-CN" altLang="en-US" sz="2100" b="1">
                <a:latin typeface="微软雅黑" pitchFamily="34" charset="-122"/>
                <a:ea typeface="微软雅黑" pitchFamily="34" charset="-122"/>
              </a:rPr>
              <a:t>我们应如何选择自己的人生之路</a:t>
            </a:r>
          </a:p>
        </p:txBody>
      </p:sp>
      <p:sp>
        <p:nvSpPr>
          <p:cNvPr id="18434" name="矩形 2"/>
          <p:cNvSpPr>
            <a:spLocks noChangeArrowheads="1"/>
          </p:cNvSpPr>
          <p:nvPr/>
        </p:nvSpPr>
        <p:spPr bwMode="auto">
          <a:xfrm>
            <a:off x="1" y="589360"/>
            <a:ext cx="908447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zh-CN" altLang="en-US" sz="1500" b="1">
                <a:latin typeface="微软雅黑" pitchFamily="34" charset="-122"/>
                <a:ea typeface="微软雅黑" pitchFamily="34" charset="-122"/>
              </a:rPr>
              <a:t>拓展延伸</a:t>
            </a:r>
          </a:p>
        </p:txBody>
      </p:sp>
      <p:pic>
        <p:nvPicPr>
          <p:cNvPr id="18435" name="Picture 2" descr="http://p2.so.qhimgs1.com/bdr/_240_/t019c086d3612a5e8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3500" y="1924051"/>
            <a:ext cx="5362575" cy="2974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3"/>
          <p:cNvSpPr txBox="1">
            <a:spLocks noChangeArrowheads="1"/>
          </p:cNvSpPr>
          <p:nvPr/>
        </p:nvSpPr>
        <p:spPr bwMode="auto">
          <a:xfrm>
            <a:off x="0" y="595312"/>
            <a:ext cx="1034654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1500" b="1">
                <a:latin typeface="微软雅黑" pitchFamily="34" charset="-122"/>
                <a:ea typeface="微软雅黑" pitchFamily="34" charset="-122"/>
              </a:rPr>
              <a:t>课堂总结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378619" y="1244204"/>
            <a:ext cx="5400675" cy="3275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100">
                <a:latin typeface="Calibri" pitchFamily="34" charset="0"/>
                <a:sym typeface="Calibri" pitchFamily="34" charset="0"/>
              </a:rPr>
              <a:t>       </a:t>
            </a:r>
            <a:r>
              <a:rPr lang="en-US" altLang="zh-CN" sz="2100" b="1"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《</a:t>
            </a:r>
            <a:r>
              <a:rPr lang="zh-CN" altLang="en-US" sz="2100" b="1"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未选择的路</a:t>
            </a:r>
            <a:r>
              <a:rPr lang="en-US" altLang="zh-CN" sz="2100" b="1"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》</a:t>
            </a:r>
            <a:r>
              <a:rPr lang="zh-CN" altLang="en-US" sz="2100" b="1"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是一首哲理抒情诗，借自然界的路来写人生之路，描绘的是一个面临选择的人和他选择时的心态，告诫人们人生只能选择一条路，而且没有回头路可走，因此必须慎重，更不能随波逐流，应独立思考，自主选择。</a:t>
            </a:r>
          </a:p>
        </p:txBody>
      </p:sp>
      <p:pic>
        <p:nvPicPr>
          <p:cNvPr id="19459" name="Picture 4" descr="http://p0.so.qhimgs1.com/bdr/_240_/t01db6fcddcef61bb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4335" y="1371600"/>
            <a:ext cx="2586038" cy="2397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3"/>
          <p:cNvSpPr txBox="1">
            <a:spLocks noChangeArrowheads="1"/>
          </p:cNvSpPr>
          <p:nvPr/>
        </p:nvSpPr>
        <p:spPr bwMode="auto">
          <a:xfrm>
            <a:off x="0" y="595312"/>
            <a:ext cx="1034654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1500" b="1">
                <a:latin typeface="微软雅黑" pitchFamily="34" charset="-122"/>
                <a:ea typeface="微软雅黑" pitchFamily="34" charset="-122"/>
              </a:rPr>
              <a:t>布置作业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739379" y="2533650"/>
            <a:ext cx="590669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100" b="1"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1</a:t>
            </a:r>
            <a:r>
              <a:rPr lang="zh-CN" altLang="en-US" sz="2100" b="1"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、背诵这首诗</a:t>
            </a:r>
            <a:endParaRPr lang="en-US" altLang="zh-CN" sz="2100" b="1">
              <a:latin typeface="微软雅黑" pitchFamily="34" charset="-122"/>
              <a:ea typeface="微软雅黑" pitchFamily="34" charset="-122"/>
              <a:sym typeface="Calibri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100" b="1"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2</a:t>
            </a:r>
            <a:r>
              <a:rPr lang="zh-CN" altLang="en-US" sz="2100" b="1"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、课外读读弗罗斯特的诗，感受其诗歌风格</a:t>
            </a:r>
            <a:endParaRPr lang="en-US" altLang="zh-CN" sz="2100" b="1">
              <a:latin typeface="微软雅黑" pitchFamily="34" charset="-122"/>
              <a:ea typeface="微软雅黑" pitchFamily="34" charset="-122"/>
              <a:sym typeface="Calibri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100" b="1"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3</a:t>
            </a:r>
            <a:r>
              <a:rPr lang="zh-CN" altLang="en-US" sz="2100" b="1"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、积累关于“路”的诗句、名言</a:t>
            </a:r>
          </a:p>
        </p:txBody>
      </p:sp>
      <p:pic>
        <p:nvPicPr>
          <p:cNvPr id="3277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4536" y="967001"/>
            <a:ext cx="2964923" cy="18941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7344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文本框 1"/>
          <p:cNvSpPr txBox="1">
            <a:spLocks noChangeArrowheads="1"/>
          </p:cNvSpPr>
          <p:nvPr/>
        </p:nvSpPr>
        <p:spPr bwMode="auto">
          <a:xfrm>
            <a:off x="0" y="563166"/>
            <a:ext cx="1225154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1500" b="1">
                <a:latin typeface="微软雅黑" pitchFamily="34" charset="-122"/>
                <a:ea typeface="微软雅黑" pitchFamily="34" charset="-122"/>
              </a:rPr>
              <a:t>导课</a:t>
            </a:r>
          </a:p>
        </p:txBody>
      </p:sp>
      <p:sp>
        <p:nvSpPr>
          <p:cNvPr id="6146" name="矩形 2"/>
          <p:cNvSpPr>
            <a:spLocks noChangeArrowheads="1"/>
          </p:cNvSpPr>
          <p:nvPr/>
        </p:nvSpPr>
        <p:spPr bwMode="auto">
          <a:xfrm>
            <a:off x="1462088" y="1350169"/>
            <a:ext cx="6497241" cy="2977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古今中外许多诗人作家，对“路”都有过精彩的描写。屈原有“路漫漫其修远兮，吾将上下而求索”的志向，辛弃疾有“独上高楼，望尽天涯路”的感叹，鲁迅也有“其实世上本没有路，走的人多了，也便成了路”这样的想法。人们常常把人的一生比做走一条路，把人生的选择比做对路的选择。美国诗人弗罗斯特的这首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未选择的路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有着特别的意蕴，它正是借写自然界的道路来表达对于人生之路的思考。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477390" y="320374"/>
            <a:ext cx="15551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rgbClr val="FFFFFF"/>
                </a:solidFill>
              </a:rPr>
              <a:t>https://www.ypppt.com/</a:t>
            </a:r>
            <a:endParaRPr lang="zh-CN" altLang="en-US" sz="1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文本框 1"/>
          <p:cNvSpPr txBox="1">
            <a:spLocks noChangeArrowheads="1"/>
          </p:cNvSpPr>
          <p:nvPr/>
        </p:nvSpPr>
        <p:spPr bwMode="auto">
          <a:xfrm>
            <a:off x="0" y="563166"/>
            <a:ext cx="1225154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1500" b="1">
                <a:latin typeface="微软雅黑" pitchFamily="34" charset="-122"/>
                <a:ea typeface="微软雅黑" pitchFamily="34" charset="-122"/>
              </a:rPr>
              <a:t>学习目标</a:t>
            </a:r>
          </a:p>
        </p:txBody>
      </p:sp>
      <p:sp>
        <p:nvSpPr>
          <p:cNvPr id="8194" name="矩形 2"/>
          <p:cNvSpPr>
            <a:spLocks noChangeArrowheads="1"/>
          </p:cNvSpPr>
          <p:nvPr/>
        </p:nvSpPr>
        <p:spPr bwMode="auto">
          <a:xfrm>
            <a:off x="1665685" y="1250156"/>
            <a:ext cx="6112669" cy="981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altLang="zh-CN" sz="2100" b="1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100" b="1" dirty="0" smtClean="0">
                <a:latin typeface="微软雅黑" pitchFamily="34" charset="-122"/>
                <a:ea typeface="微软雅黑" pitchFamily="34" charset="-122"/>
              </a:rPr>
              <a:t>．学</a:t>
            </a:r>
            <a:r>
              <a:rPr lang="zh-CN" altLang="en-US" sz="2100" b="1" dirty="0">
                <a:latin typeface="微软雅黑" pitchFamily="34" charset="-122"/>
                <a:ea typeface="微软雅黑" pitchFamily="34" charset="-122"/>
              </a:rPr>
              <a:t>习诗人采用象征手法所传达的人生哲理。 </a:t>
            </a:r>
            <a:br>
              <a:rPr lang="zh-CN" altLang="en-US" sz="2100" b="1" dirty="0">
                <a:latin typeface="微软雅黑" pitchFamily="34" charset="-122"/>
                <a:ea typeface="微软雅黑" pitchFamily="34" charset="-122"/>
              </a:rPr>
            </a:br>
            <a:r>
              <a:rPr lang="en-US" altLang="zh-CN" sz="2100" b="1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100" b="1" dirty="0">
                <a:latin typeface="微软雅黑" pitchFamily="34" charset="-122"/>
                <a:ea typeface="微软雅黑" pitchFamily="34" charset="-122"/>
              </a:rPr>
              <a:t>．反复诵读，背诵、默写这首诗。 </a:t>
            </a:r>
          </a:p>
        </p:txBody>
      </p:sp>
      <p:sp>
        <p:nvSpPr>
          <p:cNvPr id="8195" name="AutoShape 4" descr="http://img3.imgtn.bdimg.com/it/u=462426701,3867715556&amp;fm=27&amp;gp=0.jpg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8196" name="AutoShape 6" descr="http://img3.imgtn.bdimg.com/it/u=462426701,3867715556&amp;fm=27&amp;gp=0.jpg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pic>
        <p:nvPicPr>
          <p:cNvPr id="2048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9267" y="2569192"/>
            <a:ext cx="4173443" cy="23388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文本框 1"/>
          <p:cNvSpPr txBox="1">
            <a:spLocks noChangeArrowheads="1"/>
          </p:cNvSpPr>
          <p:nvPr/>
        </p:nvSpPr>
        <p:spPr bwMode="auto">
          <a:xfrm>
            <a:off x="0" y="563166"/>
            <a:ext cx="1225154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1500" b="1">
                <a:latin typeface="微软雅黑" pitchFamily="34" charset="-122"/>
                <a:ea typeface="微软雅黑" pitchFamily="34" charset="-122"/>
              </a:rPr>
              <a:t>关于作者</a:t>
            </a:r>
          </a:p>
        </p:txBody>
      </p:sp>
      <p:pic>
        <p:nvPicPr>
          <p:cNvPr id="9218" name="Picture 2" descr="frost_robert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" y="1596629"/>
            <a:ext cx="2206229" cy="2553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3199210" y="1596629"/>
            <a:ext cx="5257800" cy="249316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68580" tIns="34290" rIns="68580" bIns="34290">
            <a:spAutoFit/>
          </a:bodyPr>
          <a:lstStyle/>
          <a:p>
            <a:pPr eaLnBrk="0" hangingPunct="0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21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美国诗人</a:t>
            </a:r>
            <a:r>
              <a:rPr lang="zh-CN" altLang="en-US" sz="21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，生于加利福尼亚州。</a:t>
            </a:r>
            <a:r>
              <a:rPr lang="zh-CN" altLang="en-US" sz="21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他当过纺织工人、教员、记者、经营过农场，办过私立学校，并开始写诗。</a:t>
            </a:r>
            <a:r>
              <a:rPr lang="zh-CN" altLang="en-US" sz="21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他徒步漫游过许多地方，被认为是</a:t>
            </a:r>
            <a:r>
              <a:rPr lang="zh-CN" altLang="en-US" sz="21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“新英格兰的农民诗人”</a:t>
            </a:r>
            <a:r>
              <a:rPr lang="zh-CN" altLang="en-US" sz="21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。其代表作有诗集</a:t>
            </a:r>
            <a:r>
              <a:rPr lang="en-US" sz="21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《</a:t>
            </a:r>
            <a:r>
              <a:rPr lang="zh-CN" altLang="en-US" sz="21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少年的意志</a:t>
            </a:r>
            <a:r>
              <a:rPr lang="en-US" sz="21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》《</a:t>
            </a:r>
            <a:r>
              <a:rPr lang="zh-CN" altLang="en-US" sz="21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白桦树</a:t>
            </a:r>
            <a:r>
              <a:rPr lang="en-US" sz="21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》</a:t>
            </a:r>
            <a:r>
              <a:rPr lang="zh-CN" altLang="en-US" sz="21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等。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文本框 1"/>
          <p:cNvSpPr txBox="1">
            <a:spLocks noChangeArrowheads="1"/>
          </p:cNvSpPr>
          <p:nvPr/>
        </p:nvSpPr>
        <p:spPr bwMode="auto">
          <a:xfrm>
            <a:off x="0" y="563166"/>
            <a:ext cx="1225154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1500" b="1">
                <a:latin typeface="微软雅黑" pitchFamily="34" charset="-122"/>
                <a:ea typeface="微软雅黑" pitchFamily="34" charset="-122"/>
              </a:rPr>
              <a:t>朗读课文</a:t>
            </a: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1023937" y="1685925"/>
            <a:ext cx="1215717" cy="152349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68580" tIns="34290" rIns="68580" bIns="34290">
            <a:spAutoFit/>
          </a:bodyPr>
          <a:lstStyle/>
          <a:p>
            <a:pPr eaLnBrk="0" hangingPunct="0">
              <a:lnSpc>
                <a:spcPct val="150000"/>
              </a:lnSpc>
              <a:buFontTx/>
              <a:buNone/>
              <a:defRPr/>
            </a:pPr>
            <a:r>
              <a:rPr lang="zh-CN" altLang="en-US" sz="21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读准字音</a:t>
            </a:r>
          </a:p>
          <a:p>
            <a:pPr eaLnBrk="0" hangingPunct="0">
              <a:lnSpc>
                <a:spcPct val="150000"/>
              </a:lnSpc>
              <a:buFontTx/>
              <a:buNone/>
              <a:defRPr/>
            </a:pPr>
            <a:r>
              <a:rPr lang="zh-CN" altLang="en-US" sz="21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读出节奏</a:t>
            </a:r>
          </a:p>
          <a:p>
            <a:pPr eaLnBrk="0" hangingPunct="0">
              <a:lnSpc>
                <a:spcPct val="150000"/>
              </a:lnSpc>
              <a:buFontTx/>
              <a:buNone/>
              <a:defRPr/>
            </a:pPr>
            <a:r>
              <a:rPr lang="zh-CN" altLang="en-US" sz="21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读出感情</a:t>
            </a:r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 cstate="email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9239" y="1514902"/>
            <a:ext cx="4416638" cy="25855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715567" y="1065610"/>
            <a:ext cx="7344965" cy="3869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100" b="1"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第一节：处在人生的十字路口，徘徊伫立，不能选择。</a:t>
            </a:r>
            <a:r>
              <a:rPr lang="zh-CN" altLang="en-US" sz="21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伫立（思索） </a:t>
            </a:r>
            <a:endParaRPr lang="en-US" altLang="zh-CN" sz="2100" b="1">
              <a:solidFill>
                <a:srgbClr val="C00000"/>
              </a:solidFill>
              <a:latin typeface="微软雅黑" pitchFamily="34" charset="-122"/>
              <a:ea typeface="微软雅黑" pitchFamily="34" charset="-122"/>
              <a:sym typeface="Calibri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100" b="1"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第二节：写我最终选择了一条别人很少走过的一条路，然而很诱人，很美丽。</a:t>
            </a:r>
            <a:r>
              <a:rPr lang="zh-CN" altLang="en-US" sz="21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决定（选择）</a:t>
            </a:r>
            <a:r>
              <a:rPr lang="zh-CN" altLang="en-US" sz="2100" b="1"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 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100" b="1"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第三节：不同的选择带来了不同的景象，使我难以再回返。</a:t>
            </a:r>
            <a:r>
              <a:rPr lang="zh-CN" altLang="en-US" sz="21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选择后的惆怅</a:t>
            </a:r>
            <a:endParaRPr lang="en-US" altLang="zh-CN" sz="2100" b="1">
              <a:solidFill>
                <a:srgbClr val="C00000"/>
              </a:solidFill>
              <a:latin typeface="微软雅黑" pitchFamily="34" charset="-122"/>
              <a:ea typeface="微软雅黑" pitchFamily="34" charset="-122"/>
              <a:sym typeface="Calibri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100" b="1"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第四节：由树林之路悟出的人生之路，同样未选择。</a:t>
            </a:r>
            <a:r>
              <a:rPr lang="zh-CN" altLang="en-US" sz="21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多年后的回顾，叹息</a:t>
            </a:r>
            <a:r>
              <a:rPr lang="zh-CN" altLang="en-US" sz="2100" b="1">
                <a:solidFill>
                  <a:srgbClr val="FF0066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。</a:t>
            </a:r>
            <a:r>
              <a:rPr lang="zh-CN" altLang="en-US" sz="2100" b="1">
                <a:solidFill>
                  <a:srgbClr val="FF33CC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 </a:t>
            </a:r>
          </a:p>
        </p:txBody>
      </p:sp>
      <p:sp>
        <p:nvSpPr>
          <p:cNvPr id="11266" name="Text Box 3"/>
          <p:cNvSpPr txBox="1">
            <a:spLocks noChangeArrowheads="1"/>
          </p:cNvSpPr>
          <p:nvPr/>
        </p:nvSpPr>
        <p:spPr bwMode="auto">
          <a:xfrm>
            <a:off x="1" y="584597"/>
            <a:ext cx="908447" cy="30003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1500" b="1">
                <a:latin typeface="微软雅黑" pitchFamily="34" charset="-122"/>
                <a:ea typeface="微软雅黑" pitchFamily="34" charset="-122"/>
              </a:rPr>
              <a:t>理清层次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975122" y="1172766"/>
            <a:ext cx="600551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50000"/>
              </a:spcBef>
              <a:buFont typeface="Wingdings" pitchFamily="2" charset="2"/>
              <a:buChar char="u"/>
            </a:pPr>
            <a:r>
              <a:rPr lang="zh-CN" altLang="en-US" sz="2100" b="1">
                <a:latin typeface="微软雅黑" pitchFamily="34" charset="-122"/>
                <a:ea typeface="微软雅黑" pitchFamily="34" charset="-122"/>
              </a:rPr>
              <a:t> 诗中的“路”有两层含义，你能说出来吗？ </a:t>
            </a:r>
          </a:p>
          <a:p>
            <a:pPr>
              <a:lnSpc>
                <a:spcPct val="150000"/>
              </a:lnSpc>
              <a:spcBef>
                <a:spcPct val="50000"/>
              </a:spcBef>
              <a:buFont typeface="Wingdings" pitchFamily="2" charset="2"/>
              <a:buChar char="u"/>
            </a:pPr>
            <a:r>
              <a:rPr lang="zh-CN" altLang="en-US" sz="2100" b="1">
                <a:latin typeface="微软雅黑" pitchFamily="34" charset="-122"/>
                <a:ea typeface="微软雅黑" pitchFamily="34" charset="-122"/>
              </a:rPr>
              <a:t> 读了这首诗，你能悟出其中的道理吗？ </a:t>
            </a:r>
          </a:p>
        </p:txBody>
      </p:sp>
      <p:sp>
        <p:nvSpPr>
          <p:cNvPr id="12290" name="Rectangle 6"/>
          <p:cNvSpPr>
            <a:spLocks noChangeArrowheads="1"/>
          </p:cNvSpPr>
          <p:nvPr/>
        </p:nvSpPr>
        <p:spPr bwMode="auto">
          <a:xfrm>
            <a:off x="0" y="609601"/>
            <a:ext cx="1950244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 eaLnBrk="0" hangingPunct="0"/>
            <a:r>
              <a:rPr lang="zh-CN" altLang="en-US" sz="1500" b="1">
                <a:latin typeface="微软雅黑" pitchFamily="34" charset="-122"/>
                <a:ea typeface="微软雅黑" pitchFamily="34" charset="-122"/>
              </a:rPr>
              <a:t>小组合作，互动探究</a:t>
            </a:r>
            <a:r>
              <a:rPr lang="zh-CN" altLang="en-US" sz="2100" b="1">
                <a:latin typeface="微软雅黑" pitchFamily="34" charset="-122"/>
                <a:ea typeface="微软雅黑" pitchFamily="34" charset="-122"/>
              </a:rPr>
              <a:t> 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854053" y="2703910"/>
            <a:ext cx="5148263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0" hangingPunct="0">
              <a:lnSpc>
                <a:spcPct val="150000"/>
              </a:lnSpc>
            </a:pPr>
            <a:r>
              <a:rPr lang="zh-CN" altLang="en-US" sz="21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人只能选择一条人生之路，必须慎重；</a:t>
            </a:r>
          </a:p>
          <a:p>
            <a:pPr eaLnBrk="0" hangingPunct="0">
              <a:lnSpc>
                <a:spcPct val="150000"/>
              </a:lnSpc>
            </a:pPr>
            <a:r>
              <a:rPr lang="zh-CN" altLang="en-US" sz="21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人生道路的选择，不要随波逐流，而要经过自己的思考，作出独立自主的选择。</a:t>
            </a:r>
          </a:p>
        </p:txBody>
      </p:sp>
      <p:pic>
        <p:nvPicPr>
          <p:cNvPr id="24581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232" y="2484834"/>
            <a:ext cx="3327797" cy="2000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fuu07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8203" y="1675210"/>
            <a:ext cx="2565797" cy="3030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310754" y="1860948"/>
            <a:ext cx="6165056" cy="297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Calibri Light" pitchFamily="34" charset="0"/>
              </a:rPr>
              <a:t>人生道路上有许多重要的转折点，怎样选择呢？你是否像诗人一样清醒而理智的知道：“我不能同时去涉足”？这是作出正确选择的前提条件，有取有舍，有舍才有得。忠孝难两全的时候，你舍什么？个人利益和集体利益相冲突的时候，你舍什么？实惠和良心相对峙的时候，你舍什么？你所舍弃的、你所未选择的或许也是极具诱惑力的，但在你心目中，“更诱人”“更美丽”的是什么？这才是你取舍的原则。</a:t>
            </a:r>
          </a:p>
        </p:txBody>
      </p:sp>
      <p:sp>
        <p:nvSpPr>
          <p:cNvPr id="13315" name="Rectangle 3"/>
          <p:cNvSpPr txBox="1">
            <a:spLocks noChangeArrowheads="1"/>
          </p:cNvSpPr>
          <p:nvPr/>
        </p:nvSpPr>
        <p:spPr bwMode="auto">
          <a:xfrm>
            <a:off x="0" y="494110"/>
            <a:ext cx="1540669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2286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750"/>
              </a:spcBef>
            </a:pPr>
            <a:r>
              <a:rPr lang="zh-CN" altLang="en-US" sz="1500" b="1"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精彩句子赏析</a:t>
            </a:r>
          </a:p>
          <a:p>
            <a:pPr eaLnBrk="1" hangingPunct="1">
              <a:lnSpc>
                <a:spcPct val="90000"/>
              </a:lnSpc>
              <a:spcBef>
                <a:spcPts val="750"/>
              </a:spcBef>
            </a:pPr>
            <a:endParaRPr lang="zh-CN" altLang="en-US" sz="2100">
              <a:latin typeface="微软雅黑" pitchFamily="34" charset="-122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472679" y="1029892"/>
            <a:ext cx="8409384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0" hangingPunct="0"/>
            <a:r>
              <a:rPr lang="en-US" altLang="zh-CN" sz="2100" b="1"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100" b="1">
                <a:latin typeface="微软雅黑" pitchFamily="34" charset="-122"/>
                <a:ea typeface="微软雅黑" pitchFamily="34" charset="-122"/>
              </a:rPr>
              <a:t>如何理解“黄色的树林里分出两条路，／可惜我不能同时去涉足”？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3563541" y="2215753"/>
            <a:ext cx="5153025" cy="2146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1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Calibri Light" pitchFamily="34" charset="0"/>
              </a:rPr>
              <a:t>在我们面临选择的时候，往往会遇到类似的麻烦。看起来两者都不错，都很有魅力，正因为有了这种麻烦，人类才会创造出“选择”这个颇有分量的词语。</a:t>
            </a:r>
          </a:p>
        </p:txBody>
      </p:sp>
      <p:sp>
        <p:nvSpPr>
          <p:cNvPr id="14338" name="Rectangle 3"/>
          <p:cNvSpPr txBox="1">
            <a:spLocks noChangeArrowheads="1"/>
          </p:cNvSpPr>
          <p:nvPr/>
        </p:nvSpPr>
        <p:spPr bwMode="auto">
          <a:xfrm>
            <a:off x="326231" y="1219201"/>
            <a:ext cx="8445104" cy="422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2286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750"/>
              </a:spcBef>
            </a:pPr>
            <a:r>
              <a:rPr lang="en-US" altLang="zh-CN" sz="2100" b="1"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2.</a:t>
            </a:r>
            <a:r>
              <a:rPr lang="zh-CN" altLang="en-US" sz="2100" b="1"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如何理解</a:t>
            </a:r>
            <a:r>
              <a:rPr lang="en-US" altLang="zh-CN" sz="2100" b="1"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“</a:t>
            </a:r>
            <a:r>
              <a:rPr lang="zh-CN" altLang="en-US" sz="2100" b="1"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虽然那天清晨落叶满地，／两条路都未经脚步污染”？</a:t>
            </a:r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568" y="2259806"/>
            <a:ext cx="2922985" cy="17859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Pages>0</Pages>
  <Words>1099</Words>
  <Characters>0</Characters>
  <Application>Microsoft Office PowerPoint</Application>
  <PresentationFormat>全屏显示(16:9)</PresentationFormat>
  <Lines>0</Lines>
  <Paragraphs>55</Paragraphs>
  <Slides>16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Meiryo</vt:lpstr>
      <vt:lpstr>宋体</vt:lpstr>
      <vt:lpstr>微软雅黑</vt:lpstr>
      <vt:lpstr>Arial</vt:lpstr>
      <vt:lpstr>Calibri</vt:lpstr>
      <vt:lpstr>Calibri Light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451</cp:revision>
  <dcterms:created xsi:type="dcterms:W3CDTF">2013-07-01T03:05:00Z</dcterms:created>
  <dcterms:modified xsi:type="dcterms:W3CDTF">2021-12-18T02:31:39Z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2052-10.1.0.7698</vt:lpwstr>
  </property>
</Properties>
</file>