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6" r:id="rId1"/>
    <p:sldMasterId id="2147483958" r:id="rId2"/>
    <p:sldMasterId id="2147483970" r:id="rId3"/>
  </p:sldMasterIdLst>
  <p:notesMasterIdLst>
    <p:notesMasterId r:id="rId27"/>
  </p:notesMasterIdLst>
  <p:handoutMasterIdLst>
    <p:handoutMasterId r:id="rId28"/>
  </p:handoutMasterIdLst>
  <p:sldIdLst>
    <p:sldId id="256" r:id="rId4"/>
    <p:sldId id="259" r:id="rId5"/>
    <p:sldId id="311" r:id="rId6"/>
    <p:sldId id="360" r:id="rId7"/>
    <p:sldId id="306" r:id="rId8"/>
    <p:sldId id="313" r:id="rId9"/>
    <p:sldId id="433" r:id="rId10"/>
    <p:sldId id="409" r:id="rId11"/>
    <p:sldId id="429" r:id="rId12"/>
    <p:sldId id="445" r:id="rId13"/>
    <p:sldId id="413" r:id="rId14"/>
    <p:sldId id="314" r:id="rId15"/>
    <p:sldId id="317" r:id="rId16"/>
    <p:sldId id="431" r:id="rId17"/>
    <p:sldId id="446" r:id="rId18"/>
    <p:sldId id="448" r:id="rId19"/>
    <p:sldId id="447" r:id="rId20"/>
    <p:sldId id="309" r:id="rId21"/>
    <p:sldId id="418" r:id="rId22"/>
    <p:sldId id="432" r:id="rId23"/>
    <p:sldId id="438" r:id="rId24"/>
    <p:sldId id="284" r:id="rId25"/>
    <p:sldId id="449" r:id="rId26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方正兰亭黑简体"/>
        <a:cs typeface="方正兰亭黑简体"/>
      </a:defRPr>
    </a:lvl1pPr>
    <a:lvl2pPr marL="457200" algn="l" defTabSz="457200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方正兰亭黑简体"/>
        <a:cs typeface="方正兰亭黑简体"/>
      </a:defRPr>
    </a:lvl2pPr>
    <a:lvl3pPr marL="914400" algn="l" defTabSz="457200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方正兰亭黑简体"/>
        <a:cs typeface="方正兰亭黑简体"/>
      </a:defRPr>
    </a:lvl3pPr>
    <a:lvl4pPr marL="1371600" algn="l" defTabSz="457200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方正兰亭黑简体"/>
        <a:cs typeface="方正兰亭黑简体"/>
      </a:defRPr>
    </a:lvl4pPr>
    <a:lvl5pPr marL="1828800" algn="l" defTabSz="457200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方正兰亭黑简体"/>
        <a:cs typeface="方正兰亭黑简体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方正兰亭黑简体"/>
        <a:cs typeface="方正兰亭黑简体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方正兰亭黑简体"/>
        <a:cs typeface="方正兰亭黑简体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方正兰亭黑简体"/>
        <a:cs typeface="方正兰亭黑简体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方正兰亭黑简体"/>
        <a:cs typeface="方正兰亭黑简体"/>
      </a:defRPr>
    </a:lvl9pPr>
  </p:defaultTextStyle>
  <p:extLst>
    <p:ext uri="{EFAFB233-063F-42B5-8137-9DF3F51BA10A}">
      <p15:sldGuideLst xmlns:p15="http://schemas.microsoft.com/office/powerpoint/2012/main">
        <p15:guide id="1" orient="horz" pos="1684" userDrawn="1">
          <p15:clr>
            <a:srgbClr val="A4A3A4"/>
          </p15:clr>
        </p15:guide>
        <p15:guide id="2" orient="horz" pos="3906" userDrawn="1">
          <p15:clr>
            <a:srgbClr val="A4A3A4"/>
          </p15:clr>
        </p15:guide>
        <p15:guide id="3" pos="6423" userDrawn="1">
          <p15:clr>
            <a:srgbClr val="A4A3A4"/>
          </p15:clr>
        </p15:guide>
        <p15:guide id="4" pos="127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CE6CC"/>
    <a:srgbClr val="FF0000"/>
    <a:srgbClr val="EDAC5D"/>
    <a:srgbClr val="68BAAA"/>
    <a:srgbClr val="D88A9E"/>
    <a:srgbClr val="A1739D"/>
    <a:srgbClr val="F4A74A"/>
    <a:srgbClr val="D1758E"/>
    <a:srgbClr val="5F31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76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840" y="150"/>
      </p:cViewPr>
      <p:guideLst>
        <p:guide orient="horz" pos="1684"/>
        <p:guide orient="horz" pos="3906"/>
        <p:guide pos="6423"/>
        <p:guide pos="1277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4EC4EA8-FE6D-4C8B-9C78-07E994AE9235}" type="datetimeFigureOut">
              <a:rPr lang="zh-CN" altLang="en-US"/>
              <a:pPr>
                <a:defRPr/>
              </a:pPr>
              <a:t>2021/12/18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FDA620C-9B82-4945-924E-D7FB51645B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553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E7BA225-105F-4CFC-97BF-BC8B47B0889C}" type="datetimeFigureOut">
              <a:rPr lang="zh-CN" altLang="en-US"/>
              <a:pPr>
                <a:defRPr/>
              </a:pPr>
              <a:t>2021/12/18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E6C128A-2F0B-4D8C-BD1F-3BFCF13DD0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7803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6C128A-2F0B-4D8C-BD1F-3BFCF13DD0D3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3332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4823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86186-241B-43D7-889F-170A2D9DDE8F}" type="datetimeFigureOut">
              <a:rPr lang="zh-CN" altLang="en-US" smtClean="0"/>
              <a:pPr>
                <a:defRPr/>
              </a:pPr>
              <a:t>2021/12/18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9172E-DF13-4A15-9BFD-7BFE90FF2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7739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60ED1-4A62-4874-B4B2-BAB17C1A52EF}" type="datetimeFigureOut">
              <a:rPr lang="zh-CN" altLang="en-US" smtClean="0"/>
              <a:pPr>
                <a:defRPr/>
              </a:pPr>
              <a:t>2021/12/18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8E6C8-4F89-41E3-9FD7-D54B2D5EA84A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870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A3431-407A-45E1-A012-956A7A572F76}" type="datetimeFigureOut">
              <a:rPr lang="zh-CN" altLang="en-US" smtClean="0"/>
              <a:pPr>
                <a:defRPr/>
              </a:pPr>
              <a:t>2021/12/18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F6E46-23C5-41D0-B4B7-E5B21B1CC15F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340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725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760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87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3324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600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214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0822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770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9C317-B4F1-4F22-9252-0CE5831A0AF4}" type="datetimeFigureOut">
              <a:rPr lang="zh-CN" altLang="en-US" smtClean="0"/>
              <a:pPr>
                <a:defRPr/>
              </a:pPr>
              <a:t>2021/12/18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D32FA-133C-4B47-B77C-E8BF5D39A88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9940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3568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8576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4191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9517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9371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2579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1033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8045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1916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382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49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24120-BD0A-46F2-A315-EE37EB620395}" type="datetimeFigureOut">
              <a:rPr lang="zh-CN" altLang="en-US" smtClean="0"/>
              <a:pPr>
                <a:defRPr/>
              </a:pPr>
              <a:t>2021/12/18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20135-DCC2-4CB3-9116-260D3D1EC4F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60782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1936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1938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1005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35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40A2F-531A-4042-9D0F-751D441DE175}" type="datetimeFigureOut">
              <a:rPr lang="zh-CN" altLang="en-US" smtClean="0"/>
              <a:pPr>
                <a:defRPr/>
              </a:pPr>
              <a:t>2021/12/18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1010A-02CE-4182-98E7-9EA5AC4E2E4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416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6DF6A-AF68-48DE-BCC4-78ABD1C01661}" type="datetimeFigureOut">
              <a:rPr lang="zh-CN" altLang="en-US" smtClean="0"/>
              <a:pPr>
                <a:defRPr/>
              </a:pPr>
              <a:t>2021/12/18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73B0F-E780-47AB-9221-D304573C333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8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99E16-C0BD-4473-BDBB-71A0057CCB76}" type="datetimeFigureOut">
              <a:rPr lang="zh-CN" altLang="en-US" smtClean="0"/>
              <a:pPr>
                <a:defRPr/>
              </a:pPr>
              <a:t>2021/12/18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7241D-401F-4FBB-95DB-07177A3EECF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104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3A198-7C33-4967-BE30-9160AB990E41}" type="datetimeFigureOut">
              <a:rPr lang="zh-CN" altLang="en-US" smtClean="0"/>
              <a:pPr>
                <a:defRPr/>
              </a:pPr>
              <a:t>2021/12/18</a:t>
            </a:fld>
            <a:endParaRPr lang="zh-CN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F98AE-BBEB-4DAC-8F1B-F3B3D139C0F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776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A8A5D-12DD-4C71-A2C4-1BAD7AAA6172}" type="datetimeFigureOut">
              <a:rPr lang="zh-CN" altLang="en-US" smtClean="0"/>
              <a:pPr>
                <a:defRPr/>
              </a:pPr>
              <a:t>2021/12/18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18DE8-E9C5-48B5-A985-5F7E00850F6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7209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19ED0-146B-4EAB-9BC7-69BE8D0031B1}" type="datetimeFigureOut">
              <a:rPr lang="zh-CN" altLang="en-US" smtClean="0"/>
              <a:pPr>
                <a:defRPr/>
              </a:pPr>
              <a:t>2021/12/18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6A28C-E6E5-4074-B882-4C257501A90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336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8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40914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方正大标宋简体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Nexa Bold"/>
          <a:ea typeface="方正大标宋简体"/>
          <a:cs typeface="方正大标宋简体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Nexa Bold"/>
          <a:ea typeface="方正大标宋简体"/>
          <a:cs typeface="方正大标宋简体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Nexa Bold"/>
          <a:ea typeface="方正大标宋简体"/>
          <a:cs typeface="方正大标宋简体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Nexa Bold"/>
          <a:ea typeface="方正大标宋简体"/>
          <a:cs typeface="方正大标宋简体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Nexa Bold"/>
          <a:ea typeface="方正大标宋简体"/>
          <a:cs typeface="方正大标宋简体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Nexa Bold"/>
          <a:ea typeface="方正大标宋简体"/>
          <a:cs typeface="方正大标宋简体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Nexa Bold"/>
          <a:ea typeface="方正大标宋简体"/>
          <a:cs typeface="方正大标宋简体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Nexa Bold"/>
          <a:ea typeface="方正大标宋简体"/>
          <a:cs typeface="方正大标宋简体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方正兰亭黑简体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方正兰亭黑简体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方正兰亭黑简体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方正兰亭黑简体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方正兰亭黑简体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  <a:cs typeface="+mn-cs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6046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2614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835152" y="3823745"/>
            <a:ext cx="493236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en-US" altLang="zh-CN" sz="4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19 </a:t>
            </a:r>
            <a:r>
              <a:rPr lang="zh-CN" altLang="en-US" sz="44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外国诗二首</a:t>
            </a:r>
          </a:p>
        </p:txBody>
      </p:sp>
      <p:grpSp>
        <p:nvGrpSpPr>
          <p:cNvPr id="2" name="组合 40"/>
          <p:cNvGrpSpPr>
            <a:grpSpLocks/>
          </p:cNvGrpSpPr>
          <p:nvPr/>
        </p:nvGrpSpPr>
        <p:grpSpPr bwMode="auto">
          <a:xfrm>
            <a:off x="1566866" y="2354266"/>
            <a:ext cx="5157787" cy="930275"/>
            <a:chOff x="-23530" y="2881356"/>
            <a:chExt cx="3348000" cy="931705"/>
          </a:xfrm>
        </p:grpSpPr>
        <p:sp>
          <p:nvSpPr>
            <p:cNvPr id="36" name="矩形 35"/>
            <p:cNvSpPr/>
            <p:nvPr/>
          </p:nvSpPr>
          <p:spPr>
            <a:xfrm>
              <a:off x="-23530" y="2881356"/>
              <a:ext cx="3348000" cy="2162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119847"/>
              <a:ext cx="3348000" cy="2162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8" name="矩形 37"/>
            <p:cNvSpPr/>
            <p:nvPr/>
          </p:nvSpPr>
          <p:spPr>
            <a:xfrm>
              <a:off x="-23530" y="3358338"/>
              <a:ext cx="3348000" cy="2162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9" name="矩形 38"/>
            <p:cNvSpPr/>
            <p:nvPr/>
          </p:nvSpPr>
          <p:spPr>
            <a:xfrm>
              <a:off x="-23530" y="3596829"/>
              <a:ext cx="3348000" cy="2162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620838" y="1384911"/>
            <a:ext cx="52371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D88A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xa Light"/>
              </a:rPr>
              <a:t>七年级下册</a:t>
            </a:r>
            <a:endParaRPr lang="en-US" altLang="zh-CN" sz="3600" b="1">
              <a:solidFill>
                <a:srgbClr val="D88A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xa Light"/>
            </a:endParaRPr>
          </a:p>
        </p:txBody>
      </p:sp>
      <p:grpSp>
        <p:nvGrpSpPr>
          <p:cNvPr id="3" name="组合 44"/>
          <p:cNvGrpSpPr>
            <a:grpSpLocks/>
          </p:cNvGrpSpPr>
          <p:nvPr/>
        </p:nvGrpSpPr>
        <p:grpSpPr bwMode="auto">
          <a:xfrm rot="-5400000">
            <a:off x="4684713" y="2960688"/>
            <a:ext cx="6775450" cy="914400"/>
            <a:chOff x="-23530" y="2881356"/>
            <a:chExt cx="3348000" cy="931705"/>
          </a:xfrm>
        </p:grpSpPr>
        <p:sp>
          <p:nvSpPr>
            <p:cNvPr id="46" name="矩形 45"/>
            <p:cNvSpPr/>
            <p:nvPr/>
          </p:nvSpPr>
          <p:spPr>
            <a:xfrm>
              <a:off x="-23530" y="2881357"/>
              <a:ext cx="3348000" cy="21675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47" name="矩形 46"/>
            <p:cNvSpPr/>
            <p:nvPr/>
          </p:nvSpPr>
          <p:spPr>
            <a:xfrm>
              <a:off x="-23530" y="3119135"/>
              <a:ext cx="3348000" cy="21675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48" name="矩形 47"/>
            <p:cNvSpPr/>
            <p:nvPr/>
          </p:nvSpPr>
          <p:spPr>
            <a:xfrm>
              <a:off x="-23530" y="3358531"/>
              <a:ext cx="3348000" cy="21675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49" name="矩形 48"/>
            <p:cNvSpPr/>
            <p:nvPr/>
          </p:nvSpPr>
          <p:spPr>
            <a:xfrm>
              <a:off x="-23530" y="3596311"/>
              <a:ext cx="3348000" cy="21675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3078" name="AutoShape 8" descr="http://img2.imgtn.bdimg.com/it/u=880575878,1470458444&amp;fm=21&amp;gp=0.jpg"/>
          <p:cNvSpPr>
            <a:spLocks noChangeAspect="1" noChangeArrowheads="1"/>
          </p:cNvSpPr>
          <p:nvPr/>
        </p:nvSpPr>
        <p:spPr bwMode="auto">
          <a:xfrm>
            <a:off x="1639888" y="-144463"/>
            <a:ext cx="2286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800">
              <a:latin typeface="Nexa Light"/>
            </a:endParaRPr>
          </a:p>
        </p:txBody>
      </p:sp>
      <p:sp>
        <p:nvSpPr>
          <p:cNvPr id="3079" name="AutoShape 10" descr="http://img2.imgtn.bdimg.com/it/u=880575878,1470458444&amp;fm=21&amp;gp=0.jpg"/>
          <p:cNvSpPr>
            <a:spLocks noChangeAspect="1" noChangeArrowheads="1"/>
          </p:cNvSpPr>
          <p:nvPr/>
        </p:nvSpPr>
        <p:spPr bwMode="auto">
          <a:xfrm>
            <a:off x="1639888" y="-144463"/>
            <a:ext cx="2286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800">
              <a:latin typeface="Nexa Light"/>
            </a:endParaRPr>
          </a:p>
        </p:txBody>
      </p:sp>
      <p:sp>
        <p:nvSpPr>
          <p:cNvPr id="3080" name="AutoShape 12" descr="http://img2.imgtn.bdimg.com/it/u=880575878,1470458444&amp;fm=21&amp;gp=0.jpg"/>
          <p:cNvSpPr>
            <a:spLocks noChangeAspect="1" noChangeArrowheads="1"/>
          </p:cNvSpPr>
          <p:nvPr/>
        </p:nvSpPr>
        <p:spPr bwMode="auto">
          <a:xfrm>
            <a:off x="1639888" y="-144463"/>
            <a:ext cx="2286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800">
              <a:latin typeface="Nexa Light"/>
            </a:endParaRPr>
          </a:p>
        </p:txBody>
      </p:sp>
      <p:sp>
        <p:nvSpPr>
          <p:cNvPr id="3081" name="AutoShape 14" descr="http://img2.imgtn.bdimg.com/it/u=880575878,1470458444&amp;fm=21&amp;gp=0.jpg"/>
          <p:cNvSpPr>
            <a:spLocks noChangeAspect="1" noChangeArrowheads="1"/>
          </p:cNvSpPr>
          <p:nvPr/>
        </p:nvSpPr>
        <p:spPr bwMode="auto">
          <a:xfrm>
            <a:off x="1639888" y="-144463"/>
            <a:ext cx="2286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800">
              <a:latin typeface="Nexa Light"/>
            </a:endParaRPr>
          </a:p>
        </p:txBody>
      </p:sp>
      <p:sp>
        <p:nvSpPr>
          <p:cNvPr id="3082" name="AutoShape 16" descr="http://img2.imgtn.bdimg.com/it/u=880575878,1470458444&amp;fm=21&amp;gp=0.jpg"/>
          <p:cNvSpPr>
            <a:spLocks noChangeAspect="1" noChangeArrowheads="1"/>
          </p:cNvSpPr>
          <p:nvPr/>
        </p:nvSpPr>
        <p:spPr bwMode="auto">
          <a:xfrm>
            <a:off x="1639888" y="-144463"/>
            <a:ext cx="2286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800">
              <a:latin typeface="Nexa Light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32"/>
          <p:cNvGrpSpPr>
            <a:grpSpLocks/>
          </p:cNvGrpSpPr>
          <p:nvPr/>
        </p:nvGrpSpPr>
        <p:grpSpPr bwMode="auto">
          <a:xfrm>
            <a:off x="1524000" y="17466"/>
            <a:ext cx="611188" cy="669925"/>
            <a:chOff x="-23530" y="2881356"/>
            <a:chExt cx="3348000" cy="931705"/>
          </a:xfrm>
        </p:grpSpPr>
        <p:sp>
          <p:nvSpPr>
            <p:cNvPr id="34" name="矩形 33"/>
            <p:cNvSpPr/>
            <p:nvPr/>
          </p:nvSpPr>
          <p:spPr>
            <a:xfrm>
              <a:off x="-23530" y="2881356"/>
              <a:ext cx="3348000" cy="216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-23530" y="3119802"/>
              <a:ext cx="3348000" cy="216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-23530" y="3358248"/>
              <a:ext cx="3348000" cy="2163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596693"/>
              <a:ext cx="3348000" cy="2163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13315" name="文本框 37"/>
          <p:cNvSpPr txBox="1">
            <a:spLocks noChangeArrowheads="1"/>
          </p:cNvSpPr>
          <p:nvPr/>
        </p:nvSpPr>
        <p:spPr bwMode="auto">
          <a:xfrm>
            <a:off x="2103438" y="44453"/>
            <a:ext cx="3198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chemeClr val="bg2"/>
                </a:solidFill>
                <a:ea typeface="宋体" pitchFamily="2" charset="-122"/>
              </a:rPr>
              <a:t>达标自测</a:t>
            </a:r>
            <a:endParaRPr lang="zh-CN" altLang="en-US" sz="36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316" name="组合 135"/>
          <p:cNvGrpSpPr>
            <a:grpSpLocks/>
          </p:cNvGrpSpPr>
          <p:nvPr/>
        </p:nvGrpSpPr>
        <p:grpSpPr bwMode="auto">
          <a:xfrm>
            <a:off x="1524003" y="6596066"/>
            <a:ext cx="9147175" cy="268287"/>
            <a:chOff x="-23530" y="2881356"/>
            <a:chExt cx="3348000" cy="931705"/>
          </a:xfrm>
        </p:grpSpPr>
        <p:sp>
          <p:nvSpPr>
            <p:cNvPr id="140" name="矩形 139"/>
            <p:cNvSpPr/>
            <p:nvPr/>
          </p:nvSpPr>
          <p:spPr>
            <a:xfrm>
              <a:off x="-23530" y="2881356"/>
              <a:ext cx="3348000" cy="215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-23530" y="3118416"/>
              <a:ext cx="3348000" cy="2150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-23530" y="3360990"/>
              <a:ext cx="3348000" cy="21501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-23530" y="3598053"/>
              <a:ext cx="3348000" cy="215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0" name="矩形 39"/>
          <p:cNvSpPr/>
          <p:nvPr/>
        </p:nvSpPr>
        <p:spPr>
          <a:xfrm>
            <a:off x="5253041" y="576263"/>
            <a:ext cx="5418137" cy="44450"/>
          </a:xfrm>
          <a:prstGeom prst="rect">
            <a:avLst/>
          </a:prstGeom>
          <a:gradFill flip="none" rotWithShape="1">
            <a:gsLst>
              <a:gs pos="25000">
                <a:srgbClr val="EDAC5D"/>
              </a:gs>
              <a:gs pos="0">
                <a:schemeClr val="accent3"/>
              </a:gs>
              <a:gs pos="25000">
                <a:schemeClr val="accent2"/>
              </a:gs>
              <a:gs pos="50000">
                <a:schemeClr val="accent2"/>
              </a:gs>
              <a:gs pos="100000">
                <a:schemeClr val="accent4"/>
              </a:gs>
              <a:gs pos="75000">
                <a:schemeClr val="accent4"/>
              </a:gs>
              <a:gs pos="74000">
                <a:schemeClr val="accent1"/>
              </a:gs>
              <a:gs pos="5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3318" name="TextBox 14"/>
          <p:cNvSpPr txBox="1">
            <a:spLocks noChangeArrowheads="1"/>
          </p:cNvSpPr>
          <p:nvPr/>
        </p:nvSpPr>
        <p:spPr bwMode="auto">
          <a:xfrm>
            <a:off x="1524000" y="569916"/>
            <a:ext cx="91440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3.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对下列病句修改，正确的一项是 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(        )</a:t>
            </a:r>
          </a:p>
          <a:p>
            <a:pPr eaLnBrk="1" hangingPunct="1"/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A.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政府不断继续加大财政投入，以解决农村义务教育经费短缺问题。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删去“问题”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)</a:t>
            </a:r>
          </a:p>
          <a:p>
            <a:pPr eaLnBrk="1" hangingPunct="1"/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B.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能否帮助孩子树立正确的财富观，是使他们形成良好人生观的关键。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在“是”字后面加上“能”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)</a:t>
            </a:r>
          </a:p>
          <a:p>
            <a:pPr eaLnBrk="1" hangingPunct="1"/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C.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第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49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届世界乒乓球锦标赛上，我国运动员获得了五个项目的比赛。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将“获得”改为“包揽”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)</a:t>
            </a:r>
          </a:p>
          <a:p>
            <a:pPr eaLnBrk="1" hangingPunct="1"/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D.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通过开展“每月少开一天车”的活动，可以使北京的空气更加清新。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删去“通过”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)</a:t>
            </a:r>
            <a:endParaRPr lang="zh-CN" altLang="en-US" sz="3200" dirty="0">
              <a:solidFill>
                <a:schemeClr val="bg2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0" name="TextBox 29"/>
          <p:cNvSpPr txBox="1">
            <a:spLocks noChangeArrowheads="1"/>
          </p:cNvSpPr>
          <p:nvPr/>
        </p:nvSpPr>
        <p:spPr bwMode="auto">
          <a:xfrm>
            <a:off x="8291516" y="557213"/>
            <a:ext cx="942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ea typeface="宋体" pitchFamily="2" charset="-122"/>
              </a:rPr>
              <a:t>D</a:t>
            </a:r>
            <a:endParaRPr lang="zh-CN" altLang="en-US" sz="3200" b="1">
              <a:solidFill>
                <a:srgbClr val="FF0000"/>
              </a:solidFill>
              <a:ea typeface="宋体" pitchFamily="2" charset="-122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32"/>
          <p:cNvGrpSpPr>
            <a:grpSpLocks/>
          </p:cNvGrpSpPr>
          <p:nvPr/>
        </p:nvGrpSpPr>
        <p:grpSpPr bwMode="auto">
          <a:xfrm>
            <a:off x="1524000" y="17466"/>
            <a:ext cx="611188" cy="669925"/>
            <a:chOff x="-23530" y="2881356"/>
            <a:chExt cx="3348000" cy="931705"/>
          </a:xfrm>
        </p:grpSpPr>
        <p:sp>
          <p:nvSpPr>
            <p:cNvPr id="34" name="矩形 33"/>
            <p:cNvSpPr/>
            <p:nvPr/>
          </p:nvSpPr>
          <p:spPr>
            <a:xfrm>
              <a:off x="-23530" y="2881356"/>
              <a:ext cx="3348000" cy="216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-23530" y="3119802"/>
              <a:ext cx="3348000" cy="216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-23530" y="3358248"/>
              <a:ext cx="3348000" cy="2163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596693"/>
              <a:ext cx="3348000" cy="2163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14339" name="文本框 37"/>
          <p:cNvSpPr txBox="1">
            <a:spLocks noChangeArrowheads="1"/>
          </p:cNvSpPr>
          <p:nvPr/>
        </p:nvSpPr>
        <p:spPr bwMode="auto">
          <a:xfrm>
            <a:off x="2103438" y="44453"/>
            <a:ext cx="3198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chemeClr val="bg2"/>
                </a:solidFill>
                <a:ea typeface="宋体" pitchFamily="2" charset="-122"/>
              </a:rPr>
              <a:t>达标自测</a:t>
            </a:r>
            <a:endParaRPr lang="zh-CN" altLang="en-US" sz="36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340" name="组合 135"/>
          <p:cNvGrpSpPr>
            <a:grpSpLocks/>
          </p:cNvGrpSpPr>
          <p:nvPr/>
        </p:nvGrpSpPr>
        <p:grpSpPr bwMode="auto">
          <a:xfrm>
            <a:off x="1524003" y="6596066"/>
            <a:ext cx="9147175" cy="268287"/>
            <a:chOff x="-23530" y="2881356"/>
            <a:chExt cx="3348000" cy="931705"/>
          </a:xfrm>
        </p:grpSpPr>
        <p:sp>
          <p:nvSpPr>
            <p:cNvPr id="140" name="矩形 139"/>
            <p:cNvSpPr/>
            <p:nvPr/>
          </p:nvSpPr>
          <p:spPr>
            <a:xfrm>
              <a:off x="-23530" y="2881356"/>
              <a:ext cx="3348000" cy="215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-23530" y="3118416"/>
              <a:ext cx="3348000" cy="2150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-23530" y="3360990"/>
              <a:ext cx="3348000" cy="21501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-23530" y="3598053"/>
              <a:ext cx="3348000" cy="215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0" name="矩形 39"/>
          <p:cNvSpPr/>
          <p:nvPr/>
        </p:nvSpPr>
        <p:spPr>
          <a:xfrm>
            <a:off x="5253041" y="576263"/>
            <a:ext cx="5418137" cy="44450"/>
          </a:xfrm>
          <a:prstGeom prst="rect">
            <a:avLst/>
          </a:prstGeom>
          <a:gradFill flip="none" rotWithShape="1">
            <a:gsLst>
              <a:gs pos="25000">
                <a:srgbClr val="EDAC5D"/>
              </a:gs>
              <a:gs pos="0">
                <a:schemeClr val="accent3"/>
              </a:gs>
              <a:gs pos="25000">
                <a:schemeClr val="accent2"/>
              </a:gs>
              <a:gs pos="50000">
                <a:schemeClr val="accent2"/>
              </a:gs>
              <a:gs pos="100000">
                <a:schemeClr val="accent4"/>
              </a:gs>
              <a:gs pos="75000">
                <a:schemeClr val="accent4"/>
              </a:gs>
              <a:gs pos="74000">
                <a:schemeClr val="accent1"/>
              </a:gs>
              <a:gs pos="5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4342" name="TextBox 14"/>
          <p:cNvSpPr txBox="1">
            <a:spLocks noChangeArrowheads="1"/>
          </p:cNvSpPr>
          <p:nvPr/>
        </p:nvSpPr>
        <p:spPr bwMode="auto">
          <a:xfrm>
            <a:off x="1524000" y="852491"/>
            <a:ext cx="91440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sz="3200">
                <a:solidFill>
                  <a:schemeClr val="bg2"/>
                </a:solidFill>
                <a:ea typeface="宋体" pitchFamily="2" charset="-122"/>
              </a:rPr>
              <a:t>4.</a:t>
            </a:r>
            <a:r>
              <a:rPr lang="zh-CN" altLang="en-US" sz="3200">
                <a:solidFill>
                  <a:schemeClr val="bg2"/>
                </a:solidFill>
                <a:ea typeface="宋体" pitchFamily="2" charset="-122"/>
              </a:rPr>
              <a:t>仿照下面一节诗的句式，以“假如生活欺骗了你”开头，写一节蕴含哲理的诗。</a:t>
            </a:r>
          </a:p>
          <a:p>
            <a:pPr eaLnBrk="1" hangingPunct="1"/>
            <a:r>
              <a:rPr lang="zh-CN" altLang="en-US" sz="3200">
                <a:solidFill>
                  <a:schemeClr val="bg2"/>
                </a:solidFill>
                <a:ea typeface="宋体" pitchFamily="2" charset="-122"/>
              </a:rPr>
              <a:t>例：假如生活欺骗了你</a:t>
            </a:r>
            <a:r>
              <a:rPr lang="en-US" altLang="zh-CN" sz="3200">
                <a:solidFill>
                  <a:schemeClr val="bg2"/>
                </a:solidFill>
                <a:ea typeface="宋体" pitchFamily="2" charset="-122"/>
              </a:rPr>
              <a:t>,</a:t>
            </a:r>
            <a:r>
              <a:rPr lang="zh-CN" altLang="en-US" sz="3200">
                <a:solidFill>
                  <a:schemeClr val="bg2"/>
                </a:solidFill>
                <a:ea typeface="宋体" pitchFamily="2" charset="-122"/>
              </a:rPr>
              <a:t>不要悲伤</a:t>
            </a:r>
            <a:r>
              <a:rPr lang="en-US" altLang="zh-CN" sz="3200">
                <a:solidFill>
                  <a:schemeClr val="bg2"/>
                </a:solidFill>
                <a:ea typeface="宋体" pitchFamily="2" charset="-122"/>
              </a:rPr>
              <a:t>,</a:t>
            </a:r>
            <a:r>
              <a:rPr lang="zh-CN" altLang="en-US" sz="3200">
                <a:solidFill>
                  <a:schemeClr val="bg2"/>
                </a:solidFill>
                <a:ea typeface="宋体" pitchFamily="2" charset="-122"/>
              </a:rPr>
              <a:t>不要心急</a:t>
            </a:r>
            <a:r>
              <a:rPr lang="en-US" altLang="zh-CN" sz="3200">
                <a:solidFill>
                  <a:schemeClr val="bg2"/>
                </a:solidFill>
                <a:ea typeface="宋体" pitchFamily="2" charset="-122"/>
              </a:rPr>
              <a:t>!</a:t>
            </a:r>
            <a:r>
              <a:rPr lang="zh-CN" altLang="en-US" sz="3200">
                <a:solidFill>
                  <a:schemeClr val="bg2"/>
                </a:solidFill>
                <a:ea typeface="宋体" pitchFamily="2" charset="-122"/>
              </a:rPr>
              <a:t>忧郁的日子里需要镇静：相信吧</a:t>
            </a:r>
            <a:r>
              <a:rPr lang="en-US" altLang="zh-CN" sz="3200">
                <a:solidFill>
                  <a:schemeClr val="bg2"/>
                </a:solidFill>
                <a:ea typeface="宋体" pitchFamily="2" charset="-122"/>
              </a:rPr>
              <a:t>,</a:t>
            </a:r>
            <a:r>
              <a:rPr lang="zh-CN" altLang="en-US" sz="3200">
                <a:solidFill>
                  <a:schemeClr val="bg2"/>
                </a:solidFill>
                <a:ea typeface="宋体" pitchFamily="2" charset="-122"/>
              </a:rPr>
              <a:t>快乐的日子将会来临。</a:t>
            </a:r>
          </a:p>
          <a:p>
            <a:pPr eaLnBrk="1" hangingPunct="1"/>
            <a:r>
              <a:rPr lang="zh-CN" altLang="en-US" sz="3200">
                <a:solidFill>
                  <a:schemeClr val="bg2"/>
                </a:solidFill>
                <a:ea typeface="宋体" pitchFamily="2" charset="-122"/>
              </a:rPr>
              <a:t>假如生活欺骗了你， </a:t>
            </a:r>
            <a:r>
              <a:rPr lang="en-US" altLang="zh-CN" sz="3200">
                <a:solidFill>
                  <a:schemeClr val="bg2"/>
                </a:solidFill>
                <a:ea typeface="宋体" pitchFamily="2" charset="-122"/>
              </a:rPr>
              <a:t>______________</a:t>
            </a:r>
            <a:r>
              <a:rPr lang="zh-CN" altLang="en-US" sz="3200">
                <a:solidFill>
                  <a:schemeClr val="bg2"/>
                </a:solidFill>
                <a:ea typeface="宋体" pitchFamily="2" charset="-122"/>
              </a:rPr>
              <a:t>  </a:t>
            </a:r>
            <a:r>
              <a:rPr lang="en-US" altLang="zh-CN" sz="3200">
                <a:solidFill>
                  <a:schemeClr val="bg2"/>
                </a:solidFill>
                <a:ea typeface="宋体" pitchFamily="2" charset="-122"/>
              </a:rPr>
              <a:t>,</a:t>
            </a:r>
            <a:r>
              <a:rPr lang="zh-CN" altLang="en-US" sz="3200">
                <a:solidFill>
                  <a:schemeClr val="bg2"/>
                </a:solidFill>
                <a:ea typeface="宋体" pitchFamily="2" charset="-122"/>
              </a:rPr>
              <a:t> </a:t>
            </a:r>
            <a:r>
              <a:rPr lang="en-US" altLang="zh-CN" sz="3200">
                <a:solidFill>
                  <a:schemeClr val="bg2"/>
                </a:solidFill>
                <a:ea typeface="宋体" pitchFamily="2" charset="-122"/>
              </a:rPr>
              <a:t>____</a:t>
            </a:r>
            <a:r>
              <a:rPr lang="zh-CN" altLang="en-US" sz="3200">
                <a:solidFill>
                  <a:schemeClr val="bg2"/>
                </a:solidFill>
                <a:ea typeface="宋体" pitchFamily="2" charset="-122"/>
              </a:rPr>
              <a:t>  </a:t>
            </a:r>
            <a:r>
              <a:rPr lang="en-US" altLang="zh-CN" sz="3200">
                <a:solidFill>
                  <a:schemeClr val="bg2"/>
                </a:solidFill>
                <a:ea typeface="宋体" pitchFamily="2" charset="-122"/>
              </a:rPr>
              <a:t>________________!________:______________, __________________</a:t>
            </a:r>
            <a:r>
              <a:rPr lang="zh-CN" altLang="en-US" sz="3200">
                <a:solidFill>
                  <a:schemeClr val="bg2"/>
                </a:solidFill>
                <a:ea typeface="宋体" pitchFamily="2" charset="-122"/>
              </a:rPr>
              <a:t> 。</a:t>
            </a:r>
          </a:p>
        </p:txBody>
      </p:sp>
      <p:sp>
        <p:nvSpPr>
          <p:cNvPr id="20" name="TextBox 29"/>
          <p:cNvSpPr txBox="1">
            <a:spLocks noChangeArrowheads="1"/>
          </p:cNvSpPr>
          <p:nvPr/>
        </p:nvSpPr>
        <p:spPr bwMode="auto">
          <a:xfrm>
            <a:off x="1687516" y="4657728"/>
            <a:ext cx="84423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ea typeface="宋体" pitchFamily="2" charset="-122"/>
              </a:rPr>
              <a:t>假如生活欺骗了你</a:t>
            </a:r>
            <a:r>
              <a:rPr lang="en-US" altLang="zh-CN" sz="3200" b="1">
                <a:solidFill>
                  <a:srgbClr val="FF0000"/>
                </a:solidFill>
                <a:ea typeface="宋体" pitchFamily="2" charset="-122"/>
              </a:rPr>
              <a:t>,</a:t>
            </a:r>
            <a:r>
              <a:rPr lang="zh-CN" altLang="en-US" sz="3200" b="1">
                <a:solidFill>
                  <a:srgbClr val="FF0000"/>
                </a:solidFill>
                <a:ea typeface="宋体" pitchFamily="2" charset="-122"/>
              </a:rPr>
              <a:t>不要迷茫</a:t>
            </a:r>
            <a:r>
              <a:rPr lang="en-US" altLang="zh-CN" sz="3200" b="1">
                <a:solidFill>
                  <a:srgbClr val="FF0000"/>
                </a:solidFill>
                <a:ea typeface="宋体" pitchFamily="2" charset="-122"/>
              </a:rPr>
              <a:t>,</a:t>
            </a:r>
            <a:r>
              <a:rPr lang="zh-CN" altLang="en-US" sz="3200" b="1">
                <a:solidFill>
                  <a:srgbClr val="FF0000"/>
                </a:solidFill>
                <a:ea typeface="宋体" pitchFamily="2" charset="-122"/>
              </a:rPr>
              <a:t>不要放弃</a:t>
            </a:r>
            <a:r>
              <a:rPr lang="en-US" altLang="zh-CN" sz="3200" b="1">
                <a:solidFill>
                  <a:srgbClr val="FF0000"/>
                </a:solidFill>
                <a:ea typeface="宋体" pitchFamily="2" charset="-122"/>
              </a:rPr>
              <a:t>!</a:t>
            </a:r>
            <a:r>
              <a:rPr lang="zh-CN" altLang="en-US" sz="3200" b="1">
                <a:solidFill>
                  <a:srgbClr val="FF0000"/>
                </a:solidFill>
                <a:ea typeface="宋体" pitchFamily="2" charset="-122"/>
              </a:rPr>
              <a:t>彷徨的日子里需要坚强：相信吧</a:t>
            </a:r>
            <a:r>
              <a:rPr lang="en-US" altLang="zh-CN" sz="3200" b="1">
                <a:solidFill>
                  <a:srgbClr val="FF0000"/>
                </a:solidFill>
                <a:ea typeface="宋体" pitchFamily="2" charset="-122"/>
              </a:rPr>
              <a:t>,</a:t>
            </a:r>
            <a:r>
              <a:rPr lang="zh-CN" altLang="en-US" sz="3200" b="1">
                <a:solidFill>
                  <a:srgbClr val="FF0000"/>
                </a:solidFill>
                <a:ea typeface="宋体" pitchFamily="2" charset="-122"/>
              </a:rPr>
              <a:t>光明其实就在前方。</a:t>
            </a: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3765550" y="2959103"/>
            <a:ext cx="3314700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>
                <a:solidFill>
                  <a:srgbClr val="F7C17F"/>
                </a:solidFill>
                <a:latin typeface="+mj-ea"/>
                <a:ea typeface="+mj-ea"/>
                <a:cs typeface="+mn-cs"/>
              </a:rPr>
              <a:t>课内精读</a:t>
            </a:r>
          </a:p>
        </p:txBody>
      </p:sp>
      <p:sp>
        <p:nvSpPr>
          <p:cNvPr id="32" name="文本框 1"/>
          <p:cNvSpPr txBox="1"/>
          <p:nvPr/>
        </p:nvSpPr>
        <p:spPr>
          <a:xfrm>
            <a:off x="2611438" y="250828"/>
            <a:ext cx="13700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accent1"/>
                </a:solidFill>
                <a:latin typeface="+mj-ea"/>
                <a:ea typeface="+mj-ea"/>
                <a:cs typeface="+mn-cs"/>
              </a:rPr>
              <a:t>目录</a:t>
            </a:r>
          </a:p>
        </p:txBody>
      </p:sp>
      <p:sp>
        <p:nvSpPr>
          <p:cNvPr id="33" name="文本框 5"/>
          <p:cNvSpPr txBox="1">
            <a:spLocks noChangeArrowheads="1"/>
          </p:cNvSpPr>
          <p:nvPr/>
        </p:nvSpPr>
        <p:spPr bwMode="auto">
          <a:xfrm>
            <a:off x="3781425" y="295275"/>
            <a:ext cx="1866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sz="3200">
                <a:solidFill>
                  <a:schemeClr val="accent2"/>
                </a:solidFill>
                <a:latin typeface="Nexa Light"/>
              </a:rPr>
              <a:t>contents</a:t>
            </a:r>
            <a:endParaRPr lang="zh-CN" altLang="en-US" sz="3200">
              <a:solidFill>
                <a:schemeClr val="accent2"/>
              </a:solidFill>
              <a:latin typeface="Nexa Light"/>
            </a:endParaRPr>
          </a:p>
        </p:txBody>
      </p:sp>
      <p:grpSp>
        <p:nvGrpSpPr>
          <p:cNvPr id="2" name="组合 33"/>
          <p:cNvGrpSpPr>
            <a:grpSpLocks/>
          </p:cNvGrpSpPr>
          <p:nvPr/>
        </p:nvGrpSpPr>
        <p:grpSpPr bwMode="auto">
          <a:xfrm>
            <a:off x="1533528" y="249238"/>
            <a:ext cx="1077913" cy="823912"/>
            <a:chOff x="-23530" y="2881356"/>
            <a:chExt cx="3348000" cy="931705"/>
          </a:xfrm>
        </p:grpSpPr>
        <p:sp>
          <p:nvSpPr>
            <p:cNvPr id="35" name="矩形 34"/>
            <p:cNvSpPr/>
            <p:nvPr/>
          </p:nvSpPr>
          <p:spPr>
            <a:xfrm>
              <a:off x="-23530" y="2881356"/>
              <a:ext cx="3348000" cy="21542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120116"/>
              <a:ext cx="3348000" cy="2154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8" name="矩形 37"/>
            <p:cNvSpPr/>
            <p:nvPr/>
          </p:nvSpPr>
          <p:spPr>
            <a:xfrm>
              <a:off x="-23530" y="3358878"/>
              <a:ext cx="3348000" cy="21542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9" name="矩形 38"/>
            <p:cNvSpPr/>
            <p:nvPr/>
          </p:nvSpPr>
          <p:spPr>
            <a:xfrm>
              <a:off x="-23530" y="3597638"/>
              <a:ext cx="3348000" cy="21542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cxnSp>
        <p:nvCxnSpPr>
          <p:cNvPr id="41" name="直接连接符 40"/>
          <p:cNvCxnSpPr/>
          <p:nvPr/>
        </p:nvCxnSpPr>
        <p:spPr>
          <a:xfrm>
            <a:off x="3852863" y="401638"/>
            <a:ext cx="0" cy="468312"/>
          </a:xfrm>
          <a:prstGeom prst="line">
            <a:avLst/>
          </a:prstGeom>
          <a:ln>
            <a:solidFill>
              <a:schemeClr val="accent1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11813" y="547691"/>
            <a:ext cx="5059362" cy="73025"/>
            <a:chOff x="4088325" y="548178"/>
            <a:chExt cx="5058157" cy="72000"/>
          </a:xfrm>
        </p:grpSpPr>
        <p:cxnSp>
          <p:nvCxnSpPr>
            <p:cNvPr id="40" name="直接连接符 39"/>
            <p:cNvCxnSpPr>
              <a:stCxn id="33" idx="3"/>
            </p:cNvCxnSpPr>
            <p:nvPr/>
          </p:nvCxnSpPr>
          <p:spPr>
            <a:xfrm flipV="1">
              <a:off x="4124828" y="587308"/>
              <a:ext cx="502165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椭圆 41"/>
            <p:cNvSpPr/>
            <p:nvPr/>
          </p:nvSpPr>
          <p:spPr>
            <a:xfrm>
              <a:off x="4088325" y="548178"/>
              <a:ext cx="71420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grpSp>
        <p:nvGrpSpPr>
          <p:cNvPr id="4" name="组合 2"/>
          <p:cNvGrpSpPr>
            <a:grpSpLocks/>
          </p:cNvGrpSpPr>
          <p:nvPr/>
        </p:nvGrpSpPr>
        <p:grpSpPr bwMode="auto">
          <a:xfrm>
            <a:off x="1524000" y="6554791"/>
            <a:ext cx="5894388" cy="71437"/>
            <a:chOff x="0" y="6554245"/>
            <a:chExt cx="5893832" cy="7200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0" y="6591045"/>
              <a:ext cx="5858910" cy="80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/>
            <p:nvPr/>
          </p:nvSpPr>
          <p:spPr>
            <a:xfrm>
              <a:off x="5822401" y="6554245"/>
              <a:ext cx="71431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grpSp>
        <p:nvGrpSpPr>
          <p:cNvPr id="5" name="组合 24"/>
          <p:cNvGrpSpPr>
            <a:grpSpLocks/>
          </p:cNvGrpSpPr>
          <p:nvPr/>
        </p:nvGrpSpPr>
        <p:grpSpPr bwMode="auto">
          <a:xfrm>
            <a:off x="7289803" y="1949453"/>
            <a:ext cx="3059113" cy="3059113"/>
            <a:chOff x="8484967" y="2015595"/>
            <a:chExt cx="3011709" cy="3011708"/>
          </a:xfrm>
        </p:grpSpPr>
        <p:pic>
          <p:nvPicPr>
            <p:cNvPr id="16394" name="图片 3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4967" y="2015595"/>
              <a:ext cx="3011708" cy="3011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5" name="图片 3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819" r="26266" b="21449"/>
            <a:stretch>
              <a:fillRect/>
            </a:stretch>
          </p:blipFill>
          <p:spPr bwMode="auto">
            <a:xfrm>
              <a:off x="9437885" y="2015595"/>
              <a:ext cx="2058791" cy="3011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1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37"/>
          <p:cNvSpPr txBox="1">
            <a:spLocks noChangeArrowheads="1"/>
          </p:cNvSpPr>
          <p:nvPr/>
        </p:nvSpPr>
        <p:spPr bwMode="auto">
          <a:xfrm>
            <a:off x="2103438" y="44453"/>
            <a:ext cx="3198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ea typeface="宋体" pitchFamily="2" charset="-122"/>
              </a:rPr>
              <a:t>课内精读</a:t>
            </a:r>
            <a:endParaRPr lang="zh-CN" altLang="en-US" sz="3600" b="1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411" name="组合 135"/>
          <p:cNvGrpSpPr>
            <a:grpSpLocks/>
          </p:cNvGrpSpPr>
          <p:nvPr/>
        </p:nvGrpSpPr>
        <p:grpSpPr bwMode="auto">
          <a:xfrm>
            <a:off x="1524003" y="6596066"/>
            <a:ext cx="9147175" cy="268287"/>
            <a:chOff x="-23530" y="2881356"/>
            <a:chExt cx="3348000" cy="931705"/>
          </a:xfrm>
        </p:grpSpPr>
        <p:sp>
          <p:nvSpPr>
            <p:cNvPr id="140" name="矩形 139"/>
            <p:cNvSpPr/>
            <p:nvPr/>
          </p:nvSpPr>
          <p:spPr>
            <a:xfrm>
              <a:off x="-23530" y="2881356"/>
              <a:ext cx="3348000" cy="215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-23530" y="3118416"/>
              <a:ext cx="3348000" cy="2150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-23530" y="3360990"/>
              <a:ext cx="3348000" cy="21501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-23530" y="3598053"/>
              <a:ext cx="3348000" cy="215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0" name="矩形 39"/>
          <p:cNvSpPr/>
          <p:nvPr/>
        </p:nvSpPr>
        <p:spPr>
          <a:xfrm>
            <a:off x="5253041" y="576263"/>
            <a:ext cx="5418137" cy="44450"/>
          </a:xfrm>
          <a:prstGeom prst="rect">
            <a:avLst/>
          </a:prstGeom>
          <a:gradFill flip="none" rotWithShape="1">
            <a:gsLst>
              <a:gs pos="25000">
                <a:srgbClr val="EDAC5D"/>
              </a:gs>
              <a:gs pos="0">
                <a:schemeClr val="accent3"/>
              </a:gs>
              <a:gs pos="25000">
                <a:schemeClr val="accent2"/>
              </a:gs>
              <a:gs pos="50000">
                <a:schemeClr val="accent2"/>
              </a:gs>
              <a:gs pos="100000">
                <a:schemeClr val="accent4"/>
              </a:gs>
              <a:gs pos="75000">
                <a:schemeClr val="accent4"/>
              </a:gs>
              <a:gs pos="74000">
                <a:schemeClr val="accent1"/>
              </a:gs>
              <a:gs pos="5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grpSp>
        <p:nvGrpSpPr>
          <p:cNvPr id="17413" name="组合 32"/>
          <p:cNvGrpSpPr>
            <a:grpSpLocks/>
          </p:cNvGrpSpPr>
          <p:nvPr/>
        </p:nvGrpSpPr>
        <p:grpSpPr bwMode="auto">
          <a:xfrm>
            <a:off x="1524000" y="161928"/>
            <a:ext cx="611188" cy="669925"/>
            <a:chOff x="-23530" y="2881356"/>
            <a:chExt cx="3348000" cy="931705"/>
          </a:xfrm>
        </p:grpSpPr>
        <p:sp>
          <p:nvSpPr>
            <p:cNvPr id="34" name="矩形 33"/>
            <p:cNvSpPr/>
            <p:nvPr/>
          </p:nvSpPr>
          <p:spPr>
            <a:xfrm>
              <a:off x="-23530" y="2881356"/>
              <a:ext cx="3348000" cy="216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-23530" y="3119802"/>
              <a:ext cx="3348000" cy="216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-23530" y="3358248"/>
              <a:ext cx="3348000" cy="2163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596693"/>
              <a:ext cx="3348000" cy="2163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17414" name="TextBox 15"/>
          <p:cNvSpPr txBox="1">
            <a:spLocks noChangeArrowheads="1"/>
          </p:cNvSpPr>
          <p:nvPr/>
        </p:nvSpPr>
        <p:spPr bwMode="auto">
          <a:xfrm>
            <a:off x="1524000" y="741366"/>
            <a:ext cx="8769350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200" b="1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假如生活欺骗了你</a:t>
            </a:r>
          </a:p>
          <a:p>
            <a:pPr algn="ctr"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普希金</a:t>
            </a: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假如生活欺骗了你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,</a:t>
            </a: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不要悲伤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不要心急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! </a:t>
            </a: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忧郁的日子里须要镇静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: </a:t>
            </a: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相信吧，快乐的日子将会来临。</a:t>
            </a:r>
          </a:p>
          <a:p>
            <a:pPr eaLnBrk="1" hangingPunct="1"/>
            <a:endParaRPr lang="zh-CN" altLang="en-US" sz="3200" dirty="0">
              <a:solidFill>
                <a:schemeClr val="bg2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心儿永远向往着未来；</a:t>
            </a: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现在却常是忧郁：</a:t>
            </a: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一切都是瞬息，一切都将会过去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;</a:t>
            </a: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而那过去了的，就会成为亲切的怀念。</a:t>
            </a: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37"/>
          <p:cNvSpPr txBox="1">
            <a:spLocks noChangeArrowheads="1"/>
          </p:cNvSpPr>
          <p:nvPr/>
        </p:nvSpPr>
        <p:spPr bwMode="auto">
          <a:xfrm>
            <a:off x="2103438" y="44453"/>
            <a:ext cx="3198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ea typeface="宋体" pitchFamily="2" charset="-122"/>
              </a:rPr>
              <a:t>课内精读</a:t>
            </a:r>
            <a:endParaRPr lang="zh-CN" altLang="en-US" sz="3600" b="1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435" name="组合 135"/>
          <p:cNvGrpSpPr>
            <a:grpSpLocks/>
          </p:cNvGrpSpPr>
          <p:nvPr/>
        </p:nvGrpSpPr>
        <p:grpSpPr bwMode="auto">
          <a:xfrm>
            <a:off x="1524003" y="6596066"/>
            <a:ext cx="9147175" cy="268287"/>
            <a:chOff x="-23530" y="2881356"/>
            <a:chExt cx="3348000" cy="931705"/>
          </a:xfrm>
        </p:grpSpPr>
        <p:sp>
          <p:nvSpPr>
            <p:cNvPr id="140" name="矩形 139"/>
            <p:cNvSpPr/>
            <p:nvPr/>
          </p:nvSpPr>
          <p:spPr>
            <a:xfrm>
              <a:off x="-23530" y="2881356"/>
              <a:ext cx="3348000" cy="215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-23530" y="3118416"/>
              <a:ext cx="3348000" cy="2150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-23530" y="3360990"/>
              <a:ext cx="3348000" cy="21501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-23530" y="3598053"/>
              <a:ext cx="3348000" cy="215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0" name="矩形 39"/>
          <p:cNvSpPr/>
          <p:nvPr/>
        </p:nvSpPr>
        <p:spPr>
          <a:xfrm>
            <a:off x="5253041" y="576263"/>
            <a:ext cx="5418137" cy="44450"/>
          </a:xfrm>
          <a:prstGeom prst="rect">
            <a:avLst/>
          </a:prstGeom>
          <a:gradFill flip="none" rotWithShape="1">
            <a:gsLst>
              <a:gs pos="25000">
                <a:srgbClr val="EDAC5D"/>
              </a:gs>
              <a:gs pos="0">
                <a:schemeClr val="accent3"/>
              </a:gs>
              <a:gs pos="25000">
                <a:schemeClr val="accent2"/>
              </a:gs>
              <a:gs pos="50000">
                <a:schemeClr val="accent2"/>
              </a:gs>
              <a:gs pos="100000">
                <a:schemeClr val="accent4"/>
              </a:gs>
              <a:gs pos="75000">
                <a:schemeClr val="accent4"/>
              </a:gs>
              <a:gs pos="74000">
                <a:schemeClr val="accent1"/>
              </a:gs>
              <a:gs pos="5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grpSp>
        <p:nvGrpSpPr>
          <p:cNvPr id="18437" name="组合 32"/>
          <p:cNvGrpSpPr>
            <a:grpSpLocks/>
          </p:cNvGrpSpPr>
          <p:nvPr/>
        </p:nvGrpSpPr>
        <p:grpSpPr bwMode="auto">
          <a:xfrm>
            <a:off x="1524000" y="161928"/>
            <a:ext cx="611188" cy="669925"/>
            <a:chOff x="-23530" y="2881356"/>
            <a:chExt cx="3348000" cy="931705"/>
          </a:xfrm>
        </p:grpSpPr>
        <p:sp>
          <p:nvSpPr>
            <p:cNvPr id="34" name="矩形 33"/>
            <p:cNvSpPr/>
            <p:nvPr/>
          </p:nvSpPr>
          <p:spPr>
            <a:xfrm>
              <a:off x="-23530" y="2881356"/>
              <a:ext cx="3348000" cy="216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-23530" y="3119802"/>
              <a:ext cx="3348000" cy="216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-23530" y="3358248"/>
              <a:ext cx="3348000" cy="2163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596693"/>
              <a:ext cx="3348000" cy="2163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18438" name="TextBox 15"/>
          <p:cNvSpPr txBox="1">
            <a:spLocks noChangeArrowheads="1"/>
          </p:cNvSpPr>
          <p:nvPr/>
        </p:nvSpPr>
        <p:spPr bwMode="auto">
          <a:xfrm>
            <a:off x="1524000" y="854075"/>
            <a:ext cx="876935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你认为“假如生活欺骗了你”一句中的“你”指的是哪些人？ 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__________________________________________</a:t>
            </a:r>
            <a:r>
              <a:rPr lang="en-US" altLang="zh-CN" sz="3200" b="1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这首诗蕴含了什么道理？试着谈谈你的理解。 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______________________________________________________________________________________________________________________________</a:t>
            </a:r>
          </a:p>
        </p:txBody>
      </p:sp>
      <p:sp>
        <p:nvSpPr>
          <p:cNvPr id="18" name="TextBox 29"/>
          <p:cNvSpPr txBox="1">
            <a:spLocks noChangeArrowheads="1"/>
          </p:cNvSpPr>
          <p:nvPr/>
        </p:nvSpPr>
        <p:spPr bwMode="auto">
          <a:xfrm>
            <a:off x="1524000" y="1843088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ea typeface="宋体" pitchFamily="2" charset="-122"/>
              </a:rPr>
              <a:t>生活中所有不顺利，碰到困难、挫折的人。</a:t>
            </a:r>
          </a:p>
        </p:txBody>
      </p:sp>
      <p:sp>
        <p:nvSpPr>
          <p:cNvPr id="19" name="TextBox 29"/>
          <p:cNvSpPr txBox="1">
            <a:spLocks noChangeArrowheads="1"/>
          </p:cNvSpPr>
          <p:nvPr/>
        </p:nvSpPr>
        <p:spPr bwMode="auto">
          <a:xfrm>
            <a:off x="1524000" y="2813050"/>
            <a:ext cx="9144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ea typeface="宋体" pitchFamily="2" charset="-122"/>
              </a:rPr>
              <a:t>这首诗告诉我们要勇敢乐观地面对生活中的失败、困难，或当生活中出现不顺利，并不被别人理解时，要勇敢乐观地去面对它。</a:t>
            </a: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37"/>
          <p:cNvSpPr txBox="1">
            <a:spLocks noChangeArrowheads="1"/>
          </p:cNvSpPr>
          <p:nvPr/>
        </p:nvSpPr>
        <p:spPr bwMode="auto">
          <a:xfrm>
            <a:off x="2103438" y="44453"/>
            <a:ext cx="3198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ea typeface="宋体" pitchFamily="2" charset="-122"/>
              </a:rPr>
              <a:t>课内精读</a:t>
            </a:r>
            <a:endParaRPr lang="zh-CN" altLang="en-US" sz="3600" b="1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9459" name="组合 135"/>
          <p:cNvGrpSpPr>
            <a:grpSpLocks/>
          </p:cNvGrpSpPr>
          <p:nvPr/>
        </p:nvGrpSpPr>
        <p:grpSpPr bwMode="auto">
          <a:xfrm>
            <a:off x="1524003" y="6596066"/>
            <a:ext cx="9147175" cy="268287"/>
            <a:chOff x="-23530" y="2881356"/>
            <a:chExt cx="3348000" cy="931705"/>
          </a:xfrm>
        </p:grpSpPr>
        <p:sp>
          <p:nvSpPr>
            <p:cNvPr id="140" name="矩形 139"/>
            <p:cNvSpPr/>
            <p:nvPr/>
          </p:nvSpPr>
          <p:spPr>
            <a:xfrm>
              <a:off x="-23530" y="2881356"/>
              <a:ext cx="3348000" cy="215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-23530" y="3118416"/>
              <a:ext cx="3348000" cy="2150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-23530" y="3360990"/>
              <a:ext cx="3348000" cy="21501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-23530" y="3598053"/>
              <a:ext cx="3348000" cy="215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0" name="矩形 39"/>
          <p:cNvSpPr/>
          <p:nvPr/>
        </p:nvSpPr>
        <p:spPr>
          <a:xfrm>
            <a:off x="5253041" y="576263"/>
            <a:ext cx="5418137" cy="44450"/>
          </a:xfrm>
          <a:prstGeom prst="rect">
            <a:avLst/>
          </a:prstGeom>
          <a:gradFill flip="none" rotWithShape="1">
            <a:gsLst>
              <a:gs pos="25000">
                <a:srgbClr val="EDAC5D"/>
              </a:gs>
              <a:gs pos="0">
                <a:schemeClr val="accent3"/>
              </a:gs>
              <a:gs pos="25000">
                <a:schemeClr val="accent2"/>
              </a:gs>
              <a:gs pos="50000">
                <a:schemeClr val="accent2"/>
              </a:gs>
              <a:gs pos="100000">
                <a:schemeClr val="accent4"/>
              </a:gs>
              <a:gs pos="75000">
                <a:schemeClr val="accent4"/>
              </a:gs>
              <a:gs pos="74000">
                <a:schemeClr val="accent1"/>
              </a:gs>
              <a:gs pos="5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grpSp>
        <p:nvGrpSpPr>
          <p:cNvPr id="19461" name="组合 32"/>
          <p:cNvGrpSpPr>
            <a:grpSpLocks/>
          </p:cNvGrpSpPr>
          <p:nvPr/>
        </p:nvGrpSpPr>
        <p:grpSpPr bwMode="auto">
          <a:xfrm>
            <a:off x="1524000" y="161928"/>
            <a:ext cx="611188" cy="669925"/>
            <a:chOff x="-23530" y="2881356"/>
            <a:chExt cx="3348000" cy="931705"/>
          </a:xfrm>
        </p:grpSpPr>
        <p:sp>
          <p:nvSpPr>
            <p:cNvPr id="34" name="矩形 33"/>
            <p:cNvSpPr/>
            <p:nvPr/>
          </p:nvSpPr>
          <p:spPr>
            <a:xfrm>
              <a:off x="-23530" y="2881356"/>
              <a:ext cx="3348000" cy="216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-23530" y="3119802"/>
              <a:ext cx="3348000" cy="216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-23530" y="3358248"/>
              <a:ext cx="3348000" cy="2163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596693"/>
              <a:ext cx="3348000" cy="2163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19462" name="TextBox 15"/>
          <p:cNvSpPr txBox="1">
            <a:spLocks noChangeArrowheads="1"/>
          </p:cNvSpPr>
          <p:nvPr/>
        </p:nvSpPr>
        <p:spPr bwMode="auto">
          <a:xfrm>
            <a:off x="1524000" y="363538"/>
            <a:ext cx="8769350" cy="747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200" b="1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未选择的路 </a:t>
            </a:r>
          </a:p>
          <a:p>
            <a:pPr algn="ctr"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弗罗斯特</a:t>
            </a: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黄色的树林里分出两条路，</a:t>
            </a: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可惜我不能同时去涉足，</a:t>
            </a: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我在那路口久久伫立，</a:t>
            </a: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我向着一条路极目望去，</a:t>
            </a: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直到它消失在丛林深处。</a:t>
            </a:r>
          </a:p>
          <a:p>
            <a:pPr eaLnBrk="1" hangingPunct="1"/>
            <a:endParaRPr lang="zh-CN" altLang="en-US" sz="3200" dirty="0">
              <a:solidFill>
                <a:schemeClr val="bg2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但我却选了另外一条路， </a:t>
            </a: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它荒草萋萋，十分幽寂，</a:t>
            </a: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显得更诱人，更美丽；</a:t>
            </a:r>
            <a:endParaRPr lang="en-US" altLang="zh-CN" sz="3200" dirty="0">
              <a:solidFill>
                <a:schemeClr val="bg2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虽然在这条小路上，</a:t>
            </a:r>
            <a:endParaRPr lang="en-US" altLang="zh-CN" sz="3200" dirty="0">
              <a:solidFill>
                <a:schemeClr val="bg2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/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很少留下旅人的足迹。</a:t>
            </a:r>
          </a:p>
          <a:p>
            <a:pPr eaLnBrk="1" hangingPunct="1"/>
            <a:endParaRPr lang="zh-CN" altLang="en-US" sz="3200" dirty="0">
              <a:solidFill>
                <a:schemeClr val="bg2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/>
            <a:endParaRPr lang="zh-CN" altLang="en-US" sz="3200" dirty="0">
              <a:solidFill>
                <a:schemeClr val="bg2"/>
              </a:solidFill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37"/>
          <p:cNvSpPr txBox="1">
            <a:spLocks noChangeArrowheads="1"/>
          </p:cNvSpPr>
          <p:nvPr/>
        </p:nvSpPr>
        <p:spPr bwMode="auto">
          <a:xfrm>
            <a:off x="2103438" y="44453"/>
            <a:ext cx="3198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ea typeface="宋体" pitchFamily="2" charset="-122"/>
              </a:rPr>
              <a:t>课内精读</a:t>
            </a:r>
            <a:endParaRPr lang="zh-CN" altLang="en-US" sz="3600" b="1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483" name="组合 135"/>
          <p:cNvGrpSpPr>
            <a:grpSpLocks/>
          </p:cNvGrpSpPr>
          <p:nvPr/>
        </p:nvGrpSpPr>
        <p:grpSpPr bwMode="auto">
          <a:xfrm>
            <a:off x="1524003" y="6596066"/>
            <a:ext cx="9147175" cy="268287"/>
            <a:chOff x="-23530" y="2881356"/>
            <a:chExt cx="3348000" cy="931705"/>
          </a:xfrm>
        </p:grpSpPr>
        <p:sp>
          <p:nvSpPr>
            <p:cNvPr id="140" name="矩形 139"/>
            <p:cNvSpPr/>
            <p:nvPr/>
          </p:nvSpPr>
          <p:spPr>
            <a:xfrm>
              <a:off x="-23530" y="2881356"/>
              <a:ext cx="3348000" cy="215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-23530" y="3118416"/>
              <a:ext cx="3348000" cy="2150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-23530" y="3360990"/>
              <a:ext cx="3348000" cy="21501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-23530" y="3598053"/>
              <a:ext cx="3348000" cy="215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0" name="矩形 39"/>
          <p:cNvSpPr/>
          <p:nvPr/>
        </p:nvSpPr>
        <p:spPr>
          <a:xfrm>
            <a:off x="5253041" y="576263"/>
            <a:ext cx="5418137" cy="44450"/>
          </a:xfrm>
          <a:prstGeom prst="rect">
            <a:avLst/>
          </a:prstGeom>
          <a:gradFill flip="none" rotWithShape="1">
            <a:gsLst>
              <a:gs pos="25000">
                <a:srgbClr val="EDAC5D"/>
              </a:gs>
              <a:gs pos="0">
                <a:schemeClr val="accent3"/>
              </a:gs>
              <a:gs pos="25000">
                <a:schemeClr val="accent2"/>
              </a:gs>
              <a:gs pos="50000">
                <a:schemeClr val="accent2"/>
              </a:gs>
              <a:gs pos="100000">
                <a:schemeClr val="accent4"/>
              </a:gs>
              <a:gs pos="75000">
                <a:schemeClr val="accent4"/>
              </a:gs>
              <a:gs pos="74000">
                <a:schemeClr val="accent1"/>
              </a:gs>
              <a:gs pos="5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grpSp>
        <p:nvGrpSpPr>
          <p:cNvPr id="20485" name="组合 32"/>
          <p:cNvGrpSpPr>
            <a:grpSpLocks/>
          </p:cNvGrpSpPr>
          <p:nvPr/>
        </p:nvGrpSpPr>
        <p:grpSpPr bwMode="auto">
          <a:xfrm>
            <a:off x="1524000" y="161928"/>
            <a:ext cx="611188" cy="669925"/>
            <a:chOff x="-23530" y="2881356"/>
            <a:chExt cx="3348000" cy="931705"/>
          </a:xfrm>
        </p:grpSpPr>
        <p:sp>
          <p:nvSpPr>
            <p:cNvPr id="34" name="矩形 33"/>
            <p:cNvSpPr/>
            <p:nvPr/>
          </p:nvSpPr>
          <p:spPr>
            <a:xfrm>
              <a:off x="-23530" y="2881356"/>
              <a:ext cx="3348000" cy="216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-23530" y="3119802"/>
              <a:ext cx="3348000" cy="216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-23530" y="3358248"/>
              <a:ext cx="3348000" cy="2163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596693"/>
              <a:ext cx="3348000" cy="2163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20486" name="TextBox 15"/>
          <p:cNvSpPr txBox="1">
            <a:spLocks noChangeArrowheads="1"/>
          </p:cNvSpPr>
          <p:nvPr/>
        </p:nvSpPr>
        <p:spPr bwMode="auto">
          <a:xfrm>
            <a:off x="1524000" y="658813"/>
            <a:ext cx="8769350" cy="649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那天清晨落叶满地，</a:t>
            </a:r>
          </a:p>
          <a:p>
            <a:pPr eaLnBrk="1" hangingPunct="1"/>
            <a:r>
              <a:rPr lang="zh-CN" altLang="en-US" sz="320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两条路都未经脚印污染。 </a:t>
            </a:r>
          </a:p>
          <a:p>
            <a:pPr eaLnBrk="1" hangingPunct="1"/>
            <a:r>
              <a:rPr lang="zh-CN" altLang="en-US" sz="320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啊，留下一条路等改日再见</a:t>
            </a:r>
            <a:r>
              <a:rPr lang="en-US" altLang="zh-CN" sz="320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! </a:t>
            </a:r>
          </a:p>
          <a:p>
            <a:pPr eaLnBrk="1" hangingPunct="1"/>
            <a:r>
              <a:rPr lang="zh-CN" altLang="en-US" sz="320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但我知道路径延绵无尽头，</a:t>
            </a:r>
          </a:p>
          <a:p>
            <a:pPr eaLnBrk="1" hangingPunct="1"/>
            <a:r>
              <a:rPr lang="zh-CN" altLang="en-US" sz="320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恐怕我难以再回返。 </a:t>
            </a:r>
          </a:p>
          <a:p>
            <a:pPr eaLnBrk="1" hangingPunct="1"/>
            <a:r>
              <a:rPr lang="zh-CN" altLang="en-US" sz="320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 </a:t>
            </a:r>
          </a:p>
          <a:p>
            <a:pPr eaLnBrk="1" hangingPunct="1"/>
            <a:r>
              <a:rPr lang="zh-CN" altLang="en-US" sz="320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也许多少年后在某个地方， </a:t>
            </a:r>
          </a:p>
          <a:p>
            <a:pPr eaLnBrk="1" hangingPunct="1"/>
            <a:r>
              <a:rPr lang="zh-CN" altLang="en-US" sz="320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我将轻声叹息将往事回顾： </a:t>
            </a:r>
          </a:p>
          <a:p>
            <a:pPr eaLnBrk="1" hangingPunct="1"/>
            <a:r>
              <a:rPr lang="zh-CN" altLang="en-US" sz="320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一片树林里分出两条路</a:t>
            </a:r>
            <a:r>
              <a:rPr lang="en-US" altLang="zh-CN" sz="320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——</a:t>
            </a:r>
          </a:p>
          <a:p>
            <a:pPr eaLnBrk="1" hangingPunct="1"/>
            <a:r>
              <a:rPr lang="zh-CN" altLang="en-US" sz="320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而我选择了人迹更少的一条，</a:t>
            </a:r>
          </a:p>
          <a:p>
            <a:pPr eaLnBrk="1" hangingPunct="1"/>
            <a:r>
              <a:rPr lang="zh-CN" altLang="en-US" sz="320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从此决定了我一生的道路。</a:t>
            </a:r>
          </a:p>
          <a:p>
            <a:pPr eaLnBrk="1" hangingPunct="1"/>
            <a:endParaRPr lang="zh-CN" altLang="en-US" sz="3200">
              <a:solidFill>
                <a:schemeClr val="bg2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/>
            <a:endParaRPr lang="zh-CN" altLang="en-US" sz="3200">
              <a:solidFill>
                <a:schemeClr val="bg2"/>
              </a:solidFill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37"/>
          <p:cNvSpPr txBox="1">
            <a:spLocks noChangeArrowheads="1"/>
          </p:cNvSpPr>
          <p:nvPr/>
        </p:nvSpPr>
        <p:spPr bwMode="auto">
          <a:xfrm>
            <a:off x="2103438" y="44453"/>
            <a:ext cx="3198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ea typeface="宋体" pitchFamily="2" charset="-122"/>
              </a:rPr>
              <a:t>课内精读</a:t>
            </a:r>
            <a:endParaRPr lang="zh-CN" altLang="en-US" sz="3600" b="1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507" name="组合 135"/>
          <p:cNvGrpSpPr>
            <a:grpSpLocks/>
          </p:cNvGrpSpPr>
          <p:nvPr/>
        </p:nvGrpSpPr>
        <p:grpSpPr bwMode="auto">
          <a:xfrm>
            <a:off x="1524003" y="6596066"/>
            <a:ext cx="9147175" cy="268287"/>
            <a:chOff x="-23530" y="2881356"/>
            <a:chExt cx="3348000" cy="931705"/>
          </a:xfrm>
        </p:grpSpPr>
        <p:sp>
          <p:nvSpPr>
            <p:cNvPr id="140" name="矩形 139"/>
            <p:cNvSpPr/>
            <p:nvPr/>
          </p:nvSpPr>
          <p:spPr>
            <a:xfrm>
              <a:off x="-23530" y="2881356"/>
              <a:ext cx="3348000" cy="215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-23530" y="3118416"/>
              <a:ext cx="3348000" cy="2150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-23530" y="3360990"/>
              <a:ext cx="3348000" cy="21501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-23530" y="3598053"/>
              <a:ext cx="3348000" cy="215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0" name="矩形 39"/>
          <p:cNvSpPr/>
          <p:nvPr/>
        </p:nvSpPr>
        <p:spPr>
          <a:xfrm>
            <a:off x="5253041" y="576263"/>
            <a:ext cx="5418137" cy="44450"/>
          </a:xfrm>
          <a:prstGeom prst="rect">
            <a:avLst/>
          </a:prstGeom>
          <a:gradFill flip="none" rotWithShape="1">
            <a:gsLst>
              <a:gs pos="25000">
                <a:srgbClr val="EDAC5D"/>
              </a:gs>
              <a:gs pos="0">
                <a:schemeClr val="accent3"/>
              </a:gs>
              <a:gs pos="25000">
                <a:schemeClr val="accent2"/>
              </a:gs>
              <a:gs pos="50000">
                <a:schemeClr val="accent2"/>
              </a:gs>
              <a:gs pos="100000">
                <a:schemeClr val="accent4"/>
              </a:gs>
              <a:gs pos="75000">
                <a:schemeClr val="accent4"/>
              </a:gs>
              <a:gs pos="74000">
                <a:schemeClr val="accent1"/>
              </a:gs>
              <a:gs pos="5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grpSp>
        <p:nvGrpSpPr>
          <p:cNvPr id="21509" name="组合 32"/>
          <p:cNvGrpSpPr>
            <a:grpSpLocks/>
          </p:cNvGrpSpPr>
          <p:nvPr/>
        </p:nvGrpSpPr>
        <p:grpSpPr bwMode="auto">
          <a:xfrm>
            <a:off x="1524000" y="161928"/>
            <a:ext cx="611188" cy="669925"/>
            <a:chOff x="-23530" y="2881356"/>
            <a:chExt cx="3348000" cy="931705"/>
          </a:xfrm>
        </p:grpSpPr>
        <p:sp>
          <p:nvSpPr>
            <p:cNvPr id="34" name="矩形 33"/>
            <p:cNvSpPr/>
            <p:nvPr/>
          </p:nvSpPr>
          <p:spPr>
            <a:xfrm>
              <a:off x="-23530" y="2881356"/>
              <a:ext cx="3348000" cy="216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-23530" y="3119802"/>
              <a:ext cx="3348000" cy="216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-23530" y="3358248"/>
              <a:ext cx="3348000" cy="2163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596693"/>
              <a:ext cx="3348000" cy="2163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21510" name="TextBox 15"/>
          <p:cNvSpPr txBox="1">
            <a:spLocks noChangeArrowheads="1"/>
          </p:cNvSpPr>
          <p:nvPr/>
        </p:nvSpPr>
        <p:spPr bwMode="auto">
          <a:xfrm>
            <a:off x="1524000" y="854078"/>
            <a:ext cx="876935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3.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根据你的理解，你认为诗中的“路”的含义是什么？本诗运用了什么表现手法？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____________________________________________________________________________________</a:t>
            </a:r>
          </a:p>
          <a:p>
            <a:pPr eaLnBrk="1" hangingPunct="1"/>
            <a:r>
              <a:rPr lang="en-US" altLang="zh-CN" sz="3200" b="1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4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读罢这首诗，谈谈你对这首诗的人生哲理的理解。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______________________________________________________________________________________________________________________________</a:t>
            </a:r>
          </a:p>
        </p:txBody>
      </p:sp>
      <p:sp>
        <p:nvSpPr>
          <p:cNvPr id="18" name="TextBox 29"/>
          <p:cNvSpPr txBox="1">
            <a:spLocks noChangeArrowheads="1"/>
          </p:cNvSpPr>
          <p:nvPr/>
        </p:nvSpPr>
        <p:spPr bwMode="auto">
          <a:xfrm>
            <a:off x="1524000" y="1760538"/>
            <a:ext cx="91440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ea typeface="宋体" pitchFamily="2" charset="-122"/>
              </a:rPr>
              <a:t>指人生的道路或人成长的道路。运用了象征的表现手法。</a:t>
            </a:r>
          </a:p>
        </p:txBody>
      </p:sp>
      <p:sp>
        <p:nvSpPr>
          <p:cNvPr id="19" name="TextBox 29"/>
          <p:cNvSpPr txBox="1">
            <a:spLocks noChangeArrowheads="1"/>
          </p:cNvSpPr>
          <p:nvPr/>
        </p:nvSpPr>
        <p:spPr bwMode="auto">
          <a:xfrm>
            <a:off x="1524000" y="3783016"/>
            <a:ext cx="9144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ea typeface="宋体" pitchFamily="2" charset="-122"/>
              </a:rPr>
              <a:t>人只能选择一条人生道路，必须慎重，对人生道路的选择不要随波逐流，而要自己思考，作出独立自主的选择。</a:t>
            </a: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3435961" y="2838454"/>
            <a:ext cx="33147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r" eaLnBrk="1" hangingPunct="1"/>
            <a:r>
              <a:rPr lang="zh-CN" altLang="en-US" sz="6000" b="1" dirty="0">
                <a:solidFill>
                  <a:srgbClr val="F7C17F"/>
                </a:solidFill>
                <a:latin typeface="方正大标宋简体" pitchFamily="2" charset="-122"/>
                <a:ea typeface="方正大标宋简体" pitchFamily="2" charset="-122"/>
              </a:rPr>
              <a:t>课外扩展</a:t>
            </a:r>
          </a:p>
        </p:txBody>
      </p:sp>
      <p:sp>
        <p:nvSpPr>
          <p:cNvPr id="32" name="文本框 1"/>
          <p:cNvSpPr txBox="1"/>
          <p:nvPr/>
        </p:nvSpPr>
        <p:spPr>
          <a:xfrm>
            <a:off x="2611438" y="250828"/>
            <a:ext cx="13700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accent1"/>
                </a:solidFill>
                <a:latin typeface="+mj-ea"/>
                <a:ea typeface="+mj-ea"/>
                <a:cs typeface="+mn-cs"/>
              </a:rPr>
              <a:t>目录</a:t>
            </a:r>
          </a:p>
        </p:txBody>
      </p:sp>
      <p:sp>
        <p:nvSpPr>
          <p:cNvPr id="33" name="文本框 5"/>
          <p:cNvSpPr txBox="1">
            <a:spLocks noChangeArrowheads="1"/>
          </p:cNvSpPr>
          <p:nvPr/>
        </p:nvSpPr>
        <p:spPr bwMode="auto">
          <a:xfrm>
            <a:off x="3781425" y="295275"/>
            <a:ext cx="1866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sz="3200">
                <a:solidFill>
                  <a:schemeClr val="accent2"/>
                </a:solidFill>
                <a:latin typeface="Nexa Light"/>
              </a:rPr>
              <a:t>contents</a:t>
            </a:r>
            <a:endParaRPr lang="zh-CN" altLang="en-US" sz="3200">
              <a:solidFill>
                <a:schemeClr val="accent2"/>
              </a:solidFill>
              <a:latin typeface="Nexa Light"/>
            </a:endParaRPr>
          </a:p>
        </p:txBody>
      </p:sp>
      <p:grpSp>
        <p:nvGrpSpPr>
          <p:cNvPr id="2" name="组合 33"/>
          <p:cNvGrpSpPr>
            <a:grpSpLocks/>
          </p:cNvGrpSpPr>
          <p:nvPr/>
        </p:nvGrpSpPr>
        <p:grpSpPr bwMode="auto">
          <a:xfrm>
            <a:off x="1533528" y="249238"/>
            <a:ext cx="1077913" cy="823912"/>
            <a:chOff x="-23530" y="2881356"/>
            <a:chExt cx="3348000" cy="931705"/>
          </a:xfrm>
        </p:grpSpPr>
        <p:sp>
          <p:nvSpPr>
            <p:cNvPr id="35" name="矩形 34"/>
            <p:cNvSpPr/>
            <p:nvPr/>
          </p:nvSpPr>
          <p:spPr>
            <a:xfrm>
              <a:off x="-23530" y="2881356"/>
              <a:ext cx="3348000" cy="21542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120116"/>
              <a:ext cx="3348000" cy="2154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8" name="矩形 37"/>
            <p:cNvSpPr/>
            <p:nvPr/>
          </p:nvSpPr>
          <p:spPr>
            <a:xfrm>
              <a:off x="-23530" y="3358878"/>
              <a:ext cx="3348000" cy="21542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9" name="矩形 38"/>
            <p:cNvSpPr/>
            <p:nvPr/>
          </p:nvSpPr>
          <p:spPr>
            <a:xfrm>
              <a:off x="-23530" y="3597638"/>
              <a:ext cx="3348000" cy="21542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cxnSp>
        <p:nvCxnSpPr>
          <p:cNvPr id="41" name="直接连接符 40"/>
          <p:cNvCxnSpPr/>
          <p:nvPr/>
        </p:nvCxnSpPr>
        <p:spPr>
          <a:xfrm>
            <a:off x="3852863" y="401638"/>
            <a:ext cx="0" cy="468312"/>
          </a:xfrm>
          <a:prstGeom prst="line">
            <a:avLst/>
          </a:prstGeom>
          <a:ln>
            <a:solidFill>
              <a:schemeClr val="accent1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11813" y="547691"/>
            <a:ext cx="5059362" cy="73025"/>
            <a:chOff x="4088325" y="548178"/>
            <a:chExt cx="5058157" cy="72000"/>
          </a:xfrm>
        </p:grpSpPr>
        <p:cxnSp>
          <p:nvCxnSpPr>
            <p:cNvPr id="40" name="直接连接符 39"/>
            <p:cNvCxnSpPr>
              <a:stCxn id="33" idx="3"/>
            </p:cNvCxnSpPr>
            <p:nvPr/>
          </p:nvCxnSpPr>
          <p:spPr>
            <a:xfrm flipV="1">
              <a:off x="4124828" y="587308"/>
              <a:ext cx="502165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椭圆 41"/>
            <p:cNvSpPr/>
            <p:nvPr/>
          </p:nvSpPr>
          <p:spPr>
            <a:xfrm>
              <a:off x="4088325" y="548178"/>
              <a:ext cx="71420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grpSp>
        <p:nvGrpSpPr>
          <p:cNvPr id="4" name="组合 2"/>
          <p:cNvGrpSpPr>
            <a:grpSpLocks/>
          </p:cNvGrpSpPr>
          <p:nvPr/>
        </p:nvGrpSpPr>
        <p:grpSpPr bwMode="auto">
          <a:xfrm>
            <a:off x="1524000" y="6554791"/>
            <a:ext cx="5894388" cy="71437"/>
            <a:chOff x="0" y="6554245"/>
            <a:chExt cx="5893832" cy="7200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0" y="6591045"/>
              <a:ext cx="5858910" cy="80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/>
            <p:nvPr/>
          </p:nvSpPr>
          <p:spPr>
            <a:xfrm>
              <a:off x="5822401" y="6554245"/>
              <a:ext cx="71431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grpSp>
        <p:nvGrpSpPr>
          <p:cNvPr id="22537" name="Group 24"/>
          <p:cNvGrpSpPr>
            <a:grpSpLocks/>
          </p:cNvGrpSpPr>
          <p:nvPr/>
        </p:nvGrpSpPr>
        <p:grpSpPr bwMode="auto">
          <a:xfrm>
            <a:off x="7269166" y="1887541"/>
            <a:ext cx="3019425" cy="3063875"/>
            <a:chOff x="3619" y="1189"/>
            <a:chExt cx="1902" cy="1930"/>
          </a:xfrm>
        </p:grpSpPr>
        <p:pic>
          <p:nvPicPr>
            <p:cNvPr id="22539" name="Picture 22" descr="55368174_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9" y="1189"/>
              <a:ext cx="1902" cy="1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40" name="Picture 23" descr="dada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1" y="1788"/>
              <a:ext cx="1227" cy="1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38" name="Text Box 25"/>
          <p:cNvSpPr txBox="1">
            <a:spLocks noChangeArrowheads="1"/>
          </p:cNvSpPr>
          <p:nvPr/>
        </p:nvSpPr>
        <p:spPr bwMode="auto">
          <a:xfrm>
            <a:off x="8237538" y="2314575"/>
            <a:ext cx="10033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defTabSz="914400" eaLnBrk="1" hangingPunct="1"/>
            <a:r>
              <a:rPr lang="en-US" altLang="zh-CN" sz="12900" b="1">
                <a:solidFill>
                  <a:srgbClr val="EDAC5D"/>
                </a:solidFill>
                <a:latin typeface="Times New Roman" pitchFamily="18" charset="0"/>
                <a:ea typeface="宋体" pitchFamily="2" charset="-122"/>
              </a:rPr>
              <a:t>4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1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37"/>
          <p:cNvSpPr txBox="1">
            <a:spLocks noChangeArrowheads="1"/>
          </p:cNvSpPr>
          <p:nvPr/>
        </p:nvSpPr>
        <p:spPr bwMode="auto">
          <a:xfrm>
            <a:off x="2103438" y="44453"/>
            <a:ext cx="3198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课外拓展</a:t>
            </a:r>
          </a:p>
        </p:txBody>
      </p:sp>
      <p:grpSp>
        <p:nvGrpSpPr>
          <p:cNvPr id="23555" name="组合 135"/>
          <p:cNvGrpSpPr>
            <a:grpSpLocks/>
          </p:cNvGrpSpPr>
          <p:nvPr/>
        </p:nvGrpSpPr>
        <p:grpSpPr bwMode="auto">
          <a:xfrm>
            <a:off x="1524003" y="6596066"/>
            <a:ext cx="9147175" cy="268287"/>
            <a:chOff x="-23530" y="2881356"/>
            <a:chExt cx="3348000" cy="931705"/>
          </a:xfrm>
        </p:grpSpPr>
        <p:sp>
          <p:nvSpPr>
            <p:cNvPr id="140" name="矩形 139"/>
            <p:cNvSpPr/>
            <p:nvPr/>
          </p:nvSpPr>
          <p:spPr>
            <a:xfrm>
              <a:off x="-23530" y="2881356"/>
              <a:ext cx="3348000" cy="215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-23530" y="3118416"/>
              <a:ext cx="3348000" cy="2150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-23530" y="3360990"/>
              <a:ext cx="3348000" cy="21501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-23530" y="3598053"/>
              <a:ext cx="3348000" cy="215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0" name="矩形 39"/>
          <p:cNvSpPr/>
          <p:nvPr/>
        </p:nvSpPr>
        <p:spPr>
          <a:xfrm>
            <a:off x="5253041" y="576263"/>
            <a:ext cx="5418137" cy="44450"/>
          </a:xfrm>
          <a:prstGeom prst="rect">
            <a:avLst/>
          </a:prstGeom>
          <a:gradFill flip="none" rotWithShape="1">
            <a:gsLst>
              <a:gs pos="25000">
                <a:srgbClr val="EDAC5D"/>
              </a:gs>
              <a:gs pos="0">
                <a:schemeClr val="accent3"/>
              </a:gs>
              <a:gs pos="25000">
                <a:schemeClr val="accent2"/>
              </a:gs>
              <a:gs pos="50000">
                <a:schemeClr val="accent2"/>
              </a:gs>
              <a:gs pos="100000">
                <a:schemeClr val="accent4"/>
              </a:gs>
              <a:gs pos="75000">
                <a:schemeClr val="accent4"/>
              </a:gs>
              <a:gs pos="74000">
                <a:schemeClr val="accent1"/>
              </a:gs>
              <a:gs pos="5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grpSp>
        <p:nvGrpSpPr>
          <p:cNvPr id="23557" name="组合 32"/>
          <p:cNvGrpSpPr>
            <a:grpSpLocks/>
          </p:cNvGrpSpPr>
          <p:nvPr/>
        </p:nvGrpSpPr>
        <p:grpSpPr bwMode="auto">
          <a:xfrm>
            <a:off x="1524000" y="161928"/>
            <a:ext cx="611188" cy="669925"/>
            <a:chOff x="-23530" y="2881356"/>
            <a:chExt cx="3348000" cy="931705"/>
          </a:xfrm>
        </p:grpSpPr>
        <p:sp>
          <p:nvSpPr>
            <p:cNvPr id="34" name="矩形 33"/>
            <p:cNvSpPr/>
            <p:nvPr/>
          </p:nvSpPr>
          <p:spPr>
            <a:xfrm>
              <a:off x="-23530" y="2881356"/>
              <a:ext cx="3348000" cy="216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-23530" y="3119802"/>
              <a:ext cx="3348000" cy="216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-23530" y="3358248"/>
              <a:ext cx="3348000" cy="2163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596693"/>
              <a:ext cx="3348000" cy="2163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524000" y="568325"/>
            <a:ext cx="8769350" cy="600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>
                    <a:lumMod val="10000"/>
                  </a:schemeClr>
                </a:solidFill>
                <a:ea typeface="宋体" pitchFamily="2" charset="-122"/>
                <a:cs typeface="+mn-cs"/>
              </a:rPr>
              <a:t>假如你欺骗了生活</a:t>
            </a:r>
          </a:p>
          <a:p>
            <a:pPr algn="ctr">
              <a:defRPr/>
            </a:pP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ea typeface="宋体" pitchFamily="2" charset="-122"/>
                <a:cs typeface="+mn-cs"/>
              </a:rPr>
              <a:t>宫  玺</a:t>
            </a:r>
          </a:p>
          <a:p>
            <a:pPr>
              <a:defRPr/>
            </a:pP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ea typeface="宋体" pitchFamily="2" charset="-122"/>
                <a:cs typeface="+mn-cs"/>
              </a:rPr>
              <a:t>假如你欺骗了生活</a:t>
            </a:r>
          </a:p>
          <a:p>
            <a:pPr>
              <a:defRPr/>
            </a:pP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ea typeface="宋体" pitchFamily="2" charset="-122"/>
                <a:cs typeface="+mn-cs"/>
              </a:rPr>
              <a:t>以为神鬼不知</a:t>
            </a:r>
          </a:p>
          <a:p>
            <a:pPr>
              <a:defRPr/>
            </a:pP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ea typeface="宋体" pitchFamily="2" charset="-122"/>
                <a:cs typeface="+mn-cs"/>
              </a:rPr>
              <a:t>心安理得</a:t>
            </a:r>
          </a:p>
          <a:p>
            <a:pPr>
              <a:defRPr/>
            </a:pP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ea typeface="宋体" pitchFamily="2" charset="-122"/>
                <a:cs typeface="+mn-cs"/>
              </a:rPr>
              <a:t>且慢</a:t>
            </a:r>
          </a:p>
          <a:p>
            <a:pPr>
              <a:defRPr/>
            </a:pP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ea typeface="宋体" pitchFamily="2" charset="-122"/>
                <a:cs typeface="+mn-cs"/>
              </a:rPr>
              <a:t>生活并没有到此为止</a:t>
            </a:r>
          </a:p>
          <a:p>
            <a:pPr>
              <a:defRPr/>
            </a:pP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ea typeface="宋体" pitchFamily="2" charset="-122"/>
                <a:cs typeface="+mn-cs"/>
              </a:rPr>
              <a:t>有一天</a:t>
            </a:r>
          </a:p>
          <a:p>
            <a:pPr>
              <a:defRPr/>
            </a:pP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ea typeface="宋体" pitchFamily="2" charset="-122"/>
                <a:cs typeface="+mn-cs"/>
              </a:rPr>
              <a:t>它会教你向它认错</a:t>
            </a:r>
          </a:p>
          <a:p>
            <a:pPr>
              <a:defRPr/>
            </a:pP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ea typeface="宋体" pitchFamily="2" charset="-122"/>
                <a:cs typeface="+mn-cs"/>
              </a:rPr>
              <a:t>大地的心是诚实的</a:t>
            </a:r>
          </a:p>
          <a:p>
            <a:pPr>
              <a:defRPr/>
            </a:pP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ea typeface="宋体" pitchFamily="2" charset="-122"/>
                <a:cs typeface="+mn-cs"/>
              </a:rPr>
              <a:t>孩子的眼睛是诚实的</a:t>
            </a:r>
          </a:p>
          <a:p>
            <a:pPr>
              <a:defRPr/>
            </a:pP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ea typeface="宋体" pitchFamily="2" charset="-122"/>
                <a:cs typeface="+mn-cs"/>
              </a:rPr>
              <a:t>人生只有一步一个脚印</a:t>
            </a: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5"/>
          <p:cNvGrpSpPr>
            <a:grpSpLocks/>
          </p:cNvGrpSpPr>
          <p:nvPr/>
        </p:nvGrpSpPr>
        <p:grpSpPr bwMode="auto">
          <a:xfrm>
            <a:off x="7283453" y="1854203"/>
            <a:ext cx="3059113" cy="3059113"/>
            <a:chOff x="7252153" y="1211942"/>
            <a:chExt cx="3272972" cy="3272972"/>
          </a:xfrm>
        </p:grpSpPr>
        <p:pic>
          <p:nvPicPr>
            <p:cNvPr id="5138" name="图片 2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2153" y="1211942"/>
              <a:ext cx="3272972" cy="3272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9" name="图片 2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6023" y="1211942"/>
              <a:ext cx="2349102" cy="3272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3367698" y="2896336"/>
            <a:ext cx="33147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r" eaLnBrk="1" hangingPunct="1"/>
            <a:r>
              <a:rPr lang="zh-CN" altLang="en-US" sz="6000" b="1" dirty="0">
                <a:solidFill>
                  <a:srgbClr val="F7C17F"/>
                </a:solidFill>
                <a:latin typeface="方正大标宋简体" pitchFamily="2" charset="-122"/>
                <a:ea typeface="方正大标宋简体" pitchFamily="2" charset="-122"/>
              </a:rPr>
              <a:t>学习导航</a:t>
            </a:r>
          </a:p>
        </p:txBody>
      </p:sp>
      <p:sp>
        <p:nvSpPr>
          <p:cNvPr id="32" name="文本框 1"/>
          <p:cNvSpPr txBox="1"/>
          <p:nvPr/>
        </p:nvSpPr>
        <p:spPr>
          <a:xfrm>
            <a:off x="2611438" y="250828"/>
            <a:ext cx="13700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accent1"/>
                </a:solidFill>
                <a:latin typeface="+mj-ea"/>
                <a:ea typeface="+mj-ea"/>
                <a:cs typeface="+mn-cs"/>
              </a:rPr>
              <a:t>目录</a:t>
            </a:r>
          </a:p>
        </p:txBody>
      </p:sp>
      <p:sp>
        <p:nvSpPr>
          <p:cNvPr id="33" name="文本框 5"/>
          <p:cNvSpPr txBox="1">
            <a:spLocks noChangeArrowheads="1"/>
          </p:cNvSpPr>
          <p:nvPr/>
        </p:nvSpPr>
        <p:spPr bwMode="auto">
          <a:xfrm>
            <a:off x="3781425" y="295275"/>
            <a:ext cx="1866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accent2"/>
                </a:solidFill>
                <a:latin typeface="Nexa Light"/>
              </a:rPr>
              <a:t>contents</a:t>
            </a:r>
            <a:endParaRPr lang="zh-CN" altLang="en-US" sz="3200" dirty="0">
              <a:solidFill>
                <a:schemeClr val="accent2"/>
              </a:solidFill>
              <a:latin typeface="Nexa Light"/>
            </a:endParaRPr>
          </a:p>
        </p:txBody>
      </p:sp>
      <p:grpSp>
        <p:nvGrpSpPr>
          <p:cNvPr id="3" name="组合 33"/>
          <p:cNvGrpSpPr>
            <a:grpSpLocks/>
          </p:cNvGrpSpPr>
          <p:nvPr/>
        </p:nvGrpSpPr>
        <p:grpSpPr bwMode="auto">
          <a:xfrm>
            <a:off x="1533528" y="249238"/>
            <a:ext cx="1077913" cy="823912"/>
            <a:chOff x="-23530" y="2881356"/>
            <a:chExt cx="3348000" cy="931705"/>
          </a:xfrm>
        </p:grpSpPr>
        <p:sp>
          <p:nvSpPr>
            <p:cNvPr id="35" name="矩形 34"/>
            <p:cNvSpPr/>
            <p:nvPr/>
          </p:nvSpPr>
          <p:spPr>
            <a:xfrm>
              <a:off x="-23530" y="2881356"/>
              <a:ext cx="3348000" cy="21542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120116"/>
              <a:ext cx="3348000" cy="2154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8" name="矩形 37"/>
            <p:cNvSpPr/>
            <p:nvPr/>
          </p:nvSpPr>
          <p:spPr>
            <a:xfrm>
              <a:off x="-23530" y="3358878"/>
              <a:ext cx="3348000" cy="21542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9" name="矩形 38"/>
            <p:cNvSpPr/>
            <p:nvPr/>
          </p:nvSpPr>
          <p:spPr>
            <a:xfrm>
              <a:off x="-23530" y="3597638"/>
              <a:ext cx="3348000" cy="21542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cxnSp>
        <p:nvCxnSpPr>
          <p:cNvPr id="41" name="直接连接符 40"/>
          <p:cNvCxnSpPr/>
          <p:nvPr/>
        </p:nvCxnSpPr>
        <p:spPr>
          <a:xfrm>
            <a:off x="3852863" y="401638"/>
            <a:ext cx="0" cy="468312"/>
          </a:xfrm>
          <a:prstGeom prst="line">
            <a:avLst/>
          </a:prstGeom>
          <a:ln>
            <a:solidFill>
              <a:schemeClr val="accent1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1"/>
          <p:cNvGrpSpPr>
            <a:grpSpLocks/>
          </p:cNvGrpSpPr>
          <p:nvPr/>
        </p:nvGrpSpPr>
        <p:grpSpPr bwMode="auto">
          <a:xfrm>
            <a:off x="5611813" y="547691"/>
            <a:ext cx="5059362" cy="73025"/>
            <a:chOff x="4088325" y="548178"/>
            <a:chExt cx="5058157" cy="72000"/>
          </a:xfrm>
        </p:grpSpPr>
        <p:cxnSp>
          <p:nvCxnSpPr>
            <p:cNvPr id="40" name="直接连接符 39"/>
            <p:cNvCxnSpPr>
              <a:stCxn id="33" idx="3"/>
            </p:cNvCxnSpPr>
            <p:nvPr/>
          </p:nvCxnSpPr>
          <p:spPr>
            <a:xfrm flipV="1">
              <a:off x="4124828" y="587308"/>
              <a:ext cx="502165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椭圆 41"/>
            <p:cNvSpPr/>
            <p:nvPr/>
          </p:nvSpPr>
          <p:spPr>
            <a:xfrm>
              <a:off x="4088325" y="548178"/>
              <a:ext cx="71420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grpSp>
        <p:nvGrpSpPr>
          <p:cNvPr id="5" name="组合 2"/>
          <p:cNvGrpSpPr>
            <a:grpSpLocks/>
          </p:cNvGrpSpPr>
          <p:nvPr/>
        </p:nvGrpSpPr>
        <p:grpSpPr bwMode="auto">
          <a:xfrm>
            <a:off x="1524000" y="6554791"/>
            <a:ext cx="5894388" cy="71437"/>
            <a:chOff x="0" y="6554245"/>
            <a:chExt cx="5893832" cy="7200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0" y="6591045"/>
              <a:ext cx="5858910" cy="80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/>
            <p:nvPr/>
          </p:nvSpPr>
          <p:spPr>
            <a:xfrm>
              <a:off x="5822401" y="6554245"/>
              <a:ext cx="71431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3240350" y="1660124"/>
            <a:ext cx="19885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CE6CC"/>
                </a:solidFill>
              </a:rPr>
              <a:t>https://www.ypppt.com/</a:t>
            </a:r>
            <a:endParaRPr lang="zh-CN" altLang="en-US" sz="1200" dirty="0">
              <a:solidFill>
                <a:srgbClr val="FCE6CC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8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2" grpId="0"/>
      <p:bldP spid="3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37"/>
          <p:cNvSpPr txBox="1">
            <a:spLocks noChangeArrowheads="1"/>
          </p:cNvSpPr>
          <p:nvPr/>
        </p:nvSpPr>
        <p:spPr bwMode="auto">
          <a:xfrm>
            <a:off x="2103438" y="44453"/>
            <a:ext cx="3198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课外拓展</a:t>
            </a:r>
          </a:p>
        </p:txBody>
      </p:sp>
      <p:grpSp>
        <p:nvGrpSpPr>
          <p:cNvPr id="24579" name="组合 135"/>
          <p:cNvGrpSpPr>
            <a:grpSpLocks/>
          </p:cNvGrpSpPr>
          <p:nvPr/>
        </p:nvGrpSpPr>
        <p:grpSpPr bwMode="auto">
          <a:xfrm>
            <a:off x="1524003" y="6596066"/>
            <a:ext cx="9147175" cy="268287"/>
            <a:chOff x="-23530" y="2881356"/>
            <a:chExt cx="3348000" cy="931705"/>
          </a:xfrm>
        </p:grpSpPr>
        <p:sp>
          <p:nvSpPr>
            <p:cNvPr id="140" name="矩形 139"/>
            <p:cNvSpPr/>
            <p:nvPr/>
          </p:nvSpPr>
          <p:spPr>
            <a:xfrm>
              <a:off x="-23530" y="2881356"/>
              <a:ext cx="3348000" cy="215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-23530" y="3118416"/>
              <a:ext cx="3348000" cy="2150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-23530" y="3360990"/>
              <a:ext cx="3348000" cy="21501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-23530" y="3598053"/>
              <a:ext cx="3348000" cy="215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0" name="矩形 39"/>
          <p:cNvSpPr/>
          <p:nvPr/>
        </p:nvSpPr>
        <p:spPr>
          <a:xfrm>
            <a:off x="5253041" y="576263"/>
            <a:ext cx="5418137" cy="44450"/>
          </a:xfrm>
          <a:prstGeom prst="rect">
            <a:avLst/>
          </a:prstGeom>
          <a:gradFill flip="none" rotWithShape="1">
            <a:gsLst>
              <a:gs pos="25000">
                <a:srgbClr val="EDAC5D"/>
              </a:gs>
              <a:gs pos="0">
                <a:schemeClr val="accent3"/>
              </a:gs>
              <a:gs pos="25000">
                <a:schemeClr val="accent2"/>
              </a:gs>
              <a:gs pos="50000">
                <a:schemeClr val="accent2"/>
              </a:gs>
              <a:gs pos="100000">
                <a:schemeClr val="accent4"/>
              </a:gs>
              <a:gs pos="75000">
                <a:schemeClr val="accent4"/>
              </a:gs>
              <a:gs pos="74000">
                <a:schemeClr val="accent1"/>
              </a:gs>
              <a:gs pos="5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grpSp>
        <p:nvGrpSpPr>
          <p:cNvPr id="24581" name="组合 32"/>
          <p:cNvGrpSpPr>
            <a:grpSpLocks/>
          </p:cNvGrpSpPr>
          <p:nvPr/>
        </p:nvGrpSpPr>
        <p:grpSpPr bwMode="auto">
          <a:xfrm>
            <a:off x="1524000" y="161928"/>
            <a:ext cx="611188" cy="669925"/>
            <a:chOff x="-23530" y="2881356"/>
            <a:chExt cx="3348000" cy="931705"/>
          </a:xfrm>
        </p:grpSpPr>
        <p:sp>
          <p:nvSpPr>
            <p:cNvPr id="34" name="矩形 33"/>
            <p:cNvSpPr/>
            <p:nvPr/>
          </p:nvSpPr>
          <p:spPr>
            <a:xfrm>
              <a:off x="-23530" y="2881356"/>
              <a:ext cx="3348000" cy="216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-23530" y="3119802"/>
              <a:ext cx="3348000" cy="216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-23530" y="3358248"/>
              <a:ext cx="3348000" cy="2163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596693"/>
              <a:ext cx="3348000" cy="2163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524000" y="854078"/>
            <a:ext cx="8769350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ea typeface="宋体" pitchFamily="2" charset="-122"/>
              </a:rPr>
              <a:t>才会有无悔的付出无愧的收获</a:t>
            </a:r>
          </a:p>
          <a:p>
            <a:pPr>
              <a:defRPr/>
            </a:pPr>
            <a:r>
              <a:rPr lang="en-US" altLang="zh-CN" sz="3200" dirty="0">
                <a:solidFill>
                  <a:schemeClr val="tx1">
                    <a:lumMod val="10000"/>
                  </a:schemeClr>
                </a:solidFill>
                <a:ea typeface="宋体" pitchFamily="2" charset="-122"/>
              </a:rPr>
              <a:t>1.</a:t>
            </a: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ea typeface="宋体" pitchFamily="2" charset="-122"/>
              </a:rPr>
              <a:t>诗人认为我们能够欺骗生活吗？为什么？</a:t>
            </a:r>
            <a:r>
              <a:rPr lang="en-US" altLang="zh-CN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__________________________________________</a:t>
            </a:r>
          </a:p>
          <a:p>
            <a:pPr>
              <a:defRPr/>
            </a:pPr>
            <a:r>
              <a:rPr lang="en-US" altLang="zh-CN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__________________________________________2.</a:t>
            </a: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说一说你对“人生只有一步一个脚印，才会有无悔的付出无愧的收获”的理解。</a:t>
            </a:r>
          </a:p>
          <a:p>
            <a:pPr>
              <a:defRPr/>
            </a:pPr>
            <a:r>
              <a:rPr lang="en-US" altLang="zh-CN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_________________________________________</a:t>
            </a:r>
          </a:p>
          <a:p>
            <a:pPr>
              <a:defRPr/>
            </a:pPr>
            <a:r>
              <a:rPr lang="en-US" altLang="zh-CN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__________________________________________</a:t>
            </a:r>
            <a:endParaRPr lang="zh-CN" altLang="en-US" sz="3200" dirty="0">
              <a:solidFill>
                <a:schemeClr val="tx1">
                  <a:lumMod val="10000"/>
                </a:schemeClr>
              </a:solidFill>
              <a:ea typeface="宋体" pitchFamily="2" charset="-122"/>
            </a:endParaRPr>
          </a:p>
          <a:p>
            <a:pPr>
              <a:defRPr/>
            </a:pP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ea typeface="宋体" pitchFamily="2" charset="-122"/>
              </a:rPr>
              <a:t> </a:t>
            </a:r>
          </a:p>
        </p:txBody>
      </p:sp>
      <p:sp>
        <p:nvSpPr>
          <p:cNvPr id="15" name="TextBox 29"/>
          <p:cNvSpPr txBox="1">
            <a:spLocks noChangeArrowheads="1"/>
          </p:cNvSpPr>
          <p:nvPr/>
        </p:nvSpPr>
        <p:spPr bwMode="auto">
          <a:xfrm>
            <a:off x="1524000" y="1795466"/>
            <a:ext cx="91440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ea typeface="宋体" pitchFamily="2" charset="-122"/>
              </a:rPr>
              <a:t>诗人认为我们不能够欺骗生活。因为人生只有一步一个脚印，才会有无悔的付出无愧的收获。</a:t>
            </a:r>
            <a:endParaRPr lang="zh-CN" altLang="en-US" sz="3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29"/>
          <p:cNvSpPr txBox="1">
            <a:spLocks noChangeArrowheads="1"/>
          </p:cNvSpPr>
          <p:nvPr/>
        </p:nvSpPr>
        <p:spPr bwMode="auto">
          <a:xfrm>
            <a:off x="1524000" y="3762378"/>
            <a:ext cx="9144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ea typeface="宋体" pitchFamily="2" charset="-122"/>
              </a:rPr>
              <a:t>人生必须脚踏实地，真诚面对。这样你的付出才不会存有遗憾，你的收获才能心安理得。</a:t>
            </a:r>
            <a:endParaRPr lang="zh-CN" altLang="en-US" sz="3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37"/>
          <p:cNvSpPr txBox="1">
            <a:spLocks noChangeArrowheads="1"/>
          </p:cNvSpPr>
          <p:nvPr/>
        </p:nvSpPr>
        <p:spPr bwMode="auto">
          <a:xfrm>
            <a:off x="2103438" y="44453"/>
            <a:ext cx="3198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课外拓展</a:t>
            </a:r>
          </a:p>
        </p:txBody>
      </p:sp>
      <p:grpSp>
        <p:nvGrpSpPr>
          <p:cNvPr id="25603" name="组合 135"/>
          <p:cNvGrpSpPr>
            <a:grpSpLocks/>
          </p:cNvGrpSpPr>
          <p:nvPr/>
        </p:nvGrpSpPr>
        <p:grpSpPr bwMode="auto">
          <a:xfrm>
            <a:off x="1524003" y="6596066"/>
            <a:ext cx="9147175" cy="268287"/>
            <a:chOff x="-23530" y="2881356"/>
            <a:chExt cx="3348000" cy="931705"/>
          </a:xfrm>
        </p:grpSpPr>
        <p:sp>
          <p:nvSpPr>
            <p:cNvPr id="140" name="矩形 139"/>
            <p:cNvSpPr/>
            <p:nvPr/>
          </p:nvSpPr>
          <p:spPr>
            <a:xfrm>
              <a:off x="-23530" y="2881356"/>
              <a:ext cx="3348000" cy="215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-23530" y="3118416"/>
              <a:ext cx="3348000" cy="2150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-23530" y="3360990"/>
              <a:ext cx="3348000" cy="21501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-23530" y="3598053"/>
              <a:ext cx="3348000" cy="215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0" name="矩形 39"/>
          <p:cNvSpPr/>
          <p:nvPr/>
        </p:nvSpPr>
        <p:spPr>
          <a:xfrm>
            <a:off x="5253041" y="576263"/>
            <a:ext cx="5418137" cy="44450"/>
          </a:xfrm>
          <a:prstGeom prst="rect">
            <a:avLst/>
          </a:prstGeom>
          <a:gradFill flip="none" rotWithShape="1">
            <a:gsLst>
              <a:gs pos="25000">
                <a:srgbClr val="EDAC5D"/>
              </a:gs>
              <a:gs pos="0">
                <a:schemeClr val="accent3"/>
              </a:gs>
              <a:gs pos="25000">
                <a:schemeClr val="accent2"/>
              </a:gs>
              <a:gs pos="50000">
                <a:schemeClr val="accent2"/>
              </a:gs>
              <a:gs pos="100000">
                <a:schemeClr val="accent4"/>
              </a:gs>
              <a:gs pos="75000">
                <a:schemeClr val="accent4"/>
              </a:gs>
              <a:gs pos="74000">
                <a:schemeClr val="accent1"/>
              </a:gs>
              <a:gs pos="5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grpSp>
        <p:nvGrpSpPr>
          <p:cNvPr id="25605" name="组合 32"/>
          <p:cNvGrpSpPr>
            <a:grpSpLocks/>
          </p:cNvGrpSpPr>
          <p:nvPr/>
        </p:nvGrpSpPr>
        <p:grpSpPr bwMode="auto">
          <a:xfrm>
            <a:off x="1524000" y="161928"/>
            <a:ext cx="611188" cy="669925"/>
            <a:chOff x="-23530" y="2881356"/>
            <a:chExt cx="3348000" cy="931705"/>
          </a:xfrm>
        </p:grpSpPr>
        <p:sp>
          <p:nvSpPr>
            <p:cNvPr id="34" name="矩形 33"/>
            <p:cNvSpPr/>
            <p:nvPr/>
          </p:nvSpPr>
          <p:spPr>
            <a:xfrm>
              <a:off x="-23530" y="2881356"/>
              <a:ext cx="3348000" cy="216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-23530" y="3119802"/>
              <a:ext cx="3348000" cy="216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-23530" y="3358248"/>
              <a:ext cx="3348000" cy="2163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596693"/>
              <a:ext cx="3348000" cy="2163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524000" y="665166"/>
            <a:ext cx="8769350" cy="40318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3.</a:t>
            </a: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对比课文</a:t>
            </a:r>
            <a:r>
              <a:rPr lang="en-US" altLang="zh-CN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假如生活欺骗了你</a:t>
            </a:r>
            <a:r>
              <a:rPr lang="en-US" altLang="zh-CN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。</a:t>
            </a:r>
          </a:p>
          <a:p>
            <a:pPr>
              <a:defRPr/>
            </a:pPr>
            <a:r>
              <a:rPr lang="en-US" altLang="zh-CN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(1)《</a:t>
            </a: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假如生活欺骗了你</a:t>
            </a:r>
            <a:r>
              <a:rPr lang="en-US" altLang="zh-CN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告诉我们</a:t>
            </a:r>
            <a:r>
              <a:rPr lang="en-US" altLang="zh-CN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______________________________________________________________________________________________________________________________</a:t>
            </a:r>
            <a:endParaRPr lang="en-US" altLang="zh-CN" sz="3200" b="1" dirty="0">
              <a:solidFill>
                <a:schemeClr val="tx1">
                  <a:lumMod val="10000"/>
                </a:schemeClr>
              </a:solidFill>
              <a:latin typeface="宋体" pitchFamily="2" charset="-122"/>
              <a:ea typeface="宋体" pitchFamily="2" charset="-122"/>
            </a:endParaRPr>
          </a:p>
          <a:p>
            <a:pPr>
              <a:defRPr/>
            </a:pPr>
            <a:r>
              <a:rPr lang="en-US" altLang="zh-CN" sz="3200" b="1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(2)</a:t>
            </a:r>
            <a:r>
              <a:rPr lang="zh-CN" altLang="en-US" sz="3200" b="1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本文告诉我们</a:t>
            </a:r>
            <a:r>
              <a:rPr lang="en-US" altLang="zh-CN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__________________________________________</a:t>
            </a:r>
          </a:p>
          <a:p>
            <a:pPr>
              <a:defRPr/>
            </a:pPr>
            <a:r>
              <a:rPr lang="en-US" altLang="zh-CN" sz="3200" dirty="0">
                <a:solidFill>
                  <a:schemeClr val="tx1">
                    <a:lumMod val="10000"/>
                  </a:schemeClr>
                </a:solidFill>
                <a:latin typeface="宋体" pitchFamily="2" charset="-122"/>
                <a:ea typeface="宋体" pitchFamily="2" charset="-122"/>
              </a:rPr>
              <a:t>__________________________________________</a:t>
            </a:r>
          </a:p>
        </p:txBody>
      </p:sp>
      <p:sp>
        <p:nvSpPr>
          <p:cNvPr id="19" name="TextBox 29"/>
          <p:cNvSpPr txBox="1">
            <a:spLocks noChangeArrowheads="1"/>
          </p:cNvSpPr>
          <p:nvPr/>
        </p:nvSpPr>
        <p:spPr bwMode="auto">
          <a:xfrm>
            <a:off x="1524000" y="1562100"/>
            <a:ext cx="9144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FF0000"/>
                </a:solidFill>
                <a:ea typeface="宋体" pitchFamily="2" charset="-122"/>
              </a:rPr>
              <a:t>《</a:t>
            </a:r>
            <a:r>
              <a:rPr lang="zh-CN" altLang="en-US" sz="3200" b="1" dirty="0">
                <a:solidFill>
                  <a:srgbClr val="FF0000"/>
                </a:solidFill>
                <a:ea typeface="宋体" pitchFamily="2" charset="-122"/>
              </a:rPr>
              <a:t>假如生活欺骗了你</a:t>
            </a:r>
            <a:r>
              <a:rPr lang="en-US" altLang="zh-CN" sz="3200" b="1" dirty="0">
                <a:solidFill>
                  <a:srgbClr val="FF0000"/>
                </a:solidFill>
                <a:ea typeface="宋体" pitchFamily="2" charset="-122"/>
              </a:rPr>
              <a:t>》</a:t>
            </a:r>
            <a:r>
              <a:rPr lang="zh-CN" altLang="en-US" sz="3200" b="1" dirty="0">
                <a:solidFill>
                  <a:srgbClr val="FF0000"/>
                </a:solidFill>
                <a:ea typeface="宋体" pitchFamily="2" charset="-122"/>
              </a:rPr>
              <a:t>告诉我们：正视理想与现实的矛盾，坚持美好的信念和进取的态度，这样才能更好的把握住现实。</a:t>
            </a:r>
            <a:endParaRPr lang="zh-CN" altLang="en-US" sz="3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29"/>
          <p:cNvSpPr txBox="1">
            <a:spLocks noChangeArrowheads="1"/>
          </p:cNvSpPr>
          <p:nvPr/>
        </p:nvSpPr>
        <p:spPr bwMode="auto">
          <a:xfrm>
            <a:off x="1524000" y="3529016"/>
            <a:ext cx="9144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FF0000"/>
                </a:solidFill>
                <a:ea typeface="宋体" pitchFamily="2" charset="-122"/>
              </a:rPr>
              <a:t>《</a:t>
            </a:r>
            <a:r>
              <a:rPr lang="zh-CN" altLang="en-US" sz="3200" b="1" dirty="0">
                <a:solidFill>
                  <a:srgbClr val="FF0000"/>
                </a:solidFill>
                <a:ea typeface="宋体" pitchFamily="2" charset="-122"/>
              </a:rPr>
              <a:t>假如你欺骗了生活</a:t>
            </a:r>
            <a:r>
              <a:rPr lang="en-US" altLang="zh-CN" sz="3200" b="1" dirty="0">
                <a:solidFill>
                  <a:srgbClr val="FF0000"/>
                </a:solidFill>
                <a:ea typeface="宋体" pitchFamily="2" charset="-122"/>
              </a:rPr>
              <a:t>》</a:t>
            </a:r>
            <a:r>
              <a:rPr lang="zh-CN" altLang="en-US" sz="3200" b="1" dirty="0">
                <a:solidFill>
                  <a:srgbClr val="FF0000"/>
                </a:solidFill>
                <a:ea typeface="宋体" pitchFamily="2" charset="-122"/>
              </a:rPr>
              <a:t>告诉我们：人生必须脚踏实地，真诚面对。这样你的付出才不会存有遗憾，你的收获才能心安理得。 </a:t>
            </a:r>
            <a:endParaRPr lang="zh-CN" altLang="en-US" sz="3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>
            <a:grpSpLocks/>
          </p:cNvGrpSpPr>
          <p:nvPr/>
        </p:nvGrpSpPr>
        <p:grpSpPr bwMode="auto">
          <a:xfrm>
            <a:off x="1524000" y="0"/>
            <a:ext cx="4349750" cy="6858000"/>
            <a:chOff x="6400801" y="4915"/>
            <a:chExt cx="5798931" cy="6858000"/>
          </a:xfrm>
        </p:grpSpPr>
        <p:pic>
          <p:nvPicPr>
            <p:cNvPr id="26638" name="图片 2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801" y="4915"/>
              <a:ext cx="57912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矩形 22"/>
            <p:cNvSpPr/>
            <p:nvPr/>
          </p:nvSpPr>
          <p:spPr>
            <a:xfrm>
              <a:off x="6400801" y="4915"/>
              <a:ext cx="5798931" cy="6858000"/>
            </a:xfrm>
            <a:prstGeom prst="rect">
              <a:avLst/>
            </a:prstGeom>
            <a:solidFill>
              <a:schemeClr val="bg2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7116766" y="1357316"/>
            <a:ext cx="1550987" cy="5170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dirty="0">
                <a:solidFill>
                  <a:schemeClr val="tx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谢</a:t>
            </a:r>
            <a:endParaRPr lang="en-US" altLang="zh-CN" sz="6600" dirty="0">
              <a:solidFill>
                <a:schemeClr val="tx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dirty="0">
                <a:solidFill>
                  <a:schemeClr val="tx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谢</a:t>
            </a:r>
            <a:endParaRPr lang="en-US" altLang="zh-CN" sz="6600" dirty="0">
              <a:solidFill>
                <a:schemeClr val="tx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dirty="0">
                <a:solidFill>
                  <a:schemeClr val="tx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观</a:t>
            </a:r>
            <a:endParaRPr lang="en-US" altLang="zh-CN" sz="6600" dirty="0">
              <a:solidFill>
                <a:schemeClr val="tx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dirty="0">
                <a:solidFill>
                  <a:schemeClr val="tx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看</a:t>
            </a:r>
            <a:endParaRPr lang="en-US" altLang="zh-CN" sz="6600" dirty="0">
              <a:solidFill>
                <a:schemeClr val="tx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dirty="0">
                <a:solidFill>
                  <a:schemeClr val="tx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！</a:t>
            </a:r>
          </a:p>
        </p:txBody>
      </p:sp>
      <p:grpSp>
        <p:nvGrpSpPr>
          <p:cNvPr id="26628" name="组合 40"/>
          <p:cNvGrpSpPr>
            <a:grpSpLocks/>
          </p:cNvGrpSpPr>
          <p:nvPr/>
        </p:nvGrpSpPr>
        <p:grpSpPr bwMode="auto">
          <a:xfrm>
            <a:off x="8667753" y="638178"/>
            <a:ext cx="1990725" cy="715963"/>
            <a:chOff x="-23530" y="2881356"/>
            <a:chExt cx="3348000" cy="931705"/>
          </a:xfrm>
        </p:grpSpPr>
        <p:sp>
          <p:nvSpPr>
            <p:cNvPr id="36" name="矩形 35"/>
            <p:cNvSpPr/>
            <p:nvPr/>
          </p:nvSpPr>
          <p:spPr>
            <a:xfrm>
              <a:off x="-23530" y="2881356"/>
              <a:ext cx="3348000" cy="21691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118931"/>
              <a:ext cx="3348000" cy="21691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8" name="矩形 37"/>
            <p:cNvSpPr/>
            <p:nvPr/>
          </p:nvSpPr>
          <p:spPr>
            <a:xfrm>
              <a:off x="-23530" y="3358571"/>
              <a:ext cx="3348000" cy="21691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9" name="矩形 38"/>
            <p:cNvSpPr/>
            <p:nvPr/>
          </p:nvSpPr>
          <p:spPr>
            <a:xfrm>
              <a:off x="-23530" y="3596145"/>
              <a:ext cx="3348000" cy="21691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grpSp>
        <p:nvGrpSpPr>
          <p:cNvPr id="26629" name="组合 44"/>
          <p:cNvGrpSpPr>
            <a:grpSpLocks/>
          </p:cNvGrpSpPr>
          <p:nvPr/>
        </p:nvGrpSpPr>
        <p:grpSpPr bwMode="auto">
          <a:xfrm rot="-5400000">
            <a:off x="2825753" y="3090866"/>
            <a:ext cx="6824663" cy="700087"/>
            <a:chOff x="-23530" y="2881356"/>
            <a:chExt cx="3348000" cy="931705"/>
          </a:xfrm>
        </p:grpSpPr>
        <p:sp>
          <p:nvSpPr>
            <p:cNvPr id="46" name="矩形 45"/>
            <p:cNvSpPr/>
            <p:nvPr/>
          </p:nvSpPr>
          <p:spPr>
            <a:xfrm>
              <a:off x="-23530" y="2881356"/>
              <a:ext cx="3348000" cy="21549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47" name="矩形 46"/>
            <p:cNvSpPr/>
            <p:nvPr/>
          </p:nvSpPr>
          <p:spPr>
            <a:xfrm>
              <a:off x="-23530" y="3120092"/>
              <a:ext cx="3348000" cy="2154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48" name="矩形 47"/>
            <p:cNvSpPr/>
            <p:nvPr/>
          </p:nvSpPr>
          <p:spPr>
            <a:xfrm>
              <a:off x="-23530" y="3358829"/>
              <a:ext cx="3348000" cy="21549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49" name="矩形 48"/>
            <p:cNvSpPr/>
            <p:nvPr/>
          </p:nvSpPr>
          <p:spPr>
            <a:xfrm>
              <a:off x="-23530" y="3597564"/>
              <a:ext cx="3348000" cy="21549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00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37"/>
          <p:cNvSpPr txBox="1">
            <a:spLocks noChangeArrowheads="1"/>
          </p:cNvSpPr>
          <p:nvPr/>
        </p:nvSpPr>
        <p:spPr bwMode="auto">
          <a:xfrm>
            <a:off x="2103438" y="234950"/>
            <a:ext cx="31988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学习导航</a:t>
            </a:r>
          </a:p>
        </p:txBody>
      </p:sp>
      <p:sp>
        <p:nvSpPr>
          <p:cNvPr id="40" name="矩形 39"/>
          <p:cNvSpPr/>
          <p:nvPr/>
        </p:nvSpPr>
        <p:spPr>
          <a:xfrm>
            <a:off x="5253041" y="576263"/>
            <a:ext cx="5418137" cy="44450"/>
          </a:xfrm>
          <a:prstGeom prst="rect">
            <a:avLst/>
          </a:prstGeom>
          <a:gradFill flip="none" rotWithShape="1">
            <a:gsLst>
              <a:gs pos="25000">
                <a:srgbClr val="EDAC5D"/>
              </a:gs>
              <a:gs pos="0">
                <a:schemeClr val="accent3"/>
              </a:gs>
              <a:gs pos="25000">
                <a:schemeClr val="accent2"/>
              </a:gs>
              <a:gs pos="50000">
                <a:schemeClr val="accent2"/>
              </a:gs>
              <a:gs pos="100000">
                <a:schemeClr val="accent4"/>
              </a:gs>
              <a:gs pos="75000">
                <a:schemeClr val="accent4"/>
              </a:gs>
              <a:gs pos="74000">
                <a:schemeClr val="accent1"/>
              </a:gs>
              <a:gs pos="5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grpSp>
        <p:nvGrpSpPr>
          <p:cNvPr id="6148" name="组合 135"/>
          <p:cNvGrpSpPr>
            <a:grpSpLocks/>
          </p:cNvGrpSpPr>
          <p:nvPr/>
        </p:nvGrpSpPr>
        <p:grpSpPr bwMode="auto">
          <a:xfrm>
            <a:off x="1524003" y="6596066"/>
            <a:ext cx="9147175" cy="268287"/>
            <a:chOff x="-23530" y="2881356"/>
            <a:chExt cx="3348000" cy="931705"/>
          </a:xfrm>
        </p:grpSpPr>
        <p:sp>
          <p:nvSpPr>
            <p:cNvPr id="140" name="矩形 139"/>
            <p:cNvSpPr/>
            <p:nvPr/>
          </p:nvSpPr>
          <p:spPr>
            <a:xfrm>
              <a:off x="-23530" y="2881356"/>
              <a:ext cx="3348000" cy="215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-23530" y="3118416"/>
              <a:ext cx="3348000" cy="2150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-23530" y="3360990"/>
              <a:ext cx="3348000" cy="21501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-23530" y="3598053"/>
              <a:ext cx="3348000" cy="215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grpSp>
        <p:nvGrpSpPr>
          <p:cNvPr id="6149" name="组合 32"/>
          <p:cNvGrpSpPr>
            <a:grpSpLocks/>
          </p:cNvGrpSpPr>
          <p:nvPr/>
        </p:nvGrpSpPr>
        <p:grpSpPr bwMode="auto">
          <a:xfrm>
            <a:off x="1524000" y="220666"/>
            <a:ext cx="611188" cy="669925"/>
            <a:chOff x="-23530" y="2881356"/>
            <a:chExt cx="3348000" cy="931705"/>
          </a:xfrm>
        </p:grpSpPr>
        <p:sp>
          <p:nvSpPr>
            <p:cNvPr id="34" name="矩形 33"/>
            <p:cNvSpPr/>
            <p:nvPr/>
          </p:nvSpPr>
          <p:spPr>
            <a:xfrm>
              <a:off x="-23530" y="2881356"/>
              <a:ext cx="3348000" cy="216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-23530" y="3119802"/>
              <a:ext cx="3348000" cy="216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-23530" y="3358248"/>
              <a:ext cx="3348000" cy="2163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596693"/>
              <a:ext cx="3348000" cy="2163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2135191" y="1358900"/>
          <a:ext cx="8137525" cy="3413760"/>
        </p:xfrm>
        <a:graphic>
          <a:graphicData uri="http://schemas.openxmlformats.org/drawingml/2006/table">
            <a:tbl>
              <a:tblPr/>
              <a:tblGrid>
                <a:gridCol w="1321561"/>
                <a:gridCol w="6815964"/>
              </a:tblGrid>
              <a:tr h="3413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200" kern="100" dirty="0">
                        <a:solidFill>
                          <a:schemeClr val="bg2"/>
                        </a:solidFill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 kern="100" dirty="0">
                          <a:solidFill>
                            <a:schemeClr val="bg2"/>
                          </a:solidFill>
                          <a:latin typeface="Calibri"/>
                          <a:ea typeface="宋体"/>
                          <a:cs typeface="Times New Roman"/>
                        </a:rPr>
                        <a:t>学习目标</a:t>
                      </a:r>
                      <a:endParaRPr lang="zh-CN" sz="3200" kern="100" dirty="0">
                        <a:solidFill>
                          <a:schemeClr val="bg2"/>
                        </a:solidFill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75" marR="68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3200" kern="100" dirty="0" smtClean="0">
                          <a:solidFill>
                            <a:schemeClr val="bg2"/>
                          </a:solidFill>
                          <a:latin typeface="Calibri"/>
                          <a:ea typeface="宋体"/>
                          <a:cs typeface="Times New Roman"/>
                        </a:rPr>
                        <a:t>1.</a:t>
                      </a:r>
                      <a:r>
                        <a:rPr lang="zh-CN" altLang="en-US" sz="3200" kern="100" dirty="0" smtClean="0">
                          <a:solidFill>
                            <a:schemeClr val="bg2"/>
                          </a:solidFill>
                          <a:latin typeface="Calibri"/>
                          <a:ea typeface="宋体"/>
                          <a:cs typeface="Times New Roman"/>
                        </a:rPr>
                        <a:t>了解两首诗作者的生平及创作情况，熟读并背诵本诗。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3200" kern="100" dirty="0" smtClean="0">
                          <a:solidFill>
                            <a:schemeClr val="bg2"/>
                          </a:solidFill>
                          <a:latin typeface="Calibri"/>
                          <a:ea typeface="宋体"/>
                          <a:cs typeface="Times New Roman"/>
                        </a:rPr>
                        <a:t>2.</a:t>
                      </a:r>
                      <a:r>
                        <a:rPr lang="zh-CN" altLang="en-US" sz="3200" kern="100" dirty="0" smtClean="0">
                          <a:solidFill>
                            <a:schemeClr val="bg2"/>
                          </a:solidFill>
                          <a:latin typeface="Calibri"/>
                          <a:ea typeface="宋体"/>
                          <a:cs typeface="Times New Roman"/>
                        </a:rPr>
                        <a:t>体味诗人的思想感情，激发想象，培养读诗的兴趣，提高诗歌鉴赏能力；领会普希金诗歌的语言特点。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3200" kern="100" dirty="0" smtClean="0">
                          <a:solidFill>
                            <a:schemeClr val="bg2"/>
                          </a:solidFill>
                          <a:latin typeface="Calibri"/>
                          <a:ea typeface="宋体"/>
                          <a:cs typeface="Times New Roman"/>
                        </a:rPr>
                        <a:t>3.</a:t>
                      </a:r>
                      <a:r>
                        <a:rPr lang="zh-CN" altLang="en-US" sz="3200" kern="100" dirty="0" smtClean="0">
                          <a:solidFill>
                            <a:schemeClr val="bg2"/>
                          </a:solidFill>
                          <a:latin typeface="Calibri"/>
                          <a:ea typeface="宋体"/>
                          <a:cs typeface="Times New Roman"/>
                        </a:rPr>
                        <a:t>感受诗人积极乐观的人生态度，提高对人生的认识，培养健康的人生观。</a:t>
                      </a:r>
                      <a:endParaRPr lang="zh-CN" sz="3200" kern="100" dirty="0">
                        <a:solidFill>
                          <a:schemeClr val="bg2"/>
                        </a:solidFill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5253041" y="576263"/>
            <a:ext cx="5418137" cy="44450"/>
          </a:xfrm>
          <a:prstGeom prst="rect">
            <a:avLst/>
          </a:prstGeom>
          <a:gradFill flip="none" rotWithShape="1">
            <a:gsLst>
              <a:gs pos="25000">
                <a:srgbClr val="EDAC5D"/>
              </a:gs>
              <a:gs pos="0">
                <a:schemeClr val="accent3"/>
              </a:gs>
              <a:gs pos="25000">
                <a:schemeClr val="accent2"/>
              </a:gs>
              <a:gs pos="50000">
                <a:schemeClr val="accent2"/>
              </a:gs>
              <a:gs pos="100000">
                <a:schemeClr val="accent4"/>
              </a:gs>
              <a:gs pos="75000">
                <a:schemeClr val="accent4"/>
              </a:gs>
              <a:gs pos="74000">
                <a:schemeClr val="accent1"/>
              </a:gs>
              <a:gs pos="5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grpSp>
        <p:nvGrpSpPr>
          <p:cNvPr id="7171" name="组合 135"/>
          <p:cNvGrpSpPr>
            <a:grpSpLocks/>
          </p:cNvGrpSpPr>
          <p:nvPr/>
        </p:nvGrpSpPr>
        <p:grpSpPr bwMode="auto">
          <a:xfrm>
            <a:off x="1524003" y="6596066"/>
            <a:ext cx="9147175" cy="268287"/>
            <a:chOff x="-23530" y="2881356"/>
            <a:chExt cx="3348000" cy="931705"/>
          </a:xfrm>
        </p:grpSpPr>
        <p:sp>
          <p:nvSpPr>
            <p:cNvPr id="140" name="矩形 139"/>
            <p:cNvSpPr/>
            <p:nvPr/>
          </p:nvSpPr>
          <p:spPr>
            <a:xfrm>
              <a:off x="-23530" y="2881356"/>
              <a:ext cx="3348000" cy="215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-23530" y="3118416"/>
              <a:ext cx="3348000" cy="2150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-23530" y="3360990"/>
              <a:ext cx="3348000" cy="21501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-23530" y="3598053"/>
              <a:ext cx="3348000" cy="215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grpSp>
        <p:nvGrpSpPr>
          <p:cNvPr id="7172" name="组合 32"/>
          <p:cNvGrpSpPr>
            <a:grpSpLocks/>
          </p:cNvGrpSpPr>
          <p:nvPr/>
        </p:nvGrpSpPr>
        <p:grpSpPr bwMode="auto">
          <a:xfrm>
            <a:off x="1524000" y="220666"/>
            <a:ext cx="611188" cy="669925"/>
            <a:chOff x="-23530" y="2881356"/>
            <a:chExt cx="3348000" cy="931705"/>
          </a:xfrm>
        </p:grpSpPr>
        <p:sp>
          <p:nvSpPr>
            <p:cNvPr id="34" name="矩形 33"/>
            <p:cNvSpPr/>
            <p:nvPr/>
          </p:nvSpPr>
          <p:spPr>
            <a:xfrm>
              <a:off x="-23530" y="2881356"/>
              <a:ext cx="3348000" cy="216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-23530" y="3119802"/>
              <a:ext cx="3348000" cy="216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-23530" y="3358248"/>
              <a:ext cx="3348000" cy="2163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596693"/>
              <a:ext cx="3348000" cy="2163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7173" name="文本框 37"/>
          <p:cNvSpPr txBox="1">
            <a:spLocks noChangeArrowheads="1"/>
          </p:cNvSpPr>
          <p:nvPr/>
        </p:nvSpPr>
        <p:spPr bwMode="auto">
          <a:xfrm>
            <a:off x="2103438" y="234950"/>
            <a:ext cx="31988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学习导航</a:t>
            </a:r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1879603" y="925516"/>
          <a:ext cx="8253413" cy="4008437"/>
        </p:xfrm>
        <a:graphic>
          <a:graphicData uri="http://schemas.openxmlformats.org/drawingml/2006/table">
            <a:tbl>
              <a:tblPr/>
              <a:tblGrid>
                <a:gridCol w="500067"/>
                <a:gridCol w="7753346"/>
              </a:tblGrid>
              <a:tr h="40084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 kern="100" dirty="0" smtClean="0">
                          <a:solidFill>
                            <a:schemeClr val="bg2"/>
                          </a:solidFill>
                          <a:latin typeface="Calibri"/>
                          <a:ea typeface="宋体"/>
                          <a:cs typeface="Times New Roman"/>
                        </a:rPr>
                        <a:t>考点</a:t>
                      </a:r>
                      <a:endParaRPr lang="en-US" altLang="zh-CN" sz="3200" b="1" kern="100" dirty="0" smtClean="0">
                        <a:solidFill>
                          <a:schemeClr val="bg2"/>
                        </a:solidFill>
                        <a:latin typeface="Calibri"/>
                        <a:ea typeface="宋体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3200" b="1" kern="100" dirty="0" smtClean="0">
                          <a:solidFill>
                            <a:schemeClr val="bg2"/>
                          </a:solidFill>
                          <a:latin typeface="Calibri"/>
                          <a:ea typeface="宋体"/>
                          <a:cs typeface="Times New Roman"/>
                        </a:rPr>
                        <a:t>链接</a:t>
                      </a:r>
                      <a:endParaRPr lang="zh-CN" sz="3200" kern="100" dirty="0">
                        <a:solidFill>
                          <a:schemeClr val="bg2"/>
                        </a:solidFill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6" marR="68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altLang="en-US" sz="3200" b="1" kern="100" dirty="0" smtClean="0">
                          <a:solidFill>
                            <a:schemeClr val="bg2"/>
                          </a:solidFill>
                          <a:latin typeface="Calibri"/>
                          <a:ea typeface="宋体"/>
                          <a:cs typeface="Times New Roman"/>
                        </a:rPr>
                        <a:t>象征手法：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altLang="en-US" sz="3200" b="0" kern="100" dirty="0" smtClean="0">
                          <a:solidFill>
                            <a:schemeClr val="bg2"/>
                          </a:solidFill>
                          <a:latin typeface="Calibri"/>
                          <a:ea typeface="宋体"/>
                          <a:cs typeface="Times New Roman"/>
                        </a:rPr>
                        <a:t>象征手法是根据事物之间的某种联系，借助某人某物的具体形象，以表现某种抽象的概念、思想和情感。作用：具有暗示作用，能引起读者联想，加深读者对文章感情和哲理的理解。</a:t>
                      </a:r>
                      <a:endParaRPr lang="zh-CN" sz="3200" b="0" kern="100" dirty="0">
                        <a:solidFill>
                          <a:schemeClr val="bg2"/>
                        </a:solidFill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6" marR="68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3490913" y="1130303"/>
            <a:ext cx="33147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r" eaLnBrk="1" hangingPunct="1"/>
            <a:r>
              <a:rPr lang="zh-CN" altLang="en-US" sz="6000" b="1" dirty="0">
                <a:solidFill>
                  <a:schemeClr val="accent2"/>
                </a:solidFill>
                <a:latin typeface="方正大标宋简体" pitchFamily="2" charset="-122"/>
              </a:rPr>
              <a:t>课前自学</a:t>
            </a:r>
          </a:p>
        </p:txBody>
      </p:sp>
      <p:grpSp>
        <p:nvGrpSpPr>
          <p:cNvPr id="3" name="组合 33"/>
          <p:cNvGrpSpPr>
            <a:grpSpLocks/>
          </p:cNvGrpSpPr>
          <p:nvPr/>
        </p:nvGrpSpPr>
        <p:grpSpPr bwMode="auto">
          <a:xfrm>
            <a:off x="7307263" y="2063753"/>
            <a:ext cx="3059112" cy="3059113"/>
            <a:chOff x="8484967" y="2015595"/>
            <a:chExt cx="3011709" cy="3011708"/>
          </a:xfrm>
        </p:grpSpPr>
        <p:pic>
          <p:nvPicPr>
            <p:cNvPr id="8211" name="图片 3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4967" y="2015595"/>
              <a:ext cx="3011708" cy="3011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12" name="图片 3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895" r="27153" b="20930"/>
            <a:stretch>
              <a:fillRect/>
            </a:stretch>
          </p:blipFill>
          <p:spPr bwMode="auto">
            <a:xfrm>
              <a:off x="9431535" y="2015595"/>
              <a:ext cx="2065141" cy="3011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524000" y="6556375"/>
            <a:ext cx="5905500" cy="71438"/>
            <a:chOff x="0" y="6556030"/>
            <a:chExt cx="5905856" cy="7200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0" y="6589630"/>
              <a:ext cx="5858228" cy="9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椭圆 1"/>
            <p:cNvSpPr/>
            <p:nvPr/>
          </p:nvSpPr>
          <p:spPr>
            <a:xfrm>
              <a:off x="5851878" y="6556030"/>
              <a:ext cx="53978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19" name="文本框 1"/>
          <p:cNvSpPr txBox="1"/>
          <p:nvPr/>
        </p:nvSpPr>
        <p:spPr>
          <a:xfrm>
            <a:off x="2611438" y="250828"/>
            <a:ext cx="13700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accent1"/>
                </a:solidFill>
                <a:latin typeface="+mj-ea"/>
                <a:ea typeface="+mj-ea"/>
                <a:cs typeface="+mn-cs"/>
              </a:rPr>
              <a:t>目录</a:t>
            </a:r>
          </a:p>
        </p:txBody>
      </p:sp>
      <p:sp>
        <p:nvSpPr>
          <p:cNvPr id="20" name="文本框 5"/>
          <p:cNvSpPr txBox="1">
            <a:spLocks noChangeArrowheads="1"/>
          </p:cNvSpPr>
          <p:nvPr/>
        </p:nvSpPr>
        <p:spPr bwMode="auto">
          <a:xfrm>
            <a:off x="3781425" y="295275"/>
            <a:ext cx="1866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sz="3200">
                <a:solidFill>
                  <a:schemeClr val="accent2"/>
                </a:solidFill>
                <a:latin typeface="Nexa Light"/>
              </a:rPr>
              <a:t>contents</a:t>
            </a:r>
            <a:endParaRPr lang="zh-CN" altLang="en-US" sz="3200">
              <a:solidFill>
                <a:schemeClr val="accent2"/>
              </a:solidFill>
              <a:latin typeface="Nexa Light"/>
            </a:endParaRPr>
          </a:p>
        </p:txBody>
      </p:sp>
      <p:grpSp>
        <p:nvGrpSpPr>
          <p:cNvPr id="5" name="组合 23"/>
          <p:cNvGrpSpPr>
            <a:grpSpLocks/>
          </p:cNvGrpSpPr>
          <p:nvPr/>
        </p:nvGrpSpPr>
        <p:grpSpPr bwMode="auto">
          <a:xfrm>
            <a:off x="1533528" y="249238"/>
            <a:ext cx="1077913" cy="823912"/>
            <a:chOff x="-23530" y="2881356"/>
            <a:chExt cx="3348000" cy="931705"/>
          </a:xfrm>
        </p:grpSpPr>
        <p:sp>
          <p:nvSpPr>
            <p:cNvPr id="25" name="矩形 24"/>
            <p:cNvSpPr/>
            <p:nvPr/>
          </p:nvSpPr>
          <p:spPr>
            <a:xfrm>
              <a:off x="-23530" y="2881356"/>
              <a:ext cx="3348000" cy="21542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2" name="矩形 31"/>
            <p:cNvSpPr/>
            <p:nvPr/>
          </p:nvSpPr>
          <p:spPr>
            <a:xfrm>
              <a:off x="-23530" y="3120116"/>
              <a:ext cx="3348000" cy="21542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3" name="矩形 32"/>
            <p:cNvSpPr/>
            <p:nvPr/>
          </p:nvSpPr>
          <p:spPr>
            <a:xfrm>
              <a:off x="-23530" y="3358878"/>
              <a:ext cx="3348000" cy="21542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-23530" y="3597638"/>
              <a:ext cx="3348000" cy="21542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cxnSp>
        <p:nvCxnSpPr>
          <p:cNvPr id="40" name="直接连接符 39"/>
          <p:cNvCxnSpPr/>
          <p:nvPr/>
        </p:nvCxnSpPr>
        <p:spPr>
          <a:xfrm>
            <a:off x="3852863" y="401638"/>
            <a:ext cx="0" cy="468312"/>
          </a:xfrm>
          <a:prstGeom prst="line">
            <a:avLst/>
          </a:prstGeom>
          <a:ln>
            <a:solidFill>
              <a:schemeClr val="accent1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2"/>
          <p:cNvGrpSpPr>
            <a:grpSpLocks/>
          </p:cNvGrpSpPr>
          <p:nvPr/>
        </p:nvGrpSpPr>
        <p:grpSpPr bwMode="auto">
          <a:xfrm>
            <a:off x="5611813" y="547691"/>
            <a:ext cx="5059362" cy="73025"/>
            <a:chOff x="4088325" y="548178"/>
            <a:chExt cx="5058157" cy="72000"/>
          </a:xfrm>
        </p:grpSpPr>
        <p:cxnSp>
          <p:nvCxnSpPr>
            <p:cNvPr id="39" name="直接连接符 38"/>
            <p:cNvCxnSpPr>
              <a:stCxn id="20" idx="3"/>
            </p:cNvCxnSpPr>
            <p:nvPr/>
          </p:nvCxnSpPr>
          <p:spPr>
            <a:xfrm flipV="1">
              <a:off x="4124828" y="587308"/>
              <a:ext cx="502165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椭圆 40"/>
            <p:cNvSpPr/>
            <p:nvPr/>
          </p:nvSpPr>
          <p:spPr>
            <a:xfrm>
              <a:off x="4088325" y="548178"/>
              <a:ext cx="71420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065338" y="2911475"/>
            <a:ext cx="4964112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2"/>
                </a:solidFill>
                <a:ea typeface="宋体" pitchFamily="2" charset="-122"/>
              </a:rPr>
              <a:t> 一、请在书本上给生字词注音，并在现代汉语词典中查找新学词语的解释。</a:t>
            </a:r>
            <a:endParaRPr lang="en-US" altLang="zh-CN" b="1">
              <a:solidFill>
                <a:schemeClr val="bg2"/>
              </a:solidFill>
              <a:ea typeface="宋体" pitchFamily="2" charset="-122"/>
            </a:endParaRPr>
          </a:p>
          <a:p>
            <a:pPr eaLnBrk="1" hangingPunct="1"/>
            <a:endParaRPr lang="en-US" altLang="zh-CN" b="1">
              <a:solidFill>
                <a:schemeClr val="bg2"/>
              </a:solidFill>
              <a:ea typeface="宋体" pitchFamily="2" charset="-122"/>
            </a:endParaRPr>
          </a:p>
          <a:p>
            <a:pPr eaLnBrk="1" hangingPunct="1"/>
            <a:r>
              <a:rPr lang="zh-CN" altLang="en-US" b="1">
                <a:solidFill>
                  <a:schemeClr val="bg2"/>
                </a:solidFill>
                <a:ea typeface="宋体" pitchFamily="2" charset="-122"/>
              </a:rPr>
              <a:t>二、整体感知</a:t>
            </a:r>
            <a:endParaRPr lang="en-US" altLang="zh-CN" b="1">
              <a:solidFill>
                <a:schemeClr val="bg2"/>
              </a:solidFill>
              <a:ea typeface="宋体" pitchFamily="2" charset="-122"/>
            </a:endParaRPr>
          </a:p>
          <a:p>
            <a:pPr eaLnBrk="1" hangingPunct="1"/>
            <a:endParaRPr lang="en-US" altLang="zh-CN" b="1">
              <a:solidFill>
                <a:schemeClr val="bg2"/>
              </a:solidFill>
              <a:ea typeface="宋体" pitchFamily="2" charset="-122"/>
            </a:endParaRPr>
          </a:p>
          <a:p>
            <a:pPr eaLnBrk="1" hangingPunct="1"/>
            <a:r>
              <a:rPr lang="zh-CN" altLang="en-US" b="1">
                <a:solidFill>
                  <a:schemeClr val="bg2"/>
                </a:solidFill>
                <a:ea typeface="宋体" pitchFamily="2" charset="-122"/>
              </a:rPr>
              <a:t>三、达标自测</a:t>
            </a:r>
          </a:p>
          <a:p>
            <a:pPr eaLnBrk="1" hangingPunct="1"/>
            <a:endParaRPr lang="en-US" altLang="zh-CN" b="1">
              <a:ea typeface="宋体" pitchFamily="2" charset="-122"/>
            </a:endParaRPr>
          </a:p>
          <a:p>
            <a:pPr eaLnBrk="1" hangingPunct="1"/>
            <a:endParaRPr lang="zh-CN" altLang="en-US">
              <a:ea typeface="宋体" pitchFamily="2" charset="-122"/>
            </a:endParaRPr>
          </a:p>
          <a:p>
            <a:pPr eaLnBrk="1" hangingPunct="1"/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1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8" descr="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3" y="2720975"/>
            <a:ext cx="8734425" cy="357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组合 32"/>
          <p:cNvGrpSpPr>
            <a:grpSpLocks/>
          </p:cNvGrpSpPr>
          <p:nvPr/>
        </p:nvGrpSpPr>
        <p:grpSpPr bwMode="auto">
          <a:xfrm>
            <a:off x="1524000" y="17466"/>
            <a:ext cx="611188" cy="669925"/>
            <a:chOff x="-23530" y="2881356"/>
            <a:chExt cx="3348000" cy="931705"/>
          </a:xfrm>
        </p:grpSpPr>
        <p:sp>
          <p:nvSpPr>
            <p:cNvPr id="34" name="矩形 33"/>
            <p:cNvSpPr/>
            <p:nvPr/>
          </p:nvSpPr>
          <p:spPr>
            <a:xfrm>
              <a:off x="-23530" y="2881356"/>
              <a:ext cx="3348000" cy="216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-23530" y="3119802"/>
              <a:ext cx="3348000" cy="216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-23530" y="3358248"/>
              <a:ext cx="3348000" cy="2163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596693"/>
              <a:ext cx="3348000" cy="2163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9220" name="文本框 37"/>
          <p:cNvSpPr txBox="1">
            <a:spLocks noChangeArrowheads="1"/>
          </p:cNvSpPr>
          <p:nvPr/>
        </p:nvSpPr>
        <p:spPr bwMode="auto">
          <a:xfrm>
            <a:off x="2103438" y="44453"/>
            <a:ext cx="3198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bg2"/>
                </a:solidFill>
                <a:ea typeface="宋体" pitchFamily="2" charset="-122"/>
              </a:rPr>
              <a:t>整体感知</a:t>
            </a:r>
            <a:endParaRPr lang="zh-CN" altLang="en-US" sz="360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221" name="组合 135"/>
          <p:cNvGrpSpPr>
            <a:grpSpLocks/>
          </p:cNvGrpSpPr>
          <p:nvPr/>
        </p:nvGrpSpPr>
        <p:grpSpPr bwMode="auto">
          <a:xfrm>
            <a:off x="1524003" y="6596066"/>
            <a:ext cx="9147175" cy="268287"/>
            <a:chOff x="-23530" y="2881356"/>
            <a:chExt cx="3348000" cy="931705"/>
          </a:xfrm>
        </p:grpSpPr>
        <p:sp>
          <p:nvSpPr>
            <p:cNvPr id="140" name="矩形 139"/>
            <p:cNvSpPr/>
            <p:nvPr/>
          </p:nvSpPr>
          <p:spPr>
            <a:xfrm>
              <a:off x="-23530" y="2881356"/>
              <a:ext cx="3348000" cy="215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-23530" y="3118416"/>
              <a:ext cx="3348000" cy="2150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-23530" y="3360990"/>
              <a:ext cx="3348000" cy="21501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-23530" y="3598053"/>
              <a:ext cx="3348000" cy="215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0" name="矩形 39"/>
          <p:cNvSpPr/>
          <p:nvPr/>
        </p:nvSpPr>
        <p:spPr>
          <a:xfrm>
            <a:off x="5253041" y="576263"/>
            <a:ext cx="5418137" cy="44450"/>
          </a:xfrm>
          <a:prstGeom prst="rect">
            <a:avLst/>
          </a:prstGeom>
          <a:gradFill flip="none" rotWithShape="1">
            <a:gsLst>
              <a:gs pos="25000">
                <a:srgbClr val="EDAC5D"/>
              </a:gs>
              <a:gs pos="0">
                <a:schemeClr val="accent3"/>
              </a:gs>
              <a:gs pos="25000">
                <a:schemeClr val="accent2"/>
              </a:gs>
              <a:gs pos="50000">
                <a:schemeClr val="accent2"/>
              </a:gs>
              <a:gs pos="100000">
                <a:schemeClr val="accent4"/>
              </a:gs>
              <a:gs pos="75000">
                <a:schemeClr val="accent4"/>
              </a:gs>
              <a:gs pos="74000">
                <a:schemeClr val="accent1"/>
              </a:gs>
              <a:gs pos="5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9223" name="TextBox 14"/>
          <p:cNvSpPr txBox="1">
            <a:spLocks noChangeArrowheads="1"/>
          </p:cNvSpPr>
          <p:nvPr/>
        </p:nvSpPr>
        <p:spPr bwMode="auto">
          <a:xfrm>
            <a:off x="1524000" y="746128"/>
            <a:ext cx="91440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2"/>
                </a:solidFill>
                <a:ea typeface="宋体" pitchFamily="2" charset="-122"/>
              </a:rPr>
              <a:t>一、请在书本上给生字词注音，并在现代汉语词典中查找新学词语的解释。</a:t>
            </a:r>
          </a:p>
          <a:p>
            <a:pPr eaLnBrk="1" hangingPunct="1"/>
            <a:r>
              <a:rPr lang="zh-CN" altLang="en-US" sz="3200" b="1" dirty="0">
                <a:solidFill>
                  <a:schemeClr val="bg2"/>
                </a:solidFill>
                <a:ea typeface="宋体" pitchFamily="2" charset="-122"/>
              </a:rPr>
              <a:t>二、整体感知</a:t>
            </a:r>
          </a:p>
          <a:p>
            <a:pPr eaLnBrk="1" hangingPunct="1"/>
            <a:r>
              <a:rPr lang="en-US" altLang="zh-CN" sz="3200" dirty="0">
                <a:solidFill>
                  <a:schemeClr val="bg2"/>
                </a:solidFill>
                <a:ea typeface="宋体" pitchFamily="2" charset="-122"/>
              </a:rPr>
              <a:t>1.</a:t>
            </a:r>
            <a:r>
              <a:rPr lang="zh-CN" altLang="en-US" sz="3200" dirty="0">
                <a:solidFill>
                  <a:schemeClr val="bg2"/>
                </a:solidFill>
                <a:ea typeface="宋体" pitchFamily="2" charset="-122"/>
              </a:rPr>
              <a:t>整体把握课文，填写以下内容。</a:t>
            </a:r>
            <a:endParaRPr lang="en-US" altLang="zh-CN" sz="3200" dirty="0">
              <a:solidFill>
                <a:schemeClr val="bg2"/>
              </a:solidFill>
              <a:ea typeface="宋体" pitchFamily="2" charset="-122"/>
            </a:endParaRPr>
          </a:p>
          <a:p>
            <a:pPr eaLnBrk="1" hangingPunct="1"/>
            <a:endParaRPr lang="zh-CN" altLang="en-US" dirty="0">
              <a:ea typeface="宋体" pitchFamily="2" charset="-122"/>
            </a:endParaRPr>
          </a:p>
        </p:txBody>
      </p:sp>
      <p:sp>
        <p:nvSpPr>
          <p:cNvPr id="9224" name="TextBox 22"/>
          <p:cNvSpPr txBox="1">
            <a:spLocks noChangeArrowheads="1"/>
          </p:cNvSpPr>
          <p:nvPr/>
        </p:nvSpPr>
        <p:spPr bwMode="auto">
          <a:xfrm>
            <a:off x="1782766" y="655641"/>
            <a:ext cx="806608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5" name="TextBox 29"/>
          <p:cNvSpPr txBox="1">
            <a:spLocks noChangeArrowheads="1"/>
          </p:cNvSpPr>
          <p:nvPr/>
        </p:nvSpPr>
        <p:spPr bwMode="auto">
          <a:xfrm>
            <a:off x="6859591" y="2735266"/>
            <a:ext cx="33432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ea typeface="宋体" pitchFamily="2" charset="-122"/>
              </a:rPr>
              <a:t>乐观 </a:t>
            </a:r>
          </a:p>
        </p:txBody>
      </p:sp>
      <p:sp>
        <p:nvSpPr>
          <p:cNvPr id="27" name="TextBox 29"/>
          <p:cNvSpPr txBox="1">
            <a:spLocks noChangeArrowheads="1"/>
          </p:cNvSpPr>
          <p:nvPr/>
        </p:nvSpPr>
        <p:spPr bwMode="auto">
          <a:xfrm>
            <a:off x="7667625" y="4989513"/>
            <a:ext cx="2344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ea typeface="宋体" pitchFamily="2" charset="-122"/>
              </a:rPr>
              <a:t>人生</a:t>
            </a:r>
          </a:p>
        </p:txBody>
      </p:sp>
      <p:sp>
        <p:nvSpPr>
          <p:cNvPr id="20" name="TextBox 29"/>
          <p:cNvSpPr txBox="1">
            <a:spLocks noChangeArrowheads="1"/>
          </p:cNvSpPr>
          <p:nvPr/>
        </p:nvSpPr>
        <p:spPr bwMode="auto">
          <a:xfrm>
            <a:off x="7067553" y="3570291"/>
            <a:ext cx="33432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ea typeface="宋体" pitchFamily="2" charset="-122"/>
              </a:rPr>
              <a:t>未来</a:t>
            </a: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7" grpId="0" build="allAtOnce"/>
      <p:bldP spid="20" grpId="0"/>
      <p:bldP spid="2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32"/>
          <p:cNvGrpSpPr>
            <a:grpSpLocks/>
          </p:cNvGrpSpPr>
          <p:nvPr/>
        </p:nvGrpSpPr>
        <p:grpSpPr bwMode="auto">
          <a:xfrm>
            <a:off x="1524000" y="17466"/>
            <a:ext cx="611188" cy="669925"/>
            <a:chOff x="-23530" y="2881356"/>
            <a:chExt cx="3348000" cy="931705"/>
          </a:xfrm>
        </p:grpSpPr>
        <p:sp>
          <p:nvSpPr>
            <p:cNvPr id="34" name="矩形 33"/>
            <p:cNvSpPr/>
            <p:nvPr/>
          </p:nvSpPr>
          <p:spPr>
            <a:xfrm>
              <a:off x="-23530" y="2881356"/>
              <a:ext cx="3348000" cy="216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-23530" y="3119802"/>
              <a:ext cx="3348000" cy="216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-23530" y="3358248"/>
              <a:ext cx="3348000" cy="2163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596693"/>
              <a:ext cx="3348000" cy="2163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10243" name="文本框 37"/>
          <p:cNvSpPr txBox="1">
            <a:spLocks noChangeArrowheads="1"/>
          </p:cNvSpPr>
          <p:nvPr/>
        </p:nvSpPr>
        <p:spPr bwMode="auto">
          <a:xfrm>
            <a:off x="2103438" y="44453"/>
            <a:ext cx="3198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chemeClr val="bg2"/>
                </a:solidFill>
                <a:ea typeface="宋体" pitchFamily="2" charset="-122"/>
              </a:rPr>
              <a:t>整体感知</a:t>
            </a:r>
            <a:endParaRPr lang="zh-CN" altLang="en-US" sz="36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244" name="组合 135"/>
          <p:cNvGrpSpPr>
            <a:grpSpLocks/>
          </p:cNvGrpSpPr>
          <p:nvPr/>
        </p:nvGrpSpPr>
        <p:grpSpPr bwMode="auto">
          <a:xfrm>
            <a:off x="1524003" y="6596066"/>
            <a:ext cx="9147175" cy="268287"/>
            <a:chOff x="-23530" y="2881356"/>
            <a:chExt cx="3348000" cy="931705"/>
          </a:xfrm>
        </p:grpSpPr>
        <p:sp>
          <p:nvSpPr>
            <p:cNvPr id="140" name="矩形 139"/>
            <p:cNvSpPr/>
            <p:nvPr/>
          </p:nvSpPr>
          <p:spPr>
            <a:xfrm>
              <a:off x="-23530" y="2881356"/>
              <a:ext cx="3348000" cy="215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-23530" y="3118416"/>
              <a:ext cx="3348000" cy="2150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-23530" y="3360990"/>
              <a:ext cx="3348000" cy="21501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-23530" y="3598053"/>
              <a:ext cx="3348000" cy="215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0" name="矩形 39"/>
          <p:cNvSpPr/>
          <p:nvPr/>
        </p:nvSpPr>
        <p:spPr>
          <a:xfrm>
            <a:off x="5253041" y="576263"/>
            <a:ext cx="5418137" cy="44450"/>
          </a:xfrm>
          <a:prstGeom prst="rect">
            <a:avLst/>
          </a:prstGeom>
          <a:gradFill flip="none" rotWithShape="1">
            <a:gsLst>
              <a:gs pos="25000">
                <a:srgbClr val="EDAC5D"/>
              </a:gs>
              <a:gs pos="0">
                <a:schemeClr val="accent3"/>
              </a:gs>
              <a:gs pos="25000">
                <a:schemeClr val="accent2"/>
              </a:gs>
              <a:gs pos="50000">
                <a:schemeClr val="accent2"/>
              </a:gs>
              <a:gs pos="100000">
                <a:schemeClr val="accent4"/>
              </a:gs>
              <a:gs pos="75000">
                <a:schemeClr val="accent4"/>
              </a:gs>
              <a:gs pos="74000">
                <a:schemeClr val="accent1"/>
              </a:gs>
              <a:gs pos="5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0246" name="TextBox 14"/>
          <p:cNvSpPr txBox="1">
            <a:spLocks noChangeArrowheads="1"/>
          </p:cNvSpPr>
          <p:nvPr/>
        </p:nvSpPr>
        <p:spPr bwMode="auto">
          <a:xfrm>
            <a:off x="1524000" y="757241"/>
            <a:ext cx="91440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2"/>
                </a:solidFill>
                <a:ea typeface="宋体" pitchFamily="2" charset="-122"/>
              </a:rPr>
              <a:t>2.“</a:t>
            </a:r>
            <a:r>
              <a:rPr lang="zh-CN" altLang="en-US" sz="3200" dirty="0">
                <a:solidFill>
                  <a:schemeClr val="bg2"/>
                </a:solidFill>
                <a:ea typeface="宋体" pitchFamily="2" charset="-122"/>
              </a:rPr>
              <a:t>假如生活欺骗了你”指的是什么？</a:t>
            </a:r>
            <a:r>
              <a:rPr lang="en-US" altLang="zh-CN" sz="3200" dirty="0">
                <a:solidFill>
                  <a:schemeClr val="bg2"/>
                </a:solidFill>
                <a:ea typeface="宋体" pitchFamily="2" charset="-122"/>
              </a:rPr>
              <a:t>______________________________________ ______________________________________</a:t>
            </a:r>
          </a:p>
          <a:p>
            <a:pPr eaLnBrk="1" hangingPunct="1"/>
            <a:r>
              <a:rPr lang="en-US" altLang="zh-CN" sz="3200" dirty="0">
                <a:solidFill>
                  <a:schemeClr val="bg2"/>
                </a:solidFill>
                <a:ea typeface="宋体" pitchFamily="2" charset="-122"/>
              </a:rPr>
              <a:t> 3.</a:t>
            </a:r>
            <a:r>
              <a:rPr lang="zh-CN" altLang="en-US" sz="3200" dirty="0">
                <a:solidFill>
                  <a:schemeClr val="bg2"/>
                </a:solidFill>
                <a:ea typeface="宋体" pitchFamily="2" charset="-122"/>
              </a:rPr>
              <a:t>诗人选择了自己的路，可为什么题目却是“未选择的路”？</a:t>
            </a:r>
            <a:r>
              <a:rPr lang="en-US" altLang="zh-CN" sz="3200" dirty="0">
                <a:solidFill>
                  <a:schemeClr val="bg2"/>
                </a:solidFill>
                <a:ea typeface="宋体" pitchFamily="2" charset="-122"/>
              </a:rPr>
              <a:t>______________________________________ ______________________________________ ______________________________________ </a:t>
            </a:r>
            <a:endParaRPr lang="zh-CN" altLang="en-US" sz="3200" dirty="0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16" name="TextBox 29"/>
          <p:cNvSpPr txBox="1">
            <a:spLocks noChangeArrowheads="1"/>
          </p:cNvSpPr>
          <p:nvPr/>
        </p:nvSpPr>
        <p:spPr bwMode="auto">
          <a:xfrm>
            <a:off x="1524003" y="1198566"/>
            <a:ext cx="88312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ea typeface="宋体" pitchFamily="2" charset="-122"/>
              </a:rPr>
              <a:t>特指在生活中应遭遇艰难困苦甚至不幸而身处逆境。</a:t>
            </a:r>
          </a:p>
        </p:txBody>
      </p:sp>
      <p:sp>
        <p:nvSpPr>
          <p:cNvPr id="17" name="TextBox 29"/>
          <p:cNvSpPr txBox="1">
            <a:spLocks noChangeArrowheads="1"/>
          </p:cNvSpPr>
          <p:nvPr/>
        </p:nvSpPr>
        <p:spPr bwMode="auto">
          <a:xfrm>
            <a:off x="1524003" y="3117850"/>
            <a:ext cx="883126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ea typeface="宋体" pitchFamily="2" charset="-122"/>
              </a:rPr>
              <a:t>诗歌虽然写到已选择的路，但重点强调的却是未选择的路，以引起人们对未选择的路的思索，所以以“未选择的路”为题。</a:t>
            </a: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32"/>
          <p:cNvGrpSpPr>
            <a:grpSpLocks/>
          </p:cNvGrpSpPr>
          <p:nvPr/>
        </p:nvGrpSpPr>
        <p:grpSpPr bwMode="auto">
          <a:xfrm>
            <a:off x="1524000" y="17466"/>
            <a:ext cx="611188" cy="669925"/>
            <a:chOff x="-23530" y="2881356"/>
            <a:chExt cx="3348000" cy="931705"/>
          </a:xfrm>
        </p:grpSpPr>
        <p:sp>
          <p:nvSpPr>
            <p:cNvPr id="34" name="矩形 33"/>
            <p:cNvSpPr/>
            <p:nvPr/>
          </p:nvSpPr>
          <p:spPr>
            <a:xfrm>
              <a:off x="-23530" y="2881356"/>
              <a:ext cx="3348000" cy="216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-23530" y="3119802"/>
              <a:ext cx="3348000" cy="216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-23530" y="3358248"/>
              <a:ext cx="3348000" cy="2163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596693"/>
              <a:ext cx="3348000" cy="2163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11267" name="文本框 37"/>
          <p:cNvSpPr txBox="1">
            <a:spLocks noChangeArrowheads="1"/>
          </p:cNvSpPr>
          <p:nvPr/>
        </p:nvSpPr>
        <p:spPr bwMode="auto">
          <a:xfrm>
            <a:off x="2103438" y="44453"/>
            <a:ext cx="3198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bg2"/>
                </a:solidFill>
                <a:ea typeface="宋体" pitchFamily="2" charset="-122"/>
              </a:rPr>
              <a:t>达标自测</a:t>
            </a:r>
            <a:endParaRPr lang="zh-CN" altLang="en-US" sz="360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268" name="组合 135"/>
          <p:cNvGrpSpPr>
            <a:grpSpLocks/>
          </p:cNvGrpSpPr>
          <p:nvPr/>
        </p:nvGrpSpPr>
        <p:grpSpPr bwMode="auto">
          <a:xfrm>
            <a:off x="1524003" y="6596066"/>
            <a:ext cx="9147175" cy="268287"/>
            <a:chOff x="-23530" y="2881356"/>
            <a:chExt cx="3348000" cy="931705"/>
          </a:xfrm>
        </p:grpSpPr>
        <p:sp>
          <p:nvSpPr>
            <p:cNvPr id="140" name="矩形 139"/>
            <p:cNvSpPr/>
            <p:nvPr/>
          </p:nvSpPr>
          <p:spPr>
            <a:xfrm>
              <a:off x="-23530" y="2881356"/>
              <a:ext cx="3348000" cy="215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-23530" y="3118416"/>
              <a:ext cx="3348000" cy="2150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-23530" y="3360990"/>
              <a:ext cx="3348000" cy="21501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-23530" y="3598053"/>
              <a:ext cx="3348000" cy="215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0" name="矩形 39"/>
          <p:cNvSpPr/>
          <p:nvPr/>
        </p:nvSpPr>
        <p:spPr>
          <a:xfrm>
            <a:off x="5253041" y="576263"/>
            <a:ext cx="5418137" cy="44450"/>
          </a:xfrm>
          <a:prstGeom prst="rect">
            <a:avLst/>
          </a:prstGeom>
          <a:gradFill flip="none" rotWithShape="1">
            <a:gsLst>
              <a:gs pos="25000">
                <a:srgbClr val="EDAC5D"/>
              </a:gs>
              <a:gs pos="0">
                <a:schemeClr val="accent3"/>
              </a:gs>
              <a:gs pos="25000">
                <a:schemeClr val="accent2"/>
              </a:gs>
              <a:gs pos="50000">
                <a:schemeClr val="accent2"/>
              </a:gs>
              <a:gs pos="100000">
                <a:schemeClr val="accent4"/>
              </a:gs>
              <a:gs pos="75000">
                <a:schemeClr val="accent4"/>
              </a:gs>
              <a:gs pos="74000">
                <a:schemeClr val="accent1"/>
              </a:gs>
              <a:gs pos="5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1270" name="TextBox 14"/>
          <p:cNvSpPr txBox="1">
            <a:spLocks noChangeArrowheads="1"/>
          </p:cNvSpPr>
          <p:nvPr/>
        </p:nvSpPr>
        <p:spPr bwMode="auto">
          <a:xfrm>
            <a:off x="1524000" y="727078"/>
            <a:ext cx="91440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just" eaLnBrk="1" hangingPunct="1"/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根据拼音，写出下列句子中的词语。</a:t>
            </a:r>
          </a:p>
          <a:p>
            <a:pPr algn="just" eaLnBrk="1" hangingPunct="1"/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(1)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一切都是</a:t>
            </a:r>
            <a:r>
              <a:rPr lang="en-US" altLang="zh-CN" sz="3200" dirty="0" err="1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shùn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3200" dirty="0" err="1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xī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(     )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，一切都将会过去。</a:t>
            </a:r>
          </a:p>
          <a:p>
            <a:pPr algn="just" eaLnBrk="1" hangingPunct="1"/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(2)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而那过去了的，就会成为亲切的</a:t>
            </a:r>
            <a:r>
              <a:rPr lang="en-US" altLang="zh-CN" sz="3200" dirty="0" err="1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huái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3200" dirty="0" err="1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liàn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(     )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。</a:t>
            </a:r>
          </a:p>
          <a:p>
            <a:pPr algn="just" eaLnBrk="1" hangingPunct="1"/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(3)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黄色的树林里分出两条路，可惜我不能同时去</a:t>
            </a:r>
            <a:r>
              <a:rPr lang="en-US" altLang="zh-CN" sz="3200" dirty="0" err="1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shè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3200" dirty="0" err="1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zú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(     )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。</a:t>
            </a:r>
          </a:p>
          <a:p>
            <a:pPr algn="just" eaLnBrk="1" hangingPunct="1"/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(4)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它荒草</a:t>
            </a:r>
            <a:r>
              <a:rPr lang="en-US" altLang="zh-CN" sz="3200" dirty="0" err="1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qī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3200" dirty="0" err="1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qī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(     )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，十分</a:t>
            </a:r>
            <a:r>
              <a:rPr lang="en-US" altLang="zh-CN" sz="3200" dirty="0" err="1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yōu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3200" dirty="0" err="1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jì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(     )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，显得更诱人，更美丽。</a:t>
            </a:r>
          </a:p>
        </p:txBody>
      </p:sp>
      <p:sp>
        <p:nvSpPr>
          <p:cNvPr id="18" name="TextBox 29"/>
          <p:cNvSpPr txBox="1">
            <a:spLocks noChangeArrowheads="1"/>
          </p:cNvSpPr>
          <p:nvPr/>
        </p:nvSpPr>
        <p:spPr bwMode="auto">
          <a:xfrm>
            <a:off x="2763841" y="2695575"/>
            <a:ext cx="11191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Microsoft New Tai Lue" pitchFamily="34" charset="0"/>
              </a:rPr>
              <a:t>怀恋</a:t>
            </a:r>
          </a:p>
        </p:txBody>
      </p:sp>
      <p:sp>
        <p:nvSpPr>
          <p:cNvPr id="19" name="TextBox 29"/>
          <p:cNvSpPr txBox="1">
            <a:spLocks noChangeArrowheads="1"/>
          </p:cNvSpPr>
          <p:nvPr/>
        </p:nvSpPr>
        <p:spPr bwMode="auto">
          <a:xfrm>
            <a:off x="5416550" y="1169991"/>
            <a:ext cx="187483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ea typeface="宋体" pitchFamily="2" charset="-122"/>
              </a:rPr>
              <a:t>瞬息</a:t>
            </a:r>
            <a:endParaRPr lang="zh-CN" altLang="en-US" sz="32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9"/>
          <p:cNvSpPr txBox="1">
            <a:spLocks noChangeArrowheads="1"/>
          </p:cNvSpPr>
          <p:nvPr/>
        </p:nvSpPr>
        <p:spPr bwMode="auto">
          <a:xfrm>
            <a:off x="3081338" y="3560763"/>
            <a:ext cx="12366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ea typeface="宋体" pitchFamily="2" charset="-122"/>
              </a:rPr>
              <a:t>涉足</a:t>
            </a:r>
            <a:endParaRPr lang="zh-CN" altLang="en-US" sz="32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9"/>
          <p:cNvSpPr txBox="1">
            <a:spLocks noChangeArrowheads="1"/>
          </p:cNvSpPr>
          <p:nvPr/>
        </p:nvSpPr>
        <p:spPr bwMode="auto">
          <a:xfrm>
            <a:off x="4576766" y="4119563"/>
            <a:ext cx="11191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ea typeface="宋体" pitchFamily="2" charset="-122"/>
              </a:rPr>
              <a:t>萋萋</a:t>
            </a:r>
            <a:endParaRPr lang="zh-CN" altLang="en-US" sz="32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29"/>
          <p:cNvSpPr txBox="1">
            <a:spLocks noChangeArrowheads="1"/>
          </p:cNvSpPr>
          <p:nvPr/>
        </p:nvSpPr>
        <p:spPr bwMode="auto">
          <a:xfrm>
            <a:off x="8562978" y="4160838"/>
            <a:ext cx="1573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ea typeface="宋体" pitchFamily="2" charset="-122"/>
              </a:rPr>
              <a:t>幽寂</a:t>
            </a:r>
            <a:endParaRPr lang="zh-CN" altLang="en-US" sz="32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allAtOnce"/>
      <p:bldP spid="19" grpId="0" build="allAtOnce"/>
      <p:bldP spid="23" grpId="0" build="allAtOnce"/>
      <p:bldP spid="25" grpId="0" build="allAtOnce"/>
      <p:bldP spid="20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32"/>
          <p:cNvGrpSpPr>
            <a:grpSpLocks/>
          </p:cNvGrpSpPr>
          <p:nvPr/>
        </p:nvGrpSpPr>
        <p:grpSpPr bwMode="auto">
          <a:xfrm>
            <a:off x="1524000" y="17466"/>
            <a:ext cx="611188" cy="669925"/>
            <a:chOff x="-23530" y="2881356"/>
            <a:chExt cx="3348000" cy="931705"/>
          </a:xfrm>
        </p:grpSpPr>
        <p:sp>
          <p:nvSpPr>
            <p:cNvPr id="34" name="矩形 33"/>
            <p:cNvSpPr/>
            <p:nvPr/>
          </p:nvSpPr>
          <p:spPr>
            <a:xfrm>
              <a:off x="-23530" y="2881356"/>
              <a:ext cx="3348000" cy="216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5" name="矩形 34"/>
            <p:cNvSpPr/>
            <p:nvPr/>
          </p:nvSpPr>
          <p:spPr>
            <a:xfrm>
              <a:off x="-23530" y="3119802"/>
              <a:ext cx="3348000" cy="2163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6" name="矩形 35"/>
            <p:cNvSpPr/>
            <p:nvPr/>
          </p:nvSpPr>
          <p:spPr>
            <a:xfrm>
              <a:off x="-23530" y="3358248"/>
              <a:ext cx="3348000" cy="21636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37" name="矩形 36"/>
            <p:cNvSpPr/>
            <p:nvPr/>
          </p:nvSpPr>
          <p:spPr>
            <a:xfrm>
              <a:off x="-23530" y="3596693"/>
              <a:ext cx="3348000" cy="21636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12291" name="文本框 37"/>
          <p:cNvSpPr txBox="1">
            <a:spLocks noChangeArrowheads="1"/>
          </p:cNvSpPr>
          <p:nvPr/>
        </p:nvSpPr>
        <p:spPr bwMode="auto">
          <a:xfrm>
            <a:off x="2103438" y="44453"/>
            <a:ext cx="31988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algn="ctr" eaLnBrk="1" hangingPunct="1"/>
            <a:r>
              <a:rPr lang="zh-CN" altLang="en-US" sz="3600" b="1">
                <a:solidFill>
                  <a:schemeClr val="bg2"/>
                </a:solidFill>
                <a:ea typeface="宋体" pitchFamily="2" charset="-122"/>
              </a:rPr>
              <a:t>达标自测</a:t>
            </a:r>
            <a:endParaRPr lang="zh-CN" altLang="en-US" sz="360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292" name="组合 135"/>
          <p:cNvGrpSpPr>
            <a:grpSpLocks/>
          </p:cNvGrpSpPr>
          <p:nvPr/>
        </p:nvGrpSpPr>
        <p:grpSpPr bwMode="auto">
          <a:xfrm>
            <a:off x="1524003" y="6596066"/>
            <a:ext cx="9147175" cy="268287"/>
            <a:chOff x="-23530" y="2881356"/>
            <a:chExt cx="3348000" cy="931705"/>
          </a:xfrm>
        </p:grpSpPr>
        <p:sp>
          <p:nvSpPr>
            <p:cNvPr id="140" name="矩形 139"/>
            <p:cNvSpPr/>
            <p:nvPr/>
          </p:nvSpPr>
          <p:spPr>
            <a:xfrm>
              <a:off x="-23530" y="2881356"/>
              <a:ext cx="3348000" cy="21500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-23530" y="3118416"/>
              <a:ext cx="3348000" cy="2150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-23530" y="3360990"/>
              <a:ext cx="3348000" cy="21501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-23530" y="3598053"/>
              <a:ext cx="3348000" cy="215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/>
            </a:p>
          </p:txBody>
        </p:sp>
      </p:grpSp>
      <p:sp>
        <p:nvSpPr>
          <p:cNvPr id="40" name="矩形 39"/>
          <p:cNvSpPr/>
          <p:nvPr/>
        </p:nvSpPr>
        <p:spPr>
          <a:xfrm>
            <a:off x="5253041" y="576263"/>
            <a:ext cx="5418137" cy="44450"/>
          </a:xfrm>
          <a:prstGeom prst="rect">
            <a:avLst/>
          </a:prstGeom>
          <a:gradFill flip="none" rotWithShape="1">
            <a:gsLst>
              <a:gs pos="25000">
                <a:srgbClr val="EDAC5D"/>
              </a:gs>
              <a:gs pos="0">
                <a:schemeClr val="accent3"/>
              </a:gs>
              <a:gs pos="25000">
                <a:schemeClr val="accent2"/>
              </a:gs>
              <a:gs pos="50000">
                <a:schemeClr val="accent2"/>
              </a:gs>
              <a:gs pos="100000">
                <a:schemeClr val="accent4"/>
              </a:gs>
              <a:gs pos="75000">
                <a:schemeClr val="accent4"/>
              </a:gs>
              <a:gs pos="74000">
                <a:schemeClr val="accent1"/>
              </a:gs>
              <a:gs pos="5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2294" name="TextBox 14"/>
          <p:cNvSpPr txBox="1">
            <a:spLocks noChangeArrowheads="1"/>
          </p:cNvSpPr>
          <p:nvPr/>
        </p:nvSpPr>
        <p:spPr bwMode="auto">
          <a:xfrm>
            <a:off x="1524000" y="569913"/>
            <a:ext cx="91440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下列各句加点的词语，使用不正确的一项是</a:t>
            </a:r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(        )</a:t>
            </a:r>
          </a:p>
          <a:p>
            <a:pPr eaLnBrk="1" hangingPunct="1"/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A.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这里荒草萋萋渺无人烟，是动物和昆虫的乐园！</a:t>
            </a:r>
          </a:p>
          <a:p>
            <a:pPr eaLnBrk="1" hangingPunct="1"/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B.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这是一株神奇的柳树，神奇到令我望而生畏的柳树，它伫立在青海高原上。</a:t>
            </a:r>
          </a:p>
          <a:p>
            <a:pPr eaLnBrk="1" hangingPunct="1"/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C.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站在山顶上极目远眺，山下的秀丽风光和古寺石屋尽收眼底。</a:t>
            </a:r>
          </a:p>
          <a:p>
            <a:pPr eaLnBrk="1" hangingPunct="1"/>
            <a:r>
              <a:rPr lang="en-US" altLang="zh-CN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D.</a:t>
            </a:r>
            <a:r>
              <a:rPr lang="zh-CN" altLang="en-US" sz="3200" dirty="0">
                <a:solidFill>
                  <a:schemeClr val="bg2"/>
                </a:solidFill>
                <a:latin typeface="宋体" pitchFamily="2" charset="-122"/>
                <a:ea typeface="宋体" pitchFamily="2" charset="-122"/>
              </a:rPr>
              <a:t>那个地方又脏又乱，令人叹为观止。</a:t>
            </a:r>
          </a:p>
        </p:txBody>
      </p:sp>
      <p:sp>
        <p:nvSpPr>
          <p:cNvPr id="20" name="TextBox 29"/>
          <p:cNvSpPr txBox="1">
            <a:spLocks noChangeArrowheads="1"/>
          </p:cNvSpPr>
          <p:nvPr/>
        </p:nvSpPr>
        <p:spPr bwMode="auto">
          <a:xfrm>
            <a:off x="2478091" y="993775"/>
            <a:ext cx="942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ea typeface="宋体" pitchFamily="2" charset="-122"/>
              </a:rPr>
              <a:t>D</a:t>
            </a:r>
            <a:endParaRPr lang="zh-CN" altLang="en-US" sz="3200" b="1">
              <a:solidFill>
                <a:srgbClr val="FF0000"/>
              </a:solidFill>
              <a:ea typeface="宋体" pitchFamily="2" charset="-122"/>
            </a:endParaRPr>
          </a:p>
        </p:txBody>
      </p:sp>
      <p:sp>
        <p:nvSpPr>
          <p:cNvPr id="16" name="TextBox 29"/>
          <p:cNvSpPr txBox="1">
            <a:spLocks noChangeArrowheads="1"/>
          </p:cNvSpPr>
          <p:nvPr/>
        </p:nvSpPr>
        <p:spPr bwMode="auto">
          <a:xfrm>
            <a:off x="1524003" y="5397500"/>
            <a:ext cx="90900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ea typeface="宋体" pitchFamily="2" charset="-122"/>
              </a:rPr>
              <a:t>叹为观止：用于赞美见到的事物好到了极点。</a:t>
            </a:r>
          </a:p>
        </p:txBody>
      </p:sp>
      <p:sp>
        <p:nvSpPr>
          <p:cNvPr id="12297" name="TextBox 14"/>
          <p:cNvSpPr txBox="1">
            <a:spLocks noChangeArrowheads="1"/>
          </p:cNvSpPr>
          <p:nvPr/>
        </p:nvSpPr>
        <p:spPr bwMode="auto">
          <a:xfrm flipH="1">
            <a:off x="3702053" y="1878016"/>
            <a:ext cx="7143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b="1">
                <a:solidFill>
                  <a:schemeClr val="bg2"/>
                </a:solidFill>
                <a:ea typeface="宋体" pitchFamily="2" charset="-122"/>
              </a:rPr>
              <a:t>·</a:t>
            </a:r>
            <a:endParaRPr lang="zh-CN" altLang="en-US" b="1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12298" name="TextBox 14"/>
          <p:cNvSpPr txBox="1">
            <a:spLocks noChangeArrowheads="1"/>
          </p:cNvSpPr>
          <p:nvPr/>
        </p:nvSpPr>
        <p:spPr bwMode="auto">
          <a:xfrm flipH="1">
            <a:off x="2882903" y="1851025"/>
            <a:ext cx="7143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b="1">
                <a:solidFill>
                  <a:schemeClr val="bg2"/>
                </a:solidFill>
                <a:ea typeface="宋体" pitchFamily="2" charset="-122"/>
              </a:rPr>
              <a:t>·</a:t>
            </a:r>
            <a:endParaRPr lang="zh-CN" altLang="en-US" b="1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12299" name="TextBox 14"/>
          <p:cNvSpPr txBox="1">
            <a:spLocks noChangeArrowheads="1"/>
          </p:cNvSpPr>
          <p:nvPr/>
        </p:nvSpPr>
        <p:spPr bwMode="auto">
          <a:xfrm flipH="1">
            <a:off x="2940053" y="2781300"/>
            <a:ext cx="7143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b="1">
                <a:solidFill>
                  <a:schemeClr val="bg2"/>
                </a:solidFill>
                <a:ea typeface="宋体" pitchFamily="2" charset="-122"/>
              </a:rPr>
              <a:t>·</a:t>
            </a:r>
            <a:endParaRPr lang="zh-CN" altLang="en-US" b="1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12300" name="TextBox 14"/>
          <p:cNvSpPr txBox="1">
            <a:spLocks noChangeArrowheads="1"/>
          </p:cNvSpPr>
          <p:nvPr/>
        </p:nvSpPr>
        <p:spPr bwMode="auto">
          <a:xfrm flipH="1">
            <a:off x="3308353" y="2781300"/>
            <a:ext cx="7143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b="1">
                <a:solidFill>
                  <a:schemeClr val="bg2"/>
                </a:solidFill>
                <a:ea typeface="宋体" pitchFamily="2" charset="-122"/>
              </a:rPr>
              <a:t>·</a:t>
            </a:r>
            <a:endParaRPr lang="zh-CN" altLang="en-US" b="1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12301" name="TextBox 14"/>
          <p:cNvSpPr txBox="1">
            <a:spLocks noChangeArrowheads="1"/>
          </p:cNvSpPr>
          <p:nvPr/>
        </p:nvSpPr>
        <p:spPr bwMode="auto">
          <a:xfrm flipH="1">
            <a:off x="4154491" y="1825625"/>
            <a:ext cx="7143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b="1">
                <a:solidFill>
                  <a:schemeClr val="bg2"/>
                </a:solidFill>
                <a:ea typeface="宋体" pitchFamily="2" charset="-122"/>
              </a:rPr>
              <a:t>·</a:t>
            </a:r>
            <a:endParaRPr lang="zh-CN" altLang="en-US" b="1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12302" name="TextBox 14"/>
          <p:cNvSpPr txBox="1">
            <a:spLocks noChangeArrowheads="1"/>
          </p:cNvSpPr>
          <p:nvPr/>
        </p:nvSpPr>
        <p:spPr bwMode="auto">
          <a:xfrm flipH="1">
            <a:off x="5013328" y="3271841"/>
            <a:ext cx="7143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b="1">
                <a:solidFill>
                  <a:schemeClr val="bg2"/>
                </a:solidFill>
                <a:ea typeface="宋体" pitchFamily="2" charset="-122"/>
              </a:rPr>
              <a:t>·</a:t>
            </a:r>
            <a:endParaRPr lang="zh-CN" altLang="en-US" b="1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12303" name="TextBox 14"/>
          <p:cNvSpPr txBox="1">
            <a:spLocks noChangeArrowheads="1"/>
          </p:cNvSpPr>
          <p:nvPr/>
        </p:nvSpPr>
        <p:spPr bwMode="auto">
          <a:xfrm flipH="1">
            <a:off x="5370513" y="3286125"/>
            <a:ext cx="2476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b="1">
                <a:solidFill>
                  <a:schemeClr val="bg2"/>
                </a:solidFill>
                <a:ea typeface="宋体" pitchFamily="2" charset="-122"/>
              </a:rPr>
              <a:t>·</a:t>
            </a:r>
            <a:endParaRPr lang="zh-CN" altLang="en-US" b="1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12304" name="TextBox 14"/>
          <p:cNvSpPr txBox="1">
            <a:spLocks noChangeArrowheads="1"/>
          </p:cNvSpPr>
          <p:nvPr/>
        </p:nvSpPr>
        <p:spPr bwMode="auto">
          <a:xfrm flipH="1">
            <a:off x="1725616" y="3846516"/>
            <a:ext cx="3714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b="1">
                <a:solidFill>
                  <a:schemeClr val="bg2"/>
                </a:solidFill>
                <a:ea typeface="宋体" pitchFamily="2" charset="-122"/>
              </a:rPr>
              <a:t>·</a:t>
            </a:r>
            <a:endParaRPr lang="zh-CN" altLang="en-US" b="1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12305" name="TextBox 14"/>
          <p:cNvSpPr txBox="1">
            <a:spLocks noChangeArrowheads="1"/>
          </p:cNvSpPr>
          <p:nvPr/>
        </p:nvSpPr>
        <p:spPr bwMode="auto">
          <a:xfrm flipH="1">
            <a:off x="6529391" y="4322766"/>
            <a:ext cx="4270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b="1">
                <a:solidFill>
                  <a:schemeClr val="bg2"/>
                </a:solidFill>
                <a:ea typeface="宋体" pitchFamily="2" charset="-122"/>
              </a:rPr>
              <a:t>·</a:t>
            </a:r>
            <a:endParaRPr lang="zh-CN" altLang="en-US" b="1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12306" name="TextBox 14"/>
          <p:cNvSpPr txBox="1">
            <a:spLocks noChangeArrowheads="1"/>
          </p:cNvSpPr>
          <p:nvPr/>
        </p:nvSpPr>
        <p:spPr bwMode="auto">
          <a:xfrm flipH="1">
            <a:off x="6953250" y="4298953"/>
            <a:ext cx="4254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b="1">
                <a:solidFill>
                  <a:schemeClr val="bg2"/>
                </a:solidFill>
                <a:ea typeface="宋体" pitchFamily="2" charset="-122"/>
              </a:rPr>
              <a:t>·</a:t>
            </a:r>
            <a:endParaRPr lang="zh-CN" altLang="en-US" b="1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12307" name="TextBox 14"/>
          <p:cNvSpPr txBox="1">
            <a:spLocks noChangeArrowheads="1"/>
          </p:cNvSpPr>
          <p:nvPr/>
        </p:nvSpPr>
        <p:spPr bwMode="auto">
          <a:xfrm flipH="1">
            <a:off x="7402513" y="4284663"/>
            <a:ext cx="46831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b="1">
                <a:solidFill>
                  <a:schemeClr val="bg2"/>
                </a:solidFill>
                <a:ea typeface="宋体" pitchFamily="2" charset="-122"/>
              </a:rPr>
              <a:t>·</a:t>
            </a:r>
            <a:endParaRPr lang="zh-CN" altLang="en-US" b="1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12308" name="TextBox 14"/>
          <p:cNvSpPr txBox="1">
            <a:spLocks noChangeArrowheads="1"/>
          </p:cNvSpPr>
          <p:nvPr/>
        </p:nvSpPr>
        <p:spPr bwMode="auto">
          <a:xfrm flipH="1">
            <a:off x="7758116" y="4257678"/>
            <a:ext cx="4667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方正兰亭黑简体"/>
                <a:cs typeface="方正兰亭黑简体"/>
              </a:defRPr>
            </a:lvl9pPr>
          </a:lstStyle>
          <a:p>
            <a:pPr eaLnBrk="1" hangingPunct="1"/>
            <a:r>
              <a:rPr lang="en-US" altLang="zh-CN" b="1">
                <a:solidFill>
                  <a:schemeClr val="bg2"/>
                </a:solidFill>
                <a:ea typeface="宋体" pitchFamily="2" charset="-122"/>
              </a:rPr>
              <a:t>·</a:t>
            </a:r>
            <a:endParaRPr lang="zh-CN" altLang="en-US" b="1">
              <a:solidFill>
                <a:schemeClr val="bg2"/>
              </a:solidFill>
              <a:ea typeface="宋体" pitchFamily="2" charset="-122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6" grpId="0"/>
    </p:bldLst>
  </p:timing>
</p:sld>
</file>

<file path=ppt/theme/theme1.xml><?xml version="1.0" encoding="utf-8"?>
<a:theme xmlns:a="http://schemas.openxmlformats.org/drawingml/2006/main" name="主题2">
  <a:themeElements>
    <a:clrScheme name="多彩系列02">
      <a:dk1>
        <a:srgbClr val="FFFFFF"/>
      </a:dk1>
      <a:lt1>
        <a:srgbClr val="F2F2F2"/>
      </a:lt1>
      <a:dk2>
        <a:srgbClr val="232226"/>
      </a:dk2>
      <a:lt2>
        <a:srgbClr val="E7E6E6"/>
      </a:lt2>
      <a:accent1>
        <a:srgbClr val="774F71"/>
      </a:accent1>
      <a:accent2>
        <a:srgbClr val="D1758E"/>
      </a:accent2>
      <a:accent3>
        <a:srgbClr val="F7C17F"/>
      </a:accent3>
      <a:accent4>
        <a:srgbClr val="55B2A0"/>
      </a:accent4>
      <a:accent5>
        <a:srgbClr val="8F608A"/>
      </a:accent5>
      <a:accent6>
        <a:srgbClr val="D58C2E"/>
      </a:accent6>
      <a:hlink>
        <a:srgbClr val="0563C1"/>
      </a:hlink>
      <a:folHlink>
        <a:srgbClr val="954F72"/>
      </a:folHlink>
    </a:clrScheme>
    <a:fontScheme name="自定义 1">
      <a:majorFont>
        <a:latin typeface="Nexa Bold"/>
        <a:ea typeface="方正大标宋简体"/>
        <a:cs typeface=""/>
      </a:majorFont>
      <a:minorFont>
        <a:latin typeface="Nexa Light"/>
        <a:ea typeface="方正兰亭黑简体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86E3B804-65F5-4008-81C1-1DEFF36D14D8}" vid="{A448A53D-5059-437E-941E-10B870C0EB0E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4755</TotalTime>
  <Words>1474</Words>
  <Application>Microsoft Office PowerPoint</Application>
  <PresentationFormat>宽屏</PresentationFormat>
  <Paragraphs>180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8" baseType="lpstr">
      <vt:lpstr>Meiryo</vt:lpstr>
      <vt:lpstr>Nexa Light</vt:lpstr>
      <vt:lpstr>方正大标宋简体</vt:lpstr>
      <vt:lpstr>方正兰亭黑简体</vt:lpstr>
      <vt:lpstr>宋体</vt:lpstr>
      <vt:lpstr>微软雅黑</vt:lpstr>
      <vt:lpstr>Arial</vt:lpstr>
      <vt:lpstr>Calibri</vt:lpstr>
      <vt:lpstr>Calibri Light</vt:lpstr>
      <vt:lpstr>Microsoft New Tai Lue</vt:lpstr>
      <vt:lpstr>Nexa Bold</vt:lpstr>
      <vt:lpstr>Times New Roman</vt:lpstr>
      <vt:lpstr>主题2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2016-10-10T06:25:58Z</dcterms:created>
  <dcterms:modified xsi:type="dcterms:W3CDTF">2021-12-18T00:29:03Z</dcterms:modified>
</cp:coreProperties>
</file>