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63.xml" ContentType="application/vnd.openxmlformats-officedocument.presentationml.tags+xml"/>
  <Override PartName="/ppt/tags/tag64.xml" ContentType="application/vnd.openxmlformats-officedocument.presentationml.tags+xml"/>
  <Override PartName="/ppt/notesSlides/notesSlide1.xml" ContentType="application/vnd.openxmlformats-officedocument.presentationml.notesSlide+xml"/>
  <Override PartName="/ppt/tags/tag65.xml" ContentType="application/vnd.openxmlformats-officedocument.presentationml.tags+xml"/>
  <Override PartName="/ppt/notesSlides/notesSlide2.xml" ContentType="application/vnd.openxmlformats-officedocument.presentationml.notesSlide+xml"/>
  <Override PartName="/ppt/tags/tag66.xml" ContentType="application/vnd.openxmlformats-officedocument.presentationml.tags+xml"/>
  <Override PartName="/ppt/notesSlides/notesSlide3.xml" ContentType="application/vnd.openxmlformats-officedocument.presentationml.notesSlide+xml"/>
  <Override PartName="/ppt/tags/tag67.xml" ContentType="application/vnd.openxmlformats-officedocument.presentationml.tags+xml"/>
  <Override PartName="/ppt/notesSlides/notesSlide4.xml" ContentType="application/vnd.openxmlformats-officedocument.presentationml.notesSlide+xml"/>
  <Override PartName="/ppt/tags/tag68.xml" ContentType="application/vnd.openxmlformats-officedocument.presentationml.tags+xml"/>
  <Override PartName="/ppt/notesSlides/notesSlide5.xml" ContentType="application/vnd.openxmlformats-officedocument.presentationml.notesSlide+xml"/>
  <Override PartName="/ppt/tags/tag69.xml" ContentType="application/vnd.openxmlformats-officedocument.presentationml.tags+xml"/>
  <Override PartName="/ppt/notesSlides/notesSlide6.xml" ContentType="application/vnd.openxmlformats-officedocument.presentationml.notesSlide+xml"/>
  <Override PartName="/ppt/tags/tag70.xml" ContentType="application/vnd.openxmlformats-officedocument.presentationml.tags+xml"/>
  <Override PartName="/ppt/notesSlides/notesSlide7.xml" ContentType="application/vnd.openxmlformats-officedocument.presentationml.notesSlide+xml"/>
  <Override PartName="/ppt/tags/tag71.xml" ContentType="application/vnd.openxmlformats-officedocument.presentationml.tags+xml"/>
  <Override PartName="/ppt/notesSlides/notesSlide8.xml" ContentType="application/vnd.openxmlformats-officedocument.presentationml.notesSlide+xml"/>
  <Override PartName="/ppt/tags/tag72.xml" ContentType="application/vnd.openxmlformats-officedocument.presentationml.tags+xml"/>
  <Override PartName="/ppt/notesSlides/notesSlide9.xml" ContentType="application/vnd.openxmlformats-officedocument.presentationml.notesSlide+xml"/>
  <Override PartName="/ppt/tags/tag73.xml" ContentType="application/vnd.openxmlformats-officedocument.presentationml.tags+xml"/>
  <Override PartName="/ppt/notesSlides/notesSlide10.xml" ContentType="application/vnd.openxmlformats-officedocument.presentationml.notesSlide+xml"/>
  <Override PartName="/ppt/tags/tag74.xml" ContentType="application/vnd.openxmlformats-officedocument.presentationml.tags+xml"/>
  <Override PartName="/ppt/notesSlides/notesSlide11.xml" ContentType="application/vnd.openxmlformats-officedocument.presentationml.notesSlide+xml"/>
  <Override PartName="/ppt/tags/tag75.xml" ContentType="application/vnd.openxmlformats-officedocument.presentationml.tags+xml"/>
  <Override PartName="/ppt/notesSlides/notesSlide12.xml" ContentType="application/vnd.openxmlformats-officedocument.presentationml.notesSlide+xml"/>
  <Override PartName="/ppt/tags/tag76.xml" ContentType="application/vnd.openxmlformats-officedocument.presentationml.tags+xml"/>
  <Override PartName="/ppt/notesSlides/notesSlide13.xml" ContentType="application/vnd.openxmlformats-officedocument.presentationml.notesSlide+xml"/>
  <Override PartName="/ppt/tags/tag77.xml" ContentType="application/vnd.openxmlformats-officedocument.presentationml.tags+xml"/>
  <Override PartName="/ppt/notesSlides/notesSlide14.xml" ContentType="application/vnd.openxmlformats-officedocument.presentationml.notesSlide+xml"/>
  <Override PartName="/ppt/tags/tag78.xml" ContentType="application/vnd.openxmlformats-officedocument.presentationml.tags+xml"/>
  <Override PartName="/ppt/notesSlides/notesSlide15.xml" ContentType="application/vnd.openxmlformats-officedocument.presentationml.notesSlide+xml"/>
  <Override PartName="/ppt/tags/tag79.xml" ContentType="application/vnd.openxmlformats-officedocument.presentationml.tags+xml"/>
  <Override PartName="/ppt/notesSlides/notesSlide16.xml" ContentType="application/vnd.openxmlformats-officedocument.presentationml.notesSlide+xml"/>
  <Override PartName="/ppt/tags/tag80.xml" ContentType="application/vnd.openxmlformats-officedocument.presentationml.tags+xml"/>
  <Override PartName="/ppt/notesSlides/notesSlide17.xml" ContentType="application/vnd.openxmlformats-officedocument.presentationml.notesSlide+xml"/>
  <Override PartName="/ppt/tags/tag81.xml" ContentType="application/vnd.openxmlformats-officedocument.presentationml.tags+xml"/>
  <Override PartName="/ppt/notesSlides/notesSlide18.xml" ContentType="application/vnd.openxmlformats-officedocument.presentationml.notesSlide+xml"/>
  <Override PartName="/ppt/tags/tag82.xml" ContentType="application/vnd.openxmlformats-officedocument.presentationml.tags+xml"/>
  <Override PartName="/ppt/notesSlides/notesSlide19.xml" ContentType="application/vnd.openxmlformats-officedocument.presentationml.notesSlide+xml"/>
  <Override PartName="/ppt/tags/tag83.xml" ContentType="application/vnd.openxmlformats-officedocument.presentationml.tags+xml"/>
  <Override PartName="/ppt/notesSlides/notesSlide20.xml" ContentType="application/vnd.openxmlformats-officedocument.presentationml.notesSlide+xml"/>
  <Override PartName="/ppt/tags/tag84.xml" ContentType="application/vnd.openxmlformats-officedocument.presentationml.tags+xml"/>
  <Override PartName="/ppt/notesSlides/notesSlide21.xml" ContentType="application/vnd.openxmlformats-officedocument.presentationml.notesSlide+xml"/>
  <Override PartName="/ppt/tags/tag85.xml" ContentType="application/vnd.openxmlformats-officedocument.presentationml.tags+xml"/>
  <Override PartName="/ppt/notesSlides/notesSlide22.xml" ContentType="application/vnd.openxmlformats-officedocument.presentationml.notesSlide+xml"/>
  <Override PartName="/ppt/tags/tag86.xml" ContentType="application/vnd.openxmlformats-officedocument.presentationml.tags+xml"/>
  <Override PartName="/ppt/notesSlides/notesSlide23.xml" ContentType="application/vnd.openxmlformats-officedocument.presentationml.notesSlide+xml"/>
  <Override PartName="/ppt/tags/tag87.xml" ContentType="application/vnd.openxmlformats-officedocument.presentationml.tags+xml"/>
  <Override PartName="/ppt/notesSlides/notesSlide24.xml" ContentType="application/vnd.openxmlformats-officedocument.presentationml.notesSlide+xml"/>
  <Override PartName="/ppt/tags/tag88.xml" ContentType="application/vnd.openxmlformats-officedocument.presentationml.tags+xml"/>
  <Override PartName="/ppt/notesSlides/notesSlide25.xml" ContentType="application/vnd.openxmlformats-officedocument.presentationml.notesSlide+xml"/>
  <Override PartName="/ppt/tags/tag89.xml" ContentType="application/vnd.openxmlformats-officedocument.presentationml.tags+xml"/>
  <Override PartName="/ppt/notesSlides/notesSlide26.xml" ContentType="application/vnd.openxmlformats-officedocument.presentationml.notesSlide+xml"/>
  <Override PartName="/ppt/tags/tag90.xml" ContentType="application/vnd.openxmlformats-officedocument.presentationml.tags+xml"/>
  <Override PartName="/ppt/notesSlides/notesSlide27.xml" ContentType="application/vnd.openxmlformats-officedocument.presentationml.notesSlide+xml"/>
  <Override PartName="/ppt/tags/tag91.xml" ContentType="application/vnd.openxmlformats-officedocument.presentationml.tags+xml"/>
  <Override PartName="/ppt/notesSlides/notesSlide28.xml" ContentType="application/vnd.openxmlformats-officedocument.presentationml.notesSlide+xml"/>
  <Override PartName="/ppt/tags/tag92.xml" ContentType="application/vnd.openxmlformats-officedocument.presentationml.tags+xml"/>
  <Override PartName="/ppt/notesSlides/notesSlide29.xml" ContentType="application/vnd.openxmlformats-officedocument.presentationml.notesSlide+xml"/>
  <Override PartName="/ppt/tags/tag93.xml" ContentType="application/vnd.openxmlformats-officedocument.presentationml.tags+xml"/>
  <Override PartName="/ppt/notesSlides/notesSlide30.xml" ContentType="application/vnd.openxmlformats-officedocument.presentationml.notesSlide+xml"/>
  <Override PartName="/ppt/tags/tag94.xml" ContentType="application/vnd.openxmlformats-officedocument.presentationml.tags+xml"/>
  <Override PartName="/ppt/notesSlides/notesSlide31.xml" ContentType="application/vnd.openxmlformats-officedocument.presentationml.notesSlide+xml"/>
  <Override PartName="/ppt/tags/tag95.xml" ContentType="application/vnd.openxmlformats-officedocument.presentationml.tags+xml"/>
  <Override PartName="/ppt/notesSlides/notesSlide32.xml" ContentType="application/vnd.openxmlformats-officedocument.presentationml.notesSlide+xml"/>
  <Override PartName="/ppt/tags/tag96.xml" ContentType="application/vnd.openxmlformats-officedocument.presentationml.tags+xml"/>
  <Override PartName="/ppt/notesSlides/notesSlide33.xml" ContentType="application/vnd.openxmlformats-officedocument.presentationml.notesSlide+xml"/>
  <Override PartName="/ppt/tags/tag97.xml" ContentType="application/vnd.openxmlformats-officedocument.presentationml.tags+xml"/>
  <Override PartName="/ppt/notesSlides/notesSlide34.xml" ContentType="application/vnd.openxmlformats-officedocument.presentationml.notesSlide+xml"/>
  <Override PartName="/ppt/tags/tag98.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0"/>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5143500" type="screen16x9"/>
  <p:notesSz cx="6858000" cy="9144000"/>
  <p:defaultTextStyle>
    <a:defPPr>
      <a:defRPr lang="zh-CN"/>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FCC2BC-9394-4247-96AB-9DEB7705F7DF}"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92FD3F-9F20-45F1-89C5-A477D4C46429}" type="slidenum">
              <a:rPr lang="zh-CN" altLang="en-US" smtClean="0"/>
              <a:t>‹#›</a:t>
            </a:fld>
            <a:endParaRPr lang="zh-CN" altLang="en-US"/>
          </a:p>
        </p:txBody>
      </p:sp>
    </p:spTree>
    <p:extLst>
      <p:ext uri="{BB962C8B-B14F-4D97-AF65-F5344CB8AC3E}">
        <p14:creationId xmlns:p14="http://schemas.microsoft.com/office/powerpoint/2010/main" val="33329236"/>
      </p:ext>
    </p:extLst>
  </p:cSld>
  <p:clrMap bg1="lt1" tx1="dk1" bg2="lt2" tx2="dk2" accent1="accent1" accent2="accent2" accent3="accent3" accent4="accent4" accent5="accent5" accent6="accent6" hlink="hlink" folHlink="folHlink"/>
  <p:notesStyle>
    <a:lvl1pPr marL="0" algn="l" defTabSz="914378" rtl="0" eaLnBrk="1" latinLnBrk="0" hangingPunct="1">
      <a:defRPr sz="1200" kern="1200">
        <a:solidFill>
          <a:schemeClr val="tx1"/>
        </a:solidFill>
        <a:latin typeface="+mn-lt"/>
        <a:ea typeface="+mn-ea"/>
        <a:cs typeface="+mn-cs"/>
      </a:defRPr>
    </a:lvl1pPr>
    <a:lvl2pPr marL="457189" algn="l" defTabSz="914378" rtl="0" eaLnBrk="1" latinLnBrk="0" hangingPunct="1">
      <a:defRPr sz="1200" kern="1200">
        <a:solidFill>
          <a:schemeClr val="tx1"/>
        </a:solidFill>
        <a:latin typeface="+mn-lt"/>
        <a:ea typeface="+mn-ea"/>
        <a:cs typeface="+mn-cs"/>
      </a:defRPr>
    </a:lvl2pPr>
    <a:lvl3pPr marL="914378" algn="l" defTabSz="914378" rtl="0" eaLnBrk="1" latinLnBrk="0" hangingPunct="1">
      <a:defRPr sz="1200" kern="1200">
        <a:solidFill>
          <a:schemeClr val="tx1"/>
        </a:solidFill>
        <a:latin typeface="+mn-lt"/>
        <a:ea typeface="+mn-ea"/>
        <a:cs typeface="+mn-cs"/>
      </a:defRPr>
    </a:lvl3pPr>
    <a:lvl4pPr marL="1371566" algn="l" defTabSz="914378" rtl="0" eaLnBrk="1" latinLnBrk="0" hangingPunct="1">
      <a:defRPr sz="1200" kern="1200">
        <a:solidFill>
          <a:schemeClr val="tx1"/>
        </a:solidFill>
        <a:latin typeface="+mn-lt"/>
        <a:ea typeface="+mn-ea"/>
        <a:cs typeface="+mn-cs"/>
      </a:defRPr>
    </a:lvl4pPr>
    <a:lvl5pPr marL="1828754" algn="l" defTabSz="914378" rtl="0" eaLnBrk="1" latinLnBrk="0" hangingPunct="1">
      <a:defRPr sz="1200" kern="1200">
        <a:solidFill>
          <a:schemeClr val="tx1"/>
        </a:solidFill>
        <a:latin typeface="+mn-lt"/>
        <a:ea typeface="+mn-ea"/>
        <a:cs typeface="+mn-cs"/>
      </a:defRPr>
    </a:lvl5pPr>
    <a:lvl6pPr marL="2285943" algn="l" defTabSz="914378" rtl="0" eaLnBrk="1" latinLnBrk="0" hangingPunct="1">
      <a:defRPr sz="1200" kern="1200">
        <a:solidFill>
          <a:schemeClr val="tx1"/>
        </a:solidFill>
        <a:latin typeface="+mn-lt"/>
        <a:ea typeface="+mn-ea"/>
        <a:cs typeface="+mn-cs"/>
      </a:defRPr>
    </a:lvl6pPr>
    <a:lvl7pPr marL="2743132" algn="l" defTabSz="914378" rtl="0" eaLnBrk="1" latinLnBrk="0" hangingPunct="1">
      <a:defRPr sz="1200" kern="1200">
        <a:solidFill>
          <a:schemeClr val="tx1"/>
        </a:solidFill>
        <a:latin typeface="+mn-lt"/>
        <a:ea typeface="+mn-ea"/>
        <a:cs typeface="+mn-cs"/>
      </a:defRPr>
    </a:lvl7pPr>
    <a:lvl8pPr marL="3200320" algn="l" defTabSz="914378" rtl="0" eaLnBrk="1" latinLnBrk="0" hangingPunct="1">
      <a:defRPr sz="1200" kern="1200">
        <a:solidFill>
          <a:schemeClr val="tx1"/>
        </a:solidFill>
        <a:latin typeface="+mn-lt"/>
        <a:ea typeface="+mn-ea"/>
        <a:cs typeface="+mn-cs"/>
      </a:defRPr>
    </a:lvl8pPr>
    <a:lvl9pPr marL="3657509" algn="l" defTabSz="91437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629308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795605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631201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364825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738349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40664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926712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50323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84246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9998041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243987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2343973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88068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56348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862798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002806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791656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134832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1295298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724366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5183095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995869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9034975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2538849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6544037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6412641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337528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079872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5366406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65690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265845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039451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30713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286975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958174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2620542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899100" y="685800"/>
            <a:ext cx="7349400" cy="1927800"/>
          </a:xfrm>
        </p:spPr>
        <p:txBody>
          <a:bodyPr lIns="67500" tIns="35100" rIns="67500" bIns="35100" anchor="b" anchorCtr="0">
            <a:normAutofit/>
          </a:bodyPr>
          <a:lstStyle>
            <a:lvl1pPr algn="ctr">
              <a:defRPr sz="4500" b="1" i="0" spc="225"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899100" y="2670300"/>
            <a:ext cx="7349400" cy="1104300"/>
          </a:xfrm>
        </p:spPr>
        <p:txBody>
          <a:bodyPr lIns="67500" tIns="35100" rIns="67500" bIns="35100">
            <a:normAutofit/>
          </a:bodyPr>
          <a:lstStyle>
            <a:lvl1pPr marL="0" indent="0" algn="ctr" eaLnBrk="1" fontAlgn="auto" latinLnBrk="0" hangingPunct="1">
              <a:lnSpc>
                <a:spcPct val="110000"/>
              </a:lnSpc>
              <a:buNone/>
              <a:defRPr sz="1800" u="none" strike="noStrike" kern="1200" cap="none" spc="150" normalizeH="0" baseline="0">
                <a:solidFill>
                  <a:schemeClr val="tx1">
                    <a:lumMod val="65000"/>
                    <a:lumOff val="35000"/>
                  </a:schemeClr>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17" name="页脚占位符 16"/>
          <p:cNvSpPr>
            <a:spLocks noGrp="1"/>
          </p:cNvSpPr>
          <p:nvPr>
            <p:ph type="ftr" sz="quarter" idx="11"/>
            <p:custDataLst>
              <p:tags r:id="rId4"/>
            </p:custDataLst>
          </p:nvPr>
        </p:nvSpPr>
        <p:spPr/>
        <p:txBody>
          <a:bodyPr/>
          <a:lstStyle/>
          <a:p>
            <a:endParaRPr lang="zh-CN" altLang="en-US" dirty="0">
              <a:solidFill>
                <a:srgbClr val="000000">
                  <a:tint val="75000"/>
                </a:srgbClr>
              </a:solidFill>
            </a:endParaRPr>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solidFill>
                  <a:srgbClr val="000000">
                    <a:tint val="75000"/>
                  </a:srgbClr>
                </a:solidFill>
              </a:rPr>
              <a:pPr/>
              <a:t>‹#›</a:t>
            </a:fld>
            <a:endParaRPr lang="zh-CN" altLang="en-US" dirty="0">
              <a:solidFill>
                <a:srgbClr val="000000">
                  <a:tint val="75000"/>
                </a:srgbClr>
              </a:solidFill>
            </a:endParaRPr>
          </a:p>
        </p:txBody>
      </p:sp>
    </p:spTree>
    <p:extLst>
      <p:ext uri="{BB962C8B-B14F-4D97-AF65-F5344CB8AC3E}">
        <p14:creationId xmlns:p14="http://schemas.microsoft.com/office/powerpoint/2010/main" val="250157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4" name="页脚占位符 3"/>
          <p:cNvSpPr>
            <a:spLocks noGrp="1"/>
          </p:cNvSpPr>
          <p:nvPr>
            <p:ph type="ftr" sz="quarter" idx="11"/>
            <p:custDataLst>
              <p:tags r:id="rId2"/>
            </p:custDataLst>
          </p:nvPr>
        </p:nvSpPr>
        <p:spPr/>
        <p:txBody>
          <a:bodyPr/>
          <a:lstStyle/>
          <a:p>
            <a:endParaRPr lang="zh-CN" altLang="en-US">
              <a:solidFill>
                <a:srgbClr val="000000">
                  <a:tint val="75000"/>
                </a:srgbClr>
              </a:solidFill>
            </a:endParaRP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
        <p:nvSpPr>
          <p:cNvPr id="7" name="内容占位符 6"/>
          <p:cNvSpPr>
            <a:spLocks noGrp="1"/>
          </p:cNvSpPr>
          <p:nvPr>
            <p:ph sz="quarter" idx="13"/>
            <p:custDataLst>
              <p:tags r:id="rId4"/>
            </p:custDataLst>
          </p:nvPr>
        </p:nvSpPr>
        <p:spPr>
          <a:xfrm>
            <a:off x="456300" y="580500"/>
            <a:ext cx="8229600" cy="4112100"/>
          </a:xfrm>
        </p:spPr>
        <p:txBody>
          <a:bodyPr/>
          <a:lstStyle>
            <a:lvl1pPr marL="171450" indent="-171450">
              <a:lnSpc>
                <a:spcPct val="130000"/>
              </a:lnSpc>
              <a:buFont typeface="Wingdings" panose="05000000000000000000" pitchFamily="2" charset="2"/>
              <a:buChar char="l"/>
              <a:defRPr spc="113" baseline="0">
                <a:solidFill>
                  <a:schemeClr val="tx1">
                    <a:lumMod val="65000"/>
                    <a:lumOff val="35000"/>
                  </a:schemeClr>
                </a:solidFill>
              </a:defRPr>
            </a:lvl1pPr>
            <a:lvl2pPr marL="514350" indent="-171450">
              <a:lnSpc>
                <a:spcPct val="130000"/>
              </a:lnSpc>
              <a:buFont typeface="Wingdings" panose="05000000000000000000" pitchFamily="2" charset="2"/>
              <a:buChar char="l"/>
              <a:defRPr spc="113" baseline="0">
                <a:solidFill>
                  <a:schemeClr val="tx1">
                    <a:lumMod val="65000"/>
                    <a:lumOff val="35000"/>
                  </a:schemeClr>
                </a:solidFill>
              </a:defRPr>
            </a:lvl2pPr>
            <a:lvl3pPr marL="857250" indent="-171450">
              <a:lnSpc>
                <a:spcPct val="130000"/>
              </a:lnSpc>
              <a:buFont typeface="Wingdings" panose="05000000000000000000" pitchFamily="2" charset="2"/>
              <a:buChar char="l"/>
              <a:defRPr spc="113" baseline="0">
                <a:solidFill>
                  <a:schemeClr val="tx1">
                    <a:lumMod val="65000"/>
                    <a:lumOff val="35000"/>
                  </a:schemeClr>
                </a:solidFill>
              </a:defRPr>
            </a:lvl3pPr>
            <a:lvl4pPr marL="1200150" indent="-171450">
              <a:lnSpc>
                <a:spcPct val="130000"/>
              </a:lnSpc>
              <a:buFont typeface="Wingdings" panose="05000000000000000000" pitchFamily="2" charset="2"/>
              <a:buChar char="l"/>
              <a:defRPr spc="113" baseline="0">
                <a:solidFill>
                  <a:schemeClr val="tx1">
                    <a:lumMod val="65000"/>
                    <a:lumOff val="35000"/>
                  </a:schemeClr>
                </a:solidFill>
              </a:defRPr>
            </a:lvl4pPr>
            <a:lvl5pPr marL="1543050" indent="-171450">
              <a:lnSpc>
                <a:spcPct val="130000"/>
              </a:lnSpc>
              <a:buFont typeface="Wingdings" panose="05000000000000000000" pitchFamily="2" charset="2"/>
              <a:buChar char="l"/>
              <a:defRPr spc="113" baseline="0">
                <a:solidFill>
                  <a:schemeClr val="tx1">
                    <a:lumMod val="65000"/>
                    <a:lumOff val="3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42346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4" name="页脚占位符 3"/>
          <p:cNvSpPr>
            <a:spLocks noGrp="1"/>
          </p:cNvSpPr>
          <p:nvPr>
            <p:ph type="ftr" sz="quarter" idx="11"/>
            <p:custDataLst>
              <p:tags r:id="rId2"/>
            </p:custDataLst>
          </p:nvPr>
        </p:nvSpPr>
        <p:spPr/>
        <p:txBody>
          <a:bodyPr/>
          <a:lstStyle/>
          <a:p>
            <a:endParaRPr lang="zh-CN" altLang="en-US">
              <a:solidFill>
                <a:srgbClr val="000000">
                  <a:tint val="75000"/>
                </a:srgbClr>
              </a:solidFill>
            </a:endParaRP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
        <p:nvSpPr>
          <p:cNvPr id="2" name="标题 1"/>
          <p:cNvSpPr>
            <a:spLocks noGrp="1"/>
          </p:cNvSpPr>
          <p:nvPr>
            <p:ph type="title" hasCustomPrompt="1"/>
            <p:custDataLst>
              <p:tags r:id="rId4"/>
            </p:custDataLst>
          </p:nvPr>
        </p:nvSpPr>
        <p:spPr>
          <a:xfrm>
            <a:off x="899100" y="1863000"/>
            <a:ext cx="7349400" cy="764100"/>
          </a:xfrm>
        </p:spPr>
        <p:txBody>
          <a:bodyPr vert="horz" lIns="67500" tIns="35100" rIns="67500" bIns="35100" rtlCol="0" anchor="t" anchorCtr="0">
            <a:normAutofit/>
          </a:bodyPr>
          <a:lstStyle>
            <a:lvl1pPr marL="0" marR="0" algn="ctr" defTabSz="685800" rtl="0" eaLnBrk="1" fontAlgn="auto" latinLnBrk="0" hangingPunct="1">
              <a:lnSpc>
                <a:spcPct val="100000"/>
              </a:lnSpc>
              <a:buNone/>
              <a:defRPr kumimoji="0" lang="zh-CN" altLang="en-US" sz="4500" b="1" i="0" u="none" strike="noStrike" kern="1200" cap="none" spc="225"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899100" y="2670300"/>
            <a:ext cx="7349400" cy="353700"/>
          </a:xfrm>
        </p:spPr>
        <p:txBody>
          <a:bodyPr lIns="67500" tIns="35100" rIns="67500" bIns="35100">
            <a:normAutofit/>
          </a:bodyPr>
          <a:lstStyle>
            <a:lvl1pPr marL="0" indent="0" algn="ctr">
              <a:lnSpc>
                <a:spcPct val="110000"/>
              </a:lnSpc>
              <a:buNone/>
              <a:defRPr sz="1800" spc="150" baseline="0">
                <a:solidFill>
                  <a:schemeClr val="tx1">
                    <a:lumMod val="65000"/>
                    <a:lumOff val="35000"/>
                  </a:schemeClr>
                </a:solidFill>
              </a:defRPr>
            </a:lvl1pPr>
          </a:lstStyle>
          <a:p>
            <a:pPr lvl="0"/>
            <a:r>
              <a:rPr lang="zh-CN" altLang="en-US" dirty="0"/>
              <a:t>单击此处编辑母版文本样式</a:t>
            </a:r>
          </a:p>
        </p:txBody>
      </p:sp>
    </p:spTree>
    <p:extLst>
      <p:ext uri="{BB962C8B-B14F-4D97-AF65-F5344CB8AC3E}">
        <p14:creationId xmlns:p14="http://schemas.microsoft.com/office/powerpoint/2010/main" val="2368817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5876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12230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657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9597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203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1928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932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4141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456300" y="1117800"/>
            <a:ext cx="8226900" cy="3569400"/>
          </a:xfrm>
        </p:spPr>
        <p:txBody>
          <a:bodyPr vert="horz" lIns="67500" tIns="35100" rIns="67500" bIns="35100" rtlCol="0">
            <a:norm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marR="0" lvl="1" indent="0" algn="l" defTabSz="685800" rtl="0" eaLnBrk="1" fontAlgn="auto" latinLnBrk="0" hangingPunct="1">
              <a:lnSpc>
                <a:spcPct val="130000"/>
              </a:lnSpc>
              <a:spcBef>
                <a:spcPts val="0"/>
              </a:spcBef>
              <a:spcAft>
                <a:spcPts val="750"/>
              </a:spcAft>
              <a:buFont typeface="Arial" panose="020B0604020202020204" pitchFamily="34" charset="0"/>
              <a:buNone/>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685800" marR="0" lvl="2"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028700" marR="0" lvl="3"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371600" marR="0" lvl="4"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8350579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4639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3716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265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493100" y="2886300"/>
            <a:ext cx="5826600" cy="575100"/>
          </a:xfrm>
        </p:spPr>
        <p:txBody>
          <a:bodyPr lIns="67500" tIns="35100" rIns="67500" bIns="35100" anchor="b" anchorCtr="0">
            <a:normAutofit/>
          </a:bodyPr>
          <a:lstStyle>
            <a:lvl1pPr>
              <a:defRPr sz="3300" b="1" i="0" u="none" strike="noStrike" kern="1200" cap="none" spc="225"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493100" y="3461400"/>
            <a:ext cx="5826600" cy="650700"/>
          </a:xfrm>
        </p:spPr>
        <p:txBody>
          <a:bodyPr lIns="67500" tIns="35100" rIns="67500" bIns="35100">
            <a:normAutofit/>
          </a:bodyPr>
          <a:lstStyle>
            <a:lvl1pPr marL="0" indent="0" eaLnBrk="1" fontAlgn="auto" latinLnBrk="0" hangingPunct="1">
              <a:lnSpc>
                <a:spcPct val="130000"/>
              </a:lnSpc>
              <a:buNone/>
              <a:defRPr kumimoji="0" lang="zh-CN" altLang="en-US" sz="1400" b="0" i="0" u="none" strike="noStrike" kern="1200" cap="none" spc="113"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3170127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456300" y="1125900"/>
            <a:ext cx="3882600" cy="3561300"/>
          </a:xfrm>
        </p:spPr>
        <p:txBody>
          <a:bodyPr vert="horz" lIns="67500" tIns="35100" rIns="67500" bIns="35100" rtlCol="0">
            <a:normAutofit/>
          </a:bodyPr>
          <a:lstStyle>
            <a:lvl1pPr marL="171450" marR="0" lvl="0"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Wingdings" panose="05000000000000000000" pitchFamily="2" charset="2"/>
              <a:buChar char="l"/>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p:txBody>
      </p:sp>
      <p:sp>
        <p:nvSpPr>
          <p:cNvPr id="4" name="内容占位符 3"/>
          <p:cNvSpPr>
            <a:spLocks noGrp="1"/>
          </p:cNvSpPr>
          <p:nvPr>
            <p:ph sz="half" idx="2"/>
            <p:custDataLst>
              <p:tags r:id="rId3"/>
            </p:custDataLst>
          </p:nvPr>
        </p:nvSpPr>
        <p:spPr>
          <a:xfrm>
            <a:off x="4808700" y="1125900"/>
            <a:ext cx="3882600" cy="3561300"/>
          </a:xfrm>
        </p:spPr>
        <p:txBody>
          <a:bodyPr lIns="67500" tIns="35100" rIns="67500" bIns="35100">
            <a:normAutofit/>
          </a:bodyPr>
          <a:lstStyle>
            <a:lvl1pPr marL="171450" indent="-171450">
              <a:lnSpc>
                <a:spcPct val="130000"/>
              </a:lnSpc>
              <a:buFont typeface="Wingdings" panose="05000000000000000000" pitchFamily="2" charset="2"/>
              <a:buChar char="l"/>
              <a:defRPr sz="1200" spc="113"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a:lnSpc>
                <a:spcPct val="130000"/>
              </a:lnSpc>
              <a:buFont typeface="Wingdings" panose="05000000000000000000" pitchFamily="2" charset="2"/>
              <a:buChar char="l"/>
              <a:defRPr sz="1200" spc="113"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a:lnSpc>
                <a:spcPct val="130000"/>
              </a:lnSpc>
              <a:buFont typeface="Wingdings" panose="05000000000000000000" pitchFamily="2" charset="2"/>
              <a:buChar char="l"/>
              <a:defRPr sz="1200" spc="113"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a:lnSpc>
                <a:spcPct val="130000"/>
              </a:lnSpc>
              <a:buFont typeface="Wingdings" panose="05000000000000000000" pitchFamily="2" charset="2"/>
              <a:buChar char="l"/>
              <a:defRPr sz="1200" spc="113" baseline="0">
                <a:solidFill>
                  <a:schemeClr val="tx1">
                    <a:lumMod val="65000"/>
                    <a:lumOff val="35000"/>
                  </a:schemeClr>
                </a:solidFill>
                <a:latin typeface="Arial" panose="020B0604020202020204" pitchFamily="34" charset="0"/>
                <a:ea typeface="微软雅黑" panose="020B0503020204020204" pitchFamily="34" charset="-122"/>
              </a:defRPr>
            </a:lvl4pPr>
            <a:lvl5pPr>
              <a:lnSpc>
                <a:spcPct val="13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6" name="页脚占位符 5"/>
          <p:cNvSpPr>
            <a:spLocks noGrp="1"/>
          </p:cNvSpPr>
          <p:nvPr>
            <p:ph type="ftr" sz="quarter" idx="11"/>
            <p:custDataLst>
              <p:tags r:id="rId5"/>
            </p:custDataLst>
          </p:nvPr>
        </p:nvSpPr>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4273807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456300" y="1071900"/>
            <a:ext cx="4006800" cy="286200"/>
          </a:xfrm>
        </p:spPr>
        <p:txBody>
          <a:bodyPr lIns="76200" tIns="28575" rIns="57150" bIns="28575" anchor="t" anchorCtr="0">
            <a:norm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456300" y="1390500"/>
            <a:ext cx="4006800" cy="32967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Wingdings" panose="05000000000000000000" pitchFamily="2" charset="2"/>
              <a:buChar char="l"/>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p:txBody>
      </p:sp>
      <p:sp>
        <p:nvSpPr>
          <p:cNvPr id="5" name="文本占位符 4"/>
          <p:cNvSpPr>
            <a:spLocks noGrp="1"/>
          </p:cNvSpPr>
          <p:nvPr>
            <p:ph type="body" sz="quarter" idx="3" hasCustomPrompt="1"/>
            <p:custDataLst>
              <p:tags r:id="rId4"/>
            </p:custDataLst>
          </p:nvPr>
        </p:nvSpPr>
        <p:spPr>
          <a:xfrm>
            <a:off x="4676813" y="1066297"/>
            <a:ext cx="4006800" cy="286200"/>
          </a:xfrm>
        </p:spPr>
        <p:txBody>
          <a:bodyPr vert="horz" lIns="76200" tIns="28575" rIns="57150" bIns="28575" rtlCol="0" anchor="t" anchorCtr="0">
            <a:norm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3" y="1390500"/>
            <a:ext cx="4006800" cy="32967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Wingdings" panose="05000000000000000000" pitchFamily="2" charset="2"/>
              <a:buChar char="l"/>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8" name="页脚占位符 7"/>
          <p:cNvSpPr>
            <a:spLocks noGrp="1"/>
          </p:cNvSpPr>
          <p:nvPr>
            <p:ph type="ftr" sz="quarter" idx="11"/>
            <p:custDataLst>
              <p:tags r:id="rId7"/>
            </p:custDataLst>
          </p:nvPr>
        </p:nvSpPr>
        <p:spPr/>
        <p:txBody>
          <a:bodyPr/>
          <a:lstStyle/>
          <a:p>
            <a:endParaRPr lang="zh-CN" altLang="en-US">
              <a:solidFill>
                <a:srgbClr val="000000">
                  <a:tint val="75000"/>
                </a:srgbClr>
              </a:solidFill>
            </a:endParaRPr>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1452113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4" name="页脚占位符 3"/>
          <p:cNvSpPr>
            <a:spLocks noGrp="1"/>
          </p:cNvSpPr>
          <p:nvPr>
            <p:ph type="ftr" sz="quarter" idx="11"/>
            <p:custDataLst>
              <p:tags r:id="rId3"/>
            </p:custDataLst>
          </p:nvPr>
        </p:nvSpPr>
        <p:spPr/>
        <p:txBody>
          <a:bodyPr/>
          <a:lstStyle/>
          <a:p>
            <a:endParaRPr lang="zh-CN" altLang="en-US">
              <a:solidFill>
                <a:srgbClr val="000000">
                  <a:tint val="75000"/>
                </a:srgbClr>
              </a:solidFill>
            </a:endParaRPr>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503204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3" name="页脚占位符 2"/>
          <p:cNvSpPr>
            <a:spLocks noGrp="1"/>
          </p:cNvSpPr>
          <p:nvPr>
            <p:ph type="ftr" sz="quarter" idx="11"/>
            <p:custDataLst>
              <p:tags r:id="rId2"/>
            </p:custDataLst>
          </p:nvPr>
        </p:nvSpPr>
        <p:spPr/>
        <p:txBody>
          <a:bodyPr/>
          <a:lstStyle/>
          <a:p>
            <a:endParaRPr lang="zh-CN" altLang="en-US">
              <a:solidFill>
                <a:srgbClr val="000000">
                  <a:tint val="75000"/>
                </a:srgbClr>
              </a:solidFill>
            </a:endParaRPr>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54465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456300" y="1166400"/>
            <a:ext cx="3844800" cy="3456000"/>
          </a:xfrm>
        </p:spPr>
        <p:txBody>
          <a:bodyPr vert="horz" lIns="67500" tIns="35100" rIns="67500" bIns="35100" rtlCol="0">
            <a:norm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hasCustomPrompt="1"/>
            <p:custDataLst>
              <p:tags r:id="rId2"/>
            </p:custDataLst>
          </p:nvPr>
        </p:nvSpPr>
        <p:spPr>
          <a:xfrm>
            <a:off x="4762800" y="1166400"/>
            <a:ext cx="3920400" cy="3456000"/>
          </a:xfrm>
        </p:spPr>
        <p:txBody>
          <a:bodyPr vert="horz" lIns="67500" tIns="35100" rIns="67500" bIns="35100" rtlCol="0">
            <a:normAutofit/>
          </a:bodyPr>
          <a:lstStyle>
            <a:lvl1pPr marL="0" marR="0" lvl="0" indent="0" algn="l" defTabSz="685800" rtl="0" eaLnBrk="1" fontAlgn="auto" latinLnBrk="0" hangingPunct="1">
              <a:lnSpc>
                <a:spcPct val="140000"/>
              </a:lnSpc>
              <a:spcBef>
                <a:spcPts val="0"/>
              </a:spcBef>
              <a:spcAft>
                <a:spcPts val="750"/>
              </a:spcAft>
              <a:buFont typeface="Wingdings" panose="05000000000000000000" pitchFamily="2" charset="2"/>
              <a:buChar char="l"/>
              <a:defRPr kumimoji="0" lang="zh-CN" altLang="en-US" sz="1200" b="0" i="0" u="none" strike="noStrike" kern="1200" cap="none" spc="113"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dirty="0">
                <a:sym typeface="+mn-ea"/>
              </a:rPr>
              <a:t>单击此处编辑文本</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solidFill>
                  <a:srgbClr val="000000">
                    <a:tint val="75000"/>
                  </a:srgbClr>
                </a:solidFill>
              </a:rPr>
              <a:pPr/>
              <a:t>2021/12/17</a:t>
            </a:fld>
            <a:endParaRPr lang="zh-CN" altLang="en-US" dirty="0">
              <a:solidFill>
                <a:srgbClr val="000000">
                  <a:tint val="75000"/>
                </a:srgbClr>
              </a:solidFill>
            </a:endParaRPr>
          </a:p>
        </p:txBody>
      </p:sp>
      <p:sp>
        <p:nvSpPr>
          <p:cNvPr id="6" name="页脚占位符 5"/>
          <p:cNvSpPr>
            <a:spLocks noGrp="1"/>
          </p:cNvSpPr>
          <p:nvPr>
            <p:ph type="ftr" sz="quarter" idx="11"/>
            <p:custDataLst>
              <p:tags r:id="rId4"/>
            </p:custDataLst>
          </p:nvPr>
        </p:nvSpPr>
        <p:spPr/>
        <p:txBody>
          <a:bodyPr/>
          <a:lstStyle/>
          <a:p>
            <a:endParaRPr lang="zh-CN" altLang="en-US" dirty="0">
              <a:solidFill>
                <a:srgbClr val="000000">
                  <a:tint val="75000"/>
                </a:srgbClr>
              </a:solidFill>
            </a:endParaRPr>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solidFill>
                  <a:srgbClr val="000000">
                    <a:tint val="75000"/>
                  </a:srgbClr>
                </a:solidFill>
              </a:rPr>
              <a:pPr/>
              <a:t>‹#›</a:t>
            </a:fld>
            <a:endParaRPr lang="zh-CN" altLang="en-US">
              <a:solidFill>
                <a:srgbClr val="000000">
                  <a:tint val="75000"/>
                </a:srgbClr>
              </a:solidFill>
            </a:endParaRPr>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extLst>
      <p:ext uri="{BB962C8B-B14F-4D97-AF65-F5344CB8AC3E}">
        <p14:creationId xmlns:p14="http://schemas.microsoft.com/office/powerpoint/2010/main" val="2439992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7676100" y="685800"/>
            <a:ext cx="783000" cy="3771900"/>
          </a:xfrm>
        </p:spPr>
        <p:txBody>
          <a:bodyPr vert="eaVert" lIns="67500" tIns="35100" rIns="67500" bIns="35100" rtlCol="0" anchor="ctr" anchorCtr="0">
            <a:normAutofit/>
          </a:bodyPr>
          <a:lstStyle>
            <a:lvl1pPr marL="0" marR="0" lvl="0" algn="l" defTabSz="685800" rtl="0" eaLnBrk="1" fontAlgn="auto" latinLnBrk="0" hangingPunct="1">
              <a:lnSpc>
                <a:spcPct val="100000"/>
              </a:lnSpc>
              <a:spcAft>
                <a:spcPts val="0"/>
              </a:spcAft>
              <a:buNone/>
              <a:defRPr kumimoji="0" lang="zh-CN" altLang="en-US" sz="21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hasCustomPrompt="1"/>
            <p:custDataLst>
              <p:tags r:id="rId2"/>
            </p:custDataLst>
          </p:nvPr>
        </p:nvSpPr>
        <p:spPr>
          <a:xfrm>
            <a:off x="685800" y="685800"/>
            <a:ext cx="6876900" cy="3771900"/>
          </a:xfrm>
        </p:spPr>
        <p:txBody>
          <a:bodyPr vert="eaVert" lIns="35100" tIns="35100" rIns="35100" bIns="35100"/>
          <a:lstStyle>
            <a:lvl1pPr indent="0" eaLnBrk="1" fontAlgn="auto" latinLnBrk="0" hangingPunct="1">
              <a:lnSpc>
                <a:spcPct val="160000"/>
              </a:lnSpc>
              <a:spcAft>
                <a:spcPts val="1200"/>
              </a:spcAft>
              <a:buNone/>
              <a:defRPr spc="225" baseline="0">
                <a:solidFill>
                  <a:schemeClr val="tx1">
                    <a:lumMod val="65000"/>
                    <a:lumOff val="35000"/>
                  </a:schemeClr>
                </a:solidFill>
              </a:defRPr>
            </a:lvl1pPr>
            <a:lvl2pPr indent="0" eaLnBrk="1" fontAlgn="auto" latinLnBrk="0" hangingPunct="1">
              <a:lnSpc>
                <a:spcPct val="160000"/>
              </a:lnSpc>
              <a:spcAft>
                <a:spcPts val="1200"/>
              </a:spcAft>
              <a:buNone/>
              <a:defRPr spc="225" baseline="0">
                <a:solidFill>
                  <a:schemeClr val="tx1">
                    <a:lumMod val="65000"/>
                    <a:lumOff val="35000"/>
                  </a:schemeClr>
                </a:solidFill>
              </a:defRPr>
            </a:lvl2pPr>
            <a:lvl3pPr indent="0" eaLnBrk="1" fontAlgn="auto" latinLnBrk="0" hangingPunct="1">
              <a:lnSpc>
                <a:spcPct val="160000"/>
              </a:lnSpc>
              <a:spcAft>
                <a:spcPts val="1200"/>
              </a:spcAft>
              <a:buNone/>
              <a:defRPr spc="225" baseline="0">
                <a:solidFill>
                  <a:schemeClr val="tx1">
                    <a:lumMod val="65000"/>
                    <a:lumOff val="35000"/>
                  </a:schemeClr>
                </a:solidFill>
              </a:defRPr>
            </a:lvl3pPr>
            <a:lvl4pPr indent="0" eaLnBrk="1" fontAlgn="auto" latinLnBrk="0" hangingPunct="1">
              <a:lnSpc>
                <a:spcPct val="160000"/>
              </a:lnSpc>
              <a:spcAft>
                <a:spcPts val="1200"/>
              </a:spcAft>
              <a:buNone/>
              <a:defRPr spc="225" baseline="0">
                <a:solidFill>
                  <a:schemeClr val="tx1">
                    <a:lumMod val="65000"/>
                    <a:lumOff val="35000"/>
                  </a:schemeClr>
                </a:solidFill>
              </a:defRPr>
            </a:lvl4pPr>
            <a:lvl5pPr indent="0" eaLnBrk="1" fontAlgn="auto" latinLnBrk="0" hangingPunct="1">
              <a:lnSpc>
                <a:spcPct val="160000"/>
              </a:lnSpc>
              <a:spcAft>
                <a:spcPts val="1200"/>
              </a:spcAft>
              <a:buNone/>
              <a:defRPr spc="225" baseline="0">
                <a:solidFill>
                  <a:schemeClr val="tx1">
                    <a:lumMod val="65000"/>
                    <a:lumOff val="35000"/>
                  </a:schemeClr>
                </a:solidFill>
              </a:defRPr>
            </a:lvl5pPr>
          </a:lstStyle>
          <a:p>
            <a:pPr lvl="0"/>
            <a:r>
              <a:rPr lang="zh-CN" altLang="en-US" dirty="0"/>
              <a:t>单击此处编辑文本</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solidFill>
                  <a:srgbClr val="000000">
                    <a:tint val="75000"/>
                  </a:srgbClr>
                </a:solidFill>
              </a:rPr>
              <a:pPr/>
              <a:t>2021/12/17</a:t>
            </a:fld>
            <a:endParaRPr lang="zh-CN" altLang="en-US">
              <a:solidFill>
                <a:srgbClr val="000000">
                  <a:tint val="75000"/>
                </a:srgb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3253628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456300" y="456300"/>
            <a:ext cx="8226900" cy="486000"/>
          </a:xfrm>
          <a:prstGeom prst="rect">
            <a:avLst/>
          </a:prstGeom>
        </p:spPr>
        <p:txBody>
          <a:bodyPr vert="horz" lIns="76200" tIns="28575" rIns="57150" bIns="28575"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456300" y="1136700"/>
            <a:ext cx="8226900" cy="3552660"/>
          </a:xfrm>
          <a:prstGeom prst="rect">
            <a:avLst/>
          </a:prstGeom>
        </p:spPr>
        <p:txBody>
          <a:bodyPr vert="horz" lIns="67500" tIns="35100" rIns="67500" bIns="351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459000" y="4735800"/>
            <a:ext cx="2025000" cy="237600"/>
          </a:xfrm>
          <a:prstGeom prst="rect">
            <a:avLst/>
          </a:prstGeom>
        </p:spPr>
        <p:txBody>
          <a:bodyPr vert="horz" lIns="68580" tIns="34290" rIns="68580" bIns="34290" rtlCol="0" anchor="ctr">
            <a:normAutofit/>
          </a:bodyPr>
          <a:lstStyle>
            <a:lvl1pPr algn="l">
              <a:defRPr sz="800" baseline="0">
                <a:solidFill>
                  <a:schemeClr val="tx1">
                    <a:tint val="75000"/>
                  </a:schemeClr>
                </a:solidFill>
                <a:latin typeface="Arial" panose="020B0604020202020204" pitchFamily="34" charset="0"/>
                <a:ea typeface="微软雅黑" panose="020B0503020204020204" pitchFamily="34" charset="-122"/>
              </a:defRPr>
            </a:lvl1pPr>
          </a:lstStyle>
          <a:p>
            <a:pPr defTabSz="685800"/>
            <a:fld id="{760FBDFE-C587-4B4C-A407-44438C67B59E}" type="datetimeFigureOut">
              <a:rPr lang="zh-CN" altLang="en-US" smtClean="0">
                <a:solidFill>
                  <a:srgbClr val="000000">
                    <a:tint val="75000"/>
                  </a:srgbClr>
                </a:solidFill>
              </a:rPr>
              <a:pPr defTabSz="685800"/>
              <a:t>2021/12/17</a:t>
            </a:fld>
            <a:endParaRPr lang="zh-CN" altLang="en-US">
              <a:solidFill>
                <a:srgbClr val="000000">
                  <a:tint val="75000"/>
                </a:srgbClr>
              </a:solidFill>
            </a:endParaRPr>
          </a:p>
        </p:txBody>
      </p:sp>
      <p:sp>
        <p:nvSpPr>
          <p:cNvPr id="5" name="页脚占位符 4"/>
          <p:cNvSpPr>
            <a:spLocks noGrp="1"/>
          </p:cNvSpPr>
          <p:nvPr>
            <p:ph type="ftr" sz="quarter" idx="3"/>
            <p:custDataLst>
              <p:tags r:id="rId16"/>
            </p:custDataLst>
          </p:nvPr>
        </p:nvSpPr>
        <p:spPr>
          <a:xfrm>
            <a:off x="3087000" y="4735800"/>
            <a:ext cx="2970000" cy="237600"/>
          </a:xfrm>
          <a:prstGeom prst="rect">
            <a:avLst/>
          </a:prstGeom>
        </p:spPr>
        <p:txBody>
          <a:bodyPr vert="horz" lIns="68580" tIns="34290" rIns="68580" bIns="34290" rtlCol="0" anchor="ctr">
            <a:normAutofit/>
          </a:bodyPr>
          <a:lstStyle>
            <a:lvl1pPr algn="ctr">
              <a:defRPr sz="800" baseline="0">
                <a:solidFill>
                  <a:schemeClr val="tx1">
                    <a:tint val="75000"/>
                  </a:schemeClr>
                </a:solidFill>
                <a:latin typeface="Arial" panose="020B0604020202020204" pitchFamily="34" charset="0"/>
                <a:ea typeface="微软雅黑" panose="020B0503020204020204" pitchFamily="34" charset="-122"/>
              </a:defRPr>
            </a:lvl1pPr>
          </a:lstStyle>
          <a:p>
            <a:pPr defTabSz="685800"/>
            <a:endParaRPr lang="zh-CN" altLang="en-US" dirty="0">
              <a:solidFill>
                <a:srgbClr val="000000">
                  <a:tint val="75000"/>
                </a:srgbClr>
              </a:solidFill>
            </a:endParaRPr>
          </a:p>
        </p:txBody>
      </p:sp>
      <p:sp>
        <p:nvSpPr>
          <p:cNvPr id="6" name="灯片编号占位符 5"/>
          <p:cNvSpPr>
            <a:spLocks noGrp="1"/>
          </p:cNvSpPr>
          <p:nvPr>
            <p:ph type="sldNum" sz="quarter" idx="4"/>
            <p:custDataLst>
              <p:tags r:id="rId17"/>
            </p:custDataLst>
          </p:nvPr>
        </p:nvSpPr>
        <p:spPr>
          <a:xfrm>
            <a:off x="6658200" y="4735800"/>
            <a:ext cx="2025000" cy="237600"/>
          </a:xfrm>
          <a:prstGeom prst="rect">
            <a:avLst/>
          </a:prstGeom>
        </p:spPr>
        <p:txBody>
          <a:bodyPr vert="horz" lIns="68580" tIns="34290" rIns="68580" bIns="34290" rtlCol="0" anchor="ctr">
            <a:normAutofit/>
          </a:bodyPr>
          <a:lstStyle>
            <a:lvl1pPr algn="r">
              <a:defRPr sz="800" baseline="0">
                <a:solidFill>
                  <a:schemeClr val="tx1">
                    <a:tint val="75000"/>
                  </a:schemeClr>
                </a:solidFill>
                <a:latin typeface="Arial" panose="020B0604020202020204" pitchFamily="34" charset="0"/>
                <a:ea typeface="微软雅黑" panose="020B0503020204020204" pitchFamily="34" charset="-122"/>
              </a:defRPr>
            </a:lvl1pPr>
          </a:lstStyle>
          <a:p>
            <a:pPr defTabSz="685800"/>
            <a:fld id="{49AE70B2-8BF9-45C0-BB95-33D1B9D3A854}" type="slidenum">
              <a:rPr lang="zh-CN" altLang="en-US" smtClean="0">
                <a:solidFill>
                  <a:srgbClr val="000000">
                    <a:tint val="75000"/>
                  </a:srgbClr>
                </a:solidFill>
              </a:rPr>
              <a:pPr defTabSz="685800"/>
              <a:t>‹#›</a:t>
            </a:fld>
            <a:endParaRPr lang="zh-CN" altLang="en-US" dirty="0">
              <a:solidFill>
                <a:srgbClr val="000000">
                  <a:tint val="75000"/>
                </a:srgbClr>
              </a:solidFill>
            </a:endParaRPr>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srgbClr val="FFFFFF"/>
              </a:solidFill>
            </a:endParaRPr>
          </a:p>
        </p:txBody>
      </p:sp>
    </p:spTree>
    <p:extLst>
      <p:ext uri="{BB962C8B-B14F-4D97-AF65-F5344CB8AC3E}">
        <p14:creationId xmlns:p14="http://schemas.microsoft.com/office/powerpoint/2010/main" val="27667701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fontAlgn="auto" latinLnBrk="0" hangingPunct="1">
        <a:lnSpc>
          <a:spcPct val="100000"/>
        </a:lnSpc>
        <a:spcBef>
          <a:spcPct val="0"/>
        </a:spcBef>
        <a:buNone/>
        <a:defRPr sz="2700" b="1" u="none" strike="noStrike" kern="1200" cap="none" spc="225"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2021/12/17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5595014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63.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72.xml"/><Relationship Id="rId5" Type="http://schemas.openxmlformats.org/officeDocument/2006/relationships/image" Target="../media/image4.jpe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3.xml"/><Relationship Id="rId5" Type="http://schemas.openxmlformats.org/officeDocument/2006/relationships/image" Target="../media/image4.jpe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4.xml"/><Relationship Id="rId5" Type="http://schemas.openxmlformats.org/officeDocument/2006/relationships/image" Target="../media/image4.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75.xml"/><Relationship Id="rId5" Type="http://schemas.openxmlformats.org/officeDocument/2006/relationships/image" Target="../media/image4.jpe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76.xml"/><Relationship Id="rId5" Type="http://schemas.openxmlformats.org/officeDocument/2006/relationships/image" Target="../media/image4.jpe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4.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7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1.jpeg"/><Relationship Id="rId9"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78.xml"/><Relationship Id="rId5" Type="http://schemas.openxmlformats.org/officeDocument/2006/relationships/image" Target="../media/image4.jpe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79.xml"/><Relationship Id="rId5" Type="http://schemas.openxmlformats.org/officeDocument/2006/relationships/image" Target="../media/image4.jpe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80.xml"/><Relationship Id="rId5" Type="http://schemas.openxmlformats.org/officeDocument/2006/relationships/image" Target="../media/image4.jpe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81.xml"/><Relationship Id="rId5" Type="http://schemas.openxmlformats.org/officeDocument/2006/relationships/image" Target="../media/image4.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4.xml"/><Relationship Id="rId5" Type="http://schemas.openxmlformats.org/officeDocument/2006/relationships/image" Target="../media/image3.jpe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82.xml"/><Relationship Id="rId5" Type="http://schemas.openxmlformats.org/officeDocument/2006/relationships/image" Target="../media/image4.jpe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83.xml"/><Relationship Id="rId5" Type="http://schemas.openxmlformats.org/officeDocument/2006/relationships/image" Target="../media/image4.jpe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84.xml"/><Relationship Id="rId5" Type="http://schemas.openxmlformats.org/officeDocument/2006/relationships/image" Target="../media/image4.jpeg"/><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85.xml"/><Relationship Id="rId5" Type="http://schemas.openxmlformats.org/officeDocument/2006/relationships/image" Target="../media/image4.jpeg"/><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86.xml"/><Relationship Id="rId5" Type="http://schemas.openxmlformats.org/officeDocument/2006/relationships/image" Target="../media/image4.jpeg"/><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87.xml"/><Relationship Id="rId5" Type="http://schemas.openxmlformats.org/officeDocument/2006/relationships/image" Target="../media/image4.jpeg"/><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88.xml"/><Relationship Id="rId5" Type="http://schemas.openxmlformats.org/officeDocument/2006/relationships/image" Target="../media/image4.jpeg"/><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89.xml"/><Relationship Id="rId5" Type="http://schemas.openxmlformats.org/officeDocument/2006/relationships/image" Target="../media/image4.jpe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90.xml"/><Relationship Id="rId5" Type="http://schemas.openxmlformats.org/officeDocument/2006/relationships/image" Target="../media/image4.jpeg"/><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91.xml"/><Relationship Id="rId5" Type="http://schemas.openxmlformats.org/officeDocument/2006/relationships/image" Target="../media/image4.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65.xml"/><Relationship Id="rId5" Type="http://schemas.openxmlformats.org/officeDocument/2006/relationships/image" Target="../media/image4.jpeg"/><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92.xml"/><Relationship Id="rId5" Type="http://schemas.openxmlformats.org/officeDocument/2006/relationships/image" Target="../media/image4.jpeg"/><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93.xml"/><Relationship Id="rId5" Type="http://schemas.openxmlformats.org/officeDocument/2006/relationships/image" Target="../media/image4.jpeg"/><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94.xml"/><Relationship Id="rId5" Type="http://schemas.openxmlformats.org/officeDocument/2006/relationships/image" Target="../media/image4.jpeg"/><Relationship Id="rId4" Type="http://schemas.openxmlformats.org/officeDocument/2006/relationships/image" Target="../media/image1.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95.xml"/><Relationship Id="rId5" Type="http://schemas.openxmlformats.org/officeDocument/2006/relationships/image" Target="../media/image4.jpeg"/><Relationship Id="rId4" Type="http://schemas.openxmlformats.org/officeDocument/2006/relationships/image" Target="../media/image1.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96.xml"/><Relationship Id="rId5" Type="http://schemas.openxmlformats.org/officeDocument/2006/relationships/image" Target="../media/image4.jpeg"/><Relationship Id="rId4"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97.xml"/><Relationship Id="rId5" Type="http://schemas.openxmlformats.org/officeDocument/2006/relationships/image" Target="../media/image4.jpeg"/><Relationship Id="rId4" Type="http://schemas.openxmlformats.org/officeDocument/2006/relationships/image" Target="../media/image1.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98.xml"/><Relationship Id="rId5" Type="http://schemas.openxmlformats.org/officeDocument/2006/relationships/image" Target="../media/image4.jpeg"/><Relationship Id="rId4" Type="http://schemas.openxmlformats.org/officeDocument/2006/relationships/image" Target="../media/image1.jpeg"/></Relationships>
</file>

<file path=ppt/slides/_rels/slide3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66.xml"/><Relationship Id="rId5" Type="http://schemas.openxmlformats.org/officeDocument/2006/relationships/image" Target="../media/image4.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67.xml"/><Relationship Id="rId5" Type="http://schemas.openxmlformats.org/officeDocument/2006/relationships/image" Target="../media/image4.jpe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8.xml"/><Relationship Id="rId5" Type="http://schemas.openxmlformats.org/officeDocument/2006/relationships/image" Target="../media/image4.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69.xml"/><Relationship Id="rId5" Type="http://schemas.openxmlformats.org/officeDocument/2006/relationships/image" Target="../media/image4.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0.xml"/><Relationship Id="rId5" Type="http://schemas.openxmlformats.org/officeDocument/2006/relationships/image" Target="../media/image4.jpe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71.xml"/><Relationship Id="rId5" Type="http://schemas.openxmlformats.org/officeDocument/2006/relationships/image" Target="../media/image4.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898209" y="1539240"/>
            <a:ext cx="7374731" cy="2065020"/>
          </a:xfrm>
          <a:prstGeom prst="rect">
            <a:avLst/>
          </a:prstGeom>
          <a:solidFill>
            <a:srgbClr val="FFFFFF">
              <a:alpha val="69804"/>
            </a:srgb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grpSp>
        <p:nvGrpSpPr>
          <p:cNvPr id="16" name="组合 15"/>
          <p:cNvGrpSpPr/>
          <p:nvPr/>
        </p:nvGrpSpPr>
        <p:grpSpPr>
          <a:xfrm>
            <a:off x="1998346" y="1887380"/>
            <a:ext cx="5786438" cy="1392555"/>
            <a:chOff x="4256" y="3567"/>
            <a:chExt cx="12150" cy="2924"/>
          </a:xfrm>
        </p:grpSpPr>
        <p:sp>
          <p:nvSpPr>
            <p:cNvPr id="13" name="文本框 12"/>
            <p:cNvSpPr txBox="1"/>
            <p:nvPr/>
          </p:nvSpPr>
          <p:spPr>
            <a:xfrm>
              <a:off x="4900" y="4358"/>
              <a:ext cx="10208" cy="2133"/>
            </a:xfrm>
            <a:prstGeom prst="rect">
              <a:avLst/>
            </a:prstGeom>
            <a:noFill/>
          </p:spPr>
          <p:txBody>
            <a:bodyPr wrap="square" rtlCol="0" anchor="t">
              <a:spAutoFit/>
            </a:bodyPr>
            <a:lstStyle/>
            <a:p>
              <a:pPr algn="dist" defTabSz="685783"/>
              <a:r>
                <a:rPr lang="zh-CN" altLang="en-US" sz="6000" b="1" dirty="0">
                  <a:solidFill>
                    <a:srgbClr val="000000"/>
                  </a:solidFill>
                  <a:cs typeface="+mn-ea"/>
                  <a:sym typeface="+mn-lt"/>
                </a:rPr>
                <a:t>紫藤萝瀑布</a:t>
              </a:r>
            </a:p>
          </p:txBody>
        </p:sp>
        <p:cxnSp>
          <p:nvCxnSpPr>
            <p:cNvPr id="14" name="直接连接符 13"/>
            <p:cNvCxnSpPr/>
            <p:nvPr/>
          </p:nvCxnSpPr>
          <p:spPr>
            <a:xfrm>
              <a:off x="4256" y="3930"/>
              <a:ext cx="12150"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7787" y="3567"/>
              <a:ext cx="6769" cy="776"/>
            </a:xfrm>
            <a:prstGeom prst="rect">
              <a:avLst/>
            </a:prstGeom>
            <a:solidFill>
              <a:schemeClr val="bg1"/>
            </a:solidFill>
          </p:spPr>
          <p:txBody>
            <a:bodyPr wrap="none" rtlCol="0">
              <a:spAutoFit/>
            </a:bodyPr>
            <a:lstStyle/>
            <a:p>
              <a:pPr defTabSz="685783"/>
              <a:r>
                <a:rPr lang="zh-CN" altLang="en-US">
                  <a:solidFill>
                    <a:srgbClr val="000000"/>
                  </a:solidFill>
                  <a:cs typeface="+mn-ea"/>
                  <a:sym typeface="+mn-lt"/>
                </a:rPr>
                <a:t>部编版七年级语文下册第</a:t>
              </a:r>
              <a:r>
                <a:rPr lang="en-US" altLang="zh-CN">
                  <a:solidFill>
                    <a:srgbClr val="000000"/>
                  </a:solidFill>
                  <a:cs typeface="+mn-ea"/>
                  <a:sym typeface="+mn-lt"/>
                </a:rPr>
                <a:t>17</a:t>
              </a:r>
              <a:r>
                <a:rPr lang="zh-CN" altLang="en-US">
                  <a:solidFill>
                    <a:srgbClr val="000000"/>
                  </a:solidFill>
                  <a:cs typeface="+mn-ea"/>
                  <a:sym typeface="+mn-lt"/>
                </a:rPr>
                <a:t>课</a:t>
              </a:r>
            </a:p>
          </p:txBody>
        </p:sp>
      </p:grpSp>
      <p:sp>
        <p:nvSpPr>
          <p:cNvPr id="17" name="文本框 16"/>
          <p:cNvSpPr txBox="1"/>
          <p:nvPr/>
        </p:nvSpPr>
        <p:spPr>
          <a:xfrm>
            <a:off x="7422343" y="2275978"/>
            <a:ext cx="353941" cy="966929"/>
          </a:xfrm>
          <a:prstGeom prst="rect">
            <a:avLst/>
          </a:prstGeom>
          <a:noFill/>
        </p:spPr>
        <p:txBody>
          <a:bodyPr vert="eaVert" wrap="none" lIns="68579" tIns="34289" rIns="68579" bIns="34289" rtlCol="0">
            <a:spAutoFit/>
          </a:bodyPr>
          <a:lstStyle/>
          <a:p>
            <a:pPr defTabSz="685783"/>
            <a:r>
              <a:rPr lang="zh-CN" altLang="en-US" sz="1400" dirty="0">
                <a:solidFill>
                  <a:srgbClr val="000000">
                    <a:lumMod val="95000"/>
                    <a:lumOff val="5000"/>
                  </a:srgbClr>
                </a:solidFill>
                <a:cs typeface="+mn-ea"/>
                <a:sym typeface="+mn-lt"/>
              </a:rPr>
              <a:t>作者：宗璞</a:t>
            </a:r>
          </a:p>
        </p:txBody>
      </p:sp>
      <p:pic>
        <p:nvPicPr>
          <p:cNvPr id="10" name="图片 9" descr="ddc77f6c85ac1096890df323fc8c2a64"/>
          <p:cNvPicPr>
            <a:picLocks noChangeAspect="1"/>
          </p:cNvPicPr>
          <p:nvPr/>
        </p:nvPicPr>
        <p:blipFill>
          <a:blip r:embed="rId4"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898209" y="1551133"/>
            <a:ext cx="1521143" cy="2006441"/>
          </a:xfrm>
          <a:prstGeom prst="rect">
            <a:avLst/>
          </a:prstGeom>
        </p:spPr>
      </p:pic>
      <p:sp>
        <p:nvSpPr>
          <p:cNvPr id="12" name="矩形 11"/>
          <p:cNvSpPr/>
          <p:nvPr/>
        </p:nvSpPr>
        <p:spPr>
          <a:xfrm>
            <a:off x="4254769" y="4299942"/>
            <a:ext cx="962123" cy="344325"/>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1600" kern="0" dirty="0" smtClean="0">
                <a:solidFill>
                  <a:srgbClr val="000000"/>
                </a:solidFill>
                <a:cs typeface="+mn-ea"/>
                <a:sym typeface="+mn-lt"/>
              </a:rPr>
              <a:t>优品</a:t>
            </a:r>
            <a:r>
              <a:rPr lang="en-US" altLang="zh-CN" sz="1600" kern="0" dirty="0" smtClean="0">
                <a:solidFill>
                  <a:srgbClr val="000000"/>
                </a:solidFill>
                <a:cs typeface="+mn-ea"/>
                <a:sym typeface="+mn-lt"/>
              </a:rPr>
              <a:t>PPT</a:t>
            </a:r>
            <a:endParaRPr lang="en-US" altLang="zh-CN" sz="1600" kern="0" dirty="0">
              <a:solidFill>
                <a:srgbClr val="000000"/>
              </a:solidFill>
              <a:cs typeface="+mn-ea"/>
              <a:sym typeface="+mn-lt"/>
            </a:endParaRPr>
          </a:p>
        </p:txBody>
      </p:sp>
    </p:spTree>
    <p:custDataLst>
      <p:tags r:id="rId1"/>
    </p:custDataLst>
    <p:extLst>
      <p:ext uri="{BB962C8B-B14F-4D97-AF65-F5344CB8AC3E}">
        <p14:creationId xmlns:p14="http://schemas.microsoft.com/office/powerpoint/2010/main" val="2301335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sp>
        <p:nvSpPr>
          <p:cNvPr id="16" name="矩形 15"/>
          <p:cNvSpPr/>
          <p:nvPr/>
        </p:nvSpPr>
        <p:spPr>
          <a:xfrm>
            <a:off x="1230154" y="2191108"/>
            <a:ext cx="7024688" cy="720965"/>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lIns="68579" tIns="34289" rIns="68579" bIns="34289">
            <a:spAutoFit/>
          </a:bodyPr>
          <a:lstStyle/>
          <a:p>
            <a:pPr defTabSz="685783" eaLnBrk="0" hangingPunct="0">
              <a:lnSpc>
                <a:spcPct val="150000"/>
              </a:lnSpc>
              <a:defRPr/>
            </a:pPr>
            <a:r>
              <a:rPr lang="zh-CN" altLang="en-US" sz="1500" dirty="0">
                <a:solidFill>
                  <a:srgbClr val="000000">
                    <a:lumMod val="95000"/>
                    <a:lumOff val="5000"/>
                  </a:srgbClr>
                </a:solidFill>
                <a:cs typeface="+mn-ea"/>
                <a:sym typeface="+mn-lt"/>
              </a:rPr>
              <a:t>    从未见过开得这样盛的藤萝</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只见一片辉煌的淡紫色</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像一条瀑布</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从空中垂下</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不见其发端</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也不见其终极。</a:t>
            </a:r>
          </a:p>
        </p:txBody>
      </p:sp>
      <p:sp>
        <p:nvSpPr>
          <p:cNvPr id="17" name="矩形 16"/>
          <p:cNvSpPr>
            <a:spLocks noChangeArrowheads="1"/>
          </p:cNvSpPr>
          <p:nvPr/>
        </p:nvSpPr>
        <p:spPr bwMode="auto">
          <a:xfrm>
            <a:off x="1230154" y="3032642"/>
            <a:ext cx="7024688"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30000"/>
              </a:lnSpc>
            </a:pPr>
            <a:r>
              <a:rPr lang="zh-CN" altLang="en-US" sz="1500" dirty="0">
                <a:solidFill>
                  <a:srgbClr val="0000FF"/>
                </a:solidFill>
                <a:cs typeface="+mn-ea"/>
                <a:sym typeface="+mn-lt"/>
              </a:rPr>
              <a:t> 主要从</a:t>
            </a:r>
            <a:r>
              <a:rPr lang="zh-CN" altLang="en-US" sz="1500" dirty="0">
                <a:solidFill>
                  <a:srgbClr val="FF0000"/>
                </a:solidFill>
                <a:cs typeface="+mn-ea"/>
                <a:sym typeface="+mn-lt"/>
              </a:rPr>
              <a:t>外形</a:t>
            </a:r>
            <a:r>
              <a:rPr lang="zh-CN" altLang="en-US" sz="1500" dirty="0">
                <a:solidFill>
                  <a:srgbClr val="0000FF"/>
                </a:solidFill>
                <a:cs typeface="+mn-ea"/>
                <a:sym typeface="+mn-lt"/>
              </a:rPr>
              <a:t>方面进行描写，运用比喻的修辞手法</a:t>
            </a:r>
            <a:r>
              <a:rPr lang="en-US" altLang="zh-CN" sz="1500" dirty="0">
                <a:solidFill>
                  <a:srgbClr val="0000FF"/>
                </a:solidFill>
                <a:cs typeface="+mn-ea"/>
                <a:sym typeface="+mn-lt"/>
              </a:rPr>
              <a:t>,</a:t>
            </a:r>
            <a:r>
              <a:rPr lang="zh-CN" altLang="en-US" sz="1500" dirty="0">
                <a:solidFill>
                  <a:srgbClr val="0000FF"/>
                </a:solidFill>
                <a:cs typeface="+mn-ea"/>
                <a:sym typeface="+mn-lt"/>
              </a:rPr>
              <a:t>将一树盛开的紫藤萝比作瀑布</a:t>
            </a:r>
            <a:r>
              <a:rPr lang="en-US" altLang="zh-CN" sz="1500" dirty="0">
                <a:solidFill>
                  <a:srgbClr val="0000FF"/>
                </a:solidFill>
                <a:cs typeface="+mn-ea"/>
                <a:sym typeface="+mn-lt"/>
              </a:rPr>
              <a:t>,</a:t>
            </a:r>
            <a:r>
              <a:rPr lang="zh-CN" altLang="en-US" sz="1500" dirty="0">
                <a:solidFill>
                  <a:srgbClr val="0000FF"/>
                </a:solidFill>
                <a:cs typeface="+mn-ea"/>
                <a:sym typeface="+mn-lt"/>
              </a:rPr>
              <a:t>显得气势非凡</a:t>
            </a:r>
            <a:r>
              <a:rPr lang="en-US" altLang="zh-CN" sz="1500" dirty="0">
                <a:solidFill>
                  <a:srgbClr val="0000FF"/>
                </a:solidFill>
                <a:cs typeface="+mn-ea"/>
                <a:sym typeface="+mn-lt"/>
              </a:rPr>
              <a:t>,</a:t>
            </a:r>
            <a:r>
              <a:rPr lang="zh-CN" altLang="en-US" sz="1500" dirty="0">
                <a:solidFill>
                  <a:srgbClr val="0000FF"/>
                </a:solidFill>
                <a:cs typeface="+mn-ea"/>
                <a:sym typeface="+mn-lt"/>
              </a:rPr>
              <a:t>灿烂辉煌，也形象地表现出了紫藤萝的繁茂。</a:t>
            </a:r>
          </a:p>
        </p:txBody>
      </p:sp>
      <p:sp>
        <p:nvSpPr>
          <p:cNvPr id="5" name="TextBox 1"/>
          <p:cNvSpPr txBox="1"/>
          <p:nvPr/>
        </p:nvSpPr>
        <p:spPr>
          <a:xfrm>
            <a:off x="1229916" y="1725812"/>
            <a:ext cx="800100" cy="345281"/>
          </a:xfrm>
          <a:prstGeom prst="rect">
            <a:avLst/>
          </a:prstGeom>
          <a:solidFill>
            <a:srgbClr val="6C44C4">
              <a:alpha val="75000"/>
            </a:srgbClr>
          </a:solidFill>
        </p:spPr>
        <p:txBody>
          <a:bodyPr lIns="68579" tIns="34289" rIns="68579" bIns="34289">
            <a:spAutoFit/>
          </a:bodyPr>
          <a:lstStyle/>
          <a:p>
            <a:pPr algn="dist" defTabSz="685783" eaLnBrk="0" hangingPunct="0">
              <a:defRPr/>
            </a:pPr>
            <a:r>
              <a:rPr lang="zh-CN" altLang="en-US" dirty="0">
                <a:solidFill>
                  <a:srgbClr val="FFFFFF"/>
                </a:solidFill>
                <a:cs typeface="+mn-ea"/>
                <a:sym typeface="+mn-lt"/>
              </a:rPr>
              <a:t>外形</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Tree>
    <p:custDataLst>
      <p:tags r:id="rId1"/>
    </p:custDataLst>
    <p:extLst>
      <p:ext uri="{BB962C8B-B14F-4D97-AF65-F5344CB8AC3E}">
        <p14:creationId xmlns:p14="http://schemas.microsoft.com/office/powerpoint/2010/main" val="260119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100000">
                                          <p:val>
                                            <p:strVal val="#ppt_x"/>
                                          </p:val>
                                        </p:tav>
                                      </p:tavLst>
                                    </p:anim>
                                    <p:anim calcmode="lin" valueType="num">
                                      <p:cBhvr>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100000">
                                          <p:val>
                                            <p:strVal val="#ppt_x"/>
                                          </p:val>
                                        </p:tav>
                                      </p:tavLst>
                                    </p:anim>
                                    <p:anim calcmode="lin" valueType="num">
                                      <p:cBhvr>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sp>
        <p:nvSpPr>
          <p:cNvPr id="4" name="矩形 3"/>
          <p:cNvSpPr/>
          <p:nvPr/>
        </p:nvSpPr>
        <p:spPr>
          <a:xfrm>
            <a:off x="1034893" y="2043113"/>
            <a:ext cx="7202329" cy="640173"/>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lIns="68579" tIns="34289" rIns="68579" bIns="34289">
            <a:spAutoFit/>
          </a:bodyPr>
          <a:lstStyle/>
          <a:p>
            <a:pPr indent="342892" defTabSz="685783" eaLnBrk="0" hangingPunct="0">
              <a:lnSpc>
                <a:spcPct val="130000"/>
              </a:lnSpc>
              <a:defRPr/>
            </a:pPr>
            <a:r>
              <a:rPr lang="zh-CN" altLang="en-US" sz="1500" dirty="0">
                <a:solidFill>
                  <a:srgbClr val="000000">
                    <a:lumMod val="95000"/>
                    <a:lumOff val="5000"/>
                  </a:srgbClr>
                </a:solidFill>
                <a:cs typeface="+mn-ea"/>
                <a:sym typeface="+mn-lt"/>
              </a:rPr>
              <a:t>紫色的大条幅上，泛着点点银光，就像迸溅的水花。仔细看时，才知道那是每一朵紫花中的最浅淡的部分，在和阳光互相挑逗。</a:t>
            </a:r>
          </a:p>
        </p:txBody>
      </p:sp>
      <p:sp>
        <p:nvSpPr>
          <p:cNvPr id="6" name="矩形 2"/>
          <p:cNvSpPr>
            <a:spLocks noChangeArrowheads="1"/>
          </p:cNvSpPr>
          <p:nvPr/>
        </p:nvSpPr>
        <p:spPr bwMode="auto">
          <a:xfrm>
            <a:off x="1034893" y="2782729"/>
            <a:ext cx="7202329" cy="89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sz="1500" dirty="0">
                <a:solidFill>
                  <a:srgbClr val="0000FF"/>
                </a:solidFill>
                <a:cs typeface="+mn-ea"/>
                <a:sym typeface="+mn-lt"/>
              </a:rPr>
              <a:t>    从</a:t>
            </a:r>
            <a:r>
              <a:rPr lang="zh-CN" altLang="en-US" sz="1500" dirty="0">
                <a:solidFill>
                  <a:srgbClr val="FF0000"/>
                </a:solidFill>
                <a:cs typeface="+mn-ea"/>
                <a:sym typeface="+mn-lt"/>
              </a:rPr>
              <a:t>颜色</a:t>
            </a:r>
            <a:r>
              <a:rPr lang="zh-CN" altLang="en-US" sz="1500" dirty="0">
                <a:solidFill>
                  <a:srgbClr val="0000FF"/>
                </a:solidFill>
                <a:cs typeface="+mn-ea"/>
                <a:sym typeface="+mn-lt"/>
              </a:rPr>
              <a:t>方面入手，采用比喻的手法，将紫藤萝花中最浅淡的部分比作“迸溅的水花”。“银光”是紫花最浅淡的部分，由深而浅，使静态变为动态</a:t>
            </a:r>
            <a:r>
              <a:rPr lang="en-US" altLang="zh-CN" sz="1500" dirty="0">
                <a:solidFill>
                  <a:srgbClr val="0000FF"/>
                </a:solidFill>
                <a:cs typeface="+mn-ea"/>
                <a:sym typeface="+mn-lt"/>
              </a:rPr>
              <a:t>,</a:t>
            </a:r>
            <a:r>
              <a:rPr lang="zh-CN" altLang="en-US" sz="1500" dirty="0">
                <a:solidFill>
                  <a:srgbClr val="0000FF"/>
                </a:solidFill>
                <a:cs typeface="+mn-ea"/>
                <a:sym typeface="+mn-lt"/>
              </a:rPr>
              <a:t>赞美花繁花盛</a:t>
            </a:r>
            <a:r>
              <a:rPr lang="en-US" altLang="zh-CN" sz="1500" dirty="0">
                <a:solidFill>
                  <a:srgbClr val="0000FF"/>
                </a:solidFill>
                <a:cs typeface="+mn-ea"/>
                <a:sym typeface="+mn-lt"/>
              </a:rPr>
              <a:t>,</a:t>
            </a:r>
            <a:r>
              <a:rPr lang="zh-CN" altLang="en-US" sz="1500" dirty="0">
                <a:solidFill>
                  <a:srgbClr val="0000FF"/>
                </a:solidFill>
                <a:cs typeface="+mn-ea"/>
                <a:sym typeface="+mn-lt"/>
              </a:rPr>
              <a:t>可见作者观察非常仔细，笔触细腻。</a:t>
            </a:r>
          </a:p>
        </p:txBody>
      </p:sp>
      <p:sp>
        <p:nvSpPr>
          <p:cNvPr id="7" name="矩形 3"/>
          <p:cNvSpPr>
            <a:spLocks noChangeArrowheads="1"/>
          </p:cNvSpPr>
          <p:nvPr/>
        </p:nvSpPr>
        <p:spPr bwMode="auto">
          <a:xfrm>
            <a:off x="1034893" y="3752851"/>
            <a:ext cx="7202329" cy="622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sz="1500" dirty="0">
                <a:solidFill>
                  <a:srgbClr val="0000FF"/>
                </a:solidFill>
                <a:cs typeface="+mn-ea"/>
                <a:sym typeface="+mn-lt"/>
              </a:rPr>
              <a:t>    “挑逗”一词是拟人用法，从形态方面更显紫藤萝的亮丽可爱，玲珑剔透，既富动感又充满情趣。</a:t>
            </a:r>
          </a:p>
        </p:txBody>
      </p:sp>
      <p:sp>
        <p:nvSpPr>
          <p:cNvPr id="8" name="TextBox 16"/>
          <p:cNvSpPr txBox="1"/>
          <p:nvPr/>
        </p:nvSpPr>
        <p:spPr>
          <a:xfrm>
            <a:off x="1280160" y="1583533"/>
            <a:ext cx="856774" cy="345281"/>
          </a:xfrm>
          <a:prstGeom prst="rect">
            <a:avLst/>
          </a:prstGeom>
          <a:solidFill>
            <a:srgbClr val="6C44C4"/>
          </a:solidFill>
        </p:spPr>
        <p:txBody>
          <a:bodyPr wrap="square" lIns="68579" tIns="34289" rIns="68579" bIns="34289">
            <a:spAutoFit/>
          </a:bodyPr>
          <a:lstStyle/>
          <a:p>
            <a:pPr algn="dist" defTabSz="685783" eaLnBrk="0" hangingPunct="0">
              <a:defRPr/>
            </a:pPr>
            <a:r>
              <a:rPr lang="zh-CN" altLang="en-US" dirty="0">
                <a:solidFill>
                  <a:srgbClr val="FFFFFF"/>
                </a:solidFill>
                <a:cs typeface="+mn-ea"/>
                <a:sym typeface="+mn-lt"/>
              </a:rPr>
              <a:t>颜色</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Tree>
    <p:custDataLst>
      <p:tags r:id="rId1"/>
    </p:custDataLst>
    <p:extLst>
      <p:ext uri="{BB962C8B-B14F-4D97-AF65-F5344CB8AC3E}">
        <p14:creationId xmlns:p14="http://schemas.microsoft.com/office/powerpoint/2010/main" val="329722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5" name="矩形 4"/>
          <p:cNvSpPr>
            <a:spLocks noChangeArrowheads="1"/>
          </p:cNvSpPr>
          <p:nvPr/>
        </p:nvSpPr>
        <p:spPr bwMode="auto">
          <a:xfrm>
            <a:off x="1034892" y="2055972"/>
            <a:ext cx="7257574" cy="720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50000"/>
              </a:lnSpc>
            </a:pPr>
            <a:r>
              <a:rPr lang="zh-CN" altLang="en-US" sz="1500" dirty="0">
                <a:solidFill>
                  <a:srgbClr val="000000"/>
                </a:solidFill>
                <a:cs typeface="+mn-ea"/>
                <a:sym typeface="+mn-lt"/>
              </a:rPr>
              <a:t>    每一穗花都是上面的盛开</a:t>
            </a:r>
            <a:r>
              <a:rPr lang="en-US" altLang="zh-CN" sz="1500" dirty="0">
                <a:solidFill>
                  <a:srgbClr val="000000"/>
                </a:solidFill>
                <a:cs typeface="+mn-ea"/>
                <a:sym typeface="+mn-lt"/>
              </a:rPr>
              <a:t>,</a:t>
            </a:r>
            <a:r>
              <a:rPr lang="zh-CN" altLang="en-US" sz="1500" dirty="0">
                <a:solidFill>
                  <a:srgbClr val="000000"/>
                </a:solidFill>
                <a:cs typeface="+mn-ea"/>
                <a:sym typeface="+mn-lt"/>
              </a:rPr>
              <a:t>下面的待放。颜色便上浅下深</a:t>
            </a:r>
            <a:r>
              <a:rPr lang="en-US" altLang="zh-CN" sz="1500" dirty="0">
                <a:solidFill>
                  <a:srgbClr val="000000"/>
                </a:solidFill>
                <a:cs typeface="+mn-ea"/>
                <a:sym typeface="+mn-lt"/>
              </a:rPr>
              <a:t>,</a:t>
            </a:r>
            <a:r>
              <a:rPr lang="zh-CN" altLang="en-US" sz="1500" dirty="0">
                <a:solidFill>
                  <a:srgbClr val="000000"/>
                </a:solidFill>
                <a:cs typeface="+mn-ea"/>
                <a:sym typeface="+mn-lt"/>
              </a:rPr>
              <a:t>好像那紫色沉淀下来了</a:t>
            </a:r>
            <a:r>
              <a:rPr lang="en-US" altLang="zh-CN" sz="1500" dirty="0">
                <a:solidFill>
                  <a:srgbClr val="000000"/>
                </a:solidFill>
                <a:cs typeface="+mn-ea"/>
                <a:sym typeface="+mn-lt"/>
              </a:rPr>
              <a:t>,</a:t>
            </a:r>
            <a:r>
              <a:rPr lang="zh-CN" altLang="en-US" sz="1500" dirty="0">
                <a:solidFill>
                  <a:srgbClr val="000000"/>
                </a:solidFill>
                <a:cs typeface="+mn-ea"/>
                <a:sym typeface="+mn-lt"/>
              </a:rPr>
              <a:t>沉淀在最嫩最小的花苞里。</a:t>
            </a:r>
          </a:p>
        </p:txBody>
      </p:sp>
      <p:sp>
        <p:nvSpPr>
          <p:cNvPr id="12" name="矩形 7"/>
          <p:cNvSpPr>
            <a:spLocks noChangeArrowheads="1"/>
          </p:cNvSpPr>
          <p:nvPr/>
        </p:nvSpPr>
        <p:spPr bwMode="auto">
          <a:xfrm>
            <a:off x="1034892" y="3196114"/>
            <a:ext cx="7257574"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sz="1500" dirty="0">
                <a:solidFill>
                  <a:srgbClr val="0000FF"/>
                </a:solidFill>
                <a:cs typeface="+mn-ea"/>
                <a:sym typeface="+mn-lt"/>
              </a:rPr>
              <a:t>    </a:t>
            </a:r>
            <a:r>
              <a:rPr lang="zh-CN" altLang="en-US" sz="1500" dirty="0">
                <a:solidFill>
                  <a:srgbClr val="FF0000"/>
                </a:solidFill>
                <a:cs typeface="+mn-ea"/>
                <a:sym typeface="+mn-lt"/>
              </a:rPr>
              <a:t>“沉淀”一词写出了紫藤萝花颜色由浅到深的过程。</a:t>
            </a:r>
            <a:r>
              <a:rPr lang="zh-CN" altLang="en-US" sz="1500" dirty="0">
                <a:solidFill>
                  <a:srgbClr val="0000FF"/>
                </a:solidFill>
                <a:cs typeface="+mn-ea"/>
                <a:sym typeface="+mn-lt"/>
              </a:rPr>
              <a:t>这些紫色深浅不一</a:t>
            </a:r>
            <a:r>
              <a:rPr lang="en-US" altLang="zh-CN" sz="1500" dirty="0">
                <a:solidFill>
                  <a:srgbClr val="0000FF"/>
                </a:solidFill>
                <a:cs typeface="+mn-ea"/>
                <a:sym typeface="+mn-lt"/>
              </a:rPr>
              <a:t>,</a:t>
            </a:r>
            <a:r>
              <a:rPr lang="zh-CN" altLang="en-US" sz="1500" dirty="0">
                <a:solidFill>
                  <a:srgbClr val="0000FF"/>
                </a:solidFill>
                <a:cs typeface="+mn-ea"/>
                <a:sym typeface="+mn-lt"/>
              </a:rPr>
              <a:t>浓淡有别。</a:t>
            </a:r>
          </a:p>
        </p:txBody>
      </p:sp>
    </p:spTree>
    <p:custDataLst>
      <p:tags r:id="rId1"/>
    </p:custDataLst>
    <p:extLst>
      <p:ext uri="{BB962C8B-B14F-4D97-AF65-F5344CB8AC3E}">
        <p14:creationId xmlns:p14="http://schemas.microsoft.com/office/powerpoint/2010/main" val="30121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sp>
        <p:nvSpPr>
          <p:cNvPr id="8" name="矩形 7"/>
          <p:cNvSpPr>
            <a:spLocks noChangeArrowheads="1"/>
          </p:cNvSpPr>
          <p:nvPr/>
        </p:nvSpPr>
        <p:spPr bwMode="auto">
          <a:xfrm>
            <a:off x="1185863" y="3289936"/>
            <a:ext cx="7163753"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30000"/>
              </a:lnSpc>
            </a:pPr>
            <a:r>
              <a:rPr lang="zh-CN" altLang="en-US" sz="1500">
                <a:solidFill>
                  <a:srgbClr val="FF0000"/>
                </a:solidFill>
                <a:cs typeface="+mn-ea"/>
                <a:sym typeface="+mn-lt"/>
              </a:rPr>
              <a:t> 用“帆”“舱”比喻花朵的样子</a:t>
            </a:r>
            <a:r>
              <a:rPr lang="en-US" altLang="zh-CN" sz="1500">
                <a:solidFill>
                  <a:srgbClr val="FF0000"/>
                </a:solidFill>
                <a:cs typeface="+mn-ea"/>
                <a:sym typeface="+mn-lt"/>
              </a:rPr>
              <a:t>,</a:t>
            </a:r>
            <a:r>
              <a:rPr lang="zh-CN" altLang="en-US" sz="1500">
                <a:solidFill>
                  <a:srgbClr val="FF0000"/>
                </a:solidFill>
                <a:cs typeface="+mn-ea"/>
                <a:sym typeface="+mn-lt"/>
              </a:rPr>
              <a:t>用“忍俊不禁”拟写花朵含苞欲放的情态</a:t>
            </a:r>
            <a:r>
              <a:rPr lang="en-US" altLang="zh-CN" sz="1500">
                <a:solidFill>
                  <a:srgbClr val="FF0000"/>
                </a:solidFill>
                <a:cs typeface="+mn-ea"/>
                <a:sym typeface="+mn-lt"/>
              </a:rPr>
              <a:t>,</a:t>
            </a:r>
            <a:r>
              <a:rPr lang="zh-CN" altLang="en-US" sz="1500">
                <a:solidFill>
                  <a:srgbClr val="0000FF"/>
                </a:solidFill>
                <a:cs typeface="+mn-ea"/>
                <a:sym typeface="+mn-lt"/>
              </a:rPr>
              <a:t>一个“帆”一个“笑容”</a:t>
            </a:r>
            <a:r>
              <a:rPr lang="en-US" altLang="zh-CN" sz="1500">
                <a:solidFill>
                  <a:srgbClr val="0000FF"/>
                </a:solidFill>
                <a:cs typeface="+mn-ea"/>
                <a:sym typeface="+mn-lt"/>
              </a:rPr>
              <a:t>,</a:t>
            </a:r>
            <a:r>
              <a:rPr lang="zh-CN" altLang="en-US" sz="1500">
                <a:solidFill>
                  <a:srgbClr val="0000FF"/>
                </a:solidFill>
                <a:cs typeface="+mn-ea"/>
                <a:sym typeface="+mn-lt"/>
              </a:rPr>
              <a:t>描写得惟妙惟肖</a:t>
            </a:r>
            <a:r>
              <a:rPr lang="en-US" altLang="zh-CN" sz="1500">
                <a:solidFill>
                  <a:srgbClr val="0000FF"/>
                </a:solidFill>
                <a:cs typeface="+mn-ea"/>
                <a:sym typeface="+mn-lt"/>
              </a:rPr>
              <a:t>,</a:t>
            </a:r>
            <a:r>
              <a:rPr lang="zh-CN" altLang="en-US" sz="1500">
                <a:solidFill>
                  <a:srgbClr val="0000FF"/>
                </a:solidFill>
                <a:cs typeface="+mn-ea"/>
                <a:sym typeface="+mn-lt"/>
              </a:rPr>
              <a:t>这是对一朵朵紫藤萝花的形状的描摹。</a:t>
            </a:r>
          </a:p>
        </p:txBody>
      </p:sp>
      <p:sp>
        <p:nvSpPr>
          <p:cNvPr id="19460" name="矩形 1"/>
          <p:cNvSpPr>
            <a:spLocks noChangeArrowheads="1"/>
          </p:cNvSpPr>
          <p:nvPr/>
        </p:nvSpPr>
        <p:spPr bwMode="auto">
          <a:xfrm>
            <a:off x="1185863" y="2396491"/>
            <a:ext cx="7091363" cy="720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50000"/>
              </a:lnSpc>
            </a:pPr>
            <a:r>
              <a:rPr lang="zh-CN" altLang="en-US" sz="1500">
                <a:solidFill>
                  <a:srgbClr val="000000"/>
                </a:solidFill>
                <a:cs typeface="+mn-ea"/>
                <a:sym typeface="+mn-lt"/>
              </a:rPr>
              <a:t>    每一朵盛开的花就像是一个小小的张满了的帆，帆下带着尖底的舱。船舱鼓鼓的，又像一个忍俊不禁的笑容，就要绽开似的。</a:t>
            </a:r>
          </a:p>
        </p:txBody>
      </p:sp>
      <p:sp>
        <p:nvSpPr>
          <p:cNvPr id="4" name="TextBox 9"/>
          <p:cNvSpPr txBox="1"/>
          <p:nvPr/>
        </p:nvSpPr>
        <p:spPr>
          <a:xfrm>
            <a:off x="1185862" y="1895000"/>
            <a:ext cx="814388" cy="345281"/>
          </a:xfrm>
          <a:prstGeom prst="rect">
            <a:avLst/>
          </a:prstGeom>
          <a:solidFill>
            <a:srgbClr val="6C44C4"/>
          </a:solidFill>
        </p:spPr>
        <p:txBody>
          <a:bodyPr wrap="square" lIns="68579" tIns="34289" rIns="68579" bIns="34289">
            <a:spAutoFit/>
          </a:bodyPr>
          <a:lstStyle/>
          <a:p>
            <a:pPr algn="dist" defTabSz="685783" eaLnBrk="0" hangingPunct="0">
              <a:defRPr/>
            </a:pPr>
            <a:r>
              <a:rPr lang="zh-CN" altLang="en-US" dirty="0">
                <a:solidFill>
                  <a:srgbClr val="FFFFFF"/>
                </a:solidFill>
                <a:cs typeface="+mn-ea"/>
                <a:sym typeface="+mn-lt"/>
              </a:rPr>
              <a:t>姿态</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Tree>
    <p:custDataLst>
      <p:tags r:id="rId1"/>
    </p:custDataLst>
    <p:extLst>
      <p:ext uri="{BB962C8B-B14F-4D97-AF65-F5344CB8AC3E}">
        <p14:creationId xmlns:p14="http://schemas.microsoft.com/office/powerpoint/2010/main" val="265357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wipe(down)">
                                      <p:cBhvr>
                                        <p:cTn id="7" dur="500"/>
                                        <p:tgtEl>
                                          <p:spTgt spid="1946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46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7" name="矩形 6"/>
          <p:cNvSpPr>
            <a:spLocks noChangeArrowheads="1"/>
          </p:cNvSpPr>
          <p:nvPr/>
        </p:nvSpPr>
        <p:spPr bwMode="auto">
          <a:xfrm>
            <a:off x="1128714" y="2097406"/>
            <a:ext cx="5345906"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r>
              <a:rPr lang="zh-CN" altLang="en-US" sz="1500">
                <a:solidFill>
                  <a:srgbClr val="0000FF"/>
                </a:solidFill>
                <a:cs typeface="+mn-ea"/>
                <a:sym typeface="+mn-lt"/>
              </a:rPr>
              <a:t>运用</a:t>
            </a:r>
            <a:r>
              <a:rPr lang="zh-CN" altLang="en-US" sz="1500">
                <a:solidFill>
                  <a:srgbClr val="FF0000"/>
                </a:solidFill>
                <a:cs typeface="+mn-ea"/>
                <a:sym typeface="+mn-lt"/>
              </a:rPr>
              <a:t>拟人</a:t>
            </a:r>
            <a:r>
              <a:rPr lang="zh-CN" altLang="en-US" sz="1500">
                <a:solidFill>
                  <a:srgbClr val="0000FF"/>
                </a:solidFill>
                <a:cs typeface="+mn-ea"/>
                <a:sym typeface="+mn-lt"/>
              </a:rPr>
              <a:t>的修辞手法</a:t>
            </a:r>
            <a:r>
              <a:rPr lang="en-US" altLang="zh-CN" sz="1500">
                <a:solidFill>
                  <a:srgbClr val="0000FF"/>
                </a:solidFill>
                <a:cs typeface="+mn-ea"/>
                <a:sym typeface="+mn-lt"/>
              </a:rPr>
              <a:t>,</a:t>
            </a:r>
            <a:r>
              <a:rPr lang="zh-CN" altLang="en-US" sz="1500">
                <a:solidFill>
                  <a:srgbClr val="0000FF"/>
                </a:solidFill>
                <a:cs typeface="+mn-ea"/>
                <a:sym typeface="+mn-lt"/>
              </a:rPr>
              <a:t>写出了紫藤萝花的生趣盎然。</a:t>
            </a:r>
          </a:p>
        </p:txBody>
      </p:sp>
      <p:sp>
        <p:nvSpPr>
          <p:cNvPr id="5" name="矩形 4"/>
          <p:cNvSpPr>
            <a:spLocks noChangeArrowheads="1"/>
          </p:cNvSpPr>
          <p:nvPr/>
        </p:nvSpPr>
        <p:spPr bwMode="auto">
          <a:xfrm>
            <a:off x="1128714" y="3339466"/>
            <a:ext cx="7392829"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sz="1500">
                <a:solidFill>
                  <a:srgbClr val="FF0000"/>
                </a:solidFill>
                <a:cs typeface="+mn-ea"/>
                <a:sym typeface="+mn-lt"/>
              </a:rPr>
              <a:t>“我在开花”运用反复的修辞手法</a:t>
            </a:r>
            <a:r>
              <a:rPr lang="en-US" altLang="zh-CN" sz="1500">
                <a:solidFill>
                  <a:srgbClr val="FF0000"/>
                </a:solidFill>
                <a:cs typeface="+mn-ea"/>
                <a:sym typeface="+mn-lt"/>
              </a:rPr>
              <a:t>,</a:t>
            </a:r>
            <a:r>
              <a:rPr lang="zh-CN" altLang="en-US" sz="1500">
                <a:solidFill>
                  <a:srgbClr val="0000FF"/>
                </a:solidFill>
                <a:cs typeface="+mn-ea"/>
                <a:sym typeface="+mn-lt"/>
              </a:rPr>
              <a:t>表现出盛开的紫藤萝花开得活泼。</a:t>
            </a:r>
            <a:r>
              <a:rPr lang="zh-CN" altLang="en-US" sz="1500">
                <a:solidFill>
                  <a:srgbClr val="FF0000"/>
                </a:solidFill>
                <a:cs typeface="+mn-ea"/>
                <a:sym typeface="+mn-lt"/>
              </a:rPr>
              <a:t>“笑”“嚷嚷”运用拟人的修辞手法</a:t>
            </a:r>
            <a:r>
              <a:rPr lang="en-US" altLang="zh-CN" sz="1500">
                <a:solidFill>
                  <a:srgbClr val="FF0000"/>
                </a:solidFill>
                <a:cs typeface="+mn-ea"/>
                <a:sym typeface="+mn-lt"/>
              </a:rPr>
              <a:t>,</a:t>
            </a:r>
            <a:r>
              <a:rPr lang="zh-CN" altLang="en-US" sz="1500">
                <a:solidFill>
                  <a:srgbClr val="0000FF"/>
                </a:solidFill>
                <a:cs typeface="+mn-ea"/>
                <a:sym typeface="+mn-lt"/>
              </a:rPr>
              <a:t>表现出紫藤萝花开得热闹。</a:t>
            </a:r>
          </a:p>
        </p:txBody>
      </p:sp>
      <p:sp>
        <p:nvSpPr>
          <p:cNvPr id="20487" name="矩形 2"/>
          <p:cNvSpPr>
            <a:spLocks noChangeArrowheads="1"/>
          </p:cNvSpPr>
          <p:nvPr/>
        </p:nvSpPr>
        <p:spPr bwMode="auto">
          <a:xfrm>
            <a:off x="1128714" y="1637824"/>
            <a:ext cx="7392829" cy="34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sz="1500">
                <a:solidFill>
                  <a:srgbClr val="000000"/>
                </a:solidFill>
                <a:cs typeface="+mn-ea"/>
                <a:sym typeface="+mn-lt"/>
              </a:rPr>
              <a:t>    花朵儿一串挨着一串</a:t>
            </a:r>
            <a:r>
              <a:rPr lang="en-US" altLang="zh-CN" sz="1500">
                <a:solidFill>
                  <a:srgbClr val="000000"/>
                </a:solidFill>
                <a:cs typeface="+mn-ea"/>
                <a:sym typeface="+mn-lt"/>
              </a:rPr>
              <a:t>,</a:t>
            </a:r>
            <a:r>
              <a:rPr lang="zh-CN" altLang="en-US" sz="1500">
                <a:solidFill>
                  <a:srgbClr val="000000"/>
                </a:solidFill>
                <a:cs typeface="+mn-ea"/>
                <a:sym typeface="+mn-lt"/>
              </a:rPr>
              <a:t>一朵接着一朵</a:t>
            </a:r>
            <a:r>
              <a:rPr lang="en-US" altLang="zh-CN" sz="1500">
                <a:solidFill>
                  <a:srgbClr val="000000"/>
                </a:solidFill>
                <a:cs typeface="+mn-ea"/>
                <a:sym typeface="+mn-lt"/>
              </a:rPr>
              <a:t>,</a:t>
            </a:r>
            <a:r>
              <a:rPr lang="zh-CN" altLang="en-US" sz="1500">
                <a:solidFill>
                  <a:srgbClr val="000000"/>
                </a:solidFill>
                <a:cs typeface="+mn-ea"/>
                <a:sym typeface="+mn-lt"/>
              </a:rPr>
              <a:t>彼此推着挤着</a:t>
            </a:r>
            <a:r>
              <a:rPr lang="en-US" altLang="zh-CN" sz="1500">
                <a:solidFill>
                  <a:srgbClr val="000000"/>
                </a:solidFill>
                <a:cs typeface="+mn-ea"/>
                <a:sym typeface="+mn-lt"/>
              </a:rPr>
              <a:t>,</a:t>
            </a:r>
            <a:r>
              <a:rPr lang="zh-CN" altLang="en-US" sz="1500">
                <a:solidFill>
                  <a:srgbClr val="000000"/>
                </a:solidFill>
                <a:cs typeface="+mn-ea"/>
                <a:sym typeface="+mn-lt"/>
              </a:rPr>
              <a:t>好不活泼热闹</a:t>
            </a:r>
            <a:r>
              <a:rPr lang="en-US" altLang="zh-CN" sz="1500">
                <a:solidFill>
                  <a:srgbClr val="000000"/>
                </a:solidFill>
                <a:cs typeface="+mn-ea"/>
                <a:sym typeface="+mn-lt"/>
              </a:rPr>
              <a:t>!</a:t>
            </a:r>
          </a:p>
        </p:txBody>
      </p:sp>
      <p:sp>
        <p:nvSpPr>
          <p:cNvPr id="20486" name="矩形 3"/>
          <p:cNvSpPr>
            <a:spLocks noChangeArrowheads="1"/>
          </p:cNvSpPr>
          <p:nvPr/>
        </p:nvSpPr>
        <p:spPr bwMode="auto">
          <a:xfrm>
            <a:off x="1128712" y="2487454"/>
            <a:ext cx="3244454" cy="720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lnSpc>
                <a:spcPct val="150000"/>
              </a:lnSpc>
            </a:pPr>
            <a:r>
              <a:rPr lang="zh-CN" altLang="en-US" sz="1500">
                <a:solidFill>
                  <a:srgbClr val="000000"/>
                </a:solidFill>
                <a:cs typeface="+mn-ea"/>
                <a:sym typeface="+mn-lt"/>
              </a:rPr>
              <a:t>“我在开花</a:t>
            </a:r>
            <a:r>
              <a:rPr lang="en-US" altLang="zh-CN" sz="1500">
                <a:solidFill>
                  <a:srgbClr val="000000"/>
                </a:solidFill>
                <a:cs typeface="+mn-ea"/>
                <a:sym typeface="+mn-lt"/>
              </a:rPr>
              <a:t>!”</a:t>
            </a:r>
            <a:r>
              <a:rPr lang="zh-CN" altLang="en-US" sz="1500">
                <a:solidFill>
                  <a:srgbClr val="000000"/>
                </a:solidFill>
                <a:cs typeface="+mn-ea"/>
                <a:sym typeface="+mn-lt"/>
              </a:rPr>
              <a:t>它们在笑。</a:t>
            </a:r>
          </a:p>
          <a:p>
            <a:pPr defTabSz="685783" eaLnBrk="0" hangingPunct="0">
              <a:lnSpc>
                <a:spcPct val="150000"/>
              </a:lnSpc>
            </a:pPr>
            <a:r>
              <a:rPr lang="zh-CN" altLang="en-US" sz="1500">
                <a:solidFill>
                  <a:srgbClr val="000000"/>
                </a:solidFill>
                <a:cs typeface="+mn-ea"/>
                <a:sym typeface="+mn-lt"/>
              </a:rPr>
              <a:t>“我在开花</a:t>
            </a:r>
            <a:r>
              <a:rPr lang="en-US" altLang="zh-CN" sz="1500">
                <a:solidFill>
                  <a:srgbClr val="000000"/>
                </a:solidFill>
                <a:cs typeface="+mn-ea"/>
                <a:sym typeface="+mn-lt"/>
              </a:rPr>
              <a:t>!”</a:t>
            </a:r>
            <a:r>
              <a:rPr lang="zh-CN" altLang="en-US" sz="1500">
                <a:solidFill>
                  <a:srgbClr val="000000"/>
                </a:solidFill>
                <a:cs typeface="+mn-ea"/>
                <a:sym typeface="+mn-lt"/>
              </a:rPr>
              <a:t>它们嚷嚷。</a:t>
            </a:r>
          </a:p>
        </p:txBody>
      </p:sp>
    </p:spTree>
    <p:custDataLst>
      <p:tags r:id="rId1"/>
    </p:custDataLst>
    <p:extLst>
      <p:ext uri="{BB962C8B-B14F-4D97-AF65-F5344CB8AC3E}">
        <p14:creationId xmlns:p14="http://schemas.microsoft.com/office/powerpoint/2010/main" val="59419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0486"/>
                                        </p:tgtEl>
                                        <p:attrNameLst>
                                          <p:attrName>style.visibility</p:attrName>
                                        </p:attrNameLst>
                                      </p:cBhvr>
                                      <p:to>
                                        <p:strVal val="visible"/>
                                      </p:to>
                                    </p:set>
                                    <p:animEffect transition="in" filter="wipe(down)">
                                      <p:cBhvr>
                                        <p:cTn id="13" dur="500"/>
                                        <p:tgtEl>
                                          <p:spTgt spid="2048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2048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pic>
        <p:nvPicPr>
          <p:cNvPr id="4" name="图片 3" descr="HUADUO"/>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791088" y="2310827"/>
            <a:ext cx="1500188" cy="112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TextBox 12"/>
          <p:cNvSpPr txBox="1">
            <a:spLocks noChangeArrowheads="1"/>
          </p:cNvSpPr>
          <p:nvPr/>
        </p:nvSpPr>
        <p:spPr bwMode="auto">
          <a:xfrm>
            <a:off x="1068230" y="1687355"/>
            <a:ext cx="7223284" cy="3452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r>
              <a:rPr lang="zh-CN" altLang="en-US">
                <a:solidFill>
                  <a:srgbClr val="FF0000"/>
                </a:solidFill>
                <a:cs typeface="+mn-ea"/>
                <a:sym typeface="+mn-lt"/>
              </a:rPr>
              <a:t>说一说：</a:t>
            </a:r>
            <a:r>
              <a:rPr lang="zh-CN" altLang="en-US">
                <a:solidFill>
                  <a:srgbClr val="000000"/>
                </a:solidFill>
                <a:cs typeface="+mn-ea"/>
                <a:sym typeface="+mn-lt"/>
              </a:rPr>
              <a:t>作者描写了紫藤萝的哪些部分？在描写顺序上有什么特点？</a:t>
            </a:r>
          </a:p>
        </p:txBody>
      </p:sp>
      <p:sp>
        <p:nvSpPr>
          <p:cNvPr id="21516" name="矩形 13"/>
          <p:cNvSpPr>
            <a:spLocks noChangeArrowheads="1"/>
          </p:cNvSpPr>
          <p:nvPr/>
        </p:nvSpPr>
        <p:spPr bwMode="auto">
          <a:xfrm>
            <a:off x="968216" y="3619976"/>
            <a:ext cx="7322820" cy="670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sz="1700">
                <a:solidFill>
                  <a:srgbClr val="0000FF"/>
                </a:solidFill>
                <a:cs typeface="+mn-ea"/>
                <a:sym typeface="+mn-lt"/>
              </a:rPr>
              <a:t>描写顺序由远及近，从整体到局部，从形、色、态三个方面进行，全面具体、细致周到。</a:t>
            </a:r>
          </a:p>
        </p:txBody>
      </p:sp>
      <p:pic>
        <p:nvPicPr>
          <p:cNvPr id="8" name="图片 7" descr="HUASUI"/>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730712" y="2310527"/>
            <a:ext cx="1569244" cy="112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descr="HUAPU"/>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838689" y="2310230"/>
            <a:ext cx="1628775" cy="112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descr="紫藤萝瀑布6"/>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968217" y="2310170"/>
            <a:ext cx="1607344" cy="112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377861"/>
          <p:cNvSpPr txBox="1">
            <a:spLocks noChangeArrowheads="1"/>
          </p:cNvSpPr>
          <p:nvPr/>
        </p:nvSpPr>
        <p:spPr bwMode="auto">
          <a:xfrm>
            <a:off x="1411725" y="2700101"/>
            <a:ext cx="720328" cy="3452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r>
              <a:rPr lang="zh-CN" altLang="en-US">
                <a:solidFill>
                  <a:srgbClr val="FF0000"/>
                </a:solidFill>
                <a:cs typeface="+mn-ea"/>
                <a:sym typeface="+mn-lt"/>
              </a:rPr>
              <a:t>花瀑</a:t>
            </a:r>
          </a:p>
        </p:txBody>
      </p:sp>
      <p:sp>
        <p:nvSpPr>
          <p:cNvPr id="14" name="文本框 377862"/>
          <p:cNvSpPr txBox="1">
            <a:spLocks noChangeArrowheads="1"/>
          </p:cNvSpPr>
          <p:nvPr/>
        </p:nvSpPr>
        <p:spPr bwMode="auto">
          <a:xfrm>
            <a:off x="5142073" y="2700458"/>
            <a:ext cx="746522" cy="3452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r>
              <a:rPr lang="zh-CN" altLang="en-US">
                <a:solidFill>
                  <a:srgbClr val="FF0000"/>
                </a:solidFill>
                <a:cs typeface="+mn-ea"/>
                <a:sym typeface="+mn-lt"/>
              </a:rPr>
              <a:t>花穗</a:t>
            </a:r>
          </a:p>
        </p:txBody>
      </p:sp>
      <p:sp>
        <p:nvSpPr>
          <p:cNvPr id="15" name="文本框 377863"/>
          <p:cNvSpPr txBox="1">
            <a:spLocks noChangeArrowheads="1"/>
          </p:cNvSpPr>
          <p:nvPr/>
        </p:nvSpPr>
        <p:spPr bwMode="auto">
          <a:xfrm>
            <a:off x="7174469" y="2700757"/>
            <a:ext cx="733425" cy="3452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r>
              <a:rPr lang="zh-CN" altLang="en-US">
                <a:solidFill>
                  <a:srgbClr val="FF0000"/>
                </a:solidFill>
                <a:cs typeface="+mn-ea"/>
                <a:sym typeface="+mn-lt"/>
              </a:rPr>
              <a:t>花朵</a:t>
            </a:r>
          </a:p>
        </p:txBody>
      </p:sp>
      <p:sp>
        <p:nvSpPr>
          <p:cNvPr id="16" name="文本框 377870"/>
          <p:cNvSpPr txBox="1">
            <a:spLocks noChangeArrowheads="1"/>
          </p:cNvSpPr>
          <p:nvPr/>
        </p:nvSpPr>
        <p:spPr bwMode="auto">
          <a:xfrm>
            <a:off x="3355897" y="2700161"/>
            <a:ext cx="594360" cy="3452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a:solidFill>
                  <a:srgbClr val="FF0000"/>
                </a:solidFill>
                <a:cs typeface="+mn-ea"/>
                <a:sym typeface="+mn-lt"/>
              </a:rPr>
              <a:t>花树</a:t>
            </a:r>
          </a:p>
        </p:txBody>
      </p:sp>
    </p:spTree>
    <p:custDataLst>
      <p:tags r:id="rId1"/>
    </p:custDataLst>
    <p:extLst>
      <p:ext uri="{BB962C8B-B14F-4D97-AF65-F5344CB8AC3E}">
        <p14:creationId xmlns:p14="http://schemas.microsoft.com/office/powerpoint/2010/main" val="164724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1516"/>
                                        </p:tgtEl>
                                        <p:attrNameLst>
                                          <p:attrName>style.visibility</p:attrName>
                                        </p:attrNameLst>
                                      </p:cBhvr>
                                      <p:to>
                                        <p:strVal val="visible"/>
                                      </p:to>
                                    </p:set>
                                    <p:animEffect transition="in" filter="wipe(left)">
                                      <p:cBhvr>
                                        <p:cTn id="13" dur="500"/>
                                        <p:tgtEl>
                                          <p:spTgt spid="21516"/>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0-#ppt_w/2"/>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0-#ppt_w/2"/>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ppt_x</p:attrName>
                                        </p:attrNameLst>
                                      </p:cBhvr>
                                      <p:tavLst>
                                        <p:tav tm="0">
                                          <p:val>
                                            <p:strVal val="0-#ppt_w/2"/>
                                          </p:val>
                                        </p:tav>
                                        <p:tav tm="100000">
                                          <p:val>
                                            <p:strVal val="#ppt_x"/>
                                          </p:val>
                                        </p:tav>
                                      </p:tavLst>
                                    </p:anim>
                                    <p:anim calcmode="lin" valueType="num">
                                      <p:cBhvr>
                                        <p:cTn id="3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linds(horizont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ppt_x</p:attrName>
                                        </p:attrNameLst>
                                      </p:cBhvr>
                                      <p:tavLst>
                                        <p:tav tm="0">
                                          <p:val>
                                            <p:strVal val="0-#ppt_w/2"/>
                                          </p:val>
                                        </p:tav>
                                        <p:tav tm="100000">
                                          <p:val>
                                            <p:strVal val="#ppt_x"/>
                                          </p:val>
                                        </p:tav>
                                      </p:tavLst>
                                    </p:anim>
                                    <p:anim calcmode="lin" valueType="num">
                                      <p:cBhvr>
                                        <p:cTn id="4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ppt_x</p:attrName>
                                        </p:attrNameLst>
                                      </p:cBhvr>
                                      <p:tavLst>
                                        <p:tav tm="0">
                                          <p:val>
                                            <p:strVal val="0-#ppt_w/2"/>
                                          </p:val>
                                        </p:tav>
                                        <p:tav tm="100000">
                                          <p:val>
                                            <p:strVal val="#ppt_x"/>
                                          </p:val>
                                        </p:tav>
                                      </p:tavLst>
                                    </p:anim>
                                    <p:anim calcmode="lin" valueType="num">
                                      <p:cBhvr>
                                        <p:cTn id="5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6" grpId="0"/>
      <p:bldP spid="13" grpId="0" bldLvl="0" animBg="1"/>
      <p:bldP spid="14" grpId="0" bldLvl="0" animBg="1"/>
      <p:bldP spid="15" grpId="0" bldLvl="0" animBg="1"/>
      <p:bldP spid="1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5" name="文本框 4"/>
          <p:cNvSpPr txBox="1"/>
          <p:nvPr/>
        </p:nvSpPr>
        <p:spPr>
          <a:xfrm>
            <a:off x="1038703" y="1961199"/>
            <a:ext cx="7066121" cy="2030254"/>
          </a:xfrm>
          <a:prstGeom prst="rect">
            <a:avLst/>
          </a:prstGeom>
          <a:noFill/>
        </p:spPr>
        <p:txBody>
          <a:bodyPr wrap="square" lIns="68579" tIns="34289" rIns="68579" bIns="34289" rtlCol="0" anchor="t">
            <a:spAutoFit/>
          </a:bodyPr>
          <a:lstStyle/>
          <a:p>
            <a:pPr defTabSz="685783" eaLnBrk="0" hangingPunct="0">
              <a:lnSpc>
                <a:spcPct val="170000"/>
              </a:lnSpc>
            </a:pPr>
            <a:r>
              <a:rPr lang="zh-CN" altLang="en-US" sz="1500" dirty="0">
                <a:solidFill>
                  <a:srgbClr val="FF0000"/>
                </a:solidFill>
                <a:cs typeface="+mn-ea"/>
                <a:sym typeface="+mn-lt"/>
              </a:rPr>
              <a:t>写景的方法</a:t>
            </a:r>
            <a:endParaRPr lang="en-US" altLang="zh-CN" sz="1500" dirty="0">
              <a:solidFill>
                <a:srgbClr val="000000"/>
              </a:solidFill>
              <a:cs typeface="+mn-ea"/>
              <a:sym typeface="+mn-lt"/>
            </a:endParaRPr>
          </a:p>
          <a:p>
            <a:pPr indent="342892" defTabSz="685783" eaLnBrk="0" hangingPunct="0">
              <a:lnSpc>
                <a:spcPct val="170000"/>
              </a:lnSpc>
            </a:pPr>
            <a:r>
              <a:rPr lang="en-US" altLang="zh-CN" sz="1500" dirty="0">
                <a:solidFill>
                  <a:srgbClr val="000000"/>
                </a:solidFill>
                <a:cs typeface="+mn-ea"/>
                <a:sym typeface="+mn-lt"/>
              </a:rPr>
              <a:t>1.</a:t>
            </a:r>
            <a:r>
              <a:rPr lang="zh-CN" altLang="en-US" sz="1500" dirty="0">
                <a:solidFill>
                  <a:srgbClr val="000000"/>
                </a:solidFill>
                <a:cs typeface="+mn-ea"/>
                <a:sym typeface="+mn-lt"/>
              </a:rPr>
              <a:t>写景要抓住景物的特征细致描写。</a:t>
            </a:r>
          </a:p>
          <a:p>
            <a:pPr indent="342892" defTabSz="685783" eaLnBrk="0" hangingPunct="0">
              <a:lnSpc>
                <a:spcPct val="170000"/>
              </a:lnSpc>
            </a:pPr>
            <a:r>
              <a:rPr lang="en-US" altLang="zh-CN" sz="1500" dirty="0">
                <a:solidFill>
                  <a:srgbClr val="000000"/>
                </a:solidFill>
                <a:cs typeface="+mn-ea"/>
                <a:sym typeface="+mn-lt"/>
              </a:rPr>
              <a:t>2.</a:t>
            </a:r>
            <a:r>
              <a:rPr lang="zh-CN" altLang="en-US" sz="1500" dirty="0">
                <a:solidFill>
                  <a:srgbClr val="000000"/>
                </a:solidFill>
                <a:cs typeface="+mn-ea"/>
                <a:sym typeface="+mn-lt"/>
              </a:rPr>
              <a:t>合理安排描写顺序。</a:t>
            </a:r>
          </a:p>
          <a:p>
            <a:pPr indent="342892" defTabSz="685783" eaLnBrk="0" hangingPunct="0">
              <a:lnSpc>
                <a:spcPct val="170000"/>
              </a:lnSpc>
            </a:pPr>
            <a:r>
              <a:rPr lang="en-US" altLang="zh-CN" sz="1500" dirty="0">
                <a:solidFill>
                  <a:srgbClr val="000000"/>
                </a:solidFill>
                <a:cs typeface="+mn-ea"/>
                <a:sym typeface="+mn-lt"/>
              </a:rPr>
              <a:t>3.</a:t>
            </a:r>
            <a:r>
              <a:rPr lang="zh-CN" altLang="en-US" sz="1500" dirty="0">
                <a:solidFill>
                  <a:srgbClr val="000000"/>
                </a:solidFill>
                <a:cs typeface="+mn-ea"/>
                <a:sym typeface="+mn-lt"/>
              </a:rPr>
              <a:t>要使文章生动，景物栩栩如生，我们还要注意语言的优美，能够运用各种修辞手法。</a:t>
            </a:r>
          </a:p>
        </p:txBody>
      </p:sp>
    </p:spTree>
    <p:custDataLst>
      <p:tags r:id="rId1"/>
    </p:custDataLst>
    <p:extLst>
      <p:ext uri="{BB962C8B-B14F-4D97-AF65-F5344CB8AC3E}">
        <p14:creationId xmlns:p14="http://schemas.microsoft.com/office/powerpoint/2010/main" val="3848518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5" name="文本框 4"/>
          <p:cNvSpPr txBox="1"/>
          <p:nvPr/>
        </p:nvSpPr>
        <p:spPr>
          <a:xfrm>
            <a:off x="1052514" y="2239329"/>
            <a:ext cx="7066121" cy="1038167"/>
          </a:xfrm>
          <a:prstGeom prst="rect">
            <a:avLst/>
          </a:prstGeom>
          <a:noFill/>
        </p:spPr>
        <p:txBody>
          <a:bodyPr wrap="square" lIns="68579" tIns="34289" rIns="68579" bIns="34289" rtlCol="0" anchor="t">
            <a:spAutoFit/>
          </a:bodyPr>
          <a:lstStyle/>
          <a:p>
            <a:pPr defTabSz="685783" eaLnBrk="0" hangingPunct="0">
              <a:lnSpc>
                <a:spcPct val="160000"/>
              </a:lnSpc>
            </a:pPr>
            <a:r>
              <a:rPr lang="zh-CN" altLang="en-US" sz="2100">
                <a:solidFill>
                  <a:srgbClr val="000000">
                    <a:lumMod val="95000"/>
                    <a:lumOff val="5000"/>
                  </a:srgbClr>
                </a:solidFill>
                <a:cs typeface="+mn-ea"/>
                <a:sym typeface="+mn-lt"/>
              </a:rPr>
              <a:t>        通过对紫藤萝的描写，表达了作者怎样的感情？你是从哪些地方感受出来的？</a:t>
            </a:r>
            <a:endParaRPr lang="zh-CN" altLang="en-US" sz="2100" dirty="0">
              <a:solidFill>
                <a:srgbClr val="000000">
                  <a:lumMod val="95000"/>
                  <a:lumOff val="5000"/>
                </a:srgbClr>
              </a:solidFill>
              <a:cs typeface="+mn-ea"/>
              <a:sym typeface="+mn-lt"/>
            </a:endParaRPr>
          </a:p>
        </p:txBody>
      </p:sp>
    </p:spTree>
    <p:custDataLst>
      <p:tags r:id="rId1"/>
    </p:custDataLst>
    <p:extLst>
      <p:ext uri="{BB962C8B-B14F-4D97-AF65-F5344CB8AC3E}">
        <p14:creationId xmlns:p14="http://schemas.microsoft.com/office/powerpoint/2010/main" val="1073820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24581" name="矩形 6"/>
          <p:cNvSpPr>
            <a:spLocks noChangeArrowheads="1"/>
          </p:cNvSpPr>
          <p:nvPr/>
        </p:nvSpPr>
        <p:spPr bwMode="auto">
          <a:xfrm>
            <a:off x="759620" y="2021206"/>
            <a:ext cx="7651433"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sz="1500">
                <a:solidFill>
                  <a:srgbClr val="0D0D0D"/>
                </a:solidFill>
                <a:cs typeface="+mn-ea"/>
                <a:sym typeface="+mn-lt"/>
              </a:rPr>
              <a:t>    流着流着</a:t>
            </a:r>
            <a:r>
              <a:rPr lang="en-US" altLang="zh-CN" sz="1500">
                <a:solidFill>
                  <a:srgbClr val="0D0D0D"/>
                </a:solidFill>
                <a:cs typeface="+mn-ea"/>
                <a:sym typeface="+mn-lt"/>
              </a:rPr>
              <a:t>,</a:t>
            </a:r>
            <a:r>
              <a:rPr lang="zh-CN" altLang="en-US" sz="1500">
                <a:solidFill>
                  <a:srgbClr val="0D0D0D"/>
                </a:solidFill>
                <a:cs typeface="+mn-ea"/>
                <a:sym typeface="+mn-lt"/>
              </a:rPr>
              <a:t>它带走了这些时一直压在我心上的关于生死的疑惑</a:t>
            </a:r>
            <a:r>
              <a:rPr lang="en-US" altLang="zh-CN" sz="1500">
                <a:solidFill>
                  <a:srgbClr val="0D0D0D"/>
                </a:solidFill>
                <a:cs typeface="+mn-ea"/>
                <a:sym typeface="+mn-lt"/>
              </a:rPr>
              <a:t>,</a:t>
            </a:r>
            <a:r>
              <a:rPr lang="zh-CN" altLang="en-US" sz="1500">
                <a:solidFill>
                  <a:srgbClr val="0D0D0D"/>
                </a:solidFill>
                <a:cs typeface="+mn-ea"/>
                <a:sym typeface="+mn-lt"/>
              </a:rPr>
              <a:t>关于疾病的痛楚。我浸在这繁密的花朵的光辉中</a:t>
            </a:r>
            <a:r>
              <a:rPr lang="en-US" altLang="zh-CN" sz="1500">
                <a:solidFill>
                  <a:srgbClr val="0D0D0D"/>
                </a:solidFill>
                <a:cs typeface="+mn-ea"/>
                <a:sym typeface="+mn-lt"/>
              </a:rPr>
              <a:t>,</a:t>
            </a:r>
            <a:r>
              <a:rPr lang="zh-CN" altLang="en-US" sz="1500">
                <a:solidFill>
                  <a:srgbClr val="0D0D0D"/>
                </a:solidFill>
                <a:cs typeface="+mn-ea"/>
                <a:sym typeface="+mn-lt"/>
              </a:rPr>
              <a:t>别的一切暂时都不存在</a:t>
            </a:r>
            <a:r>
              <a:rPr lang="en-US" altLang="zh-CN" sz="1500">
                <a:solidFill>
                  <a:srgbClr val="0D0D0D"/>
                </a:solidFill>
                <a:cs typeface="+mn-ea"/>
                <a:sym typeface="+mn-lt"/>
              </a:rPr>
              <a:t>,</a:t>
            </a:r>
            <a:r>
              <a:rPr lang="zh-CN" altLang="en-US" sz="1500">
                <a:solidFill>
                  <a:srgbClr val="0D0D0D"/>
                </a:solidFill>
                <a:cs typeface="+mn-ea"/>
                <a:sym typeface="+mn-lt"/>
              </a:rPr>
              <a:t>有的只是精神的宁静和生的喜悦。</a:t>
            </a:r>
          </a:p>
        </p:txBody>
      </p:sp>
      <p:sp>
        <p:nvSpPr>
          <p:cNvPr id="24580" name="矩形 9"/>
          <p:cNvSpPr>
            <a:spLocks noChangeArrowheads="1"/>
          </p:cNvSpPr>
          <p:nvPr/>
        </p:nvSpPr>
        <p:spPr bwMode="auto">
          <a:xfrm>
            <a:off x="759619" y="2753677"/>
            <a:ext cx="7482840" cy="357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40000"/>
              </a:lnSpc>
            </a:pPr>
            <a:r>
              <a:rPr lang="zh-CN" altLang="en-US" sz="1500">
                <a:solidFill>
                  <a:srgbClr val="0000FF"/>
                </a:solidFill>
                <a:cs typeface="+mn-ea"/>
                <a:sym typeface="+mn-lt"/>
              </a:rPr>
              <a:t>①作者为什么疑惑和痛苦？你能从文中找出相关的语句吗？</a:t>
            </a:r>
          </a:p>
        </p:txBody>
      </p:sp>
      <p:sp>
        <p:nvSpPr>
          <p:cNvPr id="4" name="矩形 3"/>
          <p:cNvSpPr>
            <a:spLocks noChangeArrowheads="1"/>
          </p:cNvSpPr>
          <p:nvPr/>
        </p:nvSpPr>
        <p:spPr bwMode="auto">
          <a:xfrm>
            <a:off x="759620" y="3208972"/>
            <a:ext cx="7515701" cy="357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40000"/>
              </a:lnSpc>
            </a:pPr>
            <a:r>
              <a:rPr lang="zh-CN" altLang="en-US" sz="1500">
                <a:solidFill>
                  <a:srgbClr val="0000FF"/>
                </a:solidFill>
                <a:cs typeface="+mn-ea"/>
                <a:sym typeface="+mn-lt"/>
              </a:rPr>
              <a:t>②看了紫藤萝之后，作者为什么觉得痛苦暂时不存在了，只有宁静和喜悦了呢？</a:t>
            </a:r>
          </a:p>
        </p:txBody>
      </p:sp>
    </p:spTree>
    <p:custDataLst>
      <p:tags r:id="rId1"/>
    </p:custDataLst>
    <p:extLst>
      <p:ext uri="{BB962C8B-B14F-4D97-AF65-F5344CB8AC3E}">
        <p14:creationId xmlns:p14="http://schemas.microsoft.com/office/powerpoint/2010/main" val="3631113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wipe(left)">
                                      <p:cBhvr>
                                        <p:cTn id="7" dur="500"/>
                                        <p:tgtEl>
                                          <p:spTgt spid="2458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6" name="矩形 5"/>
          <p:cNvSpPr/>
          <p:nvPr/>
        </p:nvSpPr>
        <p:spPr>
          <a:xfrm>
            <a:off x="1038226" y="2617471"/>
            <a:ext cx="7483316" cy="968693"/>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lIns="68579" tIns="34289" rIns="68579" bIns="34289">
            <a:spAutoFit/>
          </a:bodyPr>
          <a:lstStyle/>
          <a:p>
            <a:pPr defTabSz="685783" eaLnBrk="0" hangingPunct="0">
              <a:lnSpc>
                <a:spcPct val="130000"/>
              </a:lnSpc>
              <a:defRPr/>
            </a:pPr>
            <a:r>
              <a:rPr lang="zh-CN" altLang="en-US" sz="1500" dirty="0">
                <a:solidFill>
                  <a:srgbClr val="000000">
                    <a:lumMod val="95000"/>
                    <a:lumOff val="5000"/>
                  </a:srgbClr>
                </a:solidFill>
                <a:cs typeface="+mn-ea"/>
                <a:sym typeface="+mn-lt"/>
              </a:rPr>
              <a:t>    作者的弟弟不幸身患绝症，所以痛苦；生死未卜，是生是死还是谜，所以焦虑。文中的“流着流着，它带走了这些时一直压在我心上的关于生死的疑惑，关于疾病的痛楚”正隐含着作者的疑惑和痛苦。</a:t>
            </a:r>
          </a:p>
        </p:txBody>
      </p:sp>
      <p:sp>
        <p:nvSpPr>
          <p:cNvPr id="25606" name="矩形 10"/>
          <p:cNvSpPr>
            <a:spLocks noChangeArrowheads="1"/>
          </p:cNvSpPr>
          <p:nvPr/>
        </p:nvSpPr>
        <p:spPr bwMode="auto">
          <a:xfrm>
            <a:off x="1038226" y="2010252"/>
            <a:ext cx="6786563" cy="357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40000"/>
              </a:lnSpc>
            </a:pPr>
            <a:r>
              <a:rPr lang="zh-CN" altLang="en-US" sz="1500">
                <a:solidFill>
                  <a:srgbClr val="0000FF"/>
                </a:solidFill>
                <a:cs typeface="+mn-ea"/>
                <a:sym typeface="+mn-lt"/>
              </a:rPr>
              <a:t>①作者为什么疑惑和痛苦？你能从文中找出相关的语句吗？</a:t>
            </a:r>
          </a:p>
        </p:txBody>
      </p:sp>
    </p:spTree>
    <p:custDataLst>
      <p:tags r:id="rId1"/>
    </p:custDataLst>
    <p:extLst>
      <p:ext uri="{BB962C8B-B14F-4D97-AF65-F5344CB8AC3E}">
        <p14:creationId xmlns:p14="http://schemas.microsoft.com/office/powerpoint/2010/main" val="300788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62440"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en-US" sz="2400" dirty="0">
                <a:solidFill>
                  <a:srgbClr val="000000">
                    <a:lumMod val="95000"/>
                    <a:lumOff val="5000"/>
                  </a:srgbClr>
                </a:solidFill>
                <a:cs typeface="+mn-ea"/>
                <a:sym typeface="+mn-lt"/>
              </a:rPr>
              <a:t>学习目标</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39" y="803434"/>
            <a:ext cx="1391126" cy="1835468"/>
          </a:xfrm>
          <a:prstGeom prst="rect">
            <a:avLst/>
          </a:prstGeom>
        </p:spPr>
      </p:pic>
      <p:sp>
        <p:nvSpPr>
          <p:cNvPr id="5" name="文本框 4"/>
          <p:cNvSpPr txBox="1"/>
          <p:nvPr/>
        </p:nvSpPr>
        <p:spPr>
          <a:xfrm>
            <a:off x="611560" y="2355726"/>
            <a:ext cx="7909983" cy="1454242"/>
          </a:xfrm>
          <a:prstGeom prst="rect">
            <a:avLst/>
          </a:prstGeom>
          <a:noFill/>
        </p:spPr>
        <p:txBody>
          <a:bodyPr wrap="square" lIns="68579" tIns="34289" rIns="68579" bIns="34289" rtlCol="0" anchor="t">
            <a:spAutoFit/>
          </a:bodyPr>
          <a:lstStyle/>
          <a:p>
            <a:pPr marL="257168" indent="-257168" defTabSz="685783" eaLnBrk="0" hangingPunct="0">
              <a:lnSpc>
                <a:spcPct val="200000"/>
              </a:lnSpc>
              <a:buFont typeface="Arial" panose="020B0604020202020204" pitchFamily="34" charset="0"/>
              <a:buChar char="•"/>
            </a:pPr>
            <a:r>
              <a:rPr lang="en-US" altLang="zh-CN" sz="1500" dirty="0">
                <a:solidFill>
                  <a:srgbClr val="000000">
                    <a:lumMod val="95000"/>
                    <a:lumOff val="5000"/>
                  </a:srgbClr>
                </a:solidFill>
                <a:cs typeface="+mn-ea"/>
                <a:sym typeface="+mn-lt"/>
              </a:rPr>
              <a:t>1.</a:t>
            </a:r>
            <a:r>
              <a:rPr lang="zh-CN" altLang="en-US" sz="1500" dirty="0">
                <a:solidFill>
                  <a:srgbClr val="000000">
                    <a:lumMod val="95000"/>
                    <a:lumOff val="5000"/>
                  </a:srgbClr>
                </a:solidFill>
                <a:cs typeface="+mn-ea"/>
                <a:sym typeface="+mn-lt"/>
              </a:rPr>
              <a:t>有感情地朗读课文，理清文章脉络，理解课文内容及作者的感情。</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重点</a:t>
            </a:r>
            <a:r>
              <a:rPr lang="en-US" altLang="zh-CN" sz="1500" dirty="0">
                <a:solidFill>
                  <a:srgbClr val="000000">
                    <a:lumMod val="95000"/>
                    <a:lumOff val="5000"/>
                  </a:srgbClr>
                </a:solidFill>
                <a:cs typeface="+mn-ea"/>
                <a:sym typeface="+mn-lt"/>
              </a:rPr>
              <a:t>)</a:t>
            </a:r>
          </a:p>
          <a:p>
            <a:pPr marL="257168" indent="-257168" defTabSz="685783" eaLnBrk="0" hangingPunct="0">
              <a:lnSpc>
                <a:spcPct val="200000"/>
              </a:lnSpc>
              <a:buFont typeface="Arial" panose="020B0604020202020204" pitchFamily="34" charset="0"/>
              <a:buChar char="•"/>
            </a:pPr>
            <a:r>
              <a:rPr lang="en-US" altLang="zh-CN" sz="1500" dirty="0">
                <a:solidFill>
                  <a:srgbClr val="000000">
                    <a:lumMod val="95000"/>
                    <a:lumOff val="5000"/>
                  </a:srgbClr>
                </a:solidFill>
                <a:cs typeface="+mn-ea"/>
                <a:sym typeface="+mn-lt"/>
              </a:rPr>
              <a:t>2.</a:t>
            </a:r>
            <a:r>
              <a:rPr lang="zh-CN" altLang="en-US" sz="1500" dirty="0">
                <a:solidFill>
                  <a:srgbClr val="000000">
                    <a:lumMod val="95000"/>
                    <a:lumOff val="5000"/>
                  </a:srgbClr>
                </a:solidFill>
                <a:cs typeface="+mn-ea"/>
                <a:sym typeface="+mn-lt"/>
              </a:rPr>
              <a:t>揣摩文中写景状物语句的妙处，学习作者借景抒情、托物言志的写作技巧。</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难点</a:t>
            </a:r>
            <a:r>
              <a:rPr lang="en-US" altLang="zh-CN" sz="1500" dirty="0">
                <a:solidFill>
                  <a:srgbClr val="000000">
                    <a:lumMod val="95000"/>
                    <a:lumOff val="5000"/>
                  </a:srgbClr>
                </a:solidFill>
                <a:cs typeface="+mn-ea"/>
                <a:sym typeface="+mn-lt"/>
              </a:rPr>
              <a:t>)</a:t>
            </a:r>
          </a:p>
          <a:p>
            <a:pPr marL="257168" indent="-257168" defTabSz="685783" eaLnBrk="0" hangingPunct="0">
              <a:lnSpc>
                <a:spcPct val="200000"/>
              </a:lnSpc>
              <a:buFont typeface="Arial" panose="020B0604020202020204" pitchFamily="34" charset="0"/>
              <a:buChar char="•"/>
            </a:pPr>
            <a:r>
              <a:rPr lang="en-US" altLang="zh-CN" sz="1500" dirty="0">
                <a:solidFill>
                  <a:srgbClr val="000000">
                    <a:lumMod val="95000"/>
                    <a:lumOff val="5000"/>
                  </a:srgbClr>
                </a:solidFill>
                <a:cs typeface="+mn-ea"/>
                <a:sym typeface="+mn-lt"/>
              </a:rPr>
              <a:t>3.</a:t>
            </a:r>
            <a:r>
              <a:rPr lang="zh-CN" altLang="en-US" sz="1500" dirty="0">
                <a:solidFill>
                  <a:srgbClr val="000000">
                    <a:lumMod val="95000"/>
                    <a:lumOff val="5000"/>
                  </a:srgbClr>
                </a:solidFill>
                <a:cs typeface="+mn-ea"/>
                <a:sym typeface="+mn-lt"/>
              </a:rPr>
              <a:t>联系学习和生活，初步获得对人生深沉而独特的感受，体味人生，感悟生命。</a:t>
            </a:r>
            <a:r>
              <a:rPr lang="en-US" altLang="zh-CN" sz="1500" dirty="0">
                <a:solidFill>
                  <a:srgbClr val="000000">
                    <a:lumMod val="95000"/>
                    <a:lumOff val="5000"/>
                  </a:srgbClr>
                </a:solidFill>
                <a:cs typeface="+mn-ea"/>
                <a:sym typeface="+mn-lt"/>
              </a:rPr>
              <a:t>(</a:t>
            </a:r>
            <a:r>
              <a:rPr lang="zh-CN" altLang="en-US" sz="1500" dirty="0">
                <a:solidFill>
                  <a:srgbClr val="000000">
                    <a:lumMod val="95000"/>
                    <a:lumOff val="5000"/>
                  </a:srgbClr>
                </a:solidFill>
                <a:cs typeface="+mn-ea"/>
                <a:sym typeface="+mn-lt"/>
              </a:rPr>
              <a:t>素养）</a:t>
            </a:r>
          </a:p>
        </p:txBody>
      </p:sp>
      <p:sp>
        <p:nvSpPr>
          <p:cNvPr id="4" name="文本框 3"/>
          <p:cNvSpPr txBox="1"/>
          <p:nvPr/>
        </p:nvSpPr>
        <p:spPr>
          <a:xfrm>
            <a:off x="2699792" y="1851670"/>
            <a:ext cx="1512168"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ustDataLst>
      <p:tags r:id="rId1"/>
    </p:custDataLst>
    <p:extLst>
      <p:ext uri="{BB962C8B-B14F-4D97-AF65-F5344CB8AC3E}">
        <p14:creationId xmlns:p14="http://schemas.microsoft.com/office/powerpoint/2010/main" val="665610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7" name="矩形 6"/>
          <p:cNvSpPr/>
          <p:nvPr/>
        </p:nvSpPr>
        <p:spPr>
          <a:xfrm>
            <a:off x="827723" y="2902268"/>
            <a:ext cx="7326630" cy="640173"/>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68579" tIns="34289" rIns="68579" bIns="34289">
            <a:spAutoFit/>
          </a:bodyPr>
          <a:lstStyle/>
          <a:p>
            <a:pPr indent="342892" defTabSz="685783" eaLnBrk="0" hangingPunct="0">
              <a:lnSpc>
                <a:spcPct val="130000"/>
              </a:lnSpc>
              <a:defRPr/>
            </a:pPr>
            <a:r>
              <a:rPr lang="zh-CN" altLang="en-US" sz="1500" dirty="0">
                <a:solidFill>
                  <a:srgbClr val="000000">
                    <a:lumMod val="95000"/>
                    <a:lumOff val="5000"/>
                  </a:srgbClr>
                </a:solidFill>
                <a:cs typeface="+mn-ea"/>
                <a:sym typeface="+mn-lt"/>
              </a:rPr>
              <a:t> 作者沉浸在紫藤萝瀑布所营造的生机盎然的境界中，紫藤萝花表现出来的生命力使作者从对小弟的病情的焦虑悲痛中解脱出来，变得和平宁静。</a:t>
            </a:r>
          </a:p>
        </p:txBody>
      </p:sp>
      <p:sp>
        <p:nvSpPr>
          <p:cNvPr id="26630" name="矩形 6"/>
          <p:cNvSpPr>
            <a:spLocks noChangeArrowheads="1"/>
          </p:cNvSpPr>
          <p:nvPr/>
        </p:nvSpPr>
        <p:spPr bwMode="auto">
          <a:xfrm>
            <a:off x="827723" y="2149317"/>
            <a:ext cx="7515225" cy="357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40000"/>
              </a:lnSpc>
            </a:pPr>
            <a:r>
              <a:rPr lang="zh-CN" altLang="en-US" sz="1500">
                <a:solidFill>
                  <a:srgbClr val="0000FF"/>
                </a:solidFill>
                <a:cs typeface="+mn-ea"/>
                <a:sym typeface="+mn-lt"/>
              </a:rPr>
              <a:t>②看了紫藤萝之后，作者为什么觉得痛苦暂时不存在了，只有宁静和喜悦呢了？</a:t>
            </a:r>
          </a:p>
        </p:txBody>
      </p:sp>
    </p:spTree>
    <p:custDataLst>
      <p:tags r:id="rId1"/>
    </p:custDataLst>
    <p:extLst>
      <p:ext uri="{BB962C8B-B14F-4D97-AF65-F5344CB8AC3E}">
        <p14:creationId xmlns:p14="http://schemas.microsoft.com/office/powerpoint/2010/main" val="2055488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27650" name="矩形 1"/>
          <p:cNvSpPr>
            <a:spLocks noChangeArrowheads="1"/>
          </p:cNvSpPr>
          <p:nvPr/>
        </p:nvSpPr>
        <p:spPr bwMode="auto">
          <a:xfrm>
            <a:off x="759143" y="2500790"/>
            <a:ext cx="7761923"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30000"/>
              </a:lnSpc>
            </a:pPr>
            <a:r>
              <a:rPr lang="zh-CN" altLang="en-US" sz="1500">
                <a:solidFill>
                  <a:srgbClr val="0000FF"/>
                </a:solidFill>
                <a:cs typeface="+mn-ea"/>
                <a:sym typeface="+mn-lt"/>
              </a:rPr>
              <a:t>③文章开头写到“我不由得停住了脚步”，但是结尾却写到“我不觉加快了脚步”，我为什么要加快脚步呢？</a:t>
            </a:r>
          </a:p>
        </p:txBody>
      </p:sp>
      <p:sp>
        <p:nvSpPr>
          <p:cNvPr id="27654" name="TextBox 2"/>
          <p:cNvSpPr txBox="1">
            <a:spLocks noChangeArrowheads="1"/>
          </p:cNvSpPr>
          <p:nvPr/>
        </p:nvSpPr>
        <p:spPr bwMode="auto">
          <a:xfrm>
            <a:off x="759143" y="1843565"/>
            <a:ext cx="7484745" cy="374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50000"/>
              </a:lnSpc>
            </a:pPr>
            <a:r>
              <a:rPr lang="zh-CN" altLang="en-US" sz="1500">
                <a:solidFill>
                  <a:srgbClr val="000000"/>
                </a:solidFill>
                <a:cs typeface="+mn-ea"/>
                <a:sym typeface="+mn-lt"/>
              </a:rPr>
              <a:t>    在这浅紫色的光辉和浅紫色的芳香中，我不觉加快了脚步。</a:t>
            </a:r>
          </a:p>
        </p:txBody>
      </p:sp>
      <p:sp>
        <p:nvSpPr>
          <p:cNvPr id="27653" name="矩形 3"/>
          <p:cNvSpPr>
            <a:spLocks noChangeArrowheads="1"/>
          </p:cNvSpPr>
          <p:nvPr/>
        </p:nvSpPr>
        <p:spPr bwMode="auto">
          <a:xfrm>
            <a:off x="759143" y="3411856"/>
            <a:ext cx="7625715"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en-US" altLang="zh-CN" sz="1500">
                <a:solidFill>
                  <a:srgbClr val="FF0000"/>
                </a:solidFill>
                <a:cs typeface="+mn-ea"/>
                <a:sym typeface="+mn-lt"/>
              </a:rPr>
              <a:t>“</a:t>
            </a:r>
            <a:r>
              <a:rPr lang="zh-CN" altLang="en-US" sz="1500">
                <a:solidFill>
                  <a:srgbClr val="FF0000"/>
                </a:solidFill>
                <a:cs typeface="+mn-ea"/>
                <a:sym typeface="+mn-lt"/>
              </a:rPr>
              <a:t>停住了脚步”是被紫藤萝的繁茂旺盛所吸引。</a:t>
            </a:r>
            <a:endParaRPr lang="en-US" altLang="zh-CN" sz="1500">
              <a:solidFill>
                <a:srgbClr val="FF0000"/>
              </a:solidFill>
              <a:cs typeface="+mn-ea"/>
              <a:sym typeface="+mn-lt"/>
            </a:endParaRPr>
          </a:p>
          <a:p>
            <a:pPr defTabSz="685783" eaLnBrk="0" hangingPunct="0">
              <a:lnSpc>
                <a:spcPct val="130000"/>
              </a:lnSpc>
            </a:pPr>
            <a:r>
              <a:rPr lang="zh-CN" altLang="en-US" sz="1500">
                <a:solidFill>
                  <a:srgbClr val="FF0000"/>
                </a:solidFill>
                <a:cs typeface="+mn-ea"/>
                <a:sym typeface="+mn-lt"/>
              </a:rPr>
              <a:t>“加快了脚步”是被紫藤萝的生命活力所感染、所催促。</a:t>
            </a:r>
          </a:p>
        </p:txBody>
      </p:sp>
    </p:spTree>
    <p:custDataLst>
      <p:tags r:id="rId1"/>
    </p:custDataLst>
    <p:extLst>
      <p:ext uri="{BB962C8B-B14F-4D97-AF65-F5344CB8AC3E}">
        <p14:creationId xmlns:p14="http://schemas.microsoft.com/office/powerpoint/2010/main" val="316557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ipe(left)">
                                      <p:cBhvr>
                                        <p:cTn id="7" dur="5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7653"/>
                                        </p:tgtEl>
                                        <p:attrNameLst>
                                          <p:attrName>style.visibility</p:attrName>
                                        </p:attrNameLst>
                                      </p:cBhvr>
                                      <p:to>
                                        <p:strVal val="visible"/>
                                      </p:to>
                                    </p:set>
                                    <p:animEffect transition="in" filter="barn(inVertical)">
                                      <p:cBhvr>
                                        <p:cTn id="12"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4" name="矩形 3"/>
          <p:cNvSpPr>
            <a:spLocks noChangeArrowheads="1"/>
          </p:cNvSpPr>
          <p:nvPr/>
        </p:nvSpPr>
        <p:spPr bwMode="auto">
          <a:xfrm>
            <a:off x="892970" y="2632710"/>
            <a:ext cx="7195661" cy="435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50000"/>
              </a:lnSpc>
            </a:pPr>
            <a:r>
              <a:rPr lang="zh-CN" altLang="en-US">
                <a:solidFill>
                  <a:srgbClr val="FF0000"/>
                </a:solidFill>
                <a:cs typeface="+mn-ea"/>
                <a:sym typeface="+mn-lt"/>
              </a:rPr>
              <a:t>作者感情的变化：焦虑悲痛</a:t>
            </a:r>
            <a:r>
              <a:rPr lang="en-US" altLang="zh-CN">
                <a:solidFill>
                  <a:srgbClr val="FF0000"/>
                </a:solidFill>
                <a:cs typeface="+mn-ea"/>
                <a:sym typeface="+mn-lt"/>
              </a:rPr>
              <a:t>——</a:t>
            </a:r>
            <a:r>
              <a:rPr lang="zh-CN" altLang="en-US">
                <a:solidFill>
                  <a:srgbClr val="FF0000"/>
                </a:solidFill>
                <a:cs typeface="+mn-ea"/>
                <a:sym typeface="+mn-lt"/>
              </a:rPr>
              <a:t>宁静喜悦</a:t>
            </a:r>
            <a:r>
              <a:rPr lang="en-US" altLang="zh-CN">
                <a:solidFill>
                  <a:srgbClr val="FF0000"/>
                </a:solidFill>
                <a:cs typeface="+mn-ea"/>
                <a:sym typeface="+mn-lt"/>
              </a:rPr>
              <a:t>——</a:t>
            </a:r>
            <a:r>
              <a:rPr lang="zh-CN" altLang="en-US">
                <a:solidFill>
                  <a:srgbClr val="FF0000"/>
                </a:solidFill>
                <a:cs typeface="+mn-ea"/>
                <a:sym typeface="+mn-lt"/>
              </a:rPr>
              <a:t>振奋向前。</a:t>
            </a:r>
            <a:endParaRPr lang="en-US" altLang="zh-CN">
              <a:solidFill>
                <a:srgbClr val="FF0000"/>
              </a:solidFill>
              <a:cs typeface="+mn-ea"/>
              <a:sym typeface="+mn-lt"/>
            </a:endParaRPr>
          </a:p>
        </p:txBody>
      </p:sp>
      <p:sp>
        <p:nvSpPr>
          <p:cNvPr id="28678" name="TextBox 7"/>
          <p:cNvSpPr txBox="1">
            <a:spLocks noChangeArrowheads="1"/>
          </p:cNvSpPr>
          <p:nvPr/>
        </p:nvSpPr>
        <p:spPr bwMode="auto">
          <a:xfrm>
            <a:off x="892971" y="2051092"/>
            <a:ext cx="5617369"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r>
              <a:rPr lang="zh-CN" altLang="en-US">
                <a:solidFill>
                  <a:srgbClr val="FF0000"/>
                </a:solidFill>
                <a:cs typeface="+mn-ea"/>
                <a:sym typeface="+mn-lt"/>
              </a:rPr>
              <a:t>说一说：</a:t>
            </a:r>
            <a:r>
              <a:rPr lang="zh-CN" altLang="en-US">
                <a:solidFill>
                  <a:srgbClr val="000000"/>
                </a:solidFill>
                <a:cs typeface="+mn-ea"/>
                <a:sym typeface="+mn-lt"/>
              </a:rPr>
              <a:t>联系前后文，作者的感情有什么变化？</a:t>
            </a:r>
          </a:p>
        </p:txBody>
      </p:sp>
      <p:sp>
        <p:nvSpPr>
          <p:cNvPr id="5" name="矩形 9"/>
          <p:cNvSpPr>
            <a:spLocks noChangeArrowheads="1"/>
          </p:cNvSpPr>
          <p:nvPr/>
        </p:nvSpPr>
        <p:spPr bwMode="auto">
          <a:xfrm>
            <a:off x="892970" y="3521752"/>
            <a:ext cx="3337560"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spcBef>
                <a:spcPct val="50000"/>
              </a:spcBef>
            </a:pPr>
            <a:r>
              <a:rPr lang="zh-CN" altLang="en-US">
                <a:solidFill>
                  <a:srgbClr val="0000FF"/>
                </a:solidFill>
                <a:cs typeface="+mn-ea"/>
                <a:sym typeface="+mn-lt"/>
              </a:rPr>
              <a:t>想一想：为什么会有这种转变？</a:t>
            </a:r>
          </a:p>
        </p:txBody>
      </p:sp>
    </p:spTree>
    <p:custDataLst>
      <p:tags r:id="rId1"/>
    </p:custDataLst>
    <p:extLst>
      <p:ext uri="{BB962C8B-B14F-4D97-AF65-F5344CB8AC3E}">
        <p14:creationId xmlns:p14="http://schemas.microsoft.com/office/powerpoint/2010/main" val="1715882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4" name="矩形 3"/>
          <p:cNvSpPr>
            <a:spLocks noChangeArrowheads="1"/>
          </p:cNvSpPr>
          <p:nvPr/>
        </p:nvSpPr>
        <p:spPr bwMode="auto">
          <a:xfrm>
            <a:off x="648653" y="1846898"/>
            <a:ext cx="7873365" cy="216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algn="ctr" defTabSz="685783" eaLnBrk="0" hangingPunct="0">
              <a:lnSpc>
                <a:spcPct val="130000"/>
              </a:lnSpc>
              <a:defRPr/>
            </a:pPr>
            <a:r>
              <a:rPr lang="zh-CN" altLang="en-US" sz="1500" dirty="0">
                <a:solidFill>
                  <a:srgbClr val="000000">
                    <a:lumMod val="95000"/>
                    <a:lumOff val="5000"/>
                  </a:srgbClr>
                </a:solidFill>
                <a:cs typeface="+mn-ea"/>
                <a:sym typeface="+mn-lt"/>
              </a:rPr>
              <a:t>资料链接</a:t>
            </a:r>
            <a:r>
              <a:rPr lang="en-US" altLang="zh-CN" sz="1500" dirty="0">
                <a:solidFill>
                  <a:srgbClr val="000000">
                    <a:lumMod val="95000"/>
                    <a:lumOff val="5000"/>
                  </a:srgbClr>
                </a:solidFill>
                <a:cs typeface="+mn-ea"/>
                <a:sym typeface="+mn-lt"/>
              </a:rPr>
              <a:t>    </a:t>
            </a:r>
          </a:p>
          <a:p>
            <a:pPr indent="380990" defTabSz="685783" eaLnBrk="0" hangingPunct="0">
              <a:lnSpc>
                <a:spcPct val="130000"/>
              </a:lnSpc>
              <a:defRPr/>
              <a:extLst>
                <a:ext uri="{35155182-B16C-46BC-9424-99874614C6A1}">
                  <wpsdc:indentchars xmlns:wpsdc="http://www.wps.cn/officeDocument/2017/drawingmlCustomData" xmlns="" val="200" checksum="282533468"/>
                </a:ext>
              </a:extLst>
            </a:pPr>
            <a:r>
              <a:rPr lang="en-US" altLang="zh-CN" sz="1500" dirty="0">
                <a:solidFill>
                  <a:srgbClr val="000000">
                    <a:lumMod val="95000"/>
                    <a:lumOff val="5000"/>
                  </a:srgbClr>
                </a:solidFill>
                <a:cs typeface="+mn-ea"/>
                <a:sym typeface="+mn-lt"/>
              </a:rPr>
              <a:t>1982</a:t>
            </a:r>
            <a:r>
              <a:rPr lang="zh-CN" altLang="en-US" sz="1500" dirty="0">
                <a:solidFill>
                  <a:srgbClr val="000000">
                    <a:lumMod val="95000"/>
                    <a:lumOff val="5000"/>
                  </a:srgbClr>
                </a:solidFill>
                <a:cs typeface="+mn-ea"/>
                <a:sym typeface="+mn-lt"/>
              </a:rPr>
              <a:t>年的十多年前，正是“文革”时期，极“左”论调笼罩的年代，一大株紫藤萝被拆掉，理由是“花和生活腐化有什么必然关系”。而宗璞一家，在“文化大革命”中深受迫害。</a:t>
            </a:r>
            <a:endParaRPr lang="en-US" altLang="zh-CN" sz="1500" dirty="0">
              <a:solidFill>
                <a:srgbClr val="000000">
                  <a:lumMod val="95000"/>
                  <a:lumOff val="5000"/>
                </a:srgbClr>
              </a:solidFill>
              <a:cs typeface="+mn-ea"/>
              <a:sym typeface="+mn-lt"/>
            </a:endParaRPr>
          </a:p>
          <a:p>
            <a:pPr indent="380990" defTabSz="685783" eaLnBrk="0" hangingPunct="0">
              <a:lnSpc>
                <a:spcPct val="130000"/>
              </a:lnSpc>
              <a:defRPr/>
              <a:extLst>
                <a:ext uri="{35155182-B16C-46BC-9424-99874614C6A1}">
                  <wpsdc:indentchars xmlns:wpsdc="http://www.wps.cn/officeDocument/2017/drawingmlCustomData" xmlns="" val="200" checksum="282533468"/>
                </a:ext>
              </a:extLst>
            </a:pPr>
            <a:r>
              <a:rPr lang="zh-CN" altLang="en-US" sz="1500" dirty="0">
                <a:solidFill>
                  <a:srgbClr val="000000">
                    <a:lumMod val="95000"/>
                    <a:lumOff val="5000"/>
                  </a:srgbClr>
                </a:solidFill>
                <a:cs typeface="+mn-ea"/>
                <a:sym typeface="+mn-lt"/>
              </a:rPr>
              <a:t>本文写作的时候，又正值宗璞唯一的弟弟不幸身患绝症。“小弟去了。小弟去的地方是千古哲人揣摩不透的地方，是各种宗教企图描绘的地方。也是每个人都会去，而且不能回来的地方。”但现在却轮到了小弟，他刚刚五十岁。</a:t>
            </a:r>
          </a:p>
        </p:txBody>
      </p:sp>
    </p:spTree>
    <p:custDataLst>
      <p:tags r:id="rId1"/>
    </p:custDataLst>
    <p:extLst>
      <p:ext uri="{BB962C8B-B14F-4D97-AF65-F5344CB8AC3E}">
        <p14:creationId xmlns:p14="http://schemas.microsoft.com/office/powerpoint/2010/main" val="364455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4" name="矩形 3"/>
          <p:cNvSpPr>
            <a:spLocks noChangeArrowheads="1"/>
          </p:cNvSpPr>
          <p:nvPr/>
        </p:nvSpPr>
        <p:spPr bwMode="auto">
          <a:xfrm>
            <a:off x="648653" y="1846899"/>
            <a:ext cx="7873365" cy="203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algn="ctr" defTabSz="685783" eaLnBrk="0" hangingPunct="0">
              <a:lnSpc>
                <a:spcPct val="170000"/>
              </a:lnSpc>
              <a:defRPr/>
            </a:pPr>
            <a:r>
              <a:rPr lang="zh-CN" altLang="en-US" sz="1500" dirty="0">
                <a:solidFill>
                  <a:srgbClr val="000000">
                    <a:lumMod val="95000"/>
                    <a:lumOff val="5000"/>
                  </a:srgbClr>
                </a:solidFill>
                <a:cs typeface="+mn-ea"/>
                <a:sym typeface="+mn-lt"/>
              </a:rPr>
              <a:t>资料链接</a:t>
            </a:r>
            <a:r>
              <a:rPr lang="en-US" altLang="zh-CN" sz="1500" dirty="0">
                <a:solidFill>
                  <a:srgbClr val="000000">
                    <a:lumMod val="95000"/>
                    <a:lumOff val="5000"/>
                  </a:srgbClr>
                </a:solidFill>
                <a:cs typeface="+mn-ea"/>
                <a:sym typeface="+mn-lt"/>
              </a:rPr>
              <a:t>    </a:t>
            </a:r>
          </a:p>
          <a:p>
            <a:pPr defTabSz="685783" eaLnBrk="0" hangingPunct="0">
              <a:lnSpc>
                <a:spcPct val="170000"/>
              </a:lnSpc>
            </a:pPr>
            <a:r>
              <a:rPr lang="zh-CN" altLang="en-US" sz="1500">
                <a:solidFill>
                  <a:srgbClr val="0D0D0D"/>
                </a:solidFill>
                <a:cs typeface="+mn-ea"/>
                <a:sym typeface="+mn-lt"/>
              </a:rPr>
              <a:t>    小弟是作者最钟爱的弟弟，也是老父亲最器重的儿子。这位五十年代毕业于清华大学航空系的飞机强度总工程师，毕业之后三十余年在外奔波，积劳成疾。宗璞在间断叙述了小弟的身前身后之后，写了如下的话：“那一段焦急的悲痛的日子，我不忍写，也不能写。每一念及，便泪下如绠，纸上一片模糊。”</a:t>
            </a:r>
            <a:endParaRPr lang="zh-CN" altLang="en-US" sz="1500" dirty="0">
              <a:solidFill>
                <a:srgbClr val="000000">
                  <a:lumMod val="95000"/>
                  <a:lumOff val="5000"/>
                </a:srgbClr>
              </a:solidFill>
              <a:cs typeface="+mn-ea"/>
              <a:sym typeface="+mn-lt"/>
            </a:endParaRPr>
          </a:p>
        </p:txBody>
      </p:sp>
    </p:spTree>
    <p:custDataLst>
      <p:tags r:id="rId1"/>
    </p:custDataLst>
    <p:extLst>
      <p:ext uri="{BB962C8B-B14F-4D97-AF65-F5344CB8AC3E}">
        <p14:creationId xmlns:p14="http://schemas.microsoft.com/office/powerpoint/2010/main" val="314170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4" name="矩形 3"/>
          <p:cNvSpPr>
            <a:spLocks noChangeArrowheads="1"/>
          </p:cNvSpPr>
          <p:nvPr/>
        </p:nvSpPr>
        <p:spPr bwMode="auto">
          <a:xfrm>
            <a:off x="1145383" y="2396491"/>
            <a:ext cx="6852761" cy="732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a:solidFill>
                  <a:srgbClr val="000000">
                    <a:lumMod val="95000"/>
                    <a:lumOff val="5000"/>
                  </a:srgbClr>
                </a:solidFill>
                <a:cs typeface="+mn-ea"/>
                <a:sym typeface="+mn-lt"/>
              </a:rPr>
              <a:t>    作者除了描写眼前的紫藤萝之外，还描写了其他的紫藤萝。二者有什么不同？这样写有什么作用？</a:t>
            </a:r>
            <a:endParaRPr lang="zh-CN" altLang="en-US" dirty="0">
              <a:solidFill>
                <a:srgbClr val="000000">
                  <a:lumMod val="95000"/>
                  <a:lumOff val="5000"/>
                </a:srgbClr>
              </a:solidFill>
              <a:cs typeface="+mn-ea"/>
              <a:sym typeface="+mn-lt"/>
            </a:endParaRPr>
          </a:p>
        </p:txBody>
      </p:sp>
    </p:spTree>
    <p:custDataLst>
      <p:tags r:id="rId1"/>
    </p:custDataLst>
    <p:extLst>
      <p:ext uri="{BB962C8B-B14F-4D97-AF65-F5344CB8AC3E}">
        <p14:creationId xmlns:p14="http://schemas.microsoft.com/office/powerpoint/2010/main" val="2917311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2769" name="Text Box 6"/>
          <p:cNvSpPr txBox="1">
            <a:spLocks noChangeArrowheads="1"/>
          </p:cNvSpPr>
          <p:nvPr/>
        </p:nvSpPr>
        <p:spPr bwMode="auto">
          <a:xfrm>
            <a:off x="649130" y="2051270"/>
            <a:ext cx="6401991" cy="32277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lnSpc>
                <a:spcPct val="120000"/>
              </a:lnSpc>
            </a:pPr>
            <a:r>
              <a:rPr lang="en-US" altLang="zh-CN" sz="1500" dirty="0">
                <a:solidFill>
                  <a:srgbClr val="0D0D0D"/>
                </a:solidFill>
                <a:cs typeface="+mn-ea"/>
                <a:sym typeface="+mn-lt"/>
              </a:rPr>
              <a:t>1.</a:t>
            </a:r>
            <a:r>
              <a:rPr lang="zh-CN" altLang="en-US" sz="1500" dirty="0">
                <a:solidFill>
                  <a:srgbClr val="0D0D0D"/>
                </a:solidFill>
                <a:cs typeface="+mn-ea"/>
                <a:sym typeface="+mn-lt"/>
              </a:rPr>
              <a:t>十多年前的紫藤萝是怎样的？作者为什么还要写十多年前的紫藤萝？</a:t>
            </a:r>
          </a:p>
        </p:txBody>
      </p:sp>
      <p:sp>
        <p:nvSpPr>
          <p:cNvPr id="13" name="矩形 12"/>
          <p:cNvSpPr>
            <a:spLocks noChangeArrowheads="1"/>
          </p:cNvSpPr>
          <p:nvPr/>
        </p:nvSpPr>
        <p:spPr bwMode="auto">
          <a:xfrm>
            <a:off x="649130" y="3540028"/>
            <a:ext cx="5645944" cy="322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indent="342892" defTabSz="685783" eaLnBrk="0" hangingPunct="0">
              <a:lnSpc>
                <a:spcPct val="120000"/>
              </a:lnSpc>
            </a:pPr>
            <a:r>
              <a:rPr lang="zh-CN" altLang="en-US" sz="1500" dirty="0">
                <a:solidFill>
                  <a:srgbClr val="FF0000"/>
                </a:solidFill>
                <a:cs typeface="+mn-ea"/>
                <a:sym typeface="+mn-lt"/>
              </a:rPr>
              <a:t>既与现在的紫藤萝形成对比，又写出了紫藤萝的历史变迁。</a:t>
            </a:r>
          </a:p>
        </p:txBody>
      </p:sp>
      <p:sp>
        <p:nvSpPr>
          <p:cNvPr id="32775" name="矩形 1"/>
          <p:cNvSpPr>
            <a:spLocks noChangeArrowheads="1"/>
          </p:cNvSpPr>
          <p:nvPr/>
        </p:nvSpPr>
        <p:spPr bwMode="auto">
          <a:xfrm>
            <a:off x="649130" y="2501326"/>
            <a:ext cx="7872413" cy="933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5000"/>
              </a:lnSpc>
            </a:pPr>
            <a:r>
              <a:rPr lang="zh-CN" altLang="en-US" sz="1500" dirty="0">
                <a:solidFill>
                  <a:srgbClr val="0000FF"/>
                </a:solidFill>
                <a:cs typeface="+mn-ea"/>
                <a:sym typeface="+mn-lt"/>
              </a:rPr>
              <a:t>    它依傍一株枯槐爬得很高，但花朵从来都稀落，东一穗西一串伶仃地挂在树梢，好像在察言观色，试探什么。后来索性连那稀零的花串也没有了。园中别的紫藤花架也都拆掉，改种了果树。 </a:t>
            </a:r>
          </a:p>
        </p:txBody>
      </p:sp>
    </p:spTree>
    <p:custDataLst>
      <p:tags r:id="rId1"/>
    </p:custDataLst>
    <p:extLst>
      <p:ext uri="{BB962C8B-B14F-4D97-AF65-F5344CB8AC3E}">
        <p14:creationId xmlns:p14="http://schemas.microsoft.com/office/powerpoint/2010/main" val="363754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3797" name="矩形 6"/>
          <p:cNvSpPr>
            <a:spLocks noChangeArrowheads="1"/>
          </p:cNvSpPr>
          <p:nvPr/>
        </p:nvSpPr>
        <p:spPr bwMode="auto">
          <a:xfrm>
            <a:off x="839629" y="1922623"/>
            <a:ext cx="6713696" cy="32277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en-US" altLang="zh-CN" sz="1500" dirty="0">
                <a:solidFill>
                  <a:srgbClr val="000000"/>
                </a:solidFill>
                <a:cs typeface="+mn-ea"/>
                <a:sym typeface="+mn-lt"/>
              </a:rPr>
              <a:t>2.</a:t>
            </a:r>
            <a:r>
              <a:rPr lang="zh-CN" altLang="en-US" sz="1500" dirty="0">
                <a:solidFill>
                  <a:srgbClr val="000000"/>
                </a:solidFill>
                <a:cs typeface="+mn-ea"/>
                <a:sym typeface="+mn-lt"/>
              </a:rPr>
              <a:t>紫藤萝有过怎样的变迁？有什么特殊意义？</a:t>
            </a:r>
          </a:p>
        </p:txBody>
      </p:sp>
      <p:sp>
        <p:nvSpPr>
          <p:cNvPr id="4" name="矩形 3"/>
          <p:cNvSpPr/>
          <p:nvPr/>
        </p:nvSpPr>
        <p:spPr>
          <a:xfrm>
            <a:off x="839630" y="3140870"/>
            <a:ext cx="7522369" cy="968693"/>
          </a:xfrm>
          <a:prstGeom prst="rect">
            <a:avLst/>
          </a:prstGeom>
          <a:solidFill>
            <a:srgbClr val="6C44C4">
              <a:alpha val="75000"/>
            </a:srgbClr>
          </a:solidFill>
          <a:ln>
            <a:noFill/>
          </a:ln>
        </p:spPr>
        <p:style>
          <a:lnRef idx="1">
            <a:schemeClr val="accent4"/>
          </a:lnRef>
          <a:fillRef idx="2">
            <a:schemeClr val="accent4"/>
          </a:fillRef>
          <a:effectRef idx="1">
            <a:schemeClr val="accent4"/>
          </a:effectRef>
          <a:fontRef idx="minor">
            <a:schemeClr val="dk1"/>
          </a:fontRef>
        </p:style>
        <p:txBody>
          <a:bodyPr wrap="square" lIns="68579" tIns="34289" rIns="68579" bIns="34289">
            <a:spAutoFit/>
          </a:bodyPr>
          <a:lstStyle/>
          <a:p>
            <a:pPr indent="342892" defTabSz="685783" eaLnBrk="0" hangingPunct="0">
              <a:lnSpc>
                <a:spcPct val="130000"/>
              </a:lnSpc>
              <a:defRPr/>
            </a:pPr>
            <a:r>
              <a:rPr lang="zh-CN" altLang="en-US" sz="1500" dirty="0">
                <a:solidFill>
                  <a:srgbClr val="FFFFFF"/>
                </a:solidFill>
                <a:cs typeface="+mn-ea"/>
                <a:sym typeface="+mn-lt"/>
              </a:rPr>
              <a:t> 作者通过紫藤萝的变迁，联想到类似的国家命运、家庭境况和人生际遇，紫藤萝的命运，从花儿稀落到毁掉，再到如今的繁花似锦，正是十几年来整个国家命运的写照和象征。 </a:t>
            </a:r>
          </a:p>
        </p:txBody>
      </p:sp>
      <p:sp>
        <p:nvSpPr>
          <p:cNvPr id="33799" name="矩形 1"/>
          <p:cNvSpPr>
            <a:spLocks noChangeArrowheads="1"/>
          </p:cNvSpPr>
          <p:nvPr/>
        </p:nvSpPr>
        <p:spPr bwMode="auto">
          <a:xfrm>
            <a:off x="839630" y="2357439"/>
            <a:ext cx="7590949" cy="622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sz="1500" dirty="0">
                <a:solidFill>
                  <a:srgbClr val="0000FF"/>
                </a:solidFill>
                <a:cs typeface="+mn-ea"/>
                <a:sym typeface="+mn-lt"/>
              </a:rPr>
              <a:t>    过了这么多年，藤萝又开花了，而且开得这样盛</a:t>
            </a:r>
            <a:r>
              <a:rPr lang="en-US" altLang="zh-CN" sz="1500" dirty="0">
                <a:solidFill>
                  <a:srgbClr val="0000FF"/>
                </a:solidFill>
                <a:cs typeface="+mn-ea"/>
                <a:sym typeface="+mn-lt"/>
              </a:rPr>
              <a:t>,</a:t>
            </a:r>
            <a:r>
              <a:rPr lang="zh-CN" altLang="en-US" sz="1500" dirty="0">
                <a:solidFill>
                  <a:srgbClr val="0000FF"/>
                </a:solidFill>
                <a:cs typeface="+mn-ea"/>
                <a:sym typeface="+mn-lt"/>
              </a:rPr>
              <a:t>这样密</a:t>
            </a:r>
            <a:r>
              <a:rPr lang="en-US" altLang="zh-CN" sz="1500" dirty="0">
                <a:solidFill>
                  <a:srgbClr val="0000FF"/>
                </a:solidFill>
                <a:cs typeface="+mn-ea"/>
                <a:sym typeface="+mn-lt"/>
              </a:rPr>
              <a:t>,</a:t>
            </a:r>
            <a:r>
              <a:rPr lang="zh-CN" altLang="en-US" sz="1500" dirty="0">
                <a:solidFill>
                  <a:srgbClr val="0000FF"/>
                </a:solidFill>
                <a:cs typeface="+mn-ea"/>
                <a:sym typeface="+mn-lt"/>
              </a:rPr>
              <a:t>紫色的瀑布遮住了粗壮的盘虬卧龙般的枝干</a:t>
            </a:r>
            <a:r>
              <a:rPr lang="en-US" altLang="zh-CN" sz="1500" dirty="0">
                <a:solidFill>
                  <a:srgbClr val="0000FF"/>
                </a:solidFill>
                <a:cs typeface="+mn-ea"/>
                <a:sym typeface="+mn-lt"/>
              </a:rPr>
              <a:t>,</a:t>
            </a:r>
            <a:r>
              <a:rPr lang="zh-CN" altLang="en-US" sz="1500" dirty="0">
                <a:solidFill>
                  <a:srgbClr val="0000FF"/>
                </a:solidFill>
                <a:cs typeface="+mn-ea"/>
                <a:sym typeface="+mn-lt"/>
              </a:rPr>
              <a:t>不断地流着</a:t>
            </a:r>
            <a:r>
              <a:rPr lang="en-US" altLang="zh-CN" sz="1500" dirty="0">
                <a:solidFill>
                  <a:srgbClr val="0000FF"/>
                </a:solidFill>
                <a:cs typeface="+mn-ea"/>
                <a:sym typeface="+mn-lt"/>
              </a:rPr>
              <a:t>,</a:t>
            </a:r>
            <a:r>
              <a:rPr lang="zh-CN" altLang="en-US" sz="1500" dirty="0">
                <a:solidFill>
                  <a:srgbClr val="0000FF"/>
                </a:solidFill>
                <a:cs typeface="+mn-ea"/>
                <a:sym typeface="+mn-lt"/>
              </a:rPr>
              <a:t>流着</a:t>
            </a:r>
            <a:r>
              <a:rPr lang="en-US" altLang="zh-CN" sz="1500" dirty="0">
                <a:solidFill>
                  <a:srgbClr val="0000FF"/>
                </a:solidFill>
                <a:cs typeface="+mn-ea"/>
                <a:sym typeface="+mn-lt"/>
              </a:rPr>
              <a:t>,</a:t>
            </a:r>
            <a:r>
              <a:rPr lang="zh-CN" altLang="en-US" sz="1500" dirty="0">
                <a:solidFill>
                  <a:srgbClr val="0000FF"/>
                </a:solidFill>
                <a:cs typeface="+mn-ea"/>
                <a:sym typeface="+mn-lt"/>
              </a:rPr>
              <a:t>流向人的心底。</a:t>
            </a:r>
          </a:p>
        </p:txBody>
      </p:sp>
    </p:spTree>
    <p:custDataLst>
      <p:tags r:id="rId1"/>
    </p:custDataLst>
    <p:extLst>
      <p:ext uri="{BB962C8B-B14F-4D97-AF65-F5344CB8AC3E}">
        <p14:creationId xmlns:p14="http://schemas.microsoft.com/office/powerpoint/2010/main" val="250505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4821" name="矩形 7"/>
          <p:cNvSpPr>
            <a:spLocks noChangeArrowheads="1"/>
          </p:cNvSpPr>
          <p:nvPr/>
        </p:nvSpPr>
        <p:spPr bwMode="auto">
          <a:xfrm>
            <a:off x="877253" y="2152711"/>
            <a:ext cx="5581650" cy="34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lnSpc>
                <a:spcPct val="130000"/>
              </a:lnSpc>
            </a:pPr>
            <a:r>
              <a:rPr lang="en-US" altLang="zh-CN" sz="1500" dirty="0">
                <a:solidFill>
                  <a:srgbClr val="0D0D0D"/>
                </a:solidFill>
                <a:cs typeface="+mn-ea"/>
                <a:sym typeface="+mn-lt"/>
              </a:rPr>
              <a:t>3.</a:t>
            </a:r>
            <a:r>
              <a:rPr lang="zh-CN" altLang="en-US" sz="1500" dirty="0">
                <a:solidFill>
                  <a:srgbClr val="0D0D0D"/>
                </a:solidFill>
                <a:cs typeface="+mn-ea"/>
                <a:sym typeface="+mn-lt"/>
              </a:rPr>
              <a:t>面对紫藤萝瀑布，作者感悟到了什么人生哲理？</a:t>
            </a:r>
          </a:p>
        </p:txBody>
      </p:sp>
      <p:sp>
        <p:nvSpPr>
          <p:cNvPr id="5" name="矩形 4"/>
          <p:cNvSpPr>
            <a:spLocks noChangeArrowheads="1"/>
          </p:cNvSpPr>
          <p:nvPr/>
        </p:nvSpPr>
        <p:spPr bwMode="auto">
          <a:xfrm>
            <a:off x="877253" y="3192365"/>
            <a:ext cx="7389495" cy="64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sz="1500" dirty="0">
                <a:solidFill>
                  <a:srgbClr val="FF0000"/>
                </a:solidFill>
                <a:cs typeface="+mn-ea"/>
                <a:sym typeface="+mn-lt"/>
              </a:rPr>
              <a:t>    在生活中每个人都会遇到各种各样的不幸，遭遇不幸时不能被厄运压倒，面对生命要保持一种坚定的信念，厄运过后要振奋精神，面对新生活。</a:t>
            </a:r>
          </a:p>
        </p:txBody>
      </p:sp>
      <p:sp>
        <p:nvSpPr>
          <p:cNvPr id="6" name="矩形 5"/>
          <p:cNvSpPr>
            <a:spLocks noChangeArrowheads="1"/>
          </p:cNvSpPr>
          <p:nvPr/>
        </p:nvSpPr>
        <p:spPr bwMode="auto">
          <a:xfrm>
            <a:off x="877253" y="2649440"/>
            <a:ext cx="5876925" cy="374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50000"/>
              </a:lnSpc>
            </a:pPr>
            <a:r>
              <a:rPr lang="zh-CN" altLang="en-US" sz="1500" dirty="0">
                <a:solidFill>
                  <a:srgbClr val="0000FF"/>
                </a:solidFill>
                <a:cs typeface="+mn-ea"/>
                <a:sym typeface="+mn-lt"/>
              </a:rPr>
              <a:t>    花和人都会遇到各种各样的不幸，但是生命的长河是无止境的。</a:t>
            </a:r>
          </a:p>
        </p:txBody>
      </p:sp>
    </p:spTree>
    <p:custDataLst>
      <p:tags r:id="rId1"/>
    </p:custDataLst>
    <p:extLst>
      <p:ext uri="{BB962C8B-B14F-4D97-AF65-F5344CB8AC3E}">
        <p14:creationId xmlns:p14="http://schemas.microsoft.com/office/powerpoint/2010/main" val="2492602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dirty="0">
                <a:solidFill>
                  <a:srgbClr val="000000">
                    <a:lumMod val="95000"/>
                    <a:lumOff val="5000"/>
                  </a:srgbClr>
                </a:solidFill>
                <a:cs typeface="+mn-ea"/>
                <a:sym typeface="+mn-lt"/>
              </a:rPr>
              <a:t>合作探究</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6865" name="矩形 1"/>
          <p:cNvSpPr>
            <a:spLocks noChangeArrowheads="1"/>
          </p:cNvSpPr>
          <p:nvPr/>
        </p:nvSpPr>
        <p:spPr bwMode="auto">
          <a:xfrm>
            <a:off x="916306" y="2027872"/>
            <a:ext cx="6921818" cy="34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en-US" altLang="zh-CN" sz="1500" dirty="0">
                <a:solidFill>
                  <a:srgbClr val="000000"/>
                </a:solidFill>
                <a:cs typeface="+mn-ea"/>
                <a:sym typeface="+mn-lt"/>
              </a:rPr>
              <a:t>1.</a:t>
            </a:r>
            <a:r>
              <a:rPr lang="zh-CN" altLang="en-US" sz="1500" dirty="0">
                <a:solidFill>
                  <a:srgbClr val="000000"/>
                </a:solidFill>
                <a:cs typeface="+mn-ea"/>
                <a:sym typeface="+mn-lt"/>
              </a:rPr>
              <a:t>这篇散文语言优美细腻，找出你认为写得美的句子，并说一说理由。</a:t>
            </a:r>
          </a:p>
        </p:txBody>
      </p:sp>
      <p:sp>
        <p:nvSpPr>
          <p:cNvPr id="36870" name="矩形 7"/>
          <p:cNvSpPr>
            <a:spLocks noChangeArrowheads="1"/>
          </p:cNvSpPr>
          <p:nvPr/>
        </p:nvSpPr>
        <p:spPr bwMode="auto">
          <a:xfrm>
            <a:off x="916781" y="2696052"/>
            <a:ext cx="6532245" cy="34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sz="1500" dirty="0">
                <a:solidFill>
                  <a:srgbClr val="0000FF"/>
                </a:solidFill>
                <a:cs typeface="+mn-ea"/>
                <a:sym typeface="+mn-lt"/>
              </a:rPr>
              <a:t>淡淡的芳香，香气似乎也是浅紫色的，梦幻一般轻轻地笼罩着我。</a:t>
            </a:r>
          </a:p>
        </p:txBody>
      </p:sp>
      <p:sp>
        <p:nvSpPr>
          <p:cNvPr id="36871" name="TextBox 1"/>
          <p:cNvSpPr txBox="1">
            <a:spLocks noChangeArrowheads="1"/>
          </p:cNvSpPr>
          <p:nvPr/>
        </p:nvSpPr>
        <p:spPr bwMode="auto">
          <a:xfrm>
            <a:off x="916545" y="2396968"/>
            <a:ext cx="864394"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p>
            <a:pPr defTabSz="685783" eaLnBrk="0" hangingPunct="0"/>
            <a:r>
              <a:rPr lang="zh-CN" altLang="en-US" sz="1500" dirty="0">
                <a:solidFill>
                  <a:srgbClr val="FF0000"/>
                </a:solidFill>
                <a:cs typeface="+mn-ea"/>
                <a:sym typeface="+mn-lt"/>
              </a:rPr>
              <a:t>示例：</a:t>
            </a:r>
          </a:p>
        </p:txBody>
      </p:sp>
      <p:sp>
        <p:nvSpPr>
          <p:cNvPr id="4" name="Text Box 7"/>
          <p:cNvSpPr txBox="1">
            <a:spLocks noChangeArrowheads="1"/>
          </p:cNvSpPr>
          <p:nvPr/>
        </p:nvSpPr>
        <p:spPr bwMode="auto">
          <a:xfrm>
            <a:off x="916782" y="3767137"/>
            <a:ext cx="6293168" cy="340091"/>
          </a:xfrm>
          <a:prstGeom prst="rect">
            <a:avLst/>
          </a:prstGeom>
          <a:solidFill>
            <a:srgbClr val="6C44C4">
              <a:alpha val="75000"/>
            </a:srgbClr>
          </a:solidFill>
          <a:ln>
            <a:noFill/>
          </a:ln>
        </p:spPr>
        <p:txBody>
          <a:bodyPr wrap="square" lIns="68579" tIns="34289" rIns="68579" bIns="34289">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685783" eaLnBrk="0" hangingPunct="0">
              <a:lnSpc>
                <a:spcPct val="130000"/>
              </a:lnSpc>
              <a:defRPr/>
            </a:pPr>
            <a:r>
              <a:rPr lang="zh-CN" altLang="en-US" sz="1500" dirty="0">
                <a:solidFill>
                  <a:srgbClr val="FFFFFF"/>
                </a:solidFill>
                <a:latin typeface="+mn-lt"/>
                <a:ea typeface="+mn-ea"/>
                <a:cs typeface="+mn-ea"/>
                <a:sym typeface="+mn-lt"/>
              </a:rPr>
              <a:t>将视觉、嗅觉自然地融为一体来品味花的美，这种修辞手法叫做通感。</a:t>
            </a:r>
          </a:p>
        </p:txBody>
      </p:sp>
      <p:grpSp>
        <p:nvGrpSpPr>
          <p:cNvPr id="8" name="组合 7"/>
          <p:cNvGrpSpPr/>
          <p:nvPr/>
        </p:nvGrpSpPr>
        <p:grpSpPr>
          <a:xfrm>
            <a:off x="916782" y="3246595"/>
            <a:ext cx="4670584" cy="323374"/>
            <a:chOff x="3338" y="6352"/>
            <a:chExt cx="9807" cy="679"/>
          </a:xfrm>
        </p:grpSpPr>
        <p:sp>
          <p:nvSpPr>
            <p:cNvPr id="7" name="Text Box 4"/>
            <p:cNvSpPr txBox="1">
              <a:spLocks noChangeArrowheads="1"/>
            </p:cNvSpPr>
            <p:nvPr/>
          </p:nvSpPr>
          <p:spPr bwMode="auto">
            <a:xfrm>
              <a:off x="3338" y="6352"/>
              <a:ext cx="3375"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83" eaLnBrk="0" hangingPunct="0">
                <a:spcBef>
                  <a:spcPct val="50000"/>
                </a:spcBef>
              </a:pPr>
              <a:r>
                <a:rPr lang="zh-CN" altLang="en-US" sz="1500">
                  <a:solidFill>
                    <a:srgbClr val="FF0000"/>
                  </a:solidFill>
                  <a:cs typeface="+mn-ea"/>
                  <a:sym typeface="+mn-lt"/>
                </a:rPr>
                <a:t>芳香（嗅觉）</a:t>
              </a:r>
            </a:p>
          </p:txBody>
        </p:sp>
        <p:sp>
          <p:nvSpPr>
            <p:cNvPr id="12" name="Text Box 6"/>
            <p:cNvSpPr txBox="1">
              <a:spLocks noChangeArrowheads="1"/>
            </p:cNvSpPr>
            <p:nvPr/>
          </p:nvSpPr>
          <p:spPr bwMode="auto">
            <a:xfrm>
              <a:off x="9320" y="6352"/>
              <a:ext cx="3825"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83" eaLnBrk="0" hangingPunct="0">
                <a:spcBef>
                  <a:spcPct val="50000"/>
                </a:spcBef>
              </a:pPr>
              <a:r>
                <a:rPr lang="zh-CN" altLang="en-US" sz="1500">
                  <a:solidFill>
                    <a:srgbClr val="FF0000"/>
                  </a:solidFill>
                  <a:cs typeface="+mn-ea"/>
                  <a:sym typeface="+mn-lt"/>
                </a:rPr>
                <a:t>淡紫色（视觉）</a:t>
              </a:r>
            </a:p>
          </p:txBody>
        </p:sp>
        <p:cxnSp>
          <p:nvCxnSpPr>
            <p:cNvPr id="13" name="直接箭头连接符 12"/>
            <p:cNvCxnSpPr/>
            <p:nvPr/>
          </p:nvCxnSpPr>
          <p:spPr>
            <a:xfrm flipV="1">
              <a:off x="6508" y="6656"/>
              <a:ext cx="2700" cy="1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Tree>
    <p:custDataLst>
      <p:tags r:id="rId1"/>
    </p:custDataLst>
    <p:extLst>
      <p:ext uri="{BB962C8B-B14F-4D97-AF65-F5344CB8AC3E}">
        <p14:creationId xmlns:p14="http://schemas.microsoft.com/office/powerpoint/2010/main" val="82040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62440"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en-US" sz="2400" dirty="0">
                <a:solidFill>
                  <a:srgbClr val="000000">
                    <a:lumMod val="95000"/>
                    <a:lumOff val="5000"/>
                  </a:srgbClr>
                </a:solidFill>
                <a:cs typeface="+mn-ea"/>
                <a:sym typeface="+mn-lt"/>
              </a:rPr>
              <a:t>作者介绍</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5" name="文本框 4"/>
          <p:cNvSpPr txBox="1"/>
          <p:nvPr/>
        </p:nvSpPr>
        <p:spPr>
          <a:xfrm>
            <a:off x="723425" y="1965961"/>
            <a:ext cx="7697153" cy="1730216"/>
          </a:xfrm>
          <a:prstGeom prst="rect">
            <a:avLst/>
          </a:prstGeom>
          <a:noFill/>
        </p:spPr>
        <p:txBody>
          <a:bodyPr wrap="square" lIns="68579" tIns="34289" rIns="68579" bIns="34289" rtlCol="0" anchor="t">
            <a:spAutoFit/>
          </a:bodyPr>
          <a:lstStyle/>
          <a:p>
            <a:pPr defTabSz="685783" eaLnBrk="0" hangingPunct="0">
              <a:lnSpc>
                <a:spcPct val="150000"/>
              </a:lnSpc>
            </a:pPr>
            <a:r>
              <a:rPr lang="zh-CN" altLang="en-US" dirty="0">
                <a:solidFill>
                  <a:srgbClr val="000000">
                    <a:lumMod val="95000"/>
                    <a:lumOff val="5000"/>
                  </a:srgbClr>
                </a:solidFill>
                <a:cs typeface="+mn-ea"/>
                <a:sym typeface="+mn-lt"/>
              </a:rPr>
              <a:t>    </a:t>
            </a:r>
            <a:r>
              <a:rPr lang="zh-CN" altLang="en-US" u="sng" dirty="0">
                <a:solidFill>
                  <a:srgbClr val="000000">
                    <a:lumMod val="95000"/>
                    <a:lumOff val="5000"/>
                  </a:srgbClr>
                </a:solidFill>
                <a:cs typeface="+mn-ea"/>
                <a:sym typeface="+mn-lt"/>
              </a:rPr>
              <a:t>宗璞</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女作家，</a:t>
            </a:r>
            <a:r>
              <a:rPr lang="en-US" altLang="zh-CN" dirty="0">
                <a:solidFill>
                  <a:srgbClr val="000000">
                    <a:lumMod val="95000"/>
                    <a:lumOff val="5000"/>
                  </a:srgbClr>
                </a:solidFill>
                <a:cs typeface="+mn-ea"/>
                <a:sym typeface="+mn-lt"/>
              </a:rPr>
              <a:t>1928</a:t>
            </a:r>
            <a:r>
              <a:rPr lang="zh-CN" altLang="en-US" dirty="0">
                <a:solidFill>
                  <a:srgbClr val="000000">
                    <a:lumMod val="95000"/>
                    <a:lumOff val="5000"/>
                  </a:srgbClr>
                </a:solidFill>
                <a:cs typeface="+mn-ea"/>
                <a:sym typeface="+mn-lt"/>
              </a:rPr>
              <a:t>年生于北平。原名冯钟璞</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笔名任小哲、丰非等。毕业于清华大学外文系。代表作有短篇小说</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红豆</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不沉的湖</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弦上的梦</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、中篇小说</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三生石</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、长篇小说</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野葫芦引</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等。其中</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三生石</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弦上的梦</a:t>
            </a:r>
            <a:r>
              <a:rPr lang="en-US" altLang="zh-CN" dirty="0">
                <a:solidFill>
                  <a:srgbClr val="000000">
                    <a:lumMod val="95000"/>
                    <a:lumOff val="5000"/>
                  </a:srgbClr>
                </a:solidFill>
                <a:cs typeface="+mn-ea"/>
                <a:sym typeface="+mn-lt"/>
              </a:rPr>
              <a:t>》</a:t>
            </a:r>
            <a:r>
              <a:rPr lang="zh-CN" altLang="en-US" dirty="0">
                <a:solidFill>
                  <a:srgbClr val="000000">
                    <a:lumMod val="95000"/>
                    <a:lumOff val="5000"/>
                  </a:srgbClr>
                </a:solidFill>
                <a:cs typeface="+mn-ea"/>
                <a:sym typeface="+mn-lt"/>
              </a:rPr>
              <a:t>分别获全国优秀中短篇小说奖。</a:t>
            </a:r>
          </a:p>
        </p:txBody>
      </p:sp>
    </p:spTree>
    <p:custDataLst>
      <p:tags r:id="rId1"/>
    </p:custDataLst>
    <p:extLst>
      <p:ext uri="{BB962C8B-B14F-4D97-AF65-F5344CB8AC3E}">
        <p14:creationId xmlns:p14="http://schemas.microsoft.com/office/powerpoint/2010/main" val="3254227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合作探究</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6865" name="矩形 1"/>
          <p:cNvSpPr>
            <a:spLocks noChangeArrowheads="1"/>
          </p:cNvSpPr>
          <p:nvPr/>
        </p:nvSpPr>
        <p:spPr bwMode="auto">
          <a:xfrm>
            <a:off x="925354" y="1842136"/>
            <a:ext cx="7292816" cy="195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457189" defTabSz="685783" eaLnBrk="0" hangingPunct="0">
              <a:lnSpc>
                <a:spcPct val="170000"/>
              </a:lnSpc>
              <a:extLst>
                <a:ext uri="{35155182-B16C-46BC-9424-99874614C6A1}">
                  <wpsdc:indentchars xmlns:wpsdc="http://www.wps.cn/officeDocument/2017/drawingmlCustomData" xmlns="" val="200" checksum="4158780845"/>
                </a:ext>
              </a:extLst>
            </a:pPr>
            <a:r>
              <a:rPr lang="zh-CN" altLang="en-US">
                <a:solidFill>
                  <a:srgbClr val="FF3300"/>
                </a:solidFill>
                <a:cs typeface="+mn-ea"/>
                <a:sym typeface="+mn-lt"/>
              </a:rPr>
              <a:t>通感：</a:t>
            </a:r>
            <a:r>
              <a:rPr lang="zh-CN" altLang="en-US">
                <a:solidFill>
                  <a:srgbClr val="000000"/>
                </a:solidFill>
                <a:cs typeface="+mn-ea"/>
                <a:sym typeface="+mn-lt"/>
              </a:rPr>
              <a:t>通感修辞格又叫“移觉”，就是在描述客观事物时，用形象的语言使感觉转移，将人的听觉、视觉、嗅觉、味觉、触觉等不同感觉互相沟通、交错，彼此挪移转换，将本来表示甲感觉的词语移用来表示乙感觉，使意象更为活泼、新奇的一种修辞格。</a:t>
            </a:r>
            <a:endParaRPr lang="zh-CN" altLang="en-US" dirty="0">
              <a:solidFill>
                <a:srgbClr val="000000"/>
              </a:solidFill>
              <a:cs typeface="+mn-ea"/>
              <a:sym typeface="+mn-lt"/>
            </a:endParaRPr>
          </a:p>
        </p:txBody>
      </p:sp>
    </p:spTree>
    <p:custDataLst>
      <p:tags r:id="rId1"/>
    </p:custDataLst>
    <p:extLst>
      <p:ext uri="{BB962C8B-B14F-4D97-AF65-F5344CB8AC3E}">
        <p14:creationId xmlns:p14="http://schemas.microsoft.com/office/powerpoint/2010/main" val="10058818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合作探究</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8918" name="矩形 8"/>
          <p:cNvSpPr>
            <a:spLocks noChangeArrowheads="1"/>
          </p:cNvSpPr>
          <p:nvPr/>
        </p:nvSpPr>
        <p:spPr bwMode="auto">
          <a:xfrm>
            <a:off x="704850" y="1724503"/>
            <a:ext cx="7760970" cy="394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en-US" altLang="zh-CN" dirty="0">
                <a:solidFill>
                  <a:srgbClr val="000000"/>
                </a:solidFill>
                <a:cs typeface="+mn-ea"/>
                <a:sym typeface="+mn-lt"/>
              </a:rPr>
              <a:t>2.</a:t>
            </a:r>
            <a:r>
              <a:rPr lang="zh-CN" altLang="en-US" dirty="0">
                <a:solidFill>
                  <a:srgbClr val="000000"/>
                </a:solidFill>
                <a:cs typeface="+mn-ea"/>
                <a:sym typeface="+mn-lt"/>
              </a:rPr>
              <a:t>作者是怎样由紫藤萝的形象感悟出人生的意义的</a:t>
            </a:r>
            <a:r>
              <a:rPr lang="en-US" altLang="zh-CN" dirty="0">
                <a:solidFill>
                  <a:srgbClr val="000000"/>
                </a:solidFill>
                <a:cs typeface="+mn-ea"/>
                <a:sym typeface="+mn-lt"/>
              </a:rPr>
              <a:t>?</a:t>
            </a:r>
            <a:r>
              <a:rPr lang="zh-CN" altLang="en-US" dirty="0">
                <a:solidFill>
                  <a:srgbClr val="000000"/>
                </a:solidFill>
                <a:cs typeface="+mn-ea"/>
                <a:sym typeface="+mn-lt"/>
              </a:rPr>
              <a:t>这种写法有什么特点？</a:t>
            </a:r>
          </a:p>
        </p:txBody>
      </p:sp>
      <p:sp>
        <p:nvSpPr>
          <p:cNvPr id="4" name="矩形 8"/>
          <p:cNvSpPr>
            <a:spLocks noChangeArrowheads="1"/>
          </p:cNvSpPr>
          <p:nvPr/>
        </p:nvSpPr>
        <p:spPr bwMode="auto">
          <a:xfrm>
            <a:off x="704375" y="2318861"/>
            <a:ext cx="7761923" cy="1866900"/>
          </a:xfrm>
          <a:prstGeom prst="rect">
            <a:avLst/>
          </a:prstGeom>
          <a:solidFill>
            <a:srgbClr val="6C44C4">
              <a:alpha val="75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30000"/>
              </a:lnSpc>
            </a:pPr>
            <a:r>
              <a:rPr lang="zh-CN" altLang="en-US" dirty="0">
                <a:solidFill>
                  <a:srgbClr val="FFFFFF"/>
                </a:solidFill>
                <a:cs typeface="+mn-ea"/>
                <a:sym typeface="+mn-lt"/>
              </a:rPr>
              <a:t>面对眼前盛开的紫藤萝瀑布</a:t>
            </a:r>
            <a:r>
              <a:rPr lang="en-US" altLang="zh-CN" dirty="0">
                <a:solidFill>
                  <a:srgbClr val="FFFFFF"/>
                </a:solidFill>
                <a:cs typeface="+mn-ea"/>
                <a:sym typeface="+mn-lt"/>
              </a:rPr>
              <a:t>,</a:t>
            </a:r>
            <a:r>
              <a:rPr lang="zh-CN" altLang="en-US" dirty="0">
                <a:solidFill>
                  <a:srgbClr val="FFFFFF"/>
                </a:solidFill>
                <a:cs typeface="+mn-ea"/>
                <a:sym typeface="+mn-lt"/>
              </a:rPr>
              <a:t>作者触景生情：尽管家庭、人生以至国家、民族等都像紫藤萝一样</a:t>
            </a:r>
            <a:r>
              <a:rPr lang="en-US" altLang="zh-CN" dirty="0">
                <a:solidFill>
                  <a:srgbClr val="FFFFFF"/>
                </a:solidFill>
                <a:cs typeface="+mn-ea"/>
                <a:sym typeface="+mn-lt"/>
              </a:rPr>
              <a:t>,</a:t>
            </a:r>
            <a:r>
              <a:rPr lang="zh-CN" altLang="en-US" dirty="0">
                <a:solidFill>
                  <a:srgbClr val="FFFFFF"/>
                </a:solidFill>
                <a:cs typeface="+mn-ea"/>
                <a:sym typeface="+mn-lt"/>
              </a:rPr>
              <a:t>有着不幸的过去</a:t>
            </a:r>
            <a:r>
              <a:rPr lang="en-US" altLang="zh-CN" dirty="0">
                <a:solidFill>
                  <a:srgbClr val="FFFFFF"/>
                </a:solidFill>
                <a:cs typeface="+mn-ea"/>
                <a:sym typeface="+mn-lt"/>
              </a:rPr>
              <a:t>,</a:t>
            </a:r>
            <a:r>
              <a:rPr lang="zh-CN" altLang="en-US" dirty="0">
                <a:solidFill>
                  <a:srgbClr val="FFFFFF"/>
                </a:solidFill>
                <a:cs typeface="+mn-ea"/>
                <a:sym typeface="+mn-lt"/>
              </a:rPr>
              <a:t>但毕竟时过境迁。重要的是现在</a:t>
            </a:r>
            <a:r>
              <a:rPr lang="en-US" altLang="zh-CN" dirty="0">
                <a:solidFill>
                  <a:srgbClr val="FFFFFF"/>
                </a:solidFill>
                <a:cs typeface="+mn-ea"/>
                <a:sym typeface="+mn-lt"/>
              </a:rPr>
              <a:t>,</a:t>
            </a:r>
            <a:r>
              <a:rPr lang="zh-CN" altLang="en-US" dirty="0">
                <a:solidFill>
                  <a:srgbClr val="FFFFFF"/>
                </a:solidFill>
                <a:cs typeface="+mn-ea"/>
                <a:sym typeface="+mn-lt"/>
              </a:rPr>
              <a:t>一切都像紫藤萝一样</a:t>
            </a:r>
            <a:r>
              <a:rPr lang="en-US" altLang="zh-CN" dirty="0">
                <a:solidFill>
                  <a:srgbClr val="FFFFFF"/>
                </a:solidFill>
                <a:cs typeface="+mn-ea"/>
                <a:sym typeface="+mn-lt"/>
              </a:rPr>
              <a:t>,</a:t>
            </a:r>
            <a:r>
              <a:rPr lang="zh-CN" altLang="en-US" dirty="0">
                <a:solidFill>
                  <a:srgbClr val="FFFFFF"/>
                </a:solidFill>
                <a:cs typeface="+mn-ea"/>
                <a:sym typeface="+mn-lt"/>
              </a:rPr>
              <a:t>好起来了。</a:t>
            </a:r>
            <a:endParaRPr lang="en-US" altLang="zh-CN" dirty="0">
              <a:solidFill>
                <a:srgbClr val="FFFFFF"/>
              </a:solidFill>
              <a:cs typeface="+mn-ea"/>
              <a:sym typeface="+mn-lt"/>
            </a:endParaRPr>
          </a:p>
          <a:p>
            <a:pPr indent="342892" defTabSz="685783" eaLnBrk="0" hangingPunct="0">
              <a:lnSpc>
                <a:spcPct val="130000"/>
              </a:lnSpc>
            </a:pPr>
            <a:r>
              <a:rPr lang="zh-CN" altLang="en-US" dirty="0">
                <a:solidFill>
                  <a:srgbClr val="FFFFFF"/>
                </a:solidFill>
                <a:cs typeface="+mn-ea"/>
                <a:sym typeface="+mn-lt"/>
              </a:rPr>
              <a:t>作者以托物言志的写法，表达了对人生的意义有了全新的、深刻的理性认识。</a:t>
            </a:r>
          </a:p>
        </p:txBody>
      </p:sp>
    </p:spTree>
    <p:custDataLst>
      <p:tags r:id="rId1"/>
    </p:custDataLst>
    <p:extLst>
      <p:ext uri="{BB962C8B-B14F-4D97-AF65-F5344CB8AC3E}">
        <p14:creationId xmlns:p14="http://schemas.microsoft.com/office/powerpoint/2010/main" val="291282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合作探究</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38918" name="矩形 8"/>
          <p:cNvSpPr>
            <a:spLocks noChangeArrowheads="1"/>
          </p:cNvSpPr>
          <p:nvPr/>
        </p:nvSpPr>
        <p:spPr bwMode="auto">
          <a:xfrm>
            <a:off x="704850" y="1958816"/>
            <a:ext cx="7760970" cy="1268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30000"/>
              </a:lnSpc>
            </a:pPr>
            <a:r>
              <a:rPr lang="zh-CN" altLang="en-US" sz="1500">
                <a:solidFill>
                  <a:srgbClr val="0D0D0D"/>
                </a:solidFill>
                <a:cs typeface="+mn-ea"/>
                <a:sym typeface="+mn-lt"/>
              </a:rPr>
              <a:t> 作者悲痛中徘徊于庭院，见一树如瀑的藤萝花，睹物释怀</a:t>
            </a:r>
            <a:r>
              <a:rPr lang="en-US" altLang="zh-CN" sz="1500">
                <a:solidFill>
                  <a:srgbClr val="0D0D0D"/>
                </a:solidFill>
                <a:cs typeface="+mn-ea"/>
                <a:sym typeface="+mn-lt"/>
              </a:rPr>
              <a:t>,</a:t>
            </a:r>
            <a:r>
              <a:rPr lang="zh-CN" altLang="en-US" sz="1500">
                <a:solidFill>
                  <a:srgbClr val="0D0D0D"/>
                </a:solidFill>
                <a:cs typeface="+mn-ea"/>
                <a:sym typeface="+mn-lt"/>
              </a:rPr>
              <a:t>感悟出深刻的人生哲理，写下了这篇让人在绚丽的色彩、奔腾的激流中感悟生命意义的优美散文。</a:t>
            </a:r>
            <a:endParaRPr lang="en-US" altLang="zh-CN" sz="1500">
              <a:solidFill>
                <a:srgbClr val="0D0D0D"/>
              </a:solidFill>
              <a:cs typeface="+mn-ea"/>
              <a:sym typeface="+mn-lt"/>
            </a:endParaRPr>
          </a:p>
          <a:p>
            <a:pPr indent="342892" defTabSz="685783" eaLnBrk="0" hangingPunct="0">
              <a:lnSpc>
                <a:spcPct val="130000"/>
              </a:lnSpc>
            </a:pPr>
            <a:r>
              <a:rPr lang="zh-CN" altLang="en-US" sz="1500">
                <a:solidFill>
                  <a:srgbClr val="0D0D0D"/>
                </a:solidFill>
                <a:cs typeface="+mn-ea"/>
                <a:sym typeface="+mn-lt"/>
              </a:rPr>
              <a:t> 所以，在作者的笔下，紫藤萝已不仅是一种植物，而是带上了作者浓郁主观感情色彩的“意象”，这种表现手法叫做“</a:t>
            </a:r>
            <a:r>
              <a:rPr lang="zh-CN" altLang="en-US" sz="1500">
                <a:solidFill>
                  <a:srgbClr val="FF0000"/>
                </a:solidFill>
                <a:cs typeface="+mn-ea"/>
                <a:sym typeface="+mn-lt"/>
              </a:rPr>
              <a:t>托物言志</a:t>
            </a:r>
            <a:r>
              <a:rPr lang="zh-CN" altLang="en-US" sz="1500">
                <a:solidFill>
                  <a:srgbClr val="0D0D0D"/>
                </a:solidFill>
                <a:cs typeface="+mn-ea"/>
                <a:sym typeface="+mn-lt"/>
              </a:rPr>
              <a:t>”。</a:t>
            </a:r>
            <a:endParaRPr lang="zh-CN" altLang="en-US" sz="1500" dirty="0">
              <a:solidFill>
                <a:srgbClr val="0D0D0D"/>
              </a:solidFill>
              <a:cs typeface="+mn-ea"/>
              <a:sym typeface="+mn-lt"/>
            </a:endParaRPr>
          </a:p>
        </p:txBody>
      </p:sp>
      <p:sp>
        <p:nvSpPr>
          <p:cNvPr id="4" name="矩形 8"/>
          <p:cNvSpPr>
            <a:spLocks noChangeArrowheads="1"/>
          </p:cNvSpPr>
          <p:nvPr/>
        </p:nvSpPr>
        <p:spPr bwMode="auto">
          <a:xfrm>
            <a:off x="759620" y="3476149"/>
            <a:ext cx="7761923" cy="340091"/>
          </a:xfrm>
          <a:prstGeom prst="rect">
            <a:avLst/>
          </a:prstGeom>
          <a:solidFill>
            <a:srgbClr val="6C44C4">
              <a:alpha val="75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defRPr/>
            </a:pPr>
            <a:r>
              <a:rPr lang="zh-CN" altLang="en-US" sz="1500" dirty="0">
                <a:solidFill>
                  <a:srgbClr val="FFFFFF"/>
                </a:solidFill>
                <a:cs typeface="+mn-ea"/>
                <a:sym typeface="+mn-lt"/>
              </a:rPr>
              <a:t>    所谓托物言志，就是假托一种事物，赋予某种象征意义，表达作者的思想感情。</a:t>
            </a:r>
          </a:p>
        </p:txBody>
      </p:sp>
    </p:spTree>
    <p:custDataLst>
      <p:tags r:id="rId1"/>
    </p:custDataLst>
    <p:extLst>
      <p:ext uri="{BB962C8B-B14F-4D97-AF65-F5344CB8AC3E}">
        <p14:creationId xmlns:p14="http://schemas.microsoft.com/office/powerpoint/2010/main" val="3291170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合作探究</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5" name="矩形 4"/>
          <p:cNvSpPr>
            <a:spLocks noChangeArrowheads="1"/>
          </p:cNvSpPr>
          <p:nvPr/>
        </p:nvSpPr>
        <p:spPr bwMode="auto">
          <a:xfrm>
            <a:off x="649606" y="2035018"/>
            <a:ext cx="7615238" cy="62245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en-US" altLang="zh-CN" sz="1500" dirty="0">
                <a:solidFill>
                  <a:srgbClr val="000000"/>
                </a:solidFill>
                <a:cs typeface="+mn-ea"/>
                <a:sym typeface="+mn-lt"/>
              </a:rPr>
              <a:t>3.</a:t>
            </a:r>
            <a:r>
              <a:rPr lang="zh-CN" altLang="en-US" sz="1500" dirty="0">
                <a:solidFill>
                  <a:srgbClr val="000000"/>
                </a:solidFill>
                <a:cs typeface="+mn-ea"/>
                <a:sym typeface="+mn-lt"/>
              </a:rPr>
              <a:t>结合生活实际或个人经历，说说你对“花和人都会遇到各种各样的不幸</a:t>
            </a:r>
            <a:r>
              <a:rPr lang="en-US" altLang="zh-CN" sz="1500" dirty="0">
                <a:solidFill>
                  <a:srgbClr val="000000"/>
                </a:solidFill>
                <a:cs typeface="+mn-ea"/>
                <a:sym typeface="+mn-lt"/>
              </a:rPr>
              <a:t>,</a:t>
            </a:r>
            <a:r>
              <a:rPr lang="zh-CN" altLang="en-US" sz="1500" dirty="0">
                <a:solidFill>
                  <a:srgbClr val="000000"/>
                </a:solidFill>
                <a:cs typeface="+mn-ea"/>
                <a:sym typeface="+mn-lt"/>
              </a:rPr>
              <a:t>但是生命的长河是无止境的”这句话的理解。</a:t>
            </a:r>
          </a:p>
        </p:txBody>
      </p:sp>
      <p:sp>
        <p:nvSpPr>
          <p:cNvPr id="6" name="矩形 5"/>
          <p:cNvSpPr>
            <a:spLocks noChangeArrowheads="1"/>
          </p:cNvSpPr>
          <p:nvPr/>
        </p:nvSpPr>
        <p:spPr bwMode="auto">
          <a:xfrm>
            <a:off x="649130" y="2868455"/>
            <a:ext cx="7615714" cy="968693"/>
          </a:xfrm>
          <a:prstGeom prst="rect">
            <a:avLst/>
          </a:prstGeom>
          <a:solidFill>
            <a:srgbClr val="6C44C4">
              <a:alpha val="75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30000"/>
              </a:lnSpc>
            </a:pPr>
            <a:r>
              <a:rPr lang="zh-CN" altLang="en-US" sz="1500" dirty="0">
                <a:solidFill>
                  <a:srgbClr val="FFFFFF"/>
                </a:solidFill>
                <a:cs typeface="+mn-ea"/>
                <a:sym typeface="+mn-lt"/>
              </a:rPr>
              <a:t> 在生命的过程中，花和人都遭遇着种种无奈和不幸。花谢花开如同人生命运的沉浮</a:t>
            </a:r>
            <a:r>
              <a:rPr lang="en-US" altLang="zh-CN" sz="1500" dirty="0">
                <a:solidFill>
                  <a:srgbClr val="FFFFFF"/>
                </a:solidFill>
                <a:cs typeface="+mn-ea"/>
                <a:sym typeface="+mn-lt"/>
              </a:rPr>
              <a:t>,</a:t>
            </a:r>
            <a:r>
              <a:rPr lang="zh-CN" altLang="en-US" sz="1500" dirty="0">
                <a:solidFill>
                  <a:srgbClr val="FFFFFF"/>
                </a:solidFill>
                <a:cs typeface="+mn-ea"/>
                <a:sym typeface="+mn-lt"/>
              </a:rPr>
              <a:t>花荣花枯反映着时代社会的兴衰。但就像藤萝花的再次盛放一样</a:t>
            </a:r>
            <a:r>
              <a:rPr lang="en-US" altLang="zh-CN" sz="1500" dirty="0">
                <a:solidFill>
                  <a:srgbClr val="FFFFFF"/>
                </a:solidFill>
                <a:cs typeface="+mn-ea"/>
                <a:sym typeface="+mn-lt"/>
              </a:rPr>
              <a:t>,</a:t>
            </a:r>
            <a:r>
              <a:rPr lang="zh-CN" altLang="en-US" sz="1500" dirty="0">
                <a:solidFill>
                  <a:srgbClr val="FFFFFF"/>
                </a:solidFill>
                <a:cs typeface="+mn-ea"/>
                <a:sym typeface="+mn-lt"/>
              </a:rPr>
              <a:t>把个体放到生命长河中</a:t>
            </a:r>
            <a:r>
              <a:rPr lang="en-US" altLang="zh-CN" sz="1500" dirty="0">
                <a:solidFill>
                  <a:srgbClr val="FFFFFF"/>
                </a:solidFill>
                <a:cs typeface="+mn-ea"/>
                <a:sym typeface="+mn-lt"/>
              </a:rPr>
              <a:t>,</a:t>
            </a:r>
            <a:r>
              <a:rPr lang="zh-CN" altLang="en-US" sz="1500" dirty="0">
                <a:solidFill>
                  <a:srgbClr val="FFFFFF"/>
                </a:solidFill>
                <a:cs typeface="+mn-ea"/>
                <a:sym typeface="+mn-lt"/>
              </a:rPr>
              <a:t>感受到的是时代的更替</a:t>
            </a:r>
            <a:r>
              <a:rPr lang="en-US" altLang="zh-CN" sz="1500" dirty="0">
                <a:solidFill>
                  <a:srgbClr val="FFFFFF"/>
                </a:solidFill>
                <a:cs typeface="+mn-ea"/>
                <a:sym typeface="+mn-lt"/>
              </a:rPr>
              <a:t>,</a:t>
            </a:r>
            <a:r>
              <a:rPr lang="zh-CN" altLang="en-US" sz="1500" dirty="0">
                <a:solidFill>
                  <a:srgbClr val="FFFFFF"/>
                </a:solidFill>
                <a:cs typeface="+mn-ea"/>
                <a:sym typeface="+mn-lt"/>
              </a:rPr>
              <a:t>生命的再生。生命的历程是曲折的</a:t>
            </a:r>
            <a:r>
              <a:rPr lang="en-US" altLang="zh-CN" sz="1500" dirty="0">
                <a:solidFill>
                  <a:srgbClr val="FFFFFF"/>
                </a:solidFill>
                <a:cs typeface="+mn-ea"/>
                <a:sym typeface="+mn-lt"/>
              </a:rPr>
              <a:t>,</a:t>
            </a:r>
            <a:r>
              <a:rPr lang="zh-CN" altLang="en-US" sz="1500" dirty="0">
                <a:solidFill>
                  <a:srgbClr val="FFFFFF"/>
                </a:solidFill>
                <a:cs typeface="+mn-ea"/>
                <a:sym typeface="+mn-lt"/>
              </a:rPr>
              <a:t>但生命的存在是永恒的。</a:t>
            </a:r>
          </a:p>
        </p:txBody>
      </p:sp>
    </p:spTree>
    <p:custDataLst>
      <p:tags r:id="rId1"/>
    </p:custDataLst>
    <p:extLst>
      <p:ext uri="{BB962C8B-B14F-4D97-AF65-F5344CB8AC3E}">
        <p14:creationId xmlns:p14="http://schemas.microsoft.com/office/powerpoint/2010/main" val="242754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dirty="0">
                <a:solidFill>
                  <a:srgbClr val="000000">
                    <a:lumMod val="95000"/>
                    <a:lumOff val="5000"/>
                  </a:srgbClr>
                </a:solidFill>
                <a:cs typeface="+mn-ea"/>
                <a:sym typeface="+mn-lt"/>
              </a:rPr>
              <a:t>概括主题</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5" name="矩形 4"/>
          <p:cNvSpPr>
            <a:spLocks noChangeArrowheads="1"/>
          </p:cNvSpPr>
          <p:nvPr/>
        </p:nvSpPr>
        <p:spPr bwMode="auto">
          <a:xfrm>
            <a:off x="764382" y="1920716"/>
            <a:ext cx="7615238" cy="18402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indent="342892" defTabSz="685783" eaLnBrk="0" hangingPunct="0">
              <a:lnSpc>
                <a:spcPct val="160000"/>
              </a:lnSpc>
            </a:pPr>
            <a:r>
              <a:rPr lang="zh-CN" altLang="en-US" dirty="0">
                <a:solidFill>
                  <a:srgbClr val="000000"/>
                </a:solidFill>
                <a:cs typeface="+mn-ea"/>
                <a:sym typeface="+mn-lt"/>
              </a:rPr>
              <a:t>本文由紫藤萝瀑布的辉煌、紫藤萝的命运感悟到生命的长河是无止境的</a:t>
            </a:r>
            <a:r>
              <a:rPr lang="en-US" altLang="zh-CN" dirty="0">
                <a:solidFill>
                  <a:srgbClr val="000000"/>
                </a:solidFill>
                <a:cs typeface="+mn-ea"/>
                <a:sym typeface="+mn-lt"/>
              </a:rPr>
              <a:t>,</a:t>
            </a:r>
            <a:r>
              <a:rPr lang="zh-CN" altLang="en-US" dirty="0">
                <a:solidFill>
                  <a:srgbClr val="000000"/>
                </a:solidFill>
                <a:cs typeface="+mn-ea"/>
                <a:sym typeface="+mn-lt"/>
              </a:rPr>
              <a:t>一时的不幸、个人的不幸都不足为惧</a:t>
            </a:r>
            <a:r>
              <a:rPr lang="en-US" altLang="zh-CN" dirty="0">
                <a:solidFill>
                  <a:srgbClr val="000000"/>
                </a:solidFill>
                <a:cs typeface="+mn-ea"/>
                <a:sym typeface="+mn-lt"/>
              </a:rPr>
              <a:t>,</a:t>
            </a:r>
            <a:r>
              <a:rPr lang="zh-CN" altLang="en-US" dirty="0">
                <a:solidFill>
                  <a:srgbClr val="000000"/>
                </a:solidFill>
                <a:cs typeface="+mn-ea"/>
                <a:sym typeface="+mn-lt"/>
              </a:rPr>
              <a:t>要对生命的美好保持坚定的信念</a:t>
            </a:r>
            <a:r>
              <a:rPr lang="en-US" altLang="zh-CN" dirty="0">
                <a:solidFill>
                  <a:srgbClr val="000000"/>
                </a:solidFill>
                <a:cs typeface="+mn-ea"/>
                <a:sym typeface="+mn-lt"/>
              </a:rPr>
              <a:t>,</a:t>
            </a:r>
            <a:r>
              <a:rPr lang="zh-CN" altLang="en-US" dirty="0">
                <a:solidFill>
                  <a:srgbClr val="000000"/>
                </a:solidFill>
                <a:cs typeface="+mn-ea"/>
                <a:sym typeface="+mn-lt"/>
              </a:rPr>
              <a:t>像紫藤萝花一样</a:t>
            </a:r>
            <a:r>
              <a:rPr lang="en-US" altLang="zh-CN" dirty="0">
                <a:solidFill>
                  <a:srgbClr val="000000"/>
                </a:solidFill>
                <a:cs typeface="+mn-ea"/>
                <a:sym typeface="+mn-lt"/>
              </a:rPr>
              <a:t>,</a:t>
            </a:r>
            <a:r>
              <a:rPr lang="zh-CN" altLang="en-US" dirty="0">
                <a:solidFill>
                  <a:srgbClr val="000000"/>
                </a:solidFill>
                <a:cs typeface="+mn-ea"/>
                <a:sym typeface="+mn-lt"/>
              </a:rPr>
              <a:t>以饱满的生命力</a:t>
            </a:r>
            <a:r>
              <a:rPr lang="en-US" altLang="zh-CN" dirty="0">
                <a:solidFill>
                  <a:srgbClr val="000000"/>
                </a:solidFill>
                <a:cs typeface="+mn-ea"/>
                <a:sym typeface="+mn-lt"/>
              </a:rPr>
              <a:t>,</a:t>
            </a:r>
            <a:r>
              <a:rPr lang="zh-CN" altLang="en-US" dirty="0">
                <a:solidFill>
                  <a:srgbClr val="000000"/>
                </a:solidFill>
                <a:cs typeface="+mn-ea"/>
                <a:sym typeface="+mn-lt"/>
              </a:rPr>
              <a:t>投身到建设祖国的伟大的事业中去</a:t>
            </a:r>
            <a:r>
              <a:rPr lang="en-US" altLang="zh-CN" dirty="0">
                <a:solidFill>
                  <a:srgbClr val="000000"/>
                </a:solidFill>
                <a:cs typeface="+mn-ea"/>
                <a:sym typeface="+mn-lt"/>
              </a:rPr>
              <a:t>,</a:t>
            </a:r>
            <a:r>
              <a:rPr lang="zh-CN" altLang="en-US" dirty="0">
                <a:solidFill>
                  <a:srgbClr val="000000"/>
                </a:solidFill>
                <a:cs typeface="+mn-ea"/>
                <a:sym typeface="+mn-lt"/>
              </a:rPr>
              <a:t>让自己的生命更加绚丽多彩。</a:t>
            </a:r>
          </a:p>
        </p:txBody>
      </p:sp>
    </p:spTree>
    <p:custDataLst>
      <p:tags r:id="rId1"/>
    </p:custDataLst>
    <p:extLst>
      <p:ext uri="{BB962C8B-B14F-4D97-AF65-F5344CB8AC3E}">
        <p14:creationId xmlns:p14="http://schemas.microsoft.com/office/powerpoint/2010/main" val="251029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dirty="0">
                <a:solidFill>
                  <a:srgbClr val="000000">
                    <a:lumMod val="95000"/>
                    <a:lumOff val="5000"/>
                  </a:srgbClr>
                </a:solidFill>
                <a:cs typeface="+mn-ea"/>
                <a:sym typeface="+mn-lt"/>
              </a:rPr>
              <a:t>学后感悟</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43019" name="TextBox 11"/>
          <p:cNvSpPr txBox="1">
            <a:spLocks noChangeArrowheads="1"/>
          </p:cNvSpPr>
          <p:nvPr/>
        </p:nvSpPr>
        <p:spPr bwMode="auto">
          <a:xfrm>
            <a:off x="666274" y="2022158"/>
            <a:ext cx="7855268" cy="89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sz="1500" dirty="0">
                <a:solidFill>
                  <a:srgbClr val="FF0000"/>
                </a:solidFill>
                <a:cs typeface="+mn-ea"/>
                <a:sym typeface="+mn-lt"/>
              </a:rPr>
              <a:t>感悟①：</a:t>
            </a:r>
            <a:endParaRPr lang="en-US" altLang="zh-CN" sz="1500" dirty="0">
              <a:solidFill>
                <a:srgbClr val="FF0000"/>
              </a:solidFill>
              <a:cs typeface="+mn-ea"/>
              <a:sym typeface="+mn-lt"/>
            </a:endParaRPr>
          </a:p>
          <a:p>
            <a:pPr defTabSz="685783" eaLnBrk="0" hangingPunct="0">
              <a:lnSpc>
                <a:spcPct val="120000"/>
              </a:lnSpc>
            </a:pPr>
            <a:r>
              <a:rPr lang="zh-CN" altLang="en-US" sz="1500" dirty="0">
                <a:solidFill>
                  <a:srgbClr val="000000"/>
                </a:solidFill>
                <a:cs typeface="+mn-ea"/>
                <a:sym typeface="+mn-lt"/>
              </a:rPr>
              <a:t>    人生会遇到许多困难和挫折，我们每个人都应该像紫藤萝一样，以旺盛的生命力，投身到生命的长河中去，在闪光的生命河流中奋力航行。</a:t>
            </a:r>
          </a:p>
        </p:txBody>
      </p:sp>
      <p:sp>
        <p:nvSpPr>
          <p:cNvPr id="43020" name="TextBox 12"/>
          <p:cNvSpPr txBox="1">
            <a:spLocks noChangeArrowheads="1"/>
          </p:cNvSpPr>
          <p:nvPr/>
        </p:nvSpPr>
        <p:spPr bwMode="auto">
          <a:xfrm>
            <a:off x="666275" y="3102293"/>
            <a:ext cx="7854315" cy="89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sz="1500" dirty="0">
                <a:solidFill>
                  <a:srgbClr val="FF0000"/>
                </a:solidFill>
                <a:cs typeface="+mn-ea"/>
                <a:sym typeface="+mn-lt"/>
              </a:rPr>
              <a:t>感悟②：</a:t>
            </a:r>
            <a:endParaRPr lang="en-US" altLang="zh-CN" sz="1500" dirty="0">
              <a:solidFill>
                <a:srgbClr val="FF0000"/>
              </a:solidFill>
              <a:cs typeface="+mn-ea"/>
              <a:sym typeface="+mn-lt"/>
            </a:endParaRPr>
          </a:p>
          <a:p>
            <a:pPr defTabSz="685783" eaLnBrk="0" hangingPunct="0">
              <a:lnSpc>
                <a:spcPct val="120000"/>
              </a:lnSpc>
            </a:pPr>
            <a:r>
              <a:rPr lang="zh-CN" altLang="en-US" sz="1500" dirty="0">
                <a:solidFill>
                  <a:srgbClr val="000000"/>
                </a:solidFill>
                <a:cs typeface="+mn-ea"/>
                <a:sym typeface="+mn-lt"/>
              </a:rPr>
              <a:t>    有人喜欢富贵的牡丹，有人关注出淤泥而不染的荷花，还有人赞美傲霜斗雪的腊梅。然而虽平凡柔弱，却有生命的尊严和蓬勃生机的紫藤萝花更值得人们学习。</a:t>
            </a:r>
          </a:p>
        </p:txBody>
      </p:sp>
    </p:spTree>
    <p:custDataLst>
      <p:tags r:id="rId1"/>
    </p:custDataLst>
    <p:extLst>
      <p:ext uri="{BB962C8B-B14F-4D97-AF65-F5344CB8AC3E}">
        <p14:creationId xmlns:p14="http://schemas.microsoft.com/office/powerpoint/2010/main" val="38449933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板书设计</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49105" y="803434"/>
            <a:ext cx="1207294" cy="1593056"/>
          </a:xfrm>
          <a:prstGeom prst="rect">
            <a:avLst/>
          </a:prstGeom>
        </p:spPr>
      </p:pic>
      <p:sp>
        <p:nvSpPr>
          <p:cNvPr id="46085" name="TextBox 5"/>
          <p:cNvSpPr txBox="1">
            <a:spLocks noChangeArrowheads="1"/>
          </p:cNvSpPr>
          <p:nvPr/>
        </p:nvSpPr>
        <p:spPr bwMode="auto">
          <a:xfrm>
            <a:off x="1208756" y="2129671"/>
            <a:ext cx="415496" cy="122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68579" tIns="34289" rIns="68579" bIns="34289">
            <a:spAutoFit/>
          </a:bodyPr>
          <a:lstStyle/>
          <a:p>
            <a:pPr defTabSz="685783"/>
            <a:r>
              <a:rPr lang="zh-CN" altLang="en-US">
                <a:solidFill>
                  <a:srgbClr val="0D0D0D"/>
                </a:solidFill>
                <a:cs typeface="+mn-ea"/>
                <a:sym typeface="+mn-lt"/>
              </a:rPr>
              <a:t>紫藤萝瀑布</a:t>
            </a:r>
          </a:p>
        </p:txBody>
      </p:sp>
      <p:sp>
        <p:nvSpPr>
          <p:cNvPr id="7" name="左大括号 6"/>
          <p:cNvSpPr/>
          <p:nvPr/>
        </p:nvSpPr>
        <p:spPr>
          <a:xfrm>
            <a:off x="1744504" y="1976023"/>
            <a:ext cx="220266" cy="1365349"/>
          </a:xfrm>
          <a:prstGeom prst="leftBrace">
            <a:avLst>
              <a:gd name="adj1" fmla="val 31627"/>
              <a:gd name="adj2" fmla="val 50000"/>
            </a:avLst>
          </a:prstGeom>
        </p:spPr>
        <p:style>
          <a:lnRef idx="2">
            <a:schemeClr val="dk1"/>
          </a:lnRef>
          <a:fillRef idx="0">
            <a:schemeClr val="dk1"/>
          </a:fillRef>
          <a:effectRef idx="1">
            <a:schemeClr val="dk1"/>
          </a:effectRef>
          <a:fontRef idx="minor">
            <a:schemeClr val="tx1"/>
          </a:fontRef>
        </p:style>
        <p:txBody>
          <a:bodyPr lIns="68579" tIns="34289" rIns="68579" bIns="34289" anchor="ctr"/>
          <a:lstStyle/>
          <a:p>
            <a:pPr algn="ctr" defTabSz="685783">
              <a:defRPr/>
            </a:pPr>
            <a:endParaRPr lang="zh-CN" altLang="en-US">
              <a:solidFill>
                <a:srgbClr val="000000">
                  <a:lumMod val="95000"/>
                  <a:lumOff val="5000"/>
                </a:srgbClr>
              </a:solidFill>
              <a:cs typeface="+mn-ea"/>
              <a:sym typeface="+mn-lt"/>
            </a:endParaRPr>
          </a:p>
        </p:txBody>
      </p:sp>
      <p:sp>
        <p:nvSpPr>
          <p:cNvPr id="46087" name="TextBox 7"/>
          <p:cNvSpPr txBox="1">
            <a:spLocks noChangeArrowheads="1"/>
          </p:cNvSpPr>
          <p:nvPr/>
        </p:nvSpPr>
        <p:spPr bwMode="auto">
          <a:xfrm>
            <a:off x="2187894" y="1748313"/>
            <a:ext cx="4065746" cy="1974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a:lnSpc>
                <a:spcPct val="120000"/>
              </a:lnSpc>
              <a:spcBef>
                <a:spcPts val="1500"/>
              </a:spcBef>
            </a:pPr>
            <a:r>
              <a:rPr lang="zh-CN" altLang="en-US">
                <a:solidFill>
                  <a:srgbClr val="0D0D0D"/>
                </a:solidFill>
                <a:cs typeface="+mn-ea"/>
                <a:sym typeface="+mn-lt"/>
              </a:rPr>
              <a:t>赏花：整体→局部  化静为动</a:t>
            </a:r>
          </a:p>
          <a:p>
            <a:pPr defTabSz="685783">
              <a:lnSpc>
                <a:spcPct val="120000"/>
              </a:lnSpc>
            </a:pPr>
            <a:r>
              <a:rPr lang="zh-CN" altLang="en-US">
                <a:solidFill>
                  <a:srgbClr val="0D0D0D"/>
                </a:solidFill>
                <a:cs typeface="+mn-ea"/>
                <a:sym typeface="+mn-lt"/>
              </a:rPr>
              <a:t>            多感官互通  物我交融</a:t>
            </a:r>
            <a:endParaRPr lang="en-US" altLang="zh-CN">
              <a:solidFill>
                <a:srgbClr val="0D0D0D"/>
              </a:solidFill>
              <a:cs typeface="+mn-ea"/>
              <a:sym typeface="+mn-lt"/>
            </a:endParaRPr>
          </a:p>
          <a:p>
            <a:pPr defTabSz="685783">
              <a:lnSpc>
                <a:spcPct val="120000"/>
              </a:lnSpc>
              <a:spcBef>
                <a:spcPts val="1500"/>
              </a:spcBef>
            </a:pPr>
            <a:r>
              <a:rPr lang="zh-CN" altLang="en-US">
                <a:solidFill>
                  <a:srgbClr val="0D0D0D"/>
                </a:solidFill>
                <a:cs typeface="+mn-ea"/>
                <a:sym typeface="+mn-lt"/>
              </a:rPr>
              <a:t>忆花：遭遇不幸，又现生机→象征</a:t>
            </a:r>
            <a:endParaRPr lang="en-US" altLang="zh-CN">
              <a:solidFill>
                <a:srgbClr val="0D0D0D"/>
              </a:solidFill>
              <a:cs typeface="+mn-ea"/>
              <a:sym typeface="+mn-lt"/>
            </a:endParaRPr>
          </a:p>
          <a:p>
            <a:pPr defTabSz="685783">
              <a:lnSpc>
                <a:spcPct val="120000"/>
              </a:lnSpc>
              <a:spcBef>
                <a:spcPts val="3000"/>
              </a:spcBef>
            </a:pPr>
            <a:r>
              <a:rPr lang="zh-CN" altLang="en-US">
                <a:solidFill>
                  <a:srgbClr val="0D0D0D"/>
                </a:solidFill>
                <a:cs typeface="+mn-ea"/>
                <a:sym typeface="+mn-lt"/>
              </a:rPr>
              <a:t>悟花：生命永恒，美好顽强</a:t>
            </a:r>
          </a:p>
        </p:txBody>
      </p:sp>
      <p:sp>
        <p:nvSpPr>
          <p:cNvPr id="4" name="左大括号 3"/>
          <p:cNvSpPr/>
          <p:nvPr/>
        </p:nvSpPr>
        <p:spPr>
          <a:xfrm flipH="1">
            <a:off x="6061711" y="1819751"/>
            <a:ext cx="191929" cy="1678305"/>
          </a:xfrm>
          <a:prstGeom prst="leftBrace">
            <a:avLst>
              <a:gd name="adj1" fmla="val 24711"/>
              <a:gd name="adj2" fmla="val 50000"/>
            </a:avLst>
          </a:prstGeom>
        </p:spPr>
        <p:style>
          <a:lnRef idx="2">
            <a:schemeClr val="dk1"/>
          </a:lnRef>
          <a:fillRef idx="0">
            <a:schemeClr val="dk1"/>
          </a:fillRef>
          <a:effectRef idx="1">
            <a:schemeClr val="dk1"/>
          </a:effectRef>
          <a:fontRef idx="minor">
            <a:schemeClr val="tx1"/>
          </a:fontRef>
        </p:style>
        <p:txBody>
          <a:bodyPr lIns="68579" tIns="34289" rIns="68579" bIns="34289" anchor="ctr"/>
          <a:lstStyle/>
          <a:p>
            <a:pPr algn="ctr" defTabSz="685783">
              <a:defRPr/>
            </a:pPr>
            <a:endParaRPr lang="zh-CN" altLang="en-US">
              <a:solidFill>
                <a:srgbClr val="000000">
                  <a:lumMod val="95000"/>
                  <a:lumOff val="5000"/>
                </a:srgbClr>
              </a:solidFill>
              <a:cs typeface="+mn-ea"/>
              <a:sym typeface="+mn-lt"/>
            </a:endParaRPr>
          </a:p>
        </p:txBody>
      </p:sp>
      <p:sp>
        <p:nvSpPr>
          <p:cNvPr id="46089" name="TextBox 9"/>
          <p:cNvSpPr txBox="1">
            <a:spLocks noChangeArrowheads="1"/>
          </p:cNvSpPr>
          <p:nvPr/>
        </p:nvSpPr>
        <p:spPr bwMode="auto">
          <a:xfrm flipH="1">
            <a:off x="6346507" y="2474597"/>
            <a:ext cx="2004060"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a:r>
              <a:rPr lang="zh-CN" altLang="en-US">
                <a:solidFill>
                  <a:srgbClr val="FF0000"/>
                </a:solidFill>
                <a:cs typeface="+mn-ea"/>
                <a:sym typeface="+mn-lt"/>
              </a:rPr>
              <a:t>珍惜生活热爱生命</a:t>
            </a:r>
          </a:p>
        </p:txBody>
      </p:sp>
      <p:cxnSp>
        <p:nvCxnSpPr>
          <p:cNvPr id="5" name="直接箭头连接符 4"/>
          <p:cNvCxnSpPr/>
          <p:nvPr/>
        </p:nvCxnSpPr>
        <p:spPr>
          <a:xfrm flipH="1">
            <a:off x="2537462" y="2129850"/>
            <a:ext cx="7144" cy="34468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直接箭头连接符 11"/>
          <p:cNvCxnSpPr/>
          <p:nvPr/>
        </p:nvCxnSpPr>
        <p:spPr>
          <a:xfrm>
            <a:off x="2537222" y="2967217"/>
            <a:ext cx="0" cy="29468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ustDataLst>
      <p:tags r:id="rId1"/>
    </p:custDataLst>
    <p:extLst>
      <p:ext uri="{BB962C8B-B14F-4D97-AF65-F5344CB8AC3E}">
        <p14:creationId xmlns:p14="http://schemas.microsoft.com/office/powerpoint/2010/main" val="15867271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4188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62440"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en-US" sz="2400" dirty="0">
                <a:solidFill>
                  <a:srgbClr val="000000">
                    <a:lumMod val="95000"/>
                    <a:lumOff val="5000"/>
                  </a:srgbClr>
                </a:solidFill>
                <a:cs typeface="+mn-ea"/>
                <a:sym typeface="+mn-lt"/>
              </a:rPr>
              <a:t>背景资料</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5" name="文本框 4"/>
          <p:cNvSpPr txBox="1"/>
          <p:nvPr/>
        </p:nvSpPr>
        <p:spPr>
          <a:xfrm>
            <a:off x="723425" y="1737361"/>
            <a:ext cx="7697153" cy="2283143"/>
          </a:xfrm>
          <a:prstGeom prst="rect">
            <a:avLst/>
          </a:prstGeom>
          <a:noFill/>
        </p:spPr>
        <p:txBody>
          <a:bodyPr wrap="square" lIns="68579" tIns="34289" rIns="68579" bIns="34289" rtlCol="0" anchor="t">
            <a:spAutoFit/>
          </a:bodyPr>
          <a:lstStyle/>
          <a:p>
            <a:pPr indent="457189" defTabSz="685783" eaLnBrk="0" hangingPunct="0">
              <a:lnSpc>
                <a:spcPct val="160000"/>
              </a:lnSpc>
              <a:extLst>
                <a:ext uri="{35155182-B16C-46BC-9424-99874614C6A1}">
                  <wpsdc:indentchars xmlns:wpsdc="http://www.wps.cn/officeDocument/2017/drawingmlCustomData" xmlns="" val="200" checksum="4158780845"/>
                </a:ext>
              </a:extLst>
            </a:pPr>
            <a:r>
              <a:rPr lang="zh-CN" altLang="en-US" dirty="0">
                <a:solidFill>
                  <a:srgbClr val="000000"/>
                </a:solidFill>
                <a:cs typeface="+mn-ea"/>
                <a:sym typeface="+mn-lt"/>
              </a:rPr>
              <a:t>这篇散文写于</a:t>
            </a:r>
            <a:r>
              <a:rPr lang="en-US" altLang="zh-CN" dirty="0">
                <a:solidFill>
                  <a:srgbClr val="000000"/>
                </a:solidFill>
                <a:cs typeface="+mn-ea"/>
                <a:sym typeface="+mn-lt"/>
              </a:rPr>
              <a:t>1982</a:t>
            </a:r>
            <a:r>
              <a:rPr lang="zh-CN" altLang="en-US" dirty="0">
                <a:solidFill>
                  <a:srgbClr val="000000"/>
                </a:solidFill>
                <a:cs typeface="+mn-ea"/>
                <a:sym typeface="+mn-lt"/>
              </a:rPr>
              <a:t>年</a:t>
            </a:r>
            <a:r>
              <a:rPr lang="en-US" altLang="zh-CN" dirty="0">
                <a:solidFill>
                  <a:srgbClr val="000000"/>
                </a:solidFill>
                <a:cs typeface="+mn-ea"/>
                <a:sym typeface="+mn-lt"/>
              </a:rPr>
              <a:t>5</a:t>
            </a:r>
            <a:r>
              <a:rPr lang="zh-CN" altLang="en-US" dirty="0">
                <a:solidFill>
                  <a:srgbClr val="000000"/>
                </a:solidFill>
                <a:cs typeface="+mn-ea"/>
                <a:sym typeface="+mn-lt"/>
              </a:rPr>
              <a:t>月。写作此文时，作者的小弟身患绝症。同时</a:t>
            </a:r>
            <a:r>
              <a:rPr lang="en-US" altLang="zh-CN" dirty="0">
                <a:solidFill>
                  <a:srgbClr val="000000"/>
                </a:solidFill>
                <a:cs typeface="+mn-ea"/>
                <a:sym typeface="+mn-lt"/>
              </a:rPr>
              <a:t>,</a:t>
            </a:r>
            <a:r>
              <a:rPr lang="zh-CN" altLang="en-US" dirty="0">
                <a:solidFill>
                  <a:srgbClr val="000000"/>
                </a:solidFill>
                <a:cs typeface="+mn-ea"/>
                <a:sym typeface="+mn-lt"/>
              </a:rPr>
              <a:t>“十年浩劫”给作者的家庭带来了巨大的磨难。作者内心伤痛</a:t>
            </a:r>
            <a:r>
              <a:rPr lang="en-US" altLang="zh-CN" dirty="0">
                <a:solidFill>
                  <a:srgbClr val="000000"/>
                </a:solidFill>
                <a:cs typeface="+mn-ea"/>
                <a:sym typeface="+mn-lt"/>
              </a:rPr>
              <a:t>,</a:t>
            </a:r>
            <a:r>
              <a:rPr lang="zh-CN" altLang="en-US" dirty="0">
                <a:solidFill>
                  <a:srgbClr val="000000"/>
                </a:solidFill>
                <a:cs typeface="+mn-ea"/>
                <a:sym typeface="+mn-lt"/>
              </a:rPr>
              <a:t>偶然看见一树盛开的紫藤萝花</a:t>
            </a:r>
            <a:r>
              <a:rPr lang="en-US" altLang="zh-CN" dirty="0">
                <a:solidFill>
                  <a:srgbClr val="000000"/>
                </a:solidFill>
                <a:cs typeface="+mn-ea"/>
                <a:sym typeface="+mn-lt"/>
              </a:rPr>
              <a:t>,</a:t>
            </a:r>
            <a:r>
              <a:rPr lang="zh-CN" altLang="en-US" dirty="0">
                <a:solidFill>
                  <a:srgbClr val="000000"/>
                </a:solidFill>
                <a:cs typeface="+mn-ea"/>
                <a:sym typeface="+mn-lt"/>
              </a:rPr>
              <a:t>回想从花儿稀落到毁掉再到如今繁花似锦的情景</a:t>
            </a:r>
            <a:r>
              <a:rPr lang="en-US" altLang="zh-CN" dirty="0">
                <a:solidFill>
                  <a:srgbClr val="000000"/>
                </a:solidFill>
                <a:cs typeface="+mn-ea"/>
                <a:sym typeface="+mn-lt"/>
              </a:rPr>
              <a:t>,</a:t>
            </a:r>
            <a:r>
              <a:rPr lang="zh-CN" altLang="en-US" dirty="0">
                <a:solidFill>
                  <a:srgbClr val="000000"/>
                </a:solidFill>
                <a:cs typeface="+mn-ea"/>
                <a:sym typeface="+mn-lt"/>
              </a:rPr>
              <a:t>悟到“花和人都会遇到各种各样的不幸</a:t>
            </a:r>
            <a:r>
              <a:rPr lang="en-US" altLang="zh-CN" dirty="0">
                <a:solidFill>
                  <a:srgbClr val="000000"/>
                </a:solidFill>
                <a:cs typeface="+mn-ea"/>
                <a:sym typeface="+mn-lt"/>
              </a:rPr>
              <a:t>,</a:t>
            </a:r>
            <a:r>
              <a:rPr lang="zh-CN" altLang="en-US" dirty="0">
                <a:solidFill>
                  <a:srgbClr val="000000"/>
                </a:solidFill>
                <a:cs typeface="+mn-ea"/>
                <a:sym typeface="+mn-lt"/>
              </a:rPr>
              <a:t>但是生命的长河是无止境的”。这就是说</a:t>
            </a:r>
            <a:r>
              <a:rPr lang="en-US" altLang="zh-CN" dirty="0">
                <a:solidFill>
                  <a:srgbClr val="000000"/>
                </a:solidFill>
                <a:cs typeface="+mn-ea"/>
                <a:sym typeface="+mn-lt"/>
              </a:rPr>
              <a:t>,</a:t>
            </a:r>
            <a:r>
              <a:rPr lang="zh-CN" altLang="en-US" dirty="0">
                <a:solidFill>
                  <a:srgbClr val="000000"/>
                </a:solidFill>
                <a:cs typeface="+mn-ea"/>
                <a:sym typeface="+mn-lt"/>
              </a:rPr>
              <a:t>遭遇不幸的时候</a:t>
            </a:r>
            <a:r>
              <a:rPr lang="en-US" altLang="zh-CN" dirty="0">
                <a:solidFill>
                  <a:srgbClr val="000000"/>
                </a:solidFill>
                <a:cs typeface="+mn-ea"/>
                <a:sym typeface="+mn-lt"/>
              </a:rPr>
              <a:t>,</a:t>
            </a:r>
            <a:r>
              <a:rPr lang="zh-CN" altLang="en-US" dirty="0">
                <a:solidFill>
                  <a:srgbClr val="000000"/>
                </a:solidFill>
                <a:cs typeface="+mn-ea"/>
                <a:sym typeface="+mn-lt"/>
              </a:rPr>
              <a:t>我们不能被厄运压倒</a:t>
            </a:r>
            <a:r>
              <a:rPr lang="en-US" altLang="zh-CN" dirty="0">
                <a:solidFill>
                  <a:srgbClr val="000000"/>
                </a:solidFill>
                <a:cs typeface="+mn-ea"/>
                <a:sym typeface="+mn-lt"/>
              </a:rPr>
              <a:t>,</a:t>
            </a:r>
            <a:r>
              <a:rPr lang="zh-CN" altLang="en-US" dirty="0">
                <a:solidFill>
                  <a:srgbClr val="000000"/>
                </a:solidFill>
                <a:cs typeface="+mn-ea"/>
                <a:sym typeface="+mn-lt"/>
              </a:rPr>
              <a:t>要对生命的长久保持坚定的信念。</a:t>
            </a:r>
            <a:endParaRPr lang="zh-CN" altLang="en-US" dirty="0">
              <a:solidFill>
                <a:srgbClr val="000000">
                  <a:lumMod val="95000"/>
                  <a:lumOff val="5000"/>
                </a:srgbClr>
              </a:solidFill>
              <a:cs typeface="+mn-ea"/>
              <a:sym typeface="+mn-lt"/>
            </a:endParaRPr>
          </a:p>
        </p:txBody>
      </p:sp>
    </p:spTree>
    <p:custDataLst>
      <p:tags r:id="rId1"/>
    </p:custDataLst>
    <p:extLst>
      <p:ext uri="{BB962C8B-B14F-4D97-AF65-F5344CB8AC3E}">
        <p14:creationId xmlns:p14="http://schemas.microsoft.com/office/powerpoint/2010/main" val="143735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62440"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dirty="0">
                <a:solidFill>
                  <a:srgbClr val="000000">
                    <a:lumMod val="95000"/>
                    <a:lumOff val="5000"/>
                  </a:srgbClr>
                </a:solidFill>
                <a:cs typeface="+mn-ea"/>
                <a:sym typeface="+mn-lt"/>
              </a:rPr>
              <a:t>字词学习</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24" name="矩形 21"/>
          <p:cNvSpPr>
            <a:spLocks noChangeArrowheads="1"/>
          </p:cNvSpPr>
          <p:nvPr/>
        </p:nvSpPr>
        <p:spPr bwMode="auto">
          <a:xfrm>
            <a:off x="7759066" y="2375239"/>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凝</a:t>
            </a:r>
            <a:r>
              <a:rPr lang="zh-CN" altLang="en-US" sz="1500">
                <a:solidFill>
                  <a:srgbClr val="000000"/>
                </a:solidFill>
                <a:cs typeface="+mn-ea"/>
                <a:sym typeface="+mn-lt"/>
              </a:rPr>
              <a:t>望</a:t>
            </a:r>
          </a:p>
        </p:txBody>
      </p:sp>
      <p:sp>
        <p:nvSpPr>
          <p:cNvPr id="35" name="矩形 34"/>
          <p:cNvSpPr>
            <a:spLocks noChangeArrowheads="1"/>
          </p:cNvSpPr>
          <p:nvPr/>
        </p:nvSpPr>
        <p:spPr bwMode="auto">
          <a:xfrm>
            <a:off x="2532698" y="2396669"/>
            <a:ext cx="3276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穗</a:t>
            </a:r>
          </a:p>
        </p:txBody>
      </p:sp>
      <p:sp>
        <p:nvSpPr>
          <p:cNvPr id="36" name="矩形 15"/>
          <p:cNvSpPr>
            <a:spLocks noChangeArrowheads="1"/>
          </p:cNvSpPr>
          <p:nvPr/>
        </p:nvSpPr>
        <p:spPr bwMode="auto">
          <a:xfrm>
            <a:off x="3118010" y="2396669"/>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伫</a:t>
            </a:r>
            <a:r>
              <a:rPr lang="zh-CN" altLang="en-US" sz="1500">
                <a:solidFill>
                  <a:srgbClr val="000000"/>
                </a:solidFill>
                <a:cs typeface="+mn-ea"/>
                <a:sym typeface="+mn-lt"/>
              </a:rPr>
              <a:t>立</a:t>
            </a:r>
          </a:p>
        </p:txBody>
      </p:sp>
      <p:sp>
        <p:nvSpPr>
          <p:cNvPr id="37" name="矩形 17"/>
          <p:cNvSpPr>
            <a:spLocks noChangeArrowheads="1"/>
          </p:cNvSpPr>
          <p:nvPr/>
        </p:nvSpPr>
        <p:spPr bwMode="auto">
          <a:xfrm>
            <a:off x="4669632" y="2396669"/>
            <a:ext cx="899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000000"/>
                </a:solidFill>
                <a:cs typeface="+mn-ea"/>
                <a:sym typeface="+mn-lt"/>
              </a:rPr>
              <a:t>盘</a:t>
            </a:r>
            <a:r>
              <a:rPr lang="zh-CN" altLang="en-US" sz="1500">
                <a:solidFill>
                  <a:srgbClr val="FF0000"/>
                </a:solidFill>
                <a:cs typeface="+mn-ea"/>
                <a:sym typeface="+mn-lt"/>
              </a:rPr>
              <a:t>虬</a:t>
            </a:r>
            <a:r>
              <a:rPr lang="zh-CN" altLang="en-US" sz="1500">
                <a:solidFill>
                  <a:srgbClr val="000000"/>
                </a:solidFill>
                <a:cs typeface="+mn-ea"/>
                <a:sym typeface="+mn-lt"/>
              </a:rPr>
              <a:t>卧龙</a:t>
            </a:r>
          </a:p>
        </p:txBody>
      </p:sp>
      <p:sp>
        <p:nvSpPr>
          <p:cNvPr id="38" name="矩形 19"/>
          <p:cNvSpPr>
            <a:spLocks noChangeArrowheads="1"/>
          </p:cNvSpPr>
          <p:nvPr/>
        </p:nvSpPr>
        <p:spPr bwMode="auto">
          <a:xfrm>
            <a:off x="1757365" y="2396670"/>
            <a:ext cx="52322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酝酿</a:t>
            </a:r>
          </a:p>
        </p:txBody>
      </p:sp>
      <p:sp>
        <p:nvSpPr>
          <p:cNvPr id="39" name="矩形 10"/>
          <p:cNvSpPr>
            <a:spLocks noChangeArrowheads="1"/>
          </p:cNvSpPr>
          <p:nvPr/>
        </p:nvSpPr>
        <p:spPr bwMode="auto">
          <a:xfrm>
            <a:off x="6983255" y="2396669"/>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绽</a:t>
            </a:r>
            <a:r>
              <a:rPr lang="zh-CN" altLang="en-US" sz="1500">
                <a:solidFill>
                  <a:srgbClr val="000000"/>
                </a:solidFill>
                <a:cs typeface="+mn-ea"/>
                <a:sym typeface="+mn-lt"/>
              </a:rPr>
              <a:t>放</a:t>
            </a:r>
          </a:p>
        </p:txBody>
      </p:sp>
      <p:sp>
        <p:nvSpPr>
          <p:cNvPr id="40" name="矩形 11"/>
          <p:cNvSpPr>
            <a:spLocks noChangeArrowheads="1"/>
          </p:cNvSpPr>
          <p:nvPr/>
        </p:nvSpPr>
        <p:spPr bwMode="auto">
          <a:xfrm>
            <a:off x="3893821" y="2396669"/>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迸</a:t>
            </a:r>
            <a:r>
              <a:rPr lang="zh-CN" altLang="en-US" sz="1500">
                <a:solidFill>
                  <a:srgbClr val="000000"/>
                </a:solidFill>
                <a:cs typeface="+mn-ea"/>
                <a:sym typeface="+mn-lt"/>
              </a:rPr>
              <a:t>溅</a:t>
            </a:r>
          </a:p>
        </p:txBody>
      </p:sp>
      <p:sp>
        <p:nvSpPr>
          <p:cNvPr id="41" name="矩形 13"/>
          <p:cNvSpPr>
            <a:spLocks noChangeArrowheads="1"/>
          </p:cNvSpPr>
          <p:nvPr/>
        </p:nvSpPr>
        <p:spPr bwMode="auto">
          <a:xfrm>
            <a:off x="6694171" y="3465791"/>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伶仃</a:t>
            </a:r>
          </a:p>
        </p:txBody>
      </p:sp>
      <p:sp>
        <p:nvSpPr>
          <p:cNvPr id="42" name="矩形 14"/>
          <p:cNvSpPr>
            <a:spLocks noChangeArrowheads="1"/>
          </p:cNvSpPr>
          <p:nvPr/>
        </p:nvSpPr>
        <p:spPr bwMode="auto">
          <a:xfrm>
            <a:off x="981552" y="2396669"/>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瀑</a:t>
            </a:r>
            <a:r>
              <a:rPr lang="zh-CN" altLang="en-US" sz="1500">
                <a:solidFill>
                  <a:srgbClr val="000000"/>
                </a:solidFill>
                <a:cs typeface="+mn-ea"/>
                <a:sym typeface="+mn-lt"/>
              </a:rPr>
              <a:t>布</a:t>
            </a:r>
          </a:p>
        </p:txBody>
      </p:sp>
      <p:sp>
        <p:nvSpPr>
          <p:cNvPr id="43" name="矩形 16"/>
          <p:cNvSpPr>
            <a:spLocks noChangeArrowheads="1"/>
          </p:cNvSpPr>
          <p:nvPr/>
        </p:nvSpPr>
        <p:spPr bwMode="auto">
          <a:xfrm>
            <a:off x="5826443" y="2396669"/>
            <a:ext cx="899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000000"/>
                </a:solidFill>
                <a:cs typeface="+mn-ea"/>
                <a:sym typeface="+mn-lt"/>
              </a:rPr>
              <a:t>忍俊不</a:t>
            </a:r>
            <a:r>
              <a:rPr lang="zh-CN" altLang="en-US" sz="1500">
                <a:solidFill>
                  <a:srgbClr val="FF0000"/>
                </a:solidFill>
                <a:cs typeface="+mn-ea"/>
                <a:sym typeface="+mn-lt"/>
              </a:rPr>
              <a:t>禁</a:t>
            </a:r>
          </a:p>
        </p:txBody>
      </p:sp>
      <p:sp>
        <p:nvSpPr>
          <p:cNvPr id="44" name="矩形 20"/>
          <p:cNvSpPr>
            <a:spLocks noChangeArrowheads="1"/>
          </p:cNvSpPr>
          <p:nvPr/>
        </p:nvSpPr>
        <p:spPr bwMode="auto">
          <a:xfrm>
            <a:off x="7760495" y="3465791"/>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挑</a:t>
            </a:r>
            <a:r>
              <a:rPr lang="zh-CN" altLang="en-US" sz="1500">
                <a:solidFill>
                  <a:srgbClr val="000000"/>
                </a:solidFill>
                <a:cs typeface="+mn-ea"/>
                <a:sym typeface="+mn-lt"/>
              </a:rPr>
              <a:t>逗</a:t>
            </a:r>
          </a:p>
        </p:txBody>
      </p:sp>
      <p:sp>
        <p:nvSpPr>
          <p:cNvPr id="9226" name="矩形 10"/>
          <p:cNvSpPr>
            <a:spLocks noChangeArrowheads="1"/>
          </p:cNvSpPr>
          <p:nvPr/>
        </p:nvSpPr>
        <p:spPr bwMode="auto">
          <a:xfrm>
            <a:off x="5627847" y="3465791"/>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000000"/>
                </a:solidFill>
                <a:cs typeface="+mn-ea"/>
                <a:sym typeface="+mn-lt"/>
              </a:rPr>
              <a:t>繁</a:t>
            </a:r>
            <a:r>
              <a:rPr lang="zh-CN" altLang="en-US" sz="1500">
                <a:solidFill>
                  <a:srgbClr val="FF0000"/>
                </a:solidFill>
                <a:cs typeface="+mn-ea"/>
                <a:sym typeface="+mn-lt"/>
              </a:rPr>
              <a:t>密</a:t>
            </a:r>
          </a:p>
        </p:txBody>
      </p:sp>
      <p:sp>
        <p:nvSpPr>
          <p:cNvPr id="9227" name="矩形 11"/>
          <p:cNvSpPr>
            <a:spLocks noChangeArrowheads="1"/>
          </p:cNvSpPr>
          <p:nvPr/>
        </p:nvSpPr>
        <p:spPr bwMode="auto">
          <a:xfrm>
            <a:off x="4561523" y="3465791"/>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FF0000"/>
                </a:solidFill>
                <a:cs typeface="+mn-ea"/>
                <a:sym typeface="+mn-lt"/>
              </a:rPr>
              <a:t>笼</a:t>
            </a:r>
            <a:r>
              <a:rPr lang="zh-CN" altLang="en-US" sz="1500">
                <a:solidFill>
                  <a:srgbClr val="000000"/>
                </a:solidFill>
                <a:cs typeface="+mn-ea"/>
                <a:sym typeface="+mn-lt"/>
              </a:rPr>
              <a:t>罩</a:t>
            </a:r>
          </a:p>
        </p:txBody>
      </p:sp>
      <p:sp>
        <p:nvSpPr>
          <p:cNvPr id="9228" name="矩形 12"/>
          <p:cNvSpPr>
            <a:spLocks noChangeArrowheads="1"/>
          </p:cNvSpPr>
          <p:nvPr/>
        </p:nvSpPr>
        <p:spPr bwMode="auto">
          <a:xfrm>
            <a:off x="3495200" y="3465791"/>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000000"/>
                </a:solidFill>
                <a:cs typeface="+mn-ea"/>
                <a:sym typeface="+mn-lt"/>
              </a:rPr>
              <a:t>枯</a:t>
            </a:r>
            <a:r>
              <a:rPr lang="zh-CN" altLang="en-US" sz="1500">
                <a:solidFill>
                  <a:srgbClr val="FF0000"/>
                </a:solidFill>
                <a:cs typeface="+mn-ea"/>
                <a:sym typeface="+mn-lt"/>
              </a:rPr>
              <a:t>槐</a:t>
            </a:r>
          </a:p>
        </p:txBody>
      </p:sp>
      <p:sp>
        <p:nvSpPr>
          <p:cNvPr id="9229" name="矩形 13"/>
          <p:cNvSpPr>
            <a:spLocks noChangeArrowheads="1"/>
          </p:cNvSpPr>
          <p:nvPr/>
        </p:nvSpPr>
        <p:spPr bwMode="auto">
          <a:xfrm>
            <a:off x="981552" y="3465791"/>
            <a:ext cx="518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000000"/>
                </a:solidFill>
                <a:cs typeface="+mn-ea"/>
                <a:sym typeface="+mn-lt"/>
              </a:rPr>
              <a:t>遗</a:t>
            </a:r>
            <a:r>
              <a:rPr lang="zh-CN" altLang="en-US" sz="1500">
                <a:solidFill>
                  <a:srgbClr val="FF0000"/>
                </a:solidFill>
                <a:cs typeface="+mn-ea"/>
                <a:sym typeface="+mn-lt"/>
              </a:rPr>
              <a:t>憾</a:t>
            </a:r>
          </a:p>
        </p:txBody>
      </p:sp>
      <p:sp>
        <p:nvSpPr>
          <p:cNvPr id="9230" name="矩形 14"/>
          <p:cNvSpPr>
            <a:spLocks noChangeArrowheads="1"/>
          </p:cNvSpPr>
          <p:nvPr/>
        </p:nvSpPr>
        <p:spPr bwMode="auto">
          <a:xfrm>
            <a:off x="2047876" y="3465791"/>
            <a:ext cx="899160"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zh-CN" altLang="en-US" sz="1500">
                <a:solidFill>
                  <a:srgbClr val="000000"/>
                </a:solidFill>
                <a:cs typeface="+mn-ea"/>
                <a:sym typeface="+mn-lt"/>
              </a:rPr>
              <a:t>仙露</a:t>
            </a:r>
            <a:r>
              <a:rPr lang="zh-CN" altLang="en-US" sz="1500">
                <a:solidFill>
                  <a:srgbClr val="FF0000"/>
                </a:solidFill>
                <a:cs typeface="+mn-ea"/>
                <a:sym typeface="+mn-lt"/>
              </a:rPr>
              <a:t>琼</a:t>
            </a:r>
            <a:r>
              <a:rPr lang="zh-CN" altLang="en-US" sz="1500">
                <a:solidFill>
                  <a:srgbClr val="000000"/>
                </a:solidFill>
                <a:cs typeface="+mn-ea"/>
                <a:sym typeface="+mn-lt"/>
              </a:rPr>
              <a:t>浆</a:t>
            </a:r>
          </a:p>
        </p:txBody>
      </p:sp>
      <p:sp>
        <p:nvSpPr>
          <p:cNvPr id="23" name="矩形 22"/>
          <p:cNvSpPr>
            <a:spLocks noChangeArrowheads="1"/>
          </p:cNvSpPr>
          <p:nvPr/>
        </p:nvSpPr>
        <p:spPr bwMode="auto">
          <a:xfrm>
            <a:off x="981551" y="2121934"/>
            <a:ext cx="330858"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pù</a:t>
            </a:r>
          </a:p>
        </p:txBody>
      </p:sp>
      <p:sp>
        <p:nvSpPr>
          <p:cNvPr id="25" name="矩形 24"/>
          <p:cNvSpPr>
            <a:spLocks noChangeArrowheads="1"/>
          </p:cNvSpPr>
          <p:nvPr/>
        </p:nvSpPr>
        <p:spPr bwMode="auto">
          <a:xfrm>
            <a:off x="6908483" y="2121934"/>
            <a:ext cx="487952"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zhàn</a:t>
            </a:r>
          </a:p>
        </p:txBody>
      </p:sp>
      <p:sp>
        <p:nvSpPr>
          <p:cNvPr id="26" name="矩形 25"/>
          <p:cNvSpPr>
            <a:spLocks noChangeArrowheads="1"/>
          </p:cNvSpPr>
          <p:nvPr/>
        </p:nvSpPr>
        <p:spPr bwMode="auto">
          <a:xfrm>
            <a:off x="3893820" y="2143365"/>
            <a:ext cx="515204"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bènɡ</a:t>
            </a:r>
          </a:p>
        </p:txBody>
      </p:sp>
      <p:sp>
        <p:nvSpPr>
          <p:cNvPr id="27" name="矩形 26"/>
          <p:cNvSpPr>
            <a:spLocks noChangeArrowheads="1"/>
          </p:cNvSpPr>
          <p:nvPr/>
        </p:nvSpPr>
        <p:spPr bwMode="auto">
          <a:xfrm>
            <a:off x="6329364" y="3212545"/>
            <a:ext cx="790920"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línɡ dīnɡ</a:t>
            </a:r>
          </a:p>
        </p:txBody>
      </p:sp>
      <p:sp>
        <p:nvSpPr>
          <p:cNvPr id="45" name="矩形 44"/>
          <p:cNvSpPr>
            <a:spLocks noChangeArrowheads="1"/>
          </p:cNvSpPr>
          <p:nvPr/>
        </p:nvSpPr>
        <p:spPr bwMode="auto">
          <a:xfrm>
            <a:off x="2448878" y="2143365"/>
            <a:ext cx="34368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suì</a:t>
            </a:r>
          </a:p>
        </p:txBody>
      </p:sp>
      <p:sp>
        <p:nvSpPr>
          <p:cNvPr id="46" name="矩形 45"/>
          <p:cNvSpPr>
            <a:spLocks noChangeArrowheads="1"/>
          </p:cNvSpPr>
          <p:nvPr/>
        </p:nvSpPr>
        <p:spPr bwMode="auto">
          <a:xfrm>
            <a:off x="3118009" y="2143365"/>
            <a:ext cx="402993"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zhù</a:t>
            </a:r>
          </a:p>
        </p:txBody>
      </p:sp>
      <p:sp>
        <p:nvSpPr>
          <p:cNvPr id="47" name="矩形 46"/>
          <p:cNvSpPr>
            <a:spLocks noChangeArrowheads="1"/>
          </p:cNvSpPr>
          <p:nvPr/>
        </p:nvSpPr>
        <p:spPr bwMode="auto">
          <a:xfrm>
            <a:off x="6240305" y="2121934"/>
            <a:ext cx="316431"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jīn</a:t>
            </a:r>
          </a:p>
        </p:txBody>
      </p:sp>
      <p:sp>
        <p:nvSpPr>
          <p:cNvPr id="48" name="矩形 47"/>
          <p:cNvSpPr>
            <a:spLocks noChangeArrowheads="1"/>
          </p:cNvSpPr>
          <p:nvPr/>
        </p:nvSpPr>
        <p:spPr bwMode="auto">
          <a:xfrm>
            <a:off x="4838701" y="2121934"/>
            <a:ext cx="372536"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qiú</a:t>
            </a:r>
          </a:p>
        </p:txBody>
      </p:sp>
      <p:sp>
        <p:nvSpPr>
          <p:cNvPr id="49" name="矩形 48"/>
          <p:cNvSpPr>
            <a:spLocks noChangeArrowheads="1"/>
          </p:cNvSpPr>
          <p:nvPr/>
        </p:nvSpPr>
        <p:spPr bwMode="auto">
          <a:xfrm>
            <a:off x="1499711" y="2143365"/>
            <a:ext cx="867864"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yùn niàng</a:t>
            </a:r>
          </a:p>
        </p:txBody>
      </p:sp>
      <p:sp>
        <p:nvSpPr>
          <p:cNvPr id="50" name="矩形 49"/>
          <p:cNvSpPr>
            <a:spLocks noChangeArrowheads="1"/>
          </p:cNvSpPr>
          <p:nvPr/>
        </p:nvSpPr>
        <p:spPr bwMode="auto">
          <a:xfrm>
            <a:off x="7713346" y="2121934"/>
            <a:ext cx="467114"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nínɡ</a:t>
            </a:r>
          </a:p>
        </p:txBody>
      </p:sp>
      <p:sp>
        <p:nvSpPr>
          <p:cNvPr id="51" name="矩形 50"/>
          <p:cNvSpPr>
            <a:spLocks noChangeArrowheads="1"/>
          </p:cNvSpPr>
          <p:nvPr/>
        </p:nvSpPr>
        <p:spPr bwMode="auto">
          <a:xfrm>
            <a:off x="7759065" y="3212545"/>
            <a:ext cx="420626"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tiǎo</a:t>
            </a:r>
          </a:p>
        </p:txBody>
      </p:sp>
      <p:sp>
        <p:nvSpPr>
          <p:cNvPr id="16" name="矩形 15"/>
          <p:cNvSpPr>
            <a:spLocks noChangeArrowheads="1"/>
          </p:cNvSpPr>
          <p:nvPr/>
        </p:nvSpPr>
        <p:spPr bwMode="auto">
          <a:xfrm>
            <a:off x="2170020" y="3212902"/>
            <a:ext cx="568102"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qiónɡ</a:t>
            </a:r>
          </a:p>
        </p:txBody>
      </p:sp>
      <p:sp>
        <p:nvSpPr>
          <p:cNvPr id="4" name="矩形 3"/>
          <p:cNvSpPr>
            <a:spLocks noChangeArrowheads="1"/>
          </p:cNvSpPr>
          <p:nvPr/>
        </p:nvSpPr>
        <p:spPr bwMode="auto">
          <a:xfrm>
            <a:off x="1034892" y="3212902"/>
            <a:ext cx="412611"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hàn</a:t>
            </a:r>
          </a:p>
        </p:txBody>
      </p:sp>
      <p:sp>
        <p:nvSpPr>
          <p:cNvPr id="6" name="矩形 5"/>
          <p:cNvSpPr>
            <a:spLocks noChangeArrowheads="1"/>
          </p:cNvSpPr>
          <p:nvPr/>
        </p:nvSpPr>
        <p:spPr bwMode="auto">
          <a:xfrm>
            <a:off x="5727130" y="3212903"/>
            <a:ext cx="324446"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mì</a:t>
            </a:r>
          </a:p>
        </p:txBody>
      </p:sp>
      <p:sp>
        <p:nvSpPr>
          <p:cNvPr id="7" name="矩形 6"/>
          <p:cNvSpPr>
            <a:spLocks noChangeArrowheads="1"/>
          </p:cNvSpPr>
          <p:nvPr/>
        </p:nvSpPr>
        <p:spPr bwMode="auto">
          <a:xfrm>
            <a:off x="4457925" y="3212902"/>
            <a:ext cx="470320"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lǒnɡ</a:t>
            </a:r>
          </a:p>
        </p:txBody>
      </p:sp>
      <p:sp>
        <p:nvSpPr>
          <p:cNvPr id="8" name="矩形 7"/>
          <p:cNvSpPr>
            <a:spLocks noChangeArrowheads="1"/>
          </p:cNvSpPr>
          <p:nvPr/>
        </p:nvSpPr>
        <p:spPr bwMode="auto">
          <a:xfrm>
            <a:off x="3495423" y="3212902"/>
            <a:ext cx="454290" cy="25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9" tIns="34289" rIns="68579" bIns="34289">
            <a:spAutoFit/>
          </a:bodyPr>
          <a:lstStyle/>
          <a:p>
            <a:pPr defTabSz="685783" eaLnBrk="0" hangingPunct="0"/>
            <a:r>
              <a:rPr lang="en-US" altLang="zh-CN" sz="1200">
                <a:solidFill>
                  <a:srgbClr val="C00000"/>
                </a:solidFill>
                <a:cs typeface="+mn-ea"/>
                <a:sym typeface="+mn-lt"/>
              </a:rPr>
              <a:t>huái</a:t>
            </a:r>
          </a:p>
        </p:txBody>
      </p:sp>
    </p:spTree>
    <p:custDataLst>
      <p:tags r:id="rId1"/>
    </p:custDataLst>
    <p:extLst>
      <p:ext uri="{BB962C8B-B14F-4D97-AF65-F5344CB8AC3E}">
        <p14:creationId xmlns:p14="http://schemas.microsoft.com/office/powerpoint/2010/main" val="1564575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字词学习</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grpSp>
        <p:nvGrpSpPr>
          <p:cNvPr id="5" name="组合 4"/>
          <p:cNvGrpSpPr/>
          <p:nvPr/>
        </p:nvGrpSpPr>
        <p:grpSpPr>
          <a:xfrm>
            <a:off x="1100139" y="1940243"/>
            <a:ext cx="1482567" cy="814864"/>
            <a:chOff x="2220" y="3114"/>
            <a:chExt cx="3113" cy="1711"/>
          </a:xfrm>
        </p:grpSpPr>
        <p:sp>
          <p:nvSpPr>
            <p:cNvPr id="12" name="左大括号 11"/>
            <p:cNvSpPr/>
            <p:nvPr/>
          </p:nvSpPr>
          <p:spPr>
            <a:xfrm>
              <a:off x="2953" y="3271"/>
              <a:ext cx="338" cy="135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defTabSz="685783">
                <a:defRPr/>
              </a:pPr>
              <a:endParaRPr lang="zh-CN" altLang="en-US" sz="1400" kern="0">
                <a:solidFill>
                  <a:srgbClr val="000000"/>
                </a:solidFill>
                <a:cs typeface="+mn-ea"/>
                <a:sym typeface="+mn-lt"/>
              </a:endParaRPr>
            </a:p>
          </p:txBody>
        </p:sp>
        <p:sp>
          <p:nvSpPr>
            <p:cNvPr id="13" name="矩形 12"/>
            <p:cNvSpPr>
              <a:spLocks noChangeArrowheads="1"/>
            </p:cNvSpPr>
            <p:nvPr/>
          </p:nvSpPr>
          <p:spPr bwMode="auto">
            <a:xfrm>
              <a:off x="3270" y="3114"/>
              <a:ext cx="98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en-US" altLang="zh-CN" sz="1200">
                  <a:solidFill>
                    <a:srgbClr val="000000"/>
                  </a:solidFill>
                  <a:cs typeface="+mn-ea"/>
                  <a:sym typeface="+mn-lt"/>
                </a:rPr>
                <a:t>tiǎo</a:t>
              </a:r>
            </a:p>
          </p:txBody>
        </p:sp>
        <p:sp>
          <p:nvSpPr>
            <p:cNvPr id="14" name="矩形 13"/>
            <p:cNvSpPr>
              <a:spLocks noChangeArrowheads="1"/>
            </p:cNvSpPr>
            <p:nvPr/>
          </p:nvSpPr>
          <p:spPr bwMode="auto">
            <a:xfrm>
              <a:off x="4299" y="3114"/>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挑战</a:t>
              </a:r>
            </a:p>
          </p:txBody>
        </p:sp>
        <p:sp>
          <p:nvSpPr>
            <p:cNvPr id="15" name="矩形 14"/>
            <p:cNvSpPr>
              <a:spLocks noChangeArrowheads="1"/>
            </p:cNvSpPr>
            <p:nvPr/>
          </p:nvSpPr>
          <p:spPr bwMode="auto">
            <a:xfrm>
              <a:off x="3270" y="4243"/>
              <a:ext cx="98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en-US" altLang="zh-CN" sz="1200">
                  <a:solidFill>
                    <a:srgbClr val="000000"/>
                  </a:solidFill>
                  <a:cs typeface="+mn-ea"/>
                  <a:sym typeface="+mn-lt"/>
                </a:rPr>
                <a:t>tiāo</a:t>
              </a:r>
            </a:p>
          </p:txBody>
        </p:sp>
        <p:sp>
          <p:nvSpPr>
            <p:cNvPr id="17" name="矩形 16"/>
            <p:cNvSpPr>
              <a:spLocks noChangeArrowheads="1"/>
            </p:cNvSpPr>
            <p:nvPr/>
          </p:nvSpPr>
          <p:spPr bwMode="auto">
            <a:xfrm>
              <a:off x="4254" y="4243"/>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挑选</a:t>
              </a:r>
            </a:p>
          </p:txBody>
        </p:sp>
        <p:sp>
          <p:nvSpPr>
            <p:cNvPr id="10255" name="矩形 33"/>
            <p:cNvSpPr>
              <a:spLocks noChangeArrowheads="1"/>
            </p:cNvSpPr>
            <p:nvPr/>
          </p:nvSpPr>
          <p:spPr bwMode="auto">
            <a:xfrm>
              <a:off x="2220" y="3645"/>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挑</a:t>
              </a:r>
            </a:p>
          </p:txBody>
        </p:sp>
      </p:grpSp>
      <p:grpSp>
        <p:nvGrpSpPr>
          <p:cNvPr id="18" name="组合 17"/>
          <p:cNvGrpSpPr/>
          <p:nvPr/>
        </p:nvGrpSpPr>
        <p:grpSpPr>
          <a:xfrm>
            <a:off x="1129187" y="3087051"/>
            <a:ext cx="1432083" cy="854868"/>
            <a:chOff x="7090" y="3092"/>
            <a:chExt cx="3007" cy="1795"/>
          </a:xfrm>
        </p:grpSpPr>
        <p:sp>
          <p:nvSpPr>
            <p:cNvPr id="19" name="左大括号 18"/>
            <p:cNvSpPr/>
            <p:nvPr/>
          </p:nvSpPr>
          <p:spPr>
            <a:xfrm>
              <a:off x="7652" y="3375"/>
              <a:ext cx="337" cy="135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defTabSz="685783">
                <a:defRPr/>
              </a:pPr>
              <a:endParaRPr lang="zh-CN" altLang="en-US" sz="1200" kern="0">
                <a:solidFill>
                  <a:srgbClr val="000000"/>
                </a:solidFill>
                <a:cs typeface="+mn-ea"/>
                <a:sym typeface="+mn-lt"/>
              </a:endParaRPr>
            </a:p>
          </p:txBody>
        </p:sp>
        <p:sp>
          <p:nvSpPr>
            <p:cNvPr id="20" name="矩形 19"/>
            <p:cNvSpPr>
              <a:spLocks noChangeArrowheads="1"/>
            </p:cNvSpPr>
            <p:nvPr/>
          </p:nvSpPr>
          <p:spPr bwMode="auto">
            <a:xfrm>
              <a:off x="7994" y="3092"/>
              <a:ext cx="109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en-US" altLang="zh-CN" sz="1200">
                  <a:solidFill>
                    <a:srgbClr val="000000"/>
                  </a:solidFill>
                  <a:cs typeface="+mn-ea"/>
                  <a:sym typeface="+mn-lt"/>
                </a:rPr>
                <a:t>rāng</a:t>
              </a:r>
            </a:p>
          </p:txBody>
        </p:sp>
        <p:sp>
          <p:nvSpPr>
            <p:cNvPr id="21" name="矩形 20"/>
            <p:cNvSpPr>
              <a:spLocks noChangeArrowheads="1"/>
            </p:cNvSpPr>
            <p:nvPr/>
          </p:nvSpPr>
          <p:spPr bwMode="auto">
            <a:xfrm>
              <a:off x="9018" y="3114"/>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嚷嚷</a:t>
              </a:r>
            </a:p>
          </p:txBody>
        </p:sp>
        <p:sp>
          <p:nvSpPr>
            <p:cNvPr id="22" name="矩形 21"/>
            <p:cNvSpPr>
              <a:spLocks noChangeArrowheads="1"/>
            </p:cNvSpPr>
            <p:nvPr/>
          </p:nvSpPr>
          <p:spPr bwMode="auto">
            <a:xfrm>
              <a:off x="7994" y="4283"/>
              <a:ext cx="109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en-US" altLang="zh-CN" sz="1200">
                  <a:solidFill>
                    <a:srgbClr val="000000"/>
                  </a:solidFill>
                  <a:cs typeface="+mn-ea"/>
                  <a:sym typeface="+mn-lt"/>
                </a:rPr>
                <a:t>rǎng</a:t>
              </a:r>
            </a:p>
          </p:txBody>
        </p:sp>
        <p:sp>
          <p:nvSpPr>
            <p:cNvPr id="28" name="矩形 27"/>
            <p:cNvSpPr>
              <a:spLocks noChangeArrowheads="1"/>
            </p:cNvSpPr>
            <p:nvPr/>
          </p:nvSpPr>
          <p:spPr bwMode="auto">
            <a:xfrm>
              <a:off x="9063" y="4305"/>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叫嚷</a:t>
              </a:r>
            </a:p>
          </p:txBody>
        </p:sp>
        <p:sp>
          <p:nvSpPr>
            <p:cNvPr id="10261" name="矩形 33"/>
            <p:cNvSpPr>
              <a:spLocks noChangeArrowheads="1"/>
            </p:cNvSpPr>
            <p:nvPr/>
          </p:nvSpPr>
          <p:spPr bwMode="auto">
            <a:xfrm>
              <a:off x="7090" y="3797"/>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嚷</a:t>
              </a:r>
            </a:p>
          </p:txBody>
        </p:sp>
      </p:grpSp>
      <p:grpSp>
        <p:nvGrpSpPr>
          <p:cNvPr id="29" name="组合 28"/>
          <p:cNvGrpSpPr/>
          <p:nvPr/>
        </p:nvGrpSpPr>
        <p:grpSpPr>
          <a:xfrm>
            <a:off x="3338989" y="1767841"/>
            <a:ext cx="1290162" cy="874395"/>
            <a:chOff x="951" y="2944"/>
            <a:chExt cx="2709" cy="1836"/>
          </a:xfrm>
        </p:grpSpPr>
        <p:sp>
          <p:nvSpPr>
            <p:cNvPr id="30" name="左大括号 29"/>
            <p:cNvSpPr/>
            <p:nvPr/>
          </p:nvSpPr>
          <p:spPr>
            <a:xfrm>
              <a:off x="951" y="3268"/>
              <a:ext cx="450" cy="135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defTabSz="685783">
                <a:defRPr/>
              </a:pPr>
              <a:endParaRPr lang="zh-CN" altLang="en-US" sz="1200" kern="0">
                <a:solidFill>
                  <a:srgbClr val="000000"/>
                </a:solidFill>
                <a:cs typeface="+mn-ea"/>
                <a:sym typeface="+mn-lt"/>
              </a:endParaRPr>
            </a:p>
          </p:txBody>
        </p:sp>
        <p:sp>
          <p:nvSpPr>
            <p:cNvPr id="11275" name="矩形 18"/>
            <p:cNvSpPr>
              <a:spLocks noChangeArrowheads="1"/>
            </p:cNvSpPr>
            <p:nvPr/>
          </p:nvSpPr>
          <p:spPr bwMode="auto">
            <a:xfrm>
              <a:off x="1353" y="2944"/>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瀑</a:t>
              </a:r>
            </a:p>
          </p:txBody>
        </p:sp>
        <p:sp>
          <p:nvSpPr>
            <p:cNvPr id="31" name="矩形 30"/>
            <p:cNvSpPr>
              <a:spLocks noChangeArrowheads="1"/>
            </p:cNvSpPr>
            <p:nvPr/>
          </p:nvSpPr>
          <p:spPr bwMode="auto">
            <a:xfrm>
              <a:off x="1872" y="2944"/>
              <a:ext cx="79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en-US" altLang="zh-CN" sz="1200">
                  <a:solidFill>
                    <a:srgbClr val="000000"/>
                  </a:solidFill>
                  <a:cs typeface="+mn-ea"/>
                  <a:sym typeface="+mn-lt"/>
                </a:rPr>
                <a:t>pù</a:t>
              </a:r>
            </a:p>
          </p:txBody>
        </p:sp>
        <p:sp>
          <p:nvSpPr>
            <p:cNvPr id="32" name="矩形 31"/>
            <p:cNvSpPr>
              <a:spLocks noChangeArrowheads="1"/>
            </p:cNvSpPr>
            <p:nvPr/>
          </p:nvSpPr>
          <p:spPr bwMode="auto">
            <a:xfrm>
              <a:off x="2626" y="2944"/>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zh-CN" altLang="en-US" sz="1200">
                  <a:solidFill>
                    <a:srgbClr val="000000"/>
                  </a:solidFill>
                  <a:cs typeface="+mn-ea"/>
                  <a:sym typeface="+mn-lt"/>
                </a:rPr>
                <a:t>瀑布</a:t>
              </a:r>
            </a:p>
          </p:txBody>
        </p:sp>
        <p:sp>
          <p:nvSpPr>
            <p:cNvPr id="11278" name="矩形 23"/>
            <p:cNvSpPr>
              <a:spLocks noChangeArrowheads="1"/>
            </p:cNvSpPr>
            <p:nvPr/>
          </p:nvSpPr>
          <p:spPr bwMode="auto">
            <a:xfrm>
              <a:off x="1353" y="4198"/>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曝</a:t>
              </a:r>
            </a:p>
          </p:txBody>
        </p:sp>
        <p:sp>
          <p:nvSpPr>
            <p:cNvPr id="33" name="矩形 32"/>
            <p:cNvSpPr>
              <a:spLocks noChangeArrowheads="1"/>
            </p:cNvSpPr>
            <p:nvPr/>
          </p:nvSpPr>
          <p:spPr bwMode="auto">
            <a:xfrm>
              <a:off x="1954" y="4198"/>
              <a:ext cx="79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en-US" altLang="zh-CN" sz="1200">
                  <a:solidFill>
                    <a:srgbClr val="000000"/>
                  </a:solidFill>
                  <a:cs typeface="+mn-ea"/>
                  <a:sym typeface="+mn-lt"/>
                </a:rPr>
                <a:t>pù</a:t>
              </a:r>
            </a:p>
          </p:txBody>
        </p:sp>
        <p:sp>
          <p:nvSpPr>
            <p:cNvPr id="34" name="矩形 33"/>
            <p:cNvSpPr>
              <a:spLocks noChangeArrowheads="1"/>
            </p:cNvSpPr>
            <p:nvPr/>
          </p:nvSpPr>
          <p:spPr bwMode="auto">
            <a:xfrm>
              <a:off x="2626" y="4198"/>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曝晒</a:t>
              </a:r>
            </a:p>
          </p:txBody>
        </p:sp>
      </p:grpSp>
      <p:grpSp>
        <p:nvGrpSpPr>
          <p:cNvPr id="52" name="组合 51"/>
          <p:cNvGrpSpPr/>
          <p:nvPr/>
        </p:nvGrpSpPr>
        <p:grpSpPr>
          <a:xfrm>
            <a:off x="5343525" y="1756887"/>
            <a:ext cx="1163956" cy="925830"/>
            <a:chOff x="5160" y="2921"/>
            <a:chExt cx="2444" cy="1944"/>
          </a:xfrm>
        </p:grpSpPr>
        <p:sp>
          <p:nvSpPr>
            <p:cNvPr id="53" name="左大括号 52"/>
            <p:cNvSpPr/>
            <p:nvPr/>
          </p:nvSpPr>
          <p:spPr>
            <a:xfrm>
              <a:off x="5160" y="3283"/>
              <a:ext cx="450" cy="135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defTabSz="685783">
                <a:defRPr/>
              </a:pPr>
              <a:endParaRPr lang="zh-CN" altLang="en-US" sz="1200" kern="0">
                <a:solidFill>
                  <a:srgbClr val="000000"/>
                </a:solidFill>
                <a:cs typeface="+mn-ea"/>
                <a:sym typeface="+mn-lt"/>
              </a:endParaRPr>
            </a:p>
          </p:txBody>
        </p:sp>
        <p:sp>
          <p:nvSpPr>
            <p:cNvPr id="11282" name="矩形 18"/>
            <p:cNvSpPr>
              <a:spLocks noChangeArrowheads="1"/>
            </p:cNvSpPr>
            <p:nvPr/>
          </p:nvSpPr>
          <p:spPr bwMode="auto">
            <a:xfrm>
              <a:off x="5548" y="2921"/>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萝</a:t>
              </a:r>
            </a:p>
          </p:txBody>
        </p:sp>
        <p:sp>
          <p:nvSpPr>
            <p:cNvPr id="54" name="矩形 53"/>
            <p:cNvSpPr>
              <a:spLocks noChangeArrowheads="1"/>
            </p:cNvSpPr>
            <p:nvPr/>
          </p:nvSpPr>
          <p:spPr bwMode="auto">
            <a:xfrm>
              <a:off x="5909" y="2921"/>
              <a:ext cx="879"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en-US" altLang="zh-CN" sz="1200">
                  <a:solidFill>
                    <a:srgbClr val="000000"/>
                  </a:solidFill>
                  <a:cs typeface="+mn-ea"/>
                  <a:sym typeface="+mn-lt"/>
                </a:rPr>
                <a:t>luó</a:t>
              </a:r>
            </a:p>
          </p:txBody>
        </p:sp>
        <p:sp>
          <p:nvSpPr>
            <p:cNvPr id="55" name="矩形 54"/>
            <p:cNvSpPr>
              <a:spLocks noChangeArrowheads="1"/>
            </p:cNvSpPr>
            <p:nvPr/>
          </p:nvSpPr>
          <p:spPr bwMode="auto">
            <a:xfrm>
              <a:off x="6522" y="2921"/>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zh-CN" altLang="en-US" sz="1200">
                  <a:solidFill>
                    <a:srgbClr val="000000"/>
                  </a:solidFill>
                  <a:cs typeface="+mn-ea"/>
                  <a:sym typeface="+mn-lt"/>
                </a:rPr>
                <a:t>藤萝</a:t>
              </a:r>
            </a:p>
          </p:txBody>
        </p:sp>
        <p:sp>
          <p:nvSpPr>
            <p:cNvPr id="11285" name="矩形 23"/>
            <p:cNvSpPr>
              <a:spLocks noChangeArrowheads="1"/>
            </p:cNvSpPr>
            <p:nvPr/>
          </p:nvSpPr>
          <p:spPr bwMode="auto">
            <a:xfrm>
              <a:off x="5548" y="4283"/>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箩</a:t>
              </a:r>
            </a:p>
          </p:txBody>
        </p:sp>
        <p:sp>
          <p:nvSpPr>
            <p:cNvPr id="56" name="矩形 55"/>
            <p:cNvSpPr>
              <a:spLocks noChangeArrowheads="1"/>
            </p:cNvSpPr>
            <p:nvPr/>
          </p:nvSpPr>
          <p:spPr bwMode="auto">
            <a:xfrm>
              <a:off x="5909" y="4283"/>
              <a:ext cx="879"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en-US" altLang="zh-CN" sz="1200">
                  <a:solidFill>
                    <a:srgbClr val="000000"/>
                  </a:solidFill>
                  <a:cs typeface="+mn-ea"/>
                  <a:sym typeface="+mn-lt"/>
                </a:rPr>
                <a:t>luó</a:t>
              </a:r>
            </a:p>
          </p:txBody>
        </p:sp>
        <p:sp>
          <p:nvSpPr>
            <p:cNvPr id="57" name="矩形 56"/>
            <p:cNvSpPr>
              <a:spLocks noChangeArrowheads="1"/>
            </p:cNvSpPr>
            <p:nvPr/>
          </p:nvSpPr>
          <p:spPr bwMode="auto">
            <a:xfrm>
              <a:off x="6570" y="4283"/>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箩筐</a:t>
              </a:r>
            </a:p>
          </p:txBody>
        </p:sp>
      </p:grpSp>
      <p:grpSp>
        <p:nvGrpSpPr>
          <p:cNvPr id="58" name="组合 57"/>
          <p:cNvGrpSpPr/>
          <p:nvPr/>
        </p:nvGrpSpPr>
        <p:grpSpPr>
          <a:xfrm>
            <a:off x="3338991" y="3004184"/>
            <a:ext cx="1325881" cy="885348"/>
            <a:chOff x="9355" y="2921"/>
            <a:chExt cx="2784" cy="1859"/>
          </a:xfrm>
        </p:grpSpPr>
        <p:sp>
          <p:nvSpPr>
            <p:cNvPr id="59" name="左大括号 58"/>
            <p:cNvSpPr/>
            <p:nvPr/>
          </p:nvSpPr>
          <p:spPr>
            <a:xfrm>
              <a:off x="9355" y="3268"/>
              <a:ext cx="450" cy="135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defTabSz="685783">
                <a:defRPr/>
              </a:pPr>
              <a:endParaRPr lang="zh-CN" altLang="en-US" sz="1200" kern="0">
                <a:solidFill>
                  <a:srgbClr val="000000"/>
                </a:solidFill>
                <a:cs typeface="+mn-ea"/>
                <a:sym typeface="+mn-lt"/>
              </a:endParaRPr>
            </a:p>
          </p:txBody>
        </p:sp>
        <p:sp>
          <p:nvSpPr>
            <p:cNvPr id="11289" name="矩形 18"/>
            <p:cNvSpPr>
              <a:spLocks noChangeArrowheads="1"/>
            </p:cNvSpPr>
            <p:nvPr/>
          </p:nvSpPr>
          <p:spPr bwMode="auto">
            <a:xfrm>
              <a:off x="9695" y="2921"/>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茏</a:t>
              </a:r>
            </a:p>
          </p:txBody>
        </p:sp>
        <p:sp>
          <p:nvSpPr>
            <p:cNvPr id="60" name="矩形 59"/>
            <p:cNvSpPr>
              <a:spLocks noChangeArrowheads="1"/>
            </p:cNvSpPr>
            <p:nvPr/>
          </p:nvSpPr>
          <p:spPr bwMode="auto">
            <a:xfrm>
              <a:off x="10137" y="2921"/>
              <a:ext cx="108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en-US" altLang="zh-CN" sz="1200">
                  <a:solidFill>
                    <a:srgbClr val="000000"/>
                  </a:solidFill>
                  <a:cs typeface="+mn-ea"/>
                  <a:sym typeface="+mn-lt"/>
                </a:rPr>
                <a:t>lóng</a:t>
              </a:r>
            </a:p>
          </p:txBody>
        </p:sp>
        <p:sp>
          <p:nvSpPr>
            <p:cNvPr id="61" name="矩形 60"/>
            <p:cNvSpPr>
              <a:spLocks noChangeArrowheads="1"/>
            </p:cNvSpPr>
            <p:nvPr/>
          </p:nvSpPr>
          <p:spPr bwMode="auto">
            <a:xfrm>
              <a:off x="10993" y="2944"/>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a:r>
                <a:rPr lang="zh-CN" altLang="en-US" sz="1200">
                  <a:solidFill>
                    <a:srgbClr val="000000"/>
                  </a:solidFill>
                  <a:cs typeface="+mn-ea"/>
                  <a:sym typeface="+mn-lt"/>
                </a:rPr>
                <a:t>葱茏</a:t>
              </a:r>
            </a:p>
          </p:txBody>
        </p:sp>
        <p:sp>
          <p:nvSpPr>
            <p:cNvPr id="11292" name="矩形 23"/>
            <p:cNvSpPr>
              <a:spLocks noChangeArrowheads="1"/>
            </p:cNvSpPr>
            <p:nvPr/>
          </p:nvSpPr>
          <p:spPr bwMode="auto">
            <a:xfrm>
              <a:off x="9743" y="4176"/>
              <a:ext cx="71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笼</a:t>
              </a:r>
            </a:p>
          </p:txBody>
        </p:sp>
        <p:sp>
          <p:nvSpPr>
            <p:cNvPr id="62" name="矩形 61"/>
            <p:cNvSpPr>
              <a:spLocks noChangeArrowheads="1"/>
            </p:cNvSpPr>
            <p:nvPr/>
          </p:nvSpPr>
          <p:spPr bwMode="auto">
            <a:xfrm>
              <a:off x="10244" y="4176"/>
              <a:ext cx="108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en-US" altLang="zh-CN" sz="1200">
                  <a:solidFill>
                    <a:srgbClr val="000000"/>
                  </a:solidFill>
                  <a:cs typeface="+mn-ea"/>
                  <a:sym typeface="+mn-lt"/>
                </a:rPr>
                <a:t>lǒng</a:t>
              </a:r>
            </a:p>
          </p:txBody>
        </p:sp>
        <p:sp>
          <p:nvSpPr>
            <p:cNvPr id="63" name="矩形 62"/>
            <p:cNvSpPr>
              <a:spLocks noChangeArrowheads="1"/>
            </p:cNvSpPr>
            <p:nvPr/>
          </p:nvSpPr>
          <p:spPr bwMode="auto">
            <a:xfrm>
              <a:off x="11105" y="4198"/>
              <a:ext cx="103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783" eaLnBrk="0" hangingPunct="0"/>
              <a:r>
                <a:rPr lang="zh-CN" altLang="en-US" sz="1200">
                  <a:solidFill>
                    <a:srgbClr val="000000"/>
                  </a:solidFill>
                  <a:cs typeface="+mn-ea"/>
                  <a:sym typeface="+mn-lt"/>
                </a:rPr>
                <a:t>笼罩</a:t>
              </a:r>
            </a:p>
          </p:txBody>
        </p:sp>
      </p:grpSp>
    </p:spTree>
    <p:custDataLst>
      <p:tags r:id="rId1"/>
    </p:custDataLst>
    <p:extLst>
      <p:ext uri="{BB962C8B-B14F-4D97-AF65-F5344CB8AC3E}">
        <p14:creationId xmlns:p14="http://schemas.microsoft.com/office/powerpoint/2010/main" val="3371885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a:solidFill>
                  <a:srgbClr val="000000">
                    <a:lumMod val="95000"/>
                    <a:lumOff val="5000"/>
                  </a:srgbClr>
                </a:solidFill>
                <a:cs typeface="+mn-ea"/>
                <a:sym typeface="+mn-lt"/>
              </a:rPr>
              <a:t>字词学习</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4" name="文本框 3"/>
          <p:cNvSpPr txBox="1"/>
          <p:nvPr/>
        </p:nvSpPr>
        <p:spPr>
          <a:xfrm>
            <a:off x="1247777" y="1405891"/>
            <a:ext cx="7130891" cy="2977039"/>
          </a:xfrm>
          <a:prstGeom prst="rect">
            <a:avLst/>
          </a:prstGeom>
          <a:noFill/>
        </p:spPr>
        <p:txBody>
          <a:bodyPr wrap="square" lIns="68579" tIns="34289" rIns="68579" bIns="34289" rtlCol="0" anchor="t">
            <a:spAutoFit/>
          </a:bodyPr>
          <a:lstStyle/>
          <a:p>
            <a:pPr defTabSz="685783" eaLnBrk="0" hangingPunct="0">
              <a:lnSpc>
                <a:spcPct val="140000"/>
              </a:lnSpc>
            </a:pPr>
            <a:r>
              <a:rPr lang="en-US" altLang="zh-CN" sz="1500" dirty="0">
                <a:solidFill>
                  <a:srgbClr val="000000"/>
                </a:solidFill>
                <a:cs typeface="+mn-ea"/>
                <a:sym typeface="+mn-lt"/>
              </a:rPr>
              <a:t>【</a:t>
            </a:r>
            <a:r>
              <a:rPr lang="zh-CN" altLang="en-US" sz="1500" dirty="0">
                <a:solidFill>
                  <a:srgbClr val="000000"/>
                </a:solidFill>
                <a:cs typeface="+mn-ea"/>
                <a:sym typeface="+mn-lt"/>
              </a:rPr>
              <a:t>挑逗</a:t>
            </a:r>
            <a:r>
              <a:rPr lang="en-US" altLang="zh-CN" sz="1500" dirty="0">
                <a:solidFill>
                  <a:srgbClr val="000000"/>
                </a:solidFill>
                <a:cs typeface="+mn-ea"/>
                <a:sym typeface="+mn-lt"/>
              </a:rPr>
              <a:t>】</a:t>
            </a:r>
            <a:r>
              <a:rPr lang="zh-CN" altLang="en-US" sz="1500" dirty="0">
                <a:solidFill>
                  <a:srgbClr val="000000"/>
                </a:solidFill>
                <a:cs typeface="+mn-ea"/>
                <a:sym typeface="+mn-lt"/>
              </a:rPr>
              <a:t>：</a:t>
            </a:r>
            <a:r>
              <a:rPr lang="zh-CN" altLang="en-US" sz="1500">
                <a:solidFill>
                  <a:srgbClr val="000000"/>
                </a:solidFill>
                <a:cs typeface="+mn-ea"/>
                <a:sym typeface="+mn-lt"/>
              </a:rPr>
              <a:t>逗引</a:t>
            </a:r>
            <a:r>
              <a:rPr lang="en-US" altLang="zh-CN" sz="1500">
                <a:solidFill>
                  <a:srgbClr val="000000"/>
                </a:solidFill>
                <a:cs typeface="+mn-ea"/>
                <a:sym typeface="+mn-lt"/>
              </a:rPr>
              <a:t>;</a:t>
            </a:r>
            <a:r>
              <a:rPr lang="zh-CN" altLang="en-US" sz="1500">
                <a:solidFill>
                  <a:srgbClr val="000000"/>
                </a:solidFill>
                <a:cs typeface="+mn-ea"/>
                <a:sym typeface="+mn-lt"/>
              </a:rPr>
              <a:t>招惹。</a:t>
            </a:r>
            <a:endParaRPr lang="zh-CN" altLang="en-US" sz="1500" dirty="0">
              <a:solidFill>
                <a:srgbClr val="000000"/>
              </a:solidFill>
              <a:cs typeface="+mn-ea"/>
              <a:sym typeface="+mn-lt"/>
            </a:endParaRPr>
          </a:p>
          <a:p>
            <a:pPr defTabSz="685783" eaLnBrk="0" hangingPunct="0">
              <a:lnSpc>
                <a:spcPct val="140000"/>
              </a:lnSpc>
            </a:pPr>
            <a:r>
              <a:rPr lang="en-US" altLang="zh-CN" sz="1500" dirty="0">
                <a:solidFill>
                  <a:srgbClr val="000000"/>
                </a:solidFill>
                <a:cs typeface="+mn-ea"/>
                <a:sym typeface="+mn-lt"/>
              </a:rPr>
              <a:t>【</a:t>
            </a:r>
            <a:r>
              <a:rPr lang="zh-CN" altLang="en-US" sz="1500" dirty="0">
                <a:solidFill>
                  <a:srgbClr val="000000"/>
                </a:solidFill>
                <a:cs typeface="+mn-ea"/>
                <a:sym typeface="+mn-lt"/>
              </a:rPr>
              <a:t>仙露琼浆</a:t>
            </a:r>
            <a:r>
              <a:rPr lang="en-US" altLang="zh-CN" sz="1500" dirty="0">
                <a:solidFill>
                  <a:srgbClr val="000000"/>
                </a:solidFill>
                <a:cs typeface="+mn-ea"/>
                <a:sym typeface="+mn-lt"/>
              </a:rPr>
              <a:t>】</a:t>
            </a:r>
            <a:r>
              <a:rPr lang="zh-CN" altLang="en-US" sz="1500" dirty="0">
                <a:solidFill>
                  <a:srgbClr val="000000"/>
                </a:solidFill>
                <a:cs typeface="+mn-ea"/>
                <a:sym typeface="+mn-lt"/>
              </a:rPr>
              <a:t>：</a:t>
            </a:r>
            <a:r>
              <a:rPr lang="zh-CN" altLang="en-US" sz="1500">
                <a:solidFill>
                  <a:srgbClr val="000000"/>
                </a:solidFill>
                <a:cs typeface="+mn-ea"/>
                <a:sym typeface="+mn-lt"/>
              </a:rPr>
              <a:t>形容鲜美的酒。</a:t>
            </a:r>
            <a:endParaRPr lang="zh-CN" altLang="en-US" sz="1500" dirty="0">
              <a:solidFill>
                <a:srgbClr val="000000"/>
              </a:solidFill>
              <a:cs typeface="+mn-ea"/>
              <a:sym typeface="+mn-lt"/>
            </a:endParaRPr>
          </a:p>
          <a:p>
            <a:pPr defTabSz="685783" eaLnBrk="0" hangingPunct="0">
              <a:lnSpc>
                <a:spcPct val="140000"/>
              </a:lnSpc>
            </a:pPr>
            <a:r>
              <a:rPr lang="en-US" altLang="zh-CN" sz="1500" dirty="0">
                <a:solidFill>
                  <a:srgbClr val="000000"/>
                </a:solidFill>
                <a:cs typeface="+mn-ea"/>
                <a:sym typeface="+mn-lt"/>
              </a:rPr>
              <a:t>【</a:t>
            </a:r>
            <a:r>
              <a:rPr lang="zh-CN" altLang="en-US" sz="1500" dirty="0">
                <a:solidFill>
                  <a:srgbClr val="000000"/>
                </a:solidFill>
                <a:cs typeface="+mn-ea"/>
                <a:sym typeface="+mn-lt"/>
              </a:rPr>
              <a:t>伫立</a:t>
            </a:r>
            <a:r>
              <a:rPr lang="en-US" altLang="zh-CN" sz="1500" dirty="0">
                <a:solidFill>
                  <a:srgbClr val="000000"/>
                </a:solidFill>
                <a:cs typeface="+mn-ea"/>
                <a:sym typeface="+mn-lt"/>
              </a:rPr>
              <a:t>】</a:t>
            </a:r>
            <a:r>
              <a:rPr lang="zh-CN" altLang="en-US" sz="1500" dirty="0">
                <a:solidFill>
                  <a:srgbClr val="000000"/>
                </a:solidFill>
                <a:cs typeface="+mn-ea"/>
                <a:sym typeface="+mn-lt"/>
              </a:rPr>
              <a:t>：</a:t>
            </a:r>
            <a:r>
              <a:rPr lang="zh-CN" altLang="en-US" sz="1500">
                <a:solidFill>
                  <a:srgbClr val="000000"/>
                </a:solidFill>
                <a:cs typeface="+mn-ea"/>
                <a:sym typeface="+mn-lt"/>
              </a:rPr>
              <a:t>长时间地站着。</a:t>
            </a:r>
            <a:endParaRPr lang="zh-CN" altLang="en-US" sz="1500" dirty="0">
              <a:solidFill>
                <a:srgbClr val="000000"/>
              </a:solidFill>
              <a:cs typeface="+mn-ea"/>
              <a:sym typeface="+mn-lt"/>
            </a:endParaRPr>
          </a:p>
          <a:p>
            <a:pPr defTabSz="685783" eaLnBrk="0" hangingPunct="0">
              <a:lnSpc>
                <a:spcPct val="140000"/>
              </a:lnSpc>
            </a:pPr>
            <a:r>
              <a:rPr lang="en-US" altLang="zh-CN" sz="1500" dirty="0">
                <a:solidFill>
                  <a:srgbClr val="000000"/>
                </a:solidFill>
                <a:cs typeface="+mn-ea"/>
                <a:sym typeface="+mn-lt"/>
              </a:rPr>
              <a:t>【</a:t>
            </a:r>
            <a:r>
              <a:rPr lang="zh-CN" altLang="en-US" sz="1500" dirty="0">
                <a:solidFill>
                  <a:srgbClr val="000000"/>
                </a:solidFill>
                <a:cs typeface="+mn-ea"/>
                <a:sym typeface="+mn-lt"/>
              </a:rPr>
              <a:t>凝望</a:t>
            </a:r>
            <a:r>
              <a:rPr lang="en-US" altLang="zh-CN" sz="1500" dirty="0">
                <a:solidFill>
                  <a:srgbClr val="000000"/>
                </a:solidFill>
                <a:cs typeface="+mn-ea"/>
                <a:sym typeface="+mn-lt"/>
              </a:rPr>
              <a:t>】</a:t>
            </a:r>
            <a:r>
              <a:rPr lang="zh-CN" altLang="en-US" sz="1500" dirty="0">
                <a:solidFill>
                  <a:srgbClr val="000000"/>
                </a:solidFill>
                <a:cs typeface="+mn-ea"/>
                <a:sym typeface="+mn-lt"/>
              </a:rPr>
              <a:t>：</a:t>
            </a:r>
            <a:r>
              <a:rPr lang="zh-CN" altLang="en-US" sz="1500">
                <a:solidFill>
                  <a:srgbClr val="000000"/>
                </a:solidFill>
                <a:cs typeface="+mn-ea"/>
                <a:sym typeface="+mn-lt"/>
              </a:rPr>
              <a:t>目不转睛地看</a:t>
            </a:r>
            <a:r>
              <a:rPr lang="en-US" altLang="zh-CN" sz="1500">
                <a:solidFill>
                  <a:srgbClr val="000000"/>
                </a:solidFill>
                <a:cs typeface="+mn-ea"/>
                <a:sym typeface="+mn-lt"/>
              </a:rPr>
              <a:t>;</a:t>
            </a:r>
            <a:r>
              <a:rPr lang="zh-CN" altLang="en-US" sz="1500">
                <a:solidFill>
                  <a:srgbClr val="000000"/>
                </a:solidFill>
                <a:cs typeface="+mn-ea"/>
                <a:sym typeface="+mn-lt"/>
              </a:rPr>
              <a:t>注目远望。</a:t>
            </a:r>
            <a:endParaRPr lang="zh-CN" altLang="en-US" sz="1500" dirty="0">
              <a:solidFill>
                <a:srgbClr val="000000"/>
              </a:solidFill>
              <a:cs typeface="+mn-ea"/>
              <a:sym typeface="+mn-lt"/>
            </a:endParaRPr>
          </a:p>
          <a:p>
            <a:pPr defTabSz="685783" eaLnBrk="0" hangingPunct="0">
              <a:lnSpc>
                <a:spcPct val="140000"/>
              </a:lnSpc>
            </a:pPr>
            <a:r>
              <a:rPr lang="en-US" altLang="zh-CN" sz="1500" dirty="0">
                <a:solidFill>
                  <a:srgbClr val="000000"/>
                </a:solidFill>
                <a:cs typeface="+mn-ea"/>
                <a:sym typeface="+mn-lt"/>
              </a:rPr>
              <a:t>【</a:t>
            </a:r>
            <a:r>
              <a:rPr lang="zh-CN" altLang="en-US" sz="1500" dirty="0">
                <a:solidFill>
                  <a:srgbClr val="000000"/>
                </a:solidFill>
                <a:cs typeface="+mn-ea"/>
                <a:sym typeface="+mn-lt"/>
              </a:rPr>
              <a:t>繁密</a:t>
            </a:r>
            <a:r>
              <a:rPr lang="en-US" altLang="zh-CN" sz="1500" dirty="0">
                <a:solidFill>
                  <a:srgbClr val="000000"/>
                </a:solidFill>
                <a:cs typeface="+mn-ea"/>
                <a:sym typeface="+mn-lt"/>
              </a:rPr>
              <a:t>】</a:t>
            </a:r>
            <a:r>
              <a:rPr lang="zh-CN" altLang="en-US" sz="1500" dirty="0">
                <a:solidFill>
                  <a:srgbClr val="000000"/>
                </a:solidFill>
                <a:cs typeface="+mn-ea"/>
                <a:sym typeface="+mn-lt"/>
              </a:rPr>
              <a:t>：</a:t>
            </a:r>
            <a:r>
              <a:rPr lang="zh-CN" altLang="en-US" sz="1500">
                <a:solidFill>
                  <a:srgbClr val="000000"/>
                </a:solidFill>
                <a:cs typeface="+mn-ea"/>
                <a:sym typeface="+mn-lt"/>
              </a:rPr>
              <a:t>多而密。</a:t>
            </a:r>
            <a:endParaRPr lang="zh-CN" altLang="en-US" sz="1500" dirty="0">
              <a:solidFill>
                <a:srgbClr val="000000"/>
              </a:solidFill>
              <a:cs typeface="+mn-ea"/>
              <a:sym typeface="+mn-lt"/>
            </a:endParaRPr>
          </a:p>
          <a:p>
            <a:pPr defTabSz="685783" eaLnBrk="0" hangingPunct="0">
              <a:lnSpc>
                <a:spcPct val="140000"/>
              </a:lnSpc>
            </a:pPr>
            <a:r>
              <a:rPr lang="en-US" altLang="zh-CN" sz="1500">
                <a:solidFill>
                  <a:srgbClr val="000000"/>
                </a:solidFill>
                <a:cs typeface="+mn-ea"/>
                <a:sym typeface="+mn-lt"/>
              </a:rPr>
              <a:t>【</a:t>
            </a:r>
            <a:r>
              <a:rPr lang="zh-CN" altLang="en-US" sz="1500">
                <a:solidFill>
                  <a:srgbClr val="000000"/>
                </a:solidFill>
                <a:cs typeface="+mn-ea"/>
                <a:sym typeface="+mn-lt"/>
              </a:rPr>
              <a:t>伶仃</a:t>
            </a:r>
            <a:r>
              <a:rPr lang="en-US" altLang="zh-CN" sz="1500">
                <a:solidFill>
                  <a:srgbClr val="000000"/>
                </a:solidFill>
                <a:cs typeface="+mn-ea"/>
                <a:sym typeface="+mn-lt"/>
              </a:rPr>
              <a:t>】</a:t>
            </a:r>
            <a:r>
              <a:rPr lang="zh-CN" altLang="en-US" sz="1500">
                <a:solidFill>
                  <a:srgbClr val="000000"/>
                </a:solidFill>
                <a:cs typeface="+mn-ea"/>
                <a:sym typeface="+mn-lt"/>
              </a:rPr>
              <a:t>：孤独</a:t>
            </a:r>
            <a:r>
              <a:rPr lang="en-US" altLang="zh-CN" sz="1500">
                <a:solidFill>
                  <a:srgbClr val="000000"/>
                </a:solidFill>
                <a:cs typeface="+mn-ea"/>
                <a:sym typeface="+mn-lt"/>
              </a:rPr>
              <a:t>,</a:t>
            </a:r>
            <a:r>
              <a:rPr lang="zh-CN" altLang="en-US" sz="1500">
                <a:solidFill>
                  <a:srgbClr val="000000"/>
                </a:solidFill>
                <a:cs typeface="+mn-ea"/>
                <a:sym typeface="+mn-lt"/>
              </a:rPr>
              <a:t>没有依靠。</a:t>
            </a:r>
          </a:p>
          <a:p>
            <a:pPr defTabSz="685783" eaLnBrk="0" hangingPunct="0">
              <a:lnSpc>
                <a:spcPct val="140000"/>
              </a:lnSpc>
            </a:pPr>
            <a:r>
              <a:rPr lang="en-US" altLang="zh-CN" sz="1500">
                <a:solidFill>
                  <a:srgbClr val="000000"/>
                </a:solidFill>
                <a:cs typeface="+mn-ea"/>
                <a:sym typeface="+mn-lt"/>
              </a:rPr>
              <a:t>【</a:t>
            </a:r>
            <a:r>
              <a:rPr lang="zh-CN" altLang="en-US" sz="1500">
                <a:solidFill>
                  <a:srgbClr val="000000"/>
                </a:solidFill>
                <a:cs typeface="+mn-ea"/>
                <a:sym typeface="+mn-lt"/>
              </a:rPr>
              <a:t>盘虬卧龙</a:t>
            </a:r>
            <a:r>
              <a:rPr lang="en-US" altLang="zh-CN" sz="1500">
                <a:solidFill>
                  <a:srgbClr val="000000"/>
                </a:solidFill>
                <a:cs typeface="+mn-ea"/>
                <a:sym typeface="+mn-lt"/>
              </a:rPr>
              <a:t>】</a:t>
            </a:r>
            <a:r>
              <a:rPr lang="zh-CN" altLang="en-US" sz="1500">
                <a:solidFill>
                  <a:srgbClr val="000000"/>
                </a:solidFill>
                <a:cs typeface="+mn-ea"/>
                <a:sym typeface="+mn-lt"/>
              </a:rPr>
              <a:t>：回旋地绕像卧着的龙。</a:t>
            </a:r>
          </a:p>
          <a:p>
            <a:pPr defTabSz="685783" eaLnBrk="0" hangingPunct="0">
              <a:lnSpc>
                <a:spcPct val="140000"/>
              </a:lnSpc>
            </a:pPr>
            <a:r>
              <a:rPr lang="en-US" altLang="zh-CN" sz="1500">
                <a:solidFill>
                  <a:srgbClr val="000000"/>
                </a:solidFill>
                <a:cs typeface="+mn-ea"/>
                <a:sym typeface="+mn-lt"/>
              </a:rPr>
              <a:t>【</a:t>
            </a:r>
            <a:r>
              <a:rPr lang="zh-CN" altLang="en-US" sz="1500">
                <a:solidFill>
                  <a:srgbClr val="000000"/>
                </a:solidFill>
                <a:cs typeface="+mn-ea"/>
                <a:sym typeface="+mn-lt"/>
              </a:rPr>
              <a:t>酒酿</a:t>
            </a:r>
            <a:r>
              <a:rPr lang="en-US" altLang="zh-CN" sz="1500">
                <a:solidFill>
                  <a:srgbClr val="000000"/>
                </a:solidFill>
                <a:cs typeface="+mn-ea"/>
                <a:sym typeface="+mn-lt"/>
              </a:rPr>
              <a:t>】</a:t>
            </a:r>
            <a:r>
              <a:rPr lang="zh-CN" altLang="en-US" sz="1500">
                <a:solidFill>
                  <a:srgbClr val="000000"/>
                </a:solidFill>
                <a:cs typeface="+mn-ea"/>
                <a:sym typeface="+mn-lt"/>
              </a:rPr>
              <a:t>：江米酒。</a:t>
            </a:r>
          </a:p>
          <a:p>
            <a:pPr defTabSz="685783" eaLnBrk="0" hangingPunct="0">
              <a:lnSpc>
                <a:spcPct val="140000"/>
              </a:lnSpc>
            </a:pPr>
            <a:r>
              <a:rPr lang="en-US" altLang="zh-CN" sz="1500">
                <a:solidFill>
                  <a:srgbClr val="000000"/>
                </a:solidFill>
                <a:cs typeface="+mn-ea"/>
                <a:sym typeface="+mn-lt"/>
              </a:rPr>
              <a:t>【</a:t>
            </a:r>
            <a:r>
              <a:rPr lang="zh-CN" altLang="en-US" sz="1500">
                <a:solidFill>
                  <a:srgbClr val="000000"/>
                </a:solidFill>
                <a:cs typeface="+mn-ea"/>
                <a:sym typeface="+mn-lt"/>
              </a:rPr>
              <a:t>忍俊不禁</a:t>
            </a:r>
            <a:r>
              <a:rPr lang="en-US" altLang="zh-CN" sz="1500">
                <a:solidFill>
                  <a:srgbClr val="000000"/>
                </a:solidFill>
                <a:cs typeface="+mn-ea"/>
                <a:sym typeface="+mn-lt"/>
              </a:rPr>
              <a:t>】</a:t>
            </a:r>
            <a:r>
              <a:rPr lang="zh-CN" altLang="en-US" sz="1500">
                <a:solidFill>
                  <a:srgbClr val="000000"/>
                </a:solidFill>
                <a:cs typeface="+mn-ea"/>
                <a:sym typeface="+mn-lt"/>
              </a:rPr>
              <a:t>：忍不住笑。</a:t>
            </a:r>
            <a:endParaRPr lang="zh-CN" altLang="en-US" sz="1500" dirty="0">
              <a:solidFill>
                <a:srgbClr val="000000"/>
              </a:solidFill>
              <a:cs typeface="+mn-ea"/>
              <a:sym typeface="+mn-lt"/>
            </a:endParaRPr>
          </a:p>
        </p:txBody>
      </p:sp>
    </p:spTree>
    <p:custDataLst>
      <p:tags r:id="rId1"/>
    </p:custDataLst>
    <p:extLst>
      <p:ext uri="{BB962C8B-B14F-4D97-AF65-F5344CB8AC3E}">
        <p14:creationId xmlns:p14="http://schemas.microsoft.com/office/powerpoint/2010/main" val="4071349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dirty="0">
                <a:solidFill>
                  <a:srgbClr val="000000">
                    <a:lumMod val="95000"/>
                    <a:lumOff val="5000"/>
                  </a:srgbClr>
                </a:solidFill>
                <a:cs typeface="+mn-ea"/>
                <a:sym typeface="+mn-lt"/>
              </a:rPr>
              <a:t>整体感知</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5" name="矩形 10"/>
          <p:cNvSpPr>
            <a:spLocks noChangeArrowheads="1"/>
          </p:cNvSpPr>
          <p:nvPr/>
        </p:nvSpPr>
        <p:spPr bwMode="auto">
          <a:xfrm>
            <a:off x="767239" y="1960723"/>
            <a:ext cx="7593330" cy="732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20000"/>
              </a:lnSpc>
            </a:pPr>
            <a:r>
              <a:rPr lang="zh-CN" altLang="en-US" dirty="0">
                <a:solidFill>
                  <a:srgbClr val="000000"/>
                </a:solidFill>
                <a:cs typeface="+mn-ea"/>
                <a:sym typeface="+mn-lt"/>
              </a:rPr>
              <a:t>    看到题目，你会想到什么景物？朗读课文，注意语音轻重、长短的变化，说说作者眼前的紫藤萝是什么样子的。</a:t>
            </a:r>
            <a:endParaRPr lang="zh-CN" altLang="en-US" u="sng" dirty="0">
              <a:solidFill>
                <a:srgbClr val="00B050"/>
              </a:solidFill>
              <a:cs typeface="+mn-ea"/>
              <a:sym typeface="+mn-lt"/>
            </a:endParaRPr>
          </a:p>
        </p:txBody>
      </p:sp>
      <p:sp>
        <p:nvSpPr>
          <p:cNvPr id="6" name="TextBox 6"/>
          <p:cNvSpPr txBox="1">
            <a:spLocks noChangeArrowheads="1"/>
          </p:cNvSpPr>
          <p:nvPr/>
        </p:nvSpPr>
        <p:spPr bwMode="auto">
          <a:xfrm>
            <a:off x="783909" y="2825116"/>
            <a:ext cx="7576661" cy="754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p>
            <a:pPr defTabSz="685783" eaLnBrk="0" hangingPunct="0">
              <a:lnSpc>
                <a:spcPct val="130000"/>
              </a:lnSpc>
            </a:pPr>
            <a:r>
              <a:rPr lang="zh-CN" altLang="en-US" dirty="0">
                <a:solidFill>
                  <a:srgbClr val="0000FF"/>
                </a:solidFill>
                <a:cs typeface="+mn-ea"/>
                <a:sym typeface="+mn-lt"/>
              </a:rPr>
              <a:t>    从未见过开得这样盛的紫藤萝，只见一片辉煌的淡紫色，像一条瀑布，从空中垂下，不见其发端，也不见其终极。</a:t>
            </a:r>
          </a:p>
        </p:txBody>
      </p:sp>
      <p:sp>
        <p:nvSpPr>
          <p:cNvPr id="7" name="文本框 6"/>
          <p:cNvSpPr txBox="1"/>
          <p:nvPr/>
        </p:nvSpPr>
        <p:spPr>
          <a:xfrm>
            <a:off x="783908" y="3762377"/>
            <a:ext cx="2423160" cy="345281"/>
          </a:xfrm>
          <a:prstGeom prst="rect">
            <a:avLst/>
          </a:prstGeom>
          <a:solidFill>
            <a:srgbClr val="6C44C4"/>
          </a:solidFill>
        </p:spPr>
        <p:txBody>
          <a:bodyPr wrap="none" lIns="68579" tIns="34289" rIns="68579" bIns="34289" rtlCol="0" anchor="t">
            <a:spAutoFit/>
          </a:bodyPr>
          <a:lstStyle/>
          <a:p>
            <a:pPr defTabSz="685783" eaLnBrk="0" hangingPunct="0">
              <a:defRPr/>
            </a:pPr>
            <a:r>
              <a:rPr lang="zh-CN" altLang="en-US" dirty="0">
                <a:solidFill>
                  <a:srgbClr val="FFFFFF"/>
                </a:solidFill>
                <a:cs typeface="+mn-ea"/>
                <a:sym typeface="+mn-lt"/>
              </a:rPr>
              <a:t>枝繁叶茂，生机勃勃。</a:t>
            </a:r>
          </a:p>
        </p:txBody>
      </p:sp>
    </p:spTree>
    <p:custDataLst>
      <p:tags r:id="rId1"/>
    </p:custDataLst>
    <p:extLst>
      <p:ext uri="{BB962C8B-B14F-4D97-AF65-F5344CB8AC3E}">
        <p14:creationId xmlns:p14="http://schemas.microsoft.com/office/powerpoint/2010/main" val="346846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49105" y="803435"/>
            <a:ext cx="8245793" cy="3579495"/>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sp>
        <p:nvSpPr>
          <p:cNvPr id="11" name="矩形 10"/>
          <p:cNvSpPr/>
          <p:nvPr/>
        </p:nvSpPr>
        <p:spPr>
          <a:xfrm>
            <a:off x="177642" y="171451"/>
            <a:ext cx="8815388" cy="48434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783"/>
            <a:endParaRPr lang="zh-CN" altLang="en-US" sz="1400">
              <a:solidFill>
                <a:srgbClr val="FFFFFF"/>
              </a:solidFill>
              <a:cs typeface="+mn-ea"/>
              <a:sym typeface="+mn-lt"/>
            </a:endParaRPr>
          </a:p>
        </p:txBody>
      </p:sp>
      <p:cxnSp>
        <p:nvCxnSpPr>
          <p:cNvPr id="3" name="直接连接符 2"/>
          <p:cNvCxnSpPr/>
          <p:nvPr/>
        </p:nvCxnSpPr>
        <p:spPr>
          <a:xfrm>
            <a:off x="649130" y="1261586"/>
            <a:ext cx="7872413" cy="0"/>
          </a:xfrm>
          <a:prstGeom prst="line">
            <a:avLst/>
          </a:prstGeom>
          <a:ln>
            <a:gradFill>
              <a:gsLst>
                <a:gs pos="0">
                  <a:schemeClr val="tx1">
                    <a:lumMod val="95000"/>
                    <a:lumOff val="5000"/>
                    <a:alpha val="100000"/>
                  </a:schemeClr>
                </a:gs>
                <a:gs pos="100000">
                  <a:schemeClr val="tx1">
                    <a:lumMod val="95000"/>
                    <a:lumOff val="5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893820" y="1042989"/>
            <a:ext cx="1356360" cy="437674"/>
          </a:xfrm>
          <a:prstGeom prst="rect">
            <a:avLst/>
          </a:prstGeom>
          <a:solidFill>
            <a:schemeClr val="bg1"/>
          </a:solidFill>
        </p:spPr>
        <p:txBody>
          <a:bodyPr wrap="none" lIns="68579" tIns="34289" rIns="68579" bIns="34289" rtlCol="0">
            <a:spAutoFit/>
          </a:bodyPr>
          <a:lstStyle/>
          <a:p>
            <a:pPr defTabSz="685783"/>
            <a:r>
              <a:rPr lang="zh-CN" altLang="zh-CN" sz="2400" dirty="0">
                <a:solidFill>
                  <a:srgbClr val="000000">
                    <a:lumMod val="95000"/>
                    <a:lumOff val="5000"/>
                  </a:srgbClr>
                </a:solidFill>
                <a:cs typeface="+mn-ea"/>
                <a:sym typeface="+mn-lt"/>
              </a:rPr>
              <a:t>精读细研</a:t>
            </a:r>
          </a:p>
        </p:txBody>
      </p:sp>
      <p:pic>
        <p:nvPicPr>
          <p:cNvPr id="10" name="图片 9" descr="ddc77f6c85ac1096890df323fc8c2a64"/>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flipH="1">
            <a:off x="462440" y="803434"/>
            <a:ext cx="1207294" cy="1593056"/>
          </a:xfrm>
          <a:prstGeom prst="rect">
            <a:avLst/>
          </a:prstGeom>
        </p:spPr>
      </p:pic>
      <p:sp>
        <p:nvSpPr>
          <p:cNvPr id="4" name="文本框 3"/>
          <p:cNvSpPr txBox="1"/>
          <p:nvPr/>
        </p:nvSpPr>
        <p:spPr>
          <a:xfrm>
            <a:off x="1137762" y="2226946"/>
            <a:ext cx="6895148" cy="732949"/>
          </a:xfrm>
          <a:prstGeom prst="rect">
            <a:avLst/>
          </a:prstGeom>
          <a:noFill/>
        </p:spPr>
        <p:txBody>
          <a:bodyPr wrap="square" lIns="68579" tIns="34289" rIns="68579" bIns="34289" rtlCol="0" anchor="t">
            <a:spAutoFit/>
          </a:bodyPr>
          <a:lstStyle/>
          <a:p>
            <a:pPr defTabSz="685783" eaLnBrk="0" hangingPunct="0">
              <a:lnSpc>
                <a:spcPct val="120000"/>
              </a:lnSpc>
            </a:pPr>
            <a:r>
              <a:rPr lang="zh-CN" altLang="en-US" dirty="0">
                <a:solidFill>
                  <a:srgbClr val="000000"/>
                </a:solidFill>
                <a:cs typeface="+mn-ea"/>
                <a:sym typeface="+mn-lt"/>
              </a:rPr>
              <a:t>    作者是怎样描写的？边读课文边找出相关语句，说说作者是从哪些方面进行描写的。</a:t>
            </a:r>
          </a:p>
        </p:txBody>
      </p:sp>
    </p:spTree>
    <p:custDataLst>
      <p:tags r:id="rId1"/>
    </p:custDataLst>
    <p:extLst>
      <p:ext uri="{BB962C8B-B14F-4D97-AF65-F5344CB8AC3E}">
        <p14:creationId xmlns:p14="http://schemas.microsoft.com/office/powerpoint/2010/main" val="206669556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k420noef">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2830</Words>
  <Application>Microsoft Office PowerPoint</Application>
  <PresentationFormat>全屏显示(16:9)</PresentationFormat>
  <Paragraphs>211</Paragraphs>
  <Slides>37</Slides>
  <Notes>36</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37</vt:i4>
      </vt:variant>
    </vt:vector>
  </HeadingPairs>
  <TitlesOfParts>
    <vt:vector size="46" baseType="lpstr">
      <vt:lpstr>Meiryo</vt:lpstr>
      <vt:lpstr>宋体</vt:lpstr>
      <vt:lpstr>微软雅黑</vt:lpstr>
      <vt:lpstr>Arial</vt:lpstr>
      <vt:lpstr>Calibri</vt:lpstr>
      <vt:lpstr>Calibri Light</vt:lpstr>
      <vt:lpstr>Wingdings</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cp:revision>
  <dcterms:created xsi:type="dcterms:W3CDTF">2020-11-17T01:07:57Z</dcterms:created>
  <dcterms:modified xsi:type="dcterms:W3CDTF">2021-12-17T05:23:59Z</dcterms:modified>
</cp:coreProperties>
</file>