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  <p:sldMasterId id="2147483714" r:id="rId2"/>
    <p:sldMasterId id="2147483726" r:id="rId3"/>
  </p:sldMasterIdLst>
  <p:notesMasterIdLst>
    <p:notesMasterId r:id="rId52"/>
  </p:notesMasterIdLst>
  <p:sldIdLst>
    <p:sldId id="256" r:id="rId4"/>
    <p:sldId id="262" r:id="rId5"/>
    <p:sldId id="257" r:id="rId6"/>
    <p:sldId id="297" r:id="rId7"/>
    <p:sldId id="258" r:id="rId8"/>
    <p:sldId id="298" r:id="rId9"/>
    <p:sldId id="259" r:id="rId10"/>
    <p:sldId id="299" r:id="rId11"/>
    <p:sldId id="260" r:id="rId12"/>
    <p:sldId id="300" r:id="rId13"/>
    <p:sldId id="348" r:id="rId14"/>
    <p:sldId id="349" r:id="rId15"/>
    <p:sldId id="350" r:id="rId16"/>
    <p:sldId id="351" r:id="rId17"/>
    <p:sldId id="353" r:id="rId18"/>
    <p:sldId id="352" r:id="rId19"/>
    <p:sldId id="263" r:id="rId20"/>
    <p:sldId id="292" r:id="rId21"/>
    <p:sldId id="359" r:id="rId22"/>
    <p:sldId id="361" r:id="rId23"/>
    <p:sldId id="363" r:id="rId24"/>
    <p:sldId id="264" r:id="rId25"/>
    <p:sldId id="293" r:id="rId26"/>
    <p:sldId id="302" r:id="rId27"/>
    <p:sldId id="294" r:id="rId28"/>
    <p:sldId id="296" r:id="rId29"/>
    <p:sldId id="303" r:id="rId30"/>
    <p:sldId id="354" r:id="rId31"/>
    <p:sldId id="265" r:id="rId32"/>
    <p:sldId id="304" r:id="rId33"/>
    <p:sldId id="305" r:id="rId34"/>
    <p:sldId id="356" r:id="rId35"/>
    <p:sldId id="357" r:id="rId36"/>
    <p:sldId id="358" r:id="rId37"/>
    <p:sldId id="269" r:id="rId38"/>
    <p:sldId id="365" r:id="rId39"/>
    <p:sldId id="364" r:id="rId40"/>
    <p:sldId id="366" r:id="rId41"/>
    <p:sldId id="266" r:id="rId42"/>
    <p:sldId id="270" r:id="rId43"/>
    <p:sldId id="368" r:id="rId44"/>
    <p:sldId id="308" r:id="rId45"/>
    <p:sldId id="387" r:id="rId46"/>
    <p:sldId id="388" r:id="rId47"/>
    <p:sldId id="392" r:id="rId48"/>
    <p:sldId id="393" r:id="rId49"/>
    <p:sldId id="268" r:id="rId50"/>
    <p:sldId id="394" r:id="rId51"/>
  </p:sldIdLst>
  <p:sldSz cx="12192000" cy="6858000"/>
  <p:notesSz cx="7104063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1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F5F5"/>
    <a:srgbClr val="DFB551"/>
    <a:srgbClr val="624E24"/>
    <a:srgbClr val="FF9191"/>
    <a:srgbClr val="162477"/>
    <a:srgbClr val="7B3B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14"/>
      </p:cViewPr>
      <p:guideLst>
        <p:guide orient="horz" pos="221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theme" Target="theme/theme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tableStyles" Target="tableStyle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E11505-8950-42E7-9C71-9178BB325949}" type="datetimeFigureOut">
              <a:rPr lang="zh-CN" altLang="en-US" smtClean="0"/>
              <a:t>2021/12/16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8004F6-DAA4-4525-A74A-DDD814319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1051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004F6-DAA4-4525-A74A-DDD8143195AB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28921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31261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508000" y="2487613"/>
            <a:ext cx="179917" cy="1211262"/>
          </a:xfrm>
          <a:prstGeom prst="rect">
            <a:avLst/>
          </a:prstGeom>
          <a:solidFill>
            <a:srgbClr val="A6153C"/>
          </a:solidFill>
          <a:ln w="9525">
            <a:solidFill>
              <a:srgbClr val="A6153C"/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157819" y="2487613"/>
            <a:ext cx="179916" cy="1211262"/>
          </a:xfrm>
          <a:prstGeom prst="rect">
            <a:avLst/>
          </a:prstGeom>
          <a:solidFill>
            <a:srgbClr val="A6153C"/>
          </a:solidFill>
          <a:ln w="9525">
            <a:solidFill>
              <a:srgbClr val="A6153C"/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1839386" y="2487613"/>
            <a:ext cx="182033" cy="1211262"/>
          </a:xfrm>
          <a:prstGeom prst="rect">
            <a:avLst/>
          </a:prstGeom>
          <a:solidFill>
            <a:srgbClr val="A6153C"/>
          </a:solidFill>
          <a:ln w="9525">
            <a:solidFill>
              <a:srgbClr val="A6153C"/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749800" y="2487613"/>
            <a:ext cx="7442200" cy="1211262"/>
          </a:xfrm>
          <a:prstGeom prst="rect">
            <a:avLst/>
          </a:prstGeom>
          <a:solidFill>
            <a:srgbClr val="A6153C"/>
          </a:solidFill>
          <a:ln w="9525">
            <a:solidFill>
              <a:srgbClr val="A6153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zh-CN" altLang="en-US" sz="2400" i="1">
              <a:solidFill>
                <a:schemeClr val="bg1"/>
              </a:solidFill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597151" y="2487613"/>
            <a:ext cx="179916" cy="1211262"/>
          </a:xfrm>
          <a:prstGeom prst="rect">
            <a:avLst/>
          </a:prstGeom>
          <a:solidFill>
            <a:srgbClr val="A6153C"/>
          </a:solidFill>
          <a:ln w="9525">
            <a:solidFill>
              <a:srgbClr val="A6153C"/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3280835" y="2487613"/>
            <a:ext cx="179917" cy="1211262"/>
          </a:xfrm>
          <a:prstGeom prst="rect">
            <a:avLst/>
          </a:prstGeom>
          <a:solidFill>
            <a:srgbClr val="A6153C"/>
          </a:solidFill>
          <a:ln w="9525">
            <a:solidFill>
              <a:srgbClr val="A6153C"/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4006851" y="2487613"/>
            <a:ext cx="179916" cy="1211262"/>
          </a:xfrm>
          <a:prstGeom prst="rect">
            <a:avLst/>
          </a:prstGeom>
          <a:solidFill>
            <a:srgbClr val="A6153C"/>
          </a:solidFill>
          <a:ln w="9525">
            <a:solidFill>
              <a:srgbClr val="A6153C"/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-23284" y="2487613"/>
            <a:ext cx="61384" cy="1211262"/>
          </a:xfrm>
          <a:prstGeom prst="rect">
            <a:avLst/>
          </a:prstGeom>
          <a:solidFill>
            <a:srgbClr val="A6153C"/>
          </a:solidFill>
          <a:ln w="9525">
            <a:solidFill>
              <a:srgbClr val="A6153C"/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1052" y="3914552"/>
            <a:ext cx="6400069" cy="323317"/>
          </a:xfrm>
        </p:spPr>
        <p:txBody>
          <a:bodyPr anchor="ctr">
            <a:normAutofit/>
          </a:bodyPr>
          <a:lstStyle>
            <a:lvl1pPr marL="0" indent="0" algn="r">
              <a:lnSpc>
                <a:spcPct val="120000"/>
              </a:lnSpc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en-US" noProof="1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749801" y="2561632"/>
            <a:ext cx="6751320" cy="1071620"/>
          </a:xfrm>
        </p:spPr>
        <p:txBody>
          <a:bodyPr>
            <a:noAutofit/>
          </a:bodyPr>
          <a:lstStyle>
            <a:lvl1pPr algn="r">
              <a:lnSpc>
                <a:spcPct val="110000"/>
              </a:lnSpc>
              <a:defRPr sz="3000" b="0" i="0">
                <a:solidFill>
                  <a:schemeClr val="bg1"/>
                </a:solidFill>
                <a:effectLst/>
              </a:defRPr>
            </a:lvl1pPr>
          </a:lstStyle>
          <a:p>
            <a:r>
              <a:rPr lang="zh-CN" altLang="en-US" noProof="1" smtClean="0"/>
              <a:t>单击此处编辑母版标题样式    </a:t>
            </a:r>
            <a:endParaRPr lang="en-US" noProof="1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pPr/>
              <a:t>2021/12/16</a:t>
            </a:fld>
            <a:endParaRPr lang="zh-CN" alt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9517BB-BCAF-40D8-82E9-9BE4C6BE64CE}" type="slidenum">
              <a:rPr lang="zh-CN" altLang="en-US" smtClean="0"/>
              <a:pPr/>
              <a:t>‹#›</a:t>
            </a:fld>
            <a:endParaRPr lang="zh-CN" altLang="en-US"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05137095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pPr/>
              <a:t>2021/12/16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1FB1A0-3C68-4798-8BA2-E431CFE88735}" type="slidenum">
              <a:rPr lang="zh-CN" altLang="en-US" smtClean="0"/>
              <a:pPr/>
              <a:t>‹#›</a:t>
            </a:fld>
            <a:endParaRPr lang="zh-CN" altLang="en-US"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70826750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pPr/>
              <a:t>2021/12/16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87FFF-63C8-4D70-8605-615D5FA9A5BD}" type="slidenum">
              <a:rPr lang="zh-CN" altLang="en-US" smtClean="0"/>
              <a:pPr/>
              <a:t>‹#›</a:t>
            </a:fld>
            <a:endParaRPr lang="zh-CN" altLang="en-US"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99575757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5395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8971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9969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47036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419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7937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3914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720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852" y="461878"/>
            <a:ext cx="10885715" cy="6817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1852" y="1393374"/>
            <a:ext cx="10885715" cy="4683576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pPr/>
              <a:t>2021/12/16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D16811-4218-4201-9311-DF8F01ADA77C}" type="slidenum">
              <a:rPr lang="zh-CN" altLang="en-US" smtClean="0"/>
              <a:pPr/>
              <a:t>‹#›</a:t>
            </a:fld>
            <a:endParaRPr lang="zh-CN" altLang="en-US"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42055613"/>
      </p:ext>
    </p:extLst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3583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4607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9068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7404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7443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00210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43636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9289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6663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389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3965" y="2794092"/>
            <a:ext cx="9328147" cy="957127"/>
          </a:xfrm>
        </p:spPr>
        <p:txBody>
          <a:bodyPr anchor="b"/>
          <a:lstStyle>
            <a:lvl1pPr>
              <a:defRPr sz="4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3965" y="3943670"/>
            <a:ext cx="9328147" cy="61826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pPr/>
              <a:t>2021/12/16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1F9259-F154-4B4F-A721-5CD265B0265C}" type="slidenum">
              <a:rPr lang="zh-CN" altLang="en-US" smtClean="0"/>
              <a:pPr/>
              <a:t>‹#›</a:t>
            </a:fld>
            <a:endParaRPr lang="zh-CN" altLang="en-US"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49914428"/>
      </p:ext>
    </p:extLst>
  </p:cSld>
  <p:clrMapOvr>
    <a:masterClrMapping/>
  </p:clrMapOvr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98406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40366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28111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963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pPr/>
              <a:t>2021/12/16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3597E2-AD9E-4410-AB79-CF7816509E91}" type="slidenum">
              <a:rPr lang="zh-CN" altLang="en-US" smtClean="0"/>
              <a:pPr/>
              <a:t>‹#›</a:t>
            </a:fld>
            <a:endParaRPr lang="zh-CN" altLang="en-US"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55768537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pPr/>
              <a:t>2021/12/16</a:t>
            </a:fld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2EC4C8-C445-4BF3-B3AF-597F206BF0ED}" type="slidenum">
              <a:rPr lang="zh-CN" altLang="en-US" smtClean="0"/>
              <a:pPr/>
              <a:t>‹#›</a:t>
            </a:fld>
            <a:endParaRPr lang="zh-CN" altLang="en-US"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66227147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pPr/>
              <a:t>2021/12/16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3BE7C3-180D-44F4-A97A-24DC069EF700}" type="slidenum">
              <a:rPr lang="zh-CN" altLang="en-US" smtClean="0"/>
              <a:pPr/>
              <a:t>‹#›</a:t>
            </a:fld>
            <a:endParaRPr lang="zh-CN" altLang="en-US"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57287717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3" t="1289" r="19537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pPr/>
              <a:t>2021/12/16</a:t>
            </a:fld>
            <a:endParaRPr lang="zh-CN" alt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EA55D5-C92D-4049-A5A6-41D0D25FF6F1}" type="slidenum">
              <a:rPr lang="zh-CN" altLang="en-US" smtClean="0"/>
              <a:pPr/>
              <a:t>‹#›</a:t>
            </a:fld>
            <a:endParaRPr lang="zh-CN" altLang="en-US"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67308445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pPr/>
              <a:t>2021/12/16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8C4912-6105-4316-9694-01175F73474C}" type="slidenum">
              <a:rPr lang="zh-CN" altLang="en-US" smtClean="0"/>
              <a:pPr/>
              <a:t>‹#›</a:t>
            </a:fld>
            <a:endParaRPr lang="zh-CN" altLang="en-US"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72376727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noProof="1" smtClean="0"/>
              <a:t>单击图标添加图片</a:t>
            </a:r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pPr/>
              <a:t>2021/12/16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2FCC60-16FB-447D-9621-276490A0719E}" type="slidenum">
              <a:rPr lang="zh-CN" altLang="en-US" smtClean="0"/>
              <a:pPr/>
              <a:t>‹#›</a:t>
            </a:fld>
            <a:endParaRPr lang="zh-CN" altLang="en-US"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45475333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23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defRPr sz="1200" noProof="1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2021/12/16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defRPr sz="1200" noProof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A6A6A6"/>
                </a:solidFill>
                <a:ea typeface="幼圆" pitchFamily="49" charset="-122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1030" name="Title Placeholder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713317" y="355603"/>
            <a:ext cx="10733616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1031" name="Text Placeholder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713317" y="1266828"/>
            <a:ext cx="10733616" cy="477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1032" name="Rectangle 7"/>
          <p:cNvSpPr>
            <a:spLocks noChangeArrowheads="1"/>
          </p:cNvSpPr>
          <p:nvPr/>
        </p:nvSpPr>
        <p:spPr bwMode="auto">
          <a:xfrm>
            <a:off x="-10582" y="6432828"/>
            <a:ext cx="9965268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1033" name="Rectangle 13"/>
          <p:cNvSpPr>
            <a:spLocks noChangeArrowheads="1"/>
          </p:cNvSpPr>
          <p:nvPr/>
        </p:nvSpPr>
        <p:spPr bwMode="auto">
          <a:xfrm>
            <a:off x="10674352" y="6424097"/>
            <a:ext cx="184149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1034" name="Rectangle 14"/>
          <p:cNvSpPr>
            <a:spLocks noChangeArrowheads="1"/>
          </p:cNvSpPr>
          <p:nvPr/>
        </p:nvSpPr>
        <p:spPr bwMode="auto">
          <a:xfrm>
            <a:off x="10111319" y="6435209"/>
            <a:ext cx="361949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11059584" y="6424097"/>
            <a:ext cx="184149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1036" name="Rectangle 13"/>
          <p:cNvSpPr>
            <a:spLocks noChangeArrowheads="1"/>
          </p:cNvSpPr>
          <p:nvPr/>
        </p:nvSpPr>
        <p:spPr bwMode="auto">
          <a:xfrm>
            <a:off x="11444817" y="6424097"/>
            <a:ext cx="186267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11832169" y="6424097"/>
            <a:ext cx="184151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0753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Baskerville Old Face" pitchFamily="18" charset="0"/>
          <a:ea typeface="黑体" pitchFamily="49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Baskerville Old Face" pitchFamily="18" charset="0"/>
          <a:ea typeface="黑体" pitchFamily="49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Baskerville Old Face" pitchFamily="18" charset="0"/>
          <a:ea typeface="黑体" pitchFamily="49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Baskerville Old Face" pitchFamily="18" charset="0"/>
          <a:ea typeface="黑体" pitchFamily="49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Baskerville Old Face" pitchFamily="18" charset="0"/>
          <a:ea typeface="黑体" pitchFamily="49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Baskerville Old Face" pitchFamily="18" charset="0"/>
          <a:ea typeface="黑体" pitchFamily="49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Baskerville Old Face" pitchFamily="18" charset="0"/>
          <a:ea typeface="黑体" pitchFamily="49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Baskerville Old Face" pitchFamily="18" charset="0"/>
          <a:ea typeface="黑体" pitchFamily="49" charset="-122"/>
        </a:defRPr>
      </a:lvl9pPr>
    </p:titleStyle>
    <p:bodyStyle>
      <a:lvl1pPr marL="357188" indent="-357188" algn="l" rtl="0" eaLnBrk="1" fontAlgn="base" hangingPunct="1">
        <a:lnSpc>
          <a:spcPct val="90000"/>
        </a:lnSpc>
        <a:spcBef>
          <a:spcPts val="1800"/>
        </a:spcBef>
        <a:spcAft>
          <a:spcPct val="0"/>
        </a:spcAft>
        <a:buClr>
          <a:srgbClr val="7D102D"/>
        </a:buClr>
        <a:buSzPct val="70000"/>
        <a:buFont typeface="Wingdings 2" pitchFamily="18" charset="2"/>
        <a:buChar char=""/>
        <a:defRPr sz="2000" kern="1200">
          <a:solidFill>
            <a:srgbClr val="A63E01"/>
          </a:solidFill>
          <a:latin typeface="+mn-lt"/>
          <a:ea typeface="+mn-ea"/>
          <a:cs typeface="+mn-cs"/>
        </a:defRPr>
      </a:lvl1pPr>
      <a:lvl2pPr marL="357188" indent="-357188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Font typeface="Calibri" pitchFamily="34" charset="0"/>
        <a:buChar char=" "/>
        <a:defRPr sz="1600" kern="1200">
          <a:solidFill>
            <a:srgbClr val="7F7F7F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7F7F7F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rgbClr val="7F7F7F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rgbClr val="7F7F7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2021/12/16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388610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2021/12/16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071322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679776" y="1795853"/>
            <a:ext cx="7650469" cy="3119831"/>
          </a:xfrm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vert="horz" wrap="square" lIns="68580" tIns="34290" rIns="68580" bIns="34290" numCol="1" anchor="b" anchorCtr="0" compatLnSpc="1">
            <a:prstTxWarp prst="textNoShape">
              <a:avLst/>
            </a:prstTxWarp>
            <a:no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200000"/>
              </a:lnSpc>
            </a:pPr>
            <a:r>
              <a:rPr lang="zh-CN" altLang="en-US" sz="6000" noProof="1"/>
              <a:t>短文两篇</a:t>
            </a:r>
            <a:r>
              <a:rPr lang="zh-CN" altLang="en-US" sz="6000" dirty="0"/>
              <a:t/>
            </a:r>
            <a:br>
              <a:rPr lang="zh-CN" altLang="en-US" sz="6000" dirty="0"/>
            </a:br>
            <a:r>
              <a:rPr lang="zh-CN" altLang="en-US" sz="3600" noProof="1">
                <a:solidFill>
                  <a:schemeClr val="accent1"/>
                </a:solidFill>
              </a:rPr>
              <a:t>《陋室铭》《爱莲说》</a:t>
            </a:r>
          </a:p>
        </p:txBody>
      </p:sp>
      <p:sp>
        <p:nvSpPr>
          <p:cNvPr id="7" name="矩形 6"/>
          <p:cNvSpPr/>
          <p:nvPr/>
        </p:nvSpPr>
        <p:spPr>
          <a:xfrm>
            <a:off x="1524000" y="5908807"/>
            <a:ext cx="9144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内容占位符 2"/>
          <p:cNvSpPr>
            <a:spLocks noGrp="1" noChangeArrowheads="1"/>
          </p:cNvSpPr>
          <p:nvPr>
            <p:ph idx="1"/>
          </p:nvPr>
        </p:nvSpPr>
        <p:spPr>
          <a:xfrm>
            <a:off x="2252362" y="835625"/>
            <a:ext cx="7886700" cy="5564188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altLang="zh-CN" b="1" dirty="0" smtClean="0">
                <a:latin typeface="宋体" pitchFamily="2" charset="-122"/>
                <a:sym typeface="宋体" pitchFamily="2" charset="-122"/>
              </a:rPr>
              <a:t>2.</a:t>
            </a:r>
            <a:r>
              <a:rPr lang="zh-CN" altLang="zh-CN" b="1" dirty="0" smtClean="0">
                <a:latin typeface="宋体" pitchFamily="2" charset="-122"/>
                <a:sym typeface="宋体" pitchFamily="2" charset="-122"/>
              </a:rPr>
              <a:t>古今异义词</a:t>
            </a:r>
            <a:endParaRPr lang="zh-CN" altLang="zh-CN" dirty="0" smtClean="0">
              <a:latin typeface="宋体" pitchFamily="2" charset="-122"/>
              <a:sym typeface="宋体" pitchFamily="2" charset="-122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      </a:t>
            </a:r>
            <a:r>
              <a:rPr lang="zh-CN" altLang="zh-CN" b="1" dirty="0" smtClean="0">
                <a:latin typeface="宋体" pitchFamily="2" charset="-122"/>
                <a:sym typeface="宋体" pitchFamily="2" charset="-122"/>
              </a:rPr>
              <a:t>古义：</a:t>
            </a: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能散布很远的香气，文中指德行美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  </a:t>
            </a:r>
            <a:r>
              <a:rPr lang="zh-CN" altLang="zh-CN" dirty="0" smtClean="0">
                <a:solidFill>
                  <a:srgbClr val="C00000"/>
                </a:solidFill>
                <a:latin typeface="宋体" pitchFamily="2" charset="-122"/>
                <a:sym typeface="宋体" pitchFamily="2" charset="-122"/>
              </a:rPr>
              <a:t>馨</a:t>
            </a: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        好。例：</a:t>
            </a:r>
            <a:r>
              <a:rPr lang="zh-CN" altLang="zh-CN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惟吾德</a:t>
            </a:r>
            <a:r>
              <a:rPr lang="zh-CN" altLang="zh-CN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馨</a:t>
            </a:r>
            <a:r>
              <a:rPr lang="zh-CN" altLang="zh-CN" dirty="0" smtClean="0">
                <a:latin typeface="华文楷体" pitchFamily="2" charset="-122"/>
                <a:ea typeface="华文楷体" pitchFamily="2" charset="-122"/>
                <a:sym typeface="宋体" pitchFamily="2" charset="-122"/>
              </a:rPr>
              <a:t>。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　    </a:t>
            </a:r>
            <a:r>
              <a:rPr lang="zh-CN" altLang="zh-CN" b="1" dirty="0" smtClean="0">
                <a:latin typeface="宋体" pitchFamily="2" charset="-122"/>
                <a:sym typeface="宋体" pitchFamily="2" charset="-122"/>
              </a:rPr>
              <a:t>今义：</a:t>
            </a: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芳香。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      </a:t>
            </a:r>
            <a:r>
              <a:rPr lang="zh-CN" altLang="zh-CN" b="1" dirty="0" smtClean="0">
                <a:latin typeface="宋体" pitchFamily="2" charset="-122"/>
                <a:sym typeface="宋体" pitchFamily="2" charset="-122"/>
              </a:rPr>
              <a:t>古义：</a:t>
            </a: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形体、躯体。例：</a:t>
            </a:r>
            <a:r>
              <a:rPr lang="zh-CN" altLang="zh-CN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无案牍之劳</a:t>
            </a:r>
            <a:r>
              <a:rPr lang="zh-CN" altLang="zh-CN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形</a:t>
            </a:r>
            <a:r>
              <a:rPr lang="zh-CN" altLang="zh-CN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。</a:t>
            </a:r>
            <a:endParaRPr lang="zh-CN" altLang="zh-CN" dirty="0" smtClean="0">
              <a:latin typeface="宋体" pitchFamily="2" charset="-122"/>
              <a:sym typeface="宋体" pitchFamily="2" charset="-122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　</a:t>
            </a:r>
            <a:r>
              <a:rPr lang="zh-CN" altLang="zh-CN" dirty="0" smtClean="0">
                <a:solidFill>
                  <a:srgbClr val="C00000"/>
                </a:solidFill>
                <a:latin typeface="宋体" pitchFamily="2" charset="-122"/>
                <a:sym typeface="宋体" pitchFamily="2" charset="-122"/>
              </a:rPr>
              <a:t>形</a:t>
            </a: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    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      </a:t>
            </a:r>
            <a:r>
              <a:rPr lang="zh-CN" altLang="zh-CN" b="1" dirty="0" smtClean="0">
                <a:latin typeface="宋体" pitchFamily="2" charset="-122"/>
                <a:sym typeface="宋体" pitchFamily="2" charset="-122"/>
              </a:rPr>
              <a:t>今义：</a:t>
            </a: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形状。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dirty="0" smtClean="0">
                <a:latin typeface="宋体" pitchFamily="2" charset="-122"/>
              </a:rPr>
              <a:t>      </a:t>
            </a:r>
            <a:r>
              <a:rPr lang="zh-CN" altLang="en-US" b="1" dirty="0" smtClean="0">
                <a:latin typeface="宋体" pitchFamily="2" charset="-122"/>
              </a:rPr>
              <a:t>古义：</a:t>
            </a:r>
            <a:r>
              <a:rPr lang="zh-CN" altLang="en-US" dirty="0" smtClean="0">
                <a:latin typeface="宋体" pitchFamily="2" charset="-122"/>
              </a:rPr>
              <a:t>竖立。例：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亭亭净</a:t>
            </a:r>
            <a:r>
              <a:rPr lang="zh-CN" altLang="en-US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植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。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dirty="0" smtClean="0">
                <a:latin typeface="宋体" pitchFamily="2" charset="-122"/>
              </a:rPr>
              <a:t>  </a:t>
            </a:r>
            <a:r>
              <a:rPr lang="zh-CN" altLang="en-US" dirty="0" smtClean="0">
                <a:solidFill>
                  <a:srgbClr val="C00000"/>
                </a:solidFill>
                <a:latin typeface="宋体" pitchFamily="2" charset="-122"/>
              </a:rPr>
              <a:t>植</a:t>
            </a:r>
            <a:r>
              <a:rPr lang="zh-CN" altLang="en-US" dirty="0" smtClean="0">
                <a:latin typeface="宋体" pitchFamily="2" charset="-122"/>
              </a:rPr>
              <a:t>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dirty="0" smtClean="0">
                <a:latin typeface="宋体" pitchFamily="2" charset="-122"/>
              </a:rPr>
              <a:t>      </a:t>
            </a:r>
            <a:r>
              <a:rPr lang="zh-CN" altLang="en-US" b="1" dirty="0" smtClean="0">
                <a:latin typeface="宋体" pitchFamily="2" charset="-122"/>
              </a:rPr>
              <a:t>今义：</a:t>
            </a:r>
            <a:r>
              <a:rPr lang="zh-CN" altLang="en-US" dirty="0" smtClean="0">
                <a:latin typeface="宋体" pitchFamily="2" charset="-122"/>
              </a:rPr>
              <a:t>栽种。</a:t>
            </a:r>
          </a:p>
        </p:txBody>
      </p:sp>
      <p:sp>
        <p:nvSpPr>
          <p:cNvPr id="2" name="左大括号 1"/>
          <p:cNvSpPr/>
          <p:nvPr/>
        </p:nvSpPr>
        <p:spPr>
          <a:xfrm>
            <a:off x="2879725" y="1562100"/>
            <a:ext cx="153988" cy="1239838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sp>
        <p:nvSpPr>
          <p:cNvPr id="3" name="左大括号 2"/>
          <p:cNvSpPr/>
          <p:nvPr/>
        </p:nvSpPr>
        <p:spPr>
          <a:xfrm>
            <a:off x="2879725" y="3225800"/>
            <a:ext cx="153988" cy="1238250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sp>
        <p:nvSpPr>
          <p:cNvPr id="4" name="左大括号 3"/>
          <p:cNvSpPr/>
          <p:nvPr/>
        </p:nvSpPr>
        <p:spPr>
          <a:xfrm>
            <a:off x="2879725" y="4879975"/>
            <a:ext cx="153988" cy="1238250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2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12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12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12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12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12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12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112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1126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5" grpId="0" uiExpand="1" build="p"/>
      <p:bldP spid="2" grpId="0" animBg="1"/>
      <p:bldP spid="3" grpId="0" animBg="1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内容占位符 2"/>
          <p:cNvSpPr>
            <a:spLocks noGrp="1" noChangeArrowheads="1"/>
          </p:cNvSpPr>
          <p:nvPr>
            <p:ph idx="1"/>
          </p:nvPr>
        </p:nvSpPr>
        <p:spPr>
          <a:xfrm>
            <a:off x="2244123" y="852101"/>
            <a:ext cx="7886700" cy="5564188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altLang="zh-CN" b="1" dirty="0" smtClean="0">
                <a:latin typeface="宋体" pitchFamily="2" charset="-122"/>
                <a:sym typeface="宋体" pitchFamily="2" charset="-122"/>
              </a:rPr>
              <a:t>3.</a:t>
            </a:r>
            <a:r>
              <a:rPr lang="zh-CN" altLang="zh-CN" b="1" dirty="0" smtClean="0">
                <a:latin typeface="宋体" pitchFamily="2" charset="-122"/>
                <a:sym typeface="宋体" pitchFamily="2" charset="-122"/>
              </a:rPr>
              <a:t>一词多义</a:t>
            </a:r>
            <a:endParaRPr lang="zh-CN" altLang="zh-CN" dirty="0" smtClean="0">
              <a:latin typeface="宋体" pitchFamily="2" charset="-122"/>
              <a:sym typeface="宋体" pitchFamily="2" charset="-122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      濯</a:t>
            </a:r>
            <a:r>
              <a:rPr lang="zh-CN" altLang="zh-CN" dirty="0" smtClean="0">
                <a:solidFill>
                  <a:srgbClr val="C00000"/>
                </a:solidFill>
                <a:latin typeface="宋体" pitchFamily="2" charset="-122"/>
                <a:sym typeface="宋体" pitchFamily="2" charset="-122"/>
              </a:rPr>
              <a:t>清</a:t>
            </a: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涟而不妖（</a:t>
            </a:r>
            <a:r>
              <a:rPr lang="zh-CN" altLang="zh-CN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清澈</a:t>
            </a: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）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  </a:t>
            </a:r>
            <a:r>
              <a:rPr lang="zh-CN" altLang="zh-CN" dirty="0" smtClean="0">
                <a:solidFill>
                  <a:srgbClr val="C00000"/>
                </a:solidFill>
                <a:latin typeface="宋体" pitchFamily="2" charset="-122"/>
                <a:sym typeface="宋体" pitchFamily="2" charset="-122"/>
              </a:rPr>
              <a:t>清</a:t>
            </a: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    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      香远益</a:t>
            </a:r>
            <a:r>
              <a:rPr lang="zh-CN" altLang="zh-CN" dirty="0" smtClean="0">
                <a:solidFill>
                  <a:srgbClr val="C00000"/>
                </a:solidFill>
                <a:latin typeface="宋体" pitchFamily="2" charset="-122"/>
                <a:sym typeface="宋体" pitchFamily="2" charset="-122"/>
              </a:rPr>
              <a:t>清</a:t>
            </a: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（</a:t>
            </a:r>
            <a:r>
              <a:rPr lang="zh-CN" altLang="zh-CN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清幽</a:t>
            </a: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）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      香</a:t>
            </a:r>
            <a:r>
              <a:rPr lang="zh-CN" altLang="zh-CN" dirty="0" smtClean="0">
                <a:solidFill>
                  <a:srgbClr val="C00000"/>
                </a:solidFill>
                <a:latin typeface="宋体" pitchFamily="2" charset="-122"/>
                <a:sym typeface="宋体" pitchFamily="2" charset="-122"/>
              </a:rPr>
              <a:t>远</a:t>
            </a: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益清（</a:t>
            </a:r>
            <a:r>
              <a:rPr lang="zh-CN" altLang="zh-CN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远播，远远地传送出去</a:t>
            </a: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）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  </a:t>
            </a:r>
            <a:r>
              <a:rPr lang="zh-CN" altLang="zh-CN" dirty="0" smtClean="0">
                <a:solidFill>
                  <a:srgbClr val="C00000"/>
                </a:solidFill>
                <a:latin typeface="宋体" pitchFamily="2" charset="-122"/>
                <a:sym typeface="宋体" pitchFamily="2" charset="-122"/>
              </a:rPr>
              <a:t>远</a:t>
            </a: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    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      可</a:t>
            </a:r>
            <a:r>
              <a:rPr lang="zh-CN" altLang="zh-CN" dirty="0" smtClean="0">
                <a:solidFill>
                  <a:srgbClr val="C00000"/>
                </a:solidFill>
                <a:latin typeface="宋体" pitchFamily="2" charset="-122"/>
                <a:sym typeface="宋体" pitchFamily="2" charset="-122"/>
              </a:rPr>
              <a:t>远</a:t>
            </a: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观而不可亵玩焉（</a:t>
            </a:r>
            <a:r>
              <a:rPr lang="zh-CN" altLang="zh-CN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距离长</a:t>
            </a: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）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      陶后</a:t>
            </a:r>
            <a:r>
              <a:rPr lang="zh-CN" altLang="zh-CN" dirty="0" smtClean="0">
                <a:solidFill>
                  <a:srgbClr val="C00000"/>
                </a:solidFill>
                <a:latin typeface="宋体" pitchFamily="2" charset="-122"/>
                <a:sym typeface="宋体" pitchFamily="2" charset="-122"/>
              </a:rPr>
              <a:t>鲜</a:t>
            </a: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有闻（</a:t>
            </a:r>
            <a:r>
              <a:rPr lang="zh-CN" altLang="zh-CN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读</a:t>
            </a:r>
            <a:r>
              <a:rPr lang="zh-CN" altLang="zh-CN" dirty="0" smtClean="0">
                <a:solidFill>
                  <a:srgbClr val="FF0000"/>
                </a:solidFill>
                <a:latin typeface="宋体" pitchFamily="2" charset="-122"/>
                <a:sym typeface="宋体" pitchFamily="2" charset="-122"/>
              </a:rPr>
              <a:t>xiǎn，</a:t>
            </a:r>
            <a:r>
              <a:rPr lang="zh-CN" altLang="zh-CN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少</a:t>
            </a: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）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  </a:t>
            </a:r>
            <a:r>
              <a:rPr lang="zh-CN" altLang="zh-CN" dirty="0" smtClean="0">
                <a:solidFill>
                  <a:srgbClr val="C00000"/>
                </a:solidFill>
                <a:latin typeface="宋体" pitchFamily="2" charset="-122"/>
                <a:sym typeface="宋体" pitchFamily="2" charset="-122"/>
              </a:rPr>
              <a:t>鲜</a:t>
            </a: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    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      芳草</a:t>
            </a:r>
            <a:r>
              <a:rPr lang="zh-CN" altLang="zh-CN" dirty="0" smtClean="0">
                <a:solidFill>
                  <a:srgbClr val="C00000"/>
                </a:solidFill>
                <a:latin typeface="宋体" pitchFamily="2" charset="-122"/>
                <a:sym typeface="宋体" pitchFamily="2" charset="-122"/>
              </a:rPr>
              <a:t>鲜</a:t>
            </a: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美（</a:t>
            </a:r>
            <a:r>
              <a:rPr lang="zh-CN" altLang="zh-CN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读</a:t>
            </a:r>
            <a:r>
              <a:rPr lang="zh-CN" altLang="zh-CN" dirty="0" smtClean="0">
                <a:solidFill>
                  <a:srgbClr val="FF0000"/>
                </a:solidFill>
                <a:latin typeface="宋体" pitchFamily="2" charset="-122"/>
                <a:sym typeface="宋体" pitchFamily="2" charset="-122"/>
              </a:rPr>
              <a:t>xiān</a:t>
            </a:r>
            <a:r>
              <a:rPr lang="zh-CN" altLang="zh-CN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，鲜艳</a:t>
            </a:r>
            <a:r>
              <a:rPr lang="zh-CN" altLang="zh-CN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）</a:t>
            </a:r>
          </a:p>
        </p:txBody>
      </p:sp>
      <p:sp>
        <p:nvSpPr>
          <p:cNvPr id="2" name="左大括号 1"/>
          <p:cNvSpPr/>
          <p:nvPr/>
        </p:nvSpPr>
        <p:spPr>
          <a:xfrm>
            <a:off x="2879725" y="1562100"/>
            <a:ext cx="153988" cy="1239838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sp>
        <p:nvSpPr>
          <p:cNvPr id="3" name="左大括号 2"/>
          <p:cNvSpPr/>
          <p:nvPr/>
        </p:nvSpPr>
        <p:spPr>
          <a:xfrm>
            <a:off x="2879725" y="3225800"/>
            <a:ext cx="153988" cy="1238250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sp>
        <p:nvSpPr>
          <p:cNvPr id="4" name="左大括号 3"/>
          <p:cNvSpPr/>
          <p:nvPr/>
        </p:nvSpPr>
        <p:spPr>
          <a:xfrm>
            <a:off x="2879725" y="4879975"/>
            <a:ext cx="153988" cy="1238250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2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12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12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12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12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12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12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12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126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5" grpId="0" uiExpand="1" build="p"/>
      <p:bldP spid="2" grpId="0" bldLvl="0" animBg="1"/>
      <p:bldP spid="3" grpId="0" bldLvl="0" animBg="1"/>
      <p:bldP spid="4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内容占位符 2"/>
          <p:cNvSpPr>
            <a:spLocks noGrp="1" noChangeArrowheads="1"/>
          </p:cNvSpPr>
          <p:nvPr>
            <p:ph idx="1"/>
          </p:nvPr>
        </p:nvSpPr>
        <p:spPr>
          <a:xfrm>
            <a:off x="1955800" y="755653"/>
            <a:ext cx="7886700" cy="5757863"/>
          </a:xfrm>
        </p:spPr>
        <p:txBody>
          <a:bodyPr/>
          <a:lstStyle/>
          <a:p>
            <a:pPr marL="0" indent="0">
              <a:lnSpc>
                <a:spcPct val="140000"/>
              </a:lnSpc>
              <a:buNone/>
            </a:pPr>
            <a:r>
              <a:rPr lang="en-US" altLang="zh-CN" sz="2400" b="1" dirty="0">
                <a:latin typeface="宋体" pitchFamily="2" charset="-122"/>
                <a:sym typeface="宋体" pitchFamily="2" charset="-122"/>
              </a:rPr>
              <a:t>4.</a:t>
            </a:r>
            <a:r>
              <a:rPr lang="zh-CN" altLang="zh-CN" sz="2400" b="1" dirty="0">
                <a:latin typeface="宋体" pitchFamily="2" charset="-122"/>
                <a:sym typeface="宋体" pitchFamily="2" charset="-122"/>
              </a:rPr>
              <a:t>词类活用</a:t>
            </a:r>
            <a:endParaRPr lang="zh-CN" altLang="zh-CN" sz="2400" dirty="0">
              <a:latin typeface="宋体" pitchFamily="2" charset="-122"/>
              <a:sym typeface="宋体" pitchFamily="2" charset="-122"/>
            </a:endParaRPr>
          </a:p>
          <a:p>
            <a:pPr marL="0" indent="0">
              <a:lnSpc>
                <a:spcPct val="140000"/>
              </a:lnSpc>
              <a:buNone/>
            </a:pPr>
            <a:r>
              <a:rPr lang="zh-CN" altLang="zh-CN" sz="2400" dirty="0">
                <a:latin typeface="宋体" pitchFamily="2" charset="-122"/>
                <a:sym typeface="宋体" pitchFamily="2" charset="-122"/>
              </a:rPr>
              <a:t>　</a:t>
            </a:r>
            <a:r>
              <a:rPr lang="en-US" altLang="zh-CN" sz="2400" dirty="0">
                <a:latin typeface="宋体" pitchFamily="2" charset="-122"/>
                <a:sym typeface="宋体" pitchFamily="2" charset="-122"/>
              </a:rPr>
              <a:t>(1)</a:t>
            </a:r>
            <a:r>
              <a:rPr lang="zh-CN" altLang="zh-CN" sz="2400" dirty="0">
                <a:latin typeface="宋体" pitchFamily="2" charset="-122"/>
                <a:sym typeface="宋体" pitchFamily="2" charset="-122"/>
              </a:rPr>
              <a:t>有仙则</a:t>
            </a:r>
            <a:r>
              <a:rPr lang="zh-CN" altLang="zh-CN" sz="2400" dirty="0">
                <a:solidFill>
                  <a:srgbClr val="C00000"/>
                </a:solidFill>
                <a:latin typeface="宋体" pitchFamily="2" charset="-122"/>
                <a:sym typeface="宋体" pitchFamily="2" charset="-122"/>
              </a:rPr>
              <a:t>名</a:t>
            </a:r>
            <a:r>
              <a:rPr lang="zh-CN" altLang="zh-CN" sz="2400" dirty="0">
                <a:latin typeface="宋体" pitchFamily="2" charset="-122"/>
                <a:sym typeface="宋体" pitchFamily="2" charset="-122"/>
              </a:rPr>
              <a:t>(</a:t>
            </a:r>
            <a:r>
              <a:rPr lang="zh-CN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名词用作动词，出名，有名</a:t>
            </a:r>
            <a:r>
              <a:rPr lang="zh-CN" altLang="zh-CN" sz="2400" dirty="0">
                <a:latin typeface="宋体" pitchFamily="2" charset="-122"/>
                <a:sym typeface="宋体" pitchFamily="2" charset="-122"/>
              </a:rPr>
              <a:t>)</a:t>
            </a:r>
          </a:p>
          <a:p>
            <a:pPr marL="0" indent="0">
              <a:lnSpc>
                <a:spcPct val="140000"/>
              </a:lnSpc>
              <a:buNone/>
            </a:pPr>
            <a:r>
              <a:rPr lang="zh-CN" altLang="zh-CN" sz="2400" dirty="0">
                <a:latin typeface="宋体" pitchFamily="2" charset="-122"/>
                <a:sym typeface="宋体" pitchFamily="2" charset="-122"/>
              </a:rPr>
              <a:t>  (2)苔痕</a:t>
            </a:r>
            <a:r>
              <a:rPr lang="zh-CN" altLang="zh-CN" sz="2400" dirty="0">
                <a:solidFill>
                  <a:srgbClr val="C00000"/>
                </a:solidFill>
                <a:latin typeface="宋体" pitchFamily="2" charset="-122"/>
                <a:sym typeface="宋体" pitchFamily="2" charset="-122"/>
              </a:rPr>
              <a:t>上</a:t>
            </a:r>
            <a:r>
              <a:rPr lang="zh-CN" altLang="zh-CN" sz="2400" dirty="0">
                <a:latin typeface="宋体" pitchFamily="2" charset="-122"/>
                <a:sym typeface="宋体" pitchFamily="2" charset="-122"/>
              </a:rPr>
              <a:t>阶绿(</a:t>
            </a:r>
            <a:r>
              <a:rPr lang="zh-CN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方位名词用作动词，长到，蔓延到</a:t>
            </a:r>
            <a:r>
              <a:rPr lang="zh-CN" altLang="zh-CN" sz="2400" dirty="0">
                <a:latin typeface="宋体" pitchFamily="2" charset="-122"/>
                <a:sym typeface="宋体" pitchFamily="2" charset="-122"/>
              </a:rPr>
              <a:t>)</a:t>
            </a:r>
          </a:p>
          <a:p>
            <a:pPr marL="0" indent="0">
              <a:lnSpc>
                <a:spcPct val="140000"/>
              </a:lnSpc>
              <a:buNone/>
            </a:pPr>
            <a:r>
              <a:rPr lang="zh-CN" altLang="zh-CN" sz="2400" dirty="0">
                <a:latin typeface="宋体" pitchFamily="2" charset="-122"/>
                <a:sym typeface="宋体" pitchFamily="2" charset="-122"/>
              </a:rPr>
              <a:t>  (3)无丝竹之</a:t>
            </a:r>
            <a:r>
              <a:rPr lang="zh-CN" altLang="zh-CN" sz="2400" dirty="0">
                <a:solidFill>
                  <a:srgbClr val="C00000"/>
                </a:solidFill>
                <a:latin typeface="宋体" pitchFamily="2" charset="-122"/>
                <a:sym typeface="宋体" pitchFamily="2" charset="-122"/>
              </a:rPr>
              <a:t>乱</a:t>
            </a:r>
            <a:r>
              <a:rPr lang="zh-CN" altLang="zh-CN" sz="2400" dirty="0">
                <a:latin typeface="宋体" pitchFamily="2" charset="-122"/>
                <a:sym typeface="宋体" pitchFamily="2" charset="-122"/>
              </a:rPr>
              <a:t>耳(</a:t>
            </a:r>
            <a:r>
              <a:rPr lang="zh-CN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形容词的使动用法，使……扰乱</a:t>
            </a:r>
            <a:r>
              <a:rPr lang="zh-CN" altLang="zh-CN" sz="2400" dirty="0">
                <a:latin typeface="宋体" pitchFamily="2" charset="-122"/>
                <a:sym typeface="宋体" pitchFamily="2" charset="-122"/>
              </a:rPr>
              <a:t>)</a:t>
            </a:r>
          </a:p>
          <a:p>
            <a:pPr marL="0" indent="0">
              <a:lnSpc>
                <a:spcPct val="140000"/>
              </a:lnSpc>
              <a:buNone/>
            </a:pPr>
            <a:r>
              <a:rPr lang="zh-CN" altLang="zh-CN" sz="2400" dirty="0">
                <a:latin typeface="宋体" pitchFamily="2" charset="-122"/>
                <a:sym typeface="宋体" pitchFamily="2" charset="-122"/>
              </a:rPr>
              <a:t>  (4)无案牍之</a:t>
            </a:r>
            <a:r>
              <a:rPr lang="zh-CN" altLang="zh-CN" sz="2400" dirty="0">
                <a:solidFill>
                  <a:srgbClr val="C00000"/>
                </a:solidFill>
                <a:latin typeface="宋体" pitchFamily="2" charset="-122"/>
                <a:sym typeface="宋体" pitchFamily="2" charset="-122"/>
              </a:rPr>
              <a:t>劳</a:t>
            </a:r>
            <a:r>
              <a:rPr lang="zh-CN" altLang="zh-CN" sz="2400" dirty="0">
                <a:latin typeface="宋体" pitchFamily="2" charset="-122"/>
                <a:sym typeface="宋体" pitchFamily="2" charset="-122"/>
              </a:rPr>
              <a:t>形(</a:t>
            </a:r>
            <a:r>
              <a:rPr lang="zh-CN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形容词的使动用法，使……感到劳累</a:t>
            </a:r>
            <a:r>
              <a:rPr lang="zh-CN" altLang="zh-CN" sz="2400" dirty="0">
                <a:latin typeface="宋体" pitchFamily="2" charset="-122"/>
                <a:sym typeface="宋体" pitchFamily="2" charset="-122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2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12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12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12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5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内容占位符 2"/>
          <p:cNvSpPr>
            <a:spLocks noGrp="1" noChangeArrowheads="1"/>
          </p:cNvSpPr>
          <p:nvPr>
            <p:ph idx="1"/>
          </p:nvPr>
        </p:nvSpPr>
        <p:spPr>
          <a:xfrm>
            <a:off x="1910148" y="1083276"/>
            <a:ext cx="7886700" cy="2808288"/>
          </a:xfrm>
        </p:spPr>
        <p:txBody>
          <a:bodyPr/>
          <a:lstStyle/>
          <a:p>
            <a:pPr marL="0" indent="0">
              <a:lnSpc>
                <a:spcPct val="140000"/>
              </a:lnSpc>
              <a:buNone/>
            </a:pPr>
            <a:r>
              <a:rPr lang="zh-CN" altLang="zh-CN" sz="2400" dirty="0">
                <a:latin typeface="宋体" pitchFamily="2" charset="-122"/>
                <a:sym typeface="宋体" pitchFamily="2" charset="-122"/>
              </a:rPr>
              <a:t>　(5)有龙则</a:t>
            </a:r>
            <a:r>
              <a:rPr lang="zh-CN" altLang="zh-CN" sz="2400" dirty="0">
                <a:solidFill>
                  <a:srgbClr val="C00000"/>
                </a:solidFill>
                <a:latin typeface="宋体" pitchFamily="2" charset="-122"/>
                <a:sym typeface="宋体" pitchFamily="2" charset="-122"/>
              </a:rPr>
              <a:t>灵</a:t>
            </a:r>
            <a:r>
              <a:rPr lang="zh-CN" altLang="zh-CN" sz="2400" dirty="0">
                <a:latin typeface="宋体" pitchFamily="2" charset="-122"/>
                <a:sym typeface="宋体" pitchFamily="2" charset="-122"/>
              </a:rPr>
              <a:t>(</a:t>
            </a:r>
            <a:r>
              <a:rPr lang="zh-CN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形容词用作动词，灵验</a:t>
            </a:r>
            <a:r>
              <a:rPr lang="zh-CN" altLang="zh-CN" sz="2400" dirty="0">
                <a:latin typeface="宋体" pitchFamily="2" charset="-122"/>
                <a:sym typeface="宋体" pitchFamily="2" charset="-122"/>
              </a:rPr>
              <a:t>)</a:t>
            </a:r>
          </a:p>
          <a:p>
            <a:pPr marL="0" indent="0">
              <a:lnSpc>
                <a:spcPct val="140000"/>
              </a:lnSpc>
              <a:buNone/>
            </a:pPr>
            <a:r>
              <a:rPr lang="zh-CN" altLang="zh-CN" sz="2400" dirty="0">
                <a:latin typeface="宋体" pitchFamily="2" charset="-122"/>
                <a:sym typeface="宋体" pitchFamily="2" charset="-122"/>
              </a:rPr>
              <a:t>  (6)不</a:t>
            </a:r>
            <a:r>
              <a:rPr lang="zh-CN" altLang="zh-CN" sz="2400" dirty="0">
                <a:solidFill>
                  <a:srgbClr val="C00000"/>
                </a:solidFill>
                <a:latin typeface="宋体" pitchFamily="2" charset="-122"/>
                <a:sym typeface="宋体" pitchFamily="2" charset="-122"/>
              </a:rPr>
              <a:t>蔓</a:t>
            </a:r>
            <a:r>
              <a:rPr lang="zh-CN" altLang="zh-CN" sz="2400" dirty="0">
                <a:latin typeface="宋体" pitchFamily="2" charset="-122"/>
                <a:sym typeface="宋体" pitchFamily="2" charset="-122"/>
              </a:rPr>
              <a:t>不</a:t>
            </a:r>
            <a:r>
              <a:rPr lang="zh-CN" altLang="zh-CN" sz="2400" dirty="0">
                <a:solidFill>
                  <a:srgbClr val="C00000"/>
                </a:solidFill>
                <a:latin typeface="宋体" pitchFamily="2" charset="-122"/>
                <a:sym typeface="宋体" pitchFamily="2" charset="-122"/>
              </a:rPr>
              <a:t>枝</a:t>
            </a:r>
            <a:r>
              <a:rPr lang="zh-CN" altLang="zh-CN" sz="2400" dirty="0">
                <a:latin typeface="宋体" pitchFamily="2" charset="-122"/>
                <a:sym typeface="宋体" pitchFamily="2" charset="-122"/>
              </a:rPr>
              <a:t>(</a:t>
            </a:r>
            <a:r>
              <a:rPr lang="zh-CN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名词用作动词，生藤蔓，生枝茎</a:t>
            </a:r>
            <a:r>
              <a:rPr lang="zh-CN" altLang="zh-CN" sz="2400" dirty="0">
                <a:latin typeface="宋体" pitchFamily="2" charset="-122"/>
                <a:sym typeface="宋体" pitchFamily="2" charset="-122"/>
              </a:rPr>
              <a:t>)</a:t>
            </a:r>
          </a:p>
          <a:p>
            <a:pPr marL="0" indent="0">
              <a:lnSpc>
                <a:spcPct val="140000"/>
              </a:lnSpc>
              <a:buNone/>
            </a:pPr>
            <a:r>
              <a:rPr lang="zh-CN" altLang="zh-CN" sz="2400" dirty="0">
                <a:latin typeface="宋体" pitchFamily="2" charset="-122"/>
                <a:sym typeface="宋体" pitchFamily="2" charset="-122"/>
              </a:rPr>
              <a:t>  (7)香</a:t>
            </a:r>
            <a:r>
              <a:rPr lang="zh-CN" altLang="zh-CN" sz="2400" dirty="0">
                <a:solidFill>
                  <a:srgbClr val="C00000"/>
                </a:solidFill>
                <a:latin typeface="宋体" pitchFamily="2" charset="-122"/>
                <a:sym typeface="宋体" pitchFamily="2" charset="-122"/>
              </a:rPr>
              <a:t>远</a:t>
            </a:r>
            <a:r>
              <a:rPr lang="zh-CN" altLang="zh-CN" sz="2400" dirty="0">
                <a:latin typeface="宋体" pitchFamily="2" charset="-122"/>
                <a:sym typeface="宋体" pitchFamily="2" charset="-122"/>
              </a:rPr>
              <a:t>益清(</a:t>
            </a:r>
            <a:r>
              <a:rPr lang="zh-CN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形容词用作动词，远播，远远地传送出去</a:t>
            </a:r>
            <a:r>
              <a:rPr lang="zh-CN" altLang="zh-CN" sz="2400" dirty="0">
                <a:latin typeface="宋体" pitchFamily="2" charset="-122"/>
                <a:sym typeface="宋体" pitchFamily="2" charset="-122"/>
              </a:rPr>
              <a:t>)</a:t>
            </a:r>
          </a:p>
        </p:txBody>
      </p:sp>
      <p:pic>
        <p:nvPicPr>
          <p:cNvPr id="16386" name="图片 6" descr="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50228" y="3021398"/>
            <a:ext cx="2517775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2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12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5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内容占位符 2"/>
          <p:cNvSpPr>
            <a:spLocks noGrp="1" noChangeArrowheads="1"/>
          </p:cNvSpPr>
          <p:nvPr>
            <p:ph idx="1"/>
          </p:nvPr>
        </p:nvSpPr>
        <p:spPr>
          <a:xfrm>
            <a:off x="2202940" y="1087228"/>
            <a:ext cx="7886700" cy="3962400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en-US" altLang="zh-CN" b="1" dirty="0" smtClean="0">
                <a:latin typeface="宋体" pitchFamily="2" charset="-122"/>
                <a:sym typeface="宋体" pitchFamily="2" charset="-122"/>
              </a:rPr>
              <a:t>5.</a:t>
            </a:r>
            <a:r>
              <a:rPr lang="zh-CN" altLang="zh-CN" b="1" dirty="0" smtClean="0">
                <a:latin typeface="宋体" pitchFamily="2" charset="-122"/>
                <a:sym typeface="宋体" pitchFamily="2" charset="-122"/>
              </a:rPr>
              <a:t>文言虚词</a:t>
            </a:r>
            <a:endParaRPr lang="zh-CN" altLang="zh-CN" dirty="0" smtClean="0">
              <a:latin typeface="宋体" pitchFamily="2" charset="-122"/>
              <a:sym typeface="宋体" pitchFamily="2" charset="-122"/>
            </a:endParaRPr>
          </a:p>
          <a:p>
            <a:pPr marL="0" indent="0">
              <a:lnSpc>
                <a:spcPct val="160000"/>
              </a:lnSpc>
              <a:buNone/>
            </a:pP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　    无丝竹</a:t>
            </a:r>
            <a:r>
              <a:rPr lang="zh-CN" altLang="zh-CN" dirty="0" smtClean="0">
                <a:solidFill>
                  <a:srgbClr val="C00000"/>
                </a:solidFill>
                <a:latin typeface="宋体" pitchFamily="2" charset="-122"/>
                <a:sym typeface="宋体" pitchFamily="2" charset="-122"/>
              </a:rPr>
              <a:t>之</a:t>
            </a: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乱耳（</a:t>
            </a:r>
            <a:r>
              <a:rPr lang="zh-CN" altLang="zh-CN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用于主谓之间，取消句子</a:t>
            </a:r>
            <a:endParaRPr lang="zh-CN" altLang="zh-CN" dirty="0" smtClean="0">
              <a:latin typeface="宋体" pitchFamily="2" charset="-122"/>
              <a:sym typeface="宋体" pitchFamily="2" charset="-122"/>
            </a:endParaRPr>
          </a:p>
          <a:p>
            <a:pPr marL="0" indent="0">
              <a:lnSpc>
                <a:spcPct val="160000"/>
              </a:lnSpc>
              <a:buNone/>
            </a:pP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  </a:t>
            </a:r>
            <a:r>
              <a:rPr lang="zh-CN" altLang="zh-CN" dirty="0" smtClean="0">
                <a:solidFill>
                  <a:srgbClr val="C00000"/>
                </a:solidFill>
                <a:latin typeface="宋体" pitchFamily="2" charset="-122"/>
                <a:sym typeface="宋体" pitchFamily="2" charset="-122"/>
              </a:rPr>
              <a:t>之</a:t>
            </a: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   </a:t>
            </a:r>
            <a:r>
              <a:rPr lang="zh-CN" altLang="zh-CN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 的独立性</a:t>
            </a: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）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      何陋</a:t>
            </a:r>
            <a:r>
              <a:rPr lang="zh-CN" altLang="zh-CN" dirty="0" smtClean="0">
                <a:solidFill>
                  <a:srgbClr val="C00000"/>
                </a:solidFill>
                <a:latin typeface="宋体" pitchFamily="2" charset="-122"/>
                <a:sym typeface="宋体" pitchFamily="2" charset="-122"/>
              </a:rPr>
              <a:t>之</a:t>
            </a: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有（</a:t>
            </a:r>
            <a:r>
              <a:rPr lang="zh-CN" altLang="zh-CN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宾主前置的标志，不译</a:t>
            </a: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）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      水陆草木</a:t>
            </a:r>
            <a:r>
              <a:rPr lang="zh-CN" altLang="zh-CN" dirty="0" smtClean="0">
                <a:solidFill>
                  <a:srgbClr val="C00000"/>
                </a:solidFill>
                <a:latin typeface="宋体" pitchFamily="2" charset="-122"/>
                <a:sym typeface="宋体" pitchFamily="2" charset="-122"/>
              </a:rPr>
              <a:t>之</a:t>
            </a: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花（</a:t>
            </a:r>
            <a:r>
              <a:rPr lang="zh-CN" altLang="zh-CN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结构助词，的</a:t>
            </a: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）</a:t>
            </a:r>
          </a:p>
        </p:txBody>
      </p:sp>
      <p:sp>
        <p:nvSpPr>
          <p:cNvPr id="2" name="左大括号 1"/>
          <p:cNvSpPr/>
          <p:nvPr/>
        </p:nvSpPr>
        <p:spPr>
          <a:xfrm>
            <a:off x="2903541" y="2019303"/>
            <a:ext cx="128587" cy="2544763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2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12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12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12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5" grpId="0" uiExpand="1" build="p"/>
      <p:bldP spid="2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内容占位符 2"/>
          <p:cNvSpPr>
            <a:spLocks noGrp="1" noChangeArrowheads="1"/>
          </p:cNvSpPr>
          <p:nvPr>
            <p:ph idx="1"/>
          </p:nvPr>
        </p:nvSpPr>
        <p:spPr>
          <a:xfrm>
            <a:off x="1955800" y="835028"/>
            <a:ext cx="7886700" cy="5757863"/>
          </a:xfrm>
        </p:spPr>
        <p:txBody>
          <a:bodyPr/>
          <a:lstStyle/>
          <a:p>
            <a:pPr marL="0" indent="0">
              <a:lnSpc>
                <a:spcPts val="5000"/>
              </a:lnSpc>
              <a:spcBef>
                <a:spcPct val="0"/>
              </a:spcBef>
              <a:buNone/>
            </a:pPr>
            <a:r>
              <a:rPr lang="en-US" altLang="zh-CN" b="1" dirty="0" smtClean="0">
                <a:latin typeface="宋体" pitchFamily="2" charset="-122"/>
                <a:sym typeface="宋体" pitchFamily="2" charset="-122"/>
              </a:rPr>
              <a:t>6.</a:t>
            </a:r>
            <a:r>
              <a:rPr lang="zh-CN" altLang="zh-CN" b="1" dirty="0" smtClean="0">
                <a:latin typeface="宋体" pitchFamily="2" charset="-122"/>
                <a:sym typeface="宋体" pitchFamily="2" charset="-122"/>
              </a:rPr>
              <a:t>文言句式</a:t>
            </a:r>
            <a:endParaRPr lang="zh-CN" altLang="zh-CN" dirty="0" smtClean="0">
              <a:latin typeface="宋体" pitchFamily="2" charset="-122"/>
              <a:sym typeface="宋体" pitchFamily="2" charset="-122"/>
            </a:endParaRPr>
          </a:p>
          <a:p>
            <a:pPr marL="0" indent="0">
              <a:lnSpc>
                <a:spcPts val="5000"/>
              </a:lnSpc>
              <a:spcBef>
                <a:spcPct val="0"/>
              </a:spcBef>
              <a:buNone/>
            </a:pP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　(1)判断句</a:t>
            </a:r>
          </a:p>
          <a:p>
            <a:pPr marL="0" indent="0">
              <a:lnSpc>
                <a:spcPts val="5000"/>
              </a:lnSpc>
              <a:spcBef>
                <a:spcPct val="0"/>
              </a:spcBef>
              <a:buNone/>
            </a:pP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予谓菊，花之隐逸者也；牡丹，花之富贵者也；莲，花之君子者也。(</a:t>
            </a:r>
            <a:r>
              <a:rPr lang="zh-CN" altLang="zh-CN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“……者也”表示判断。</a:t>
            </a: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)</a:t>
            </a:r>
          </a:p>
          <a:p>
            <a:pPr marL="0" indent="0">
              <a:lnSpc>
                <a:spcPts val="5000"/>
              </a:lnSpc>
              <a:spcBef>
                <a:spcPct val="0"/>
              </a:spcBef>
              <a:buNone/>
            </a:pP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 (2)倒装句</a:t>
            </a:r>
          </a:p>
          <a:p>
            <a:pPr marL="0" indent="0">
              <a:lnSpc>
                <a:spcPts val="5000"/>
              </a:lnSpc>
              <a:spcBef>
                <a:spcPct val="0"/>
              </a:spcBef>
              <a:buNone/>
            </a:pP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何陋之有？(</a:t>
            </a:r>
            <a:r>
              <a:rPr lang="zh-CN" altLang="zh-CN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宾语前置句，正常语序为：有何陋之？</a:t>
            </a: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2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12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12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12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5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181"/>
          <a:stretch>
            <a:fillRect/>
          </a:stretch>
        </p:blipFill>
        <p:spPr bwMode="auto">
          <a:xfrm>
            <a:off x="1639891" y="2784389"/>
            <a:ext cx="8893175" cy="3554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5" name="内容占位符 2"/>
          <p:cNvSpPr>
            <a:spLocks noGrp="1" noChangeArrowheads="1"/>
          </p:cNvSpPr>
          <p:nvPr>
            <p:ph idx="1"/>
          </p:nvPr>
        </p:nvSpPr>
        <p:spPr>
          <a:xfrm>
            <a:off x="1996989" y="862316"/>
            <a:ext cx="7886700" cy="2284413"/>
          </a:xfrm>
        </p:spPr>
        <p:txBody>
          <a:bodyPr/>
          <a:lstStyle/>
          <a:p>
            <a:pPr marL="0" indent="0">
              <a:lnSpc>
                <a:spcPts val="5000"/>
              </a:lnSpc>
              <a:spcBef>
                <a:spcPct val="0"/>
              </a:spcBef>
              <a:buNone/>
            </a:pPr>
            <a:r>
              <a:rPr lang="en-US" altLang="zh-CN" dirty="0" smtClean="0">
                <a:latin typeface="宋体" pitchFamily="2" charset="-122"/>
                <a:sym typeface="宋体" pitchFamily="2" charset="-122"/>
              </a:rPr>
              <a:t>  </a:t>
            </a: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(3)省略句</a:t>
            </a:r>
          </a:p>
          <a:p>
            <a:pPr marL="0" indent="0">
              <a:lnSpc>
                <a:spcPts val="5000"/>
              </a:lnSpc>
              <a:spcBef>
                <a:spcPct val="0"/>
              </a:spcBef>
              <a:buNone/>
            </a:pP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    濯清涟而不妖。(</a:t>
            </a:r>
            <a:r>
              <a:rPr lang="zh-CN" altLang="zh-CN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“濯”的前面省略了主语“莲”，后面省略了介词“于”。</a:t>
            </a:r>
            <a:r>
              <a:rPr lang="zh-CN" altLang="zh-CN" dirty="0" smtClean="0">
                <a:latin typeface="宋体" pitchFamily="2" charset="-122"/>
                <a:sym typeface="宋体" pitchFamily="2" charset="-122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2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5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内容占位符 2"/>
          <p:cNvSpPr>
            <a:spLocks noGrp="1" noChangeArrowheads="1"/>
          </p:cNvSpPr>
          <p:nvPr>
            <p:ph idx="1"/>
          </p:nvPr>
        </p:nvSpPr>
        <p:spPr>
          <a:xfrm>
            <a:off x="1816100" y="1765303"/>
            <a:ext cx="8497888" cy="423863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en-US" altLang="zh-CN" sz="2400" dirty="0">
                <a:latin typeface="宋体" pitchFamily="2" charset="-122"/>
                <a:sym typeface="宋体" pitchFamily="2" charset="-122"/>
              </a:rPr>
              <a:t>1.</a:t>
            </a:r>
            <a:r>
              <a:rPr lang="zh-CN" altLang="en-US" sz="2400" dirty="0">
                <a:latin typeface="宋体" pitchFamily="2" charset="-122"/>
                <a:sym typeface="宋体" pitchFamily="2" charset="-122"/>
              </a:rPr>
              <a:t>从《陋室铭》中</a:t>
            </a:r>
            <a:r>
              <a:rPr lang="zh-CN" altLang="zh-CN" sz="2400" dirty="0">
                <a:latin typeface="宋体" pitchFamily="2" charset="-122"/>
                <a:sym typeface="宋体" pitchFamily="2" charset="-122"/>
              </a:rPr>
              <a:t>找出能概括全文主旨的一句话。</a:t>
            </a:r>
          </a:p>
        </p:txBody>
      </p:sp>
      <p:sp>
        <p:nvSpPr>
          <p:cNvPr id="36" name="圆角矩形 35"/>
          <p:cNvSpPr/>
          <p:nvPr/>
        </p:nvSpPr>
        <p:spPr>
          <a:xfrm>
            <a:off x="1816103" y="946150"/>
            <a:ext cx="2346325" cy="490538"/>
          </a:xfrm>
          <a:prstGeom prst="roundRect">
            <a:avLst/>
          </a:prstGeom>
          <a:noFill/>
          <a:ln w="3175">
            <a:solidFill>
              <a:srgbClr val="FF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00" noProof="1"/>
          </a:p>
        </p:txBody>
      </p:sp>
      <p:sp>
        <p:nvSpPr>
          <p:cNvPr id="21507" name="文本框 36"/>
          <p:cNvSpPr txBox="1">
            <a:spLocks noChangeArrowheads="1"/>
          </p:cNvSpPr>
          <p:nvPr/>
        </p:nvSpPr>
        <p:spPr bwMode="auto">
          <a:xfrm>
            <a:off x="2306641" y="917575"/>
            <a:ext cx="1857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zh-CN" sz="3200" b="1" dirty="0">
                <a:solidFill>
                  <a:srgbClr val="162477"/>
                </a:solidFill>
                <a:latin typeface="黑体" pitchFamily="49" charset="-122"/>
                <a:ea typeface="黑体" pitchFamily="49" charset="-122"/>
              </a:rPr>
              <a:t>整体感知</a:t>
            </a:r>
          </a:p>
        </p:txBody>
      </p:sp>
      <p:pic>
        <p:nvPicPr>
          <p:cNvPr id="21508" name="图片 38" descr="2列2行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8163" y="941388"/>
            <a:ext cx="51911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文本框 1"/>
          <p:cNvSpPr txBox="1">
            <a:spLocks noChangeArrowheads="1"/>
          </p:cNvSpPr>
          <p:nvPr/>
        </p:nvSpPr>
        <p:spPr bwMode="auto">
          <a:xfrm>
            <a:off x="2152653" y="2406650"/>
            <a:ext cx="6169025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</a:t>
            </a:r>
            <a:r>
              <a:rPr lang="zh-CN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斯是陋室，惟吾德馨。</a:t>
            </a:r>
          </a:p>
        </p:txBody>
      </p:sp>
      <p:sp>
        <p:nvSpPr>
          <p:cNvPr id="2" name="内容占位符 2"/>
          <p:cNvSpPr>
            <a:spLocks noGrp="1" noChangeArrowheads="1"/>
          </p:cNvSpPr>
          <p:nvPr/>
        </p:nvSpPr>
        <p:spPr bwMode="auto">
          <a:xfrm>
            <a:off x="1809750" y="3246438"/>
            <a:ext cx="8497888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altLang="zh-CN" sz="2400" dirty="0">
                <a:latin typeface="宋体" pitchFamily="2" charset="-122"/>
                <a:sym typeface="宋体" pitchFamily="2" charset="-122"/>
              </a:rPr>
              <a:t>2.</a:t>
            </a:r>
            <a:r>
              <a:rPr lang="zh-CN" altLang="zh-CN" sz="2400" dirty="0">
                <a:latin typeface="宋体" pitchFamily="2" charset="-122"/>
                <a:sym typeface="宋体" pitchFamily="2" charset="-122"/>
              </a:rPr>
              <a:t>给</a:t>
            </a:r>
            <a:r>
              <a:rPr lang="zh-CN" altLang="en-US" sz="2400" dirty="0">
                <a:latin typeface="宋体" pitchFamily="2" charset="-122"/>
                <a:sym typeface="宋体" pitchFamily="2" charset="-122"/>
              </a:rPr>
              <a:t>《爱莲说》一文</a:t>
            </a:r>
            <a:r>
              <a:rPr lang="zh-CN" altLang="zh-CN" sz="2400" dirty="0">
                <a:latin typeface="宋体" pitchFamily="2" charset="-122"/>
                <a:sym typeface="宋体" pitchFamily="2" charset="-122"/>
              </a:rPr>
              <a:t>划分层次，并说说每个部分的大意。</a:t>
            </a:r>
          </a:p>
        </p:txBody>
      </p:sp>
      <p:sp>
        <p:nvSpPr>
          <p:cNvPr id="3" name="文本框 1"/>
          <p:cNvSpPr txBox="1">
            <a:spLocks noChangeArrowheads="1"/>
          </p:cNvSpPr>
          <p:nvPr/>
        </p:nvSpPr>
        <p:spPr bwMode="auto">
          <a:xfrm>
            <a:off x="1906591" y="3854453"/>
            <a:ext cx="8402637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第一部分（1）：描写莲的形象和品格，说明爱莲的缘由。</a:t>
            </a:r>
          </a:p>
          <a:p>
            <a:pPr>
              <a:lnSpc>
                <a:spcPts val="4000"/>
              </a:lnSpc>
            </a:pPr>
            <a:r>
              <a:rPr lang="zh-CN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第二部分（2）：作者用菊和牡丹来衬托莲，以花喻人，</a:t>
            </a:r>
          </a:p>
          <a:p>
            <a:pPr>
              <a:lnSpc>
                <a:spcPts val="4000"/>
              </a:lnSpc>
            </a:pPr>
            <a:r>
              <a:rPr lang="zh-CN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表达了自己不贪慕富贵、洁身自好的生活态度和在污浊的</a:t>
            </a:r>
          </a:p>
          <a:p>
            <a:pPr>
              <a:lnSpc>
                <a:spcPts val="4000"/>
              </a:lnSpc>
            </a:pPr>
            <a:r>
              <a:rPr lang="zh-CN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环境中坚贞不渝、保持正直操守的志向。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 build="p"/>
      <p:bldP spid="15366" grpId="0"/>
      <p:bldP spid="2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837363" y="1990725"/>
            <a:ext cx="3575050" cy="472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0" name="内容占位符 2"/>
          <p:cNvSpPr>
            <a:spLocks noGrp="1" noChangeArrowheads="1"/>
          </p:cNvSpPr>
          <p:nvPr>
            <p:ph idx="1"/>
          </p:nvPr>
        </p:nvSpPr>
        <p:spPr>
          <a:xfrm>
            <a:off x="2152653" y="1420813"/>
            <a:ext cx="5965825" cy="1033462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ts val="4000"/>
              </a:lnSpc>
              <a:buNone/>
            </a:pPr>
            <a:r>
              <a:rPr lang="en-US" altLang="zh-CN" sz="2400" dirty="0">
                <a:latin typeface="宋体" pitchFamily="2" charset="-122"/>
                <a:sym typeface="宋体" pitchFamily="2" charset="-122"/>
              </a:rPr>
              <a:t>   3.</a:t>
            </a:r>
            <a:r>
              <a:rPr lang="zh-CN" altLang="en-US" sz="2400" dirty="0">
                <a:latin typeface="宋体" pitchFamily="2" charset="-122"/>
                <a:sym typeface="宋体" pitchFamily="2" charset="-122"/>
              </a:rPr>
              <a:t>《爱莲说》的</a:t>
            </a:r>
            <a:r>
              <a:rPr lang="zh-CN" altLang="zh-CN" sz="2400" dirty="0">
                <a:latin typeface="宋体" pitchFamily="2" charset="-122"/>
                <a:sym typeface="宋体" pitchFamily="2" charset="-122"/>
              </a:rPr>
              <a:t>作者是从哪些方面描写莲花的?又赋予莲花哪些品格？</a:t>
            </a:r>
          </a:p>
        </p:txBody>
      </p:sp>
      <p:sp>
        <p:nvSpPr>
          <p:cNvPr id="20483" name="文本框 4"/>
          <p:cNvSpPr txBox="1">
            <a:spLocks noChangeArrowheads="1"/>
          </p:cNvSpPr>
          <p:nvPr/>
        </p:nvSpPr>
        <p:spPr bwMode="auto">
          <a:xfrm>
            <a:off x="2152650" y="2587628"/>
            <a:ext cx="5646738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）</a:t>
            </a:r>
            <a:r>
              <a:rPr lang="zh-CN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作者是从生长环境、体态香气、风度气质这些方面来写莲花的。</a:t>
            </a:r>
          </a:p>
          <a:p>
            <a:pPr>
              <a:lnSpc>
                <a:spcPts val="4000"/>
              </a:lnSpc>
            </a:pPr>
            <a:r>
              <a:rPr lang="zh-CN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（</a:t>
            </a:r>
            <a:r>
              <a:rPr lang="en-US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）作者赋予了莲花高洁质朴、正直芳香的品格。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内容占位符 2"/>
          <p:cNvSpPr>
            <a:spLocks noGrp="1" noChangeArrowheads="1"/>
          </p:cNvSpPr>
          <p:nvPr>
            <p:ph idx="1"/>
          </p:nvPr>
        </p:nvSpPr>
        <p:spPr>
          <a:xfrm>
            <a:off x="1919291" y="752475"/>
            <a:ext cx="8537575" cy="1055688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marL="0" indent="0">
              <a:lnSpc>
                <a:spcPct val="130000"/>
              </a:lnSpc>
              <a:buNone/>
            </a:pPr>
            <a:r>
              <a:rPr lang="en-US" altLang="zh-CN" sz="2400">
                <a:latin typeface="宋体" pitchFamily="2" charset="-122"/>
              </a:rPr>
              <a:t>4.</a:t>
            </a:r>
            <a:r>
              <a:rPr lang="zh-CN" altLang="zh-CN" sz="2400">
                <a:latin typeface="宋体" pitchFamily="2" charset="-122"/>
              </a:rPr>
              <a:t>将下列句子翻译成现代汉语。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zh-CN" altLang="zh-CN" sz="2400">
                <a:latin typeface="宋体" pitchFamily="2" charset="-122"/>
              </a:rPr>
              <a:t>  （1）山不在高，有仙则名。水不在深，有龙则灵。</a:t>
            </a:r>
          </a:p>
        </p:txBody>
      </p:sp>
      <p:sp>
        <p:nvSpPr>
          <p:cNvPr id="25602" name="文本框 1"/>
          <p:cNvSpPr txBox="1">
            <a:spLocks noChangeArrowheads="1"/>
          </p:cNvSpPr>
          <p:nvPr/>
        </p:nvSpPr>
        <p:spPr bwMode="auto">
          <a:xfrm>
            <a:off x="2357441" y="1878013"/>
            <a:ext cx="783907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楷体_GB2312" charset="-122"/>
                <a:ea typeface="楷体_GB2312" charset="-122"/>
              </a:rPr>
              <a:t>   </a:t>
            </a:r>
            <a:r>
              <a:rPr lang="en-US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山不在于高，有了仙人就有了名了。水不在于深，有了龙就灵验了。 </a:t>
            </a:r>
          </a:p>
        </p:txBody>
      </p:sp>
      <p:sp>
        <p:nvSpPr>
          <p:cNvPr id="2" name="内容占位符 2"/>
          <p:cNvSpPr>
            <a:spLocks noGrp="1" noChangeArrowheads="1"/>
          </p:cNvSpPr>
          <p:nvPr/>
        </p:nvSpPr>
        <p:spPr bwMode="auto">
          <a:xfrm>
            <a:off x="1912941" y="3027363"/>
            <a:ext cx="8537575" cy="50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zh-CN" altLang="zh-CN" sz="2400">
                <a:latin typeface="宋体" pitchFamily="2" charset="-122"/>
              </a:rPr>
              <a:t>  （2）苔痕上阶绿，草色入帘青。</a:t>
            </a:r>
          </a:p>
        </p:txBody>
      </p:sp>
      <p:sp>
        <p:nvSpPr>
          <p:cNvPr id="3" name="文本框 1"/>
          <p:cNvSpPr txBox="1">
            <a:spLocks noChangeArrowheads="1"/>
          </p:cNvSpPr>
          <p:nvPr/>
        </p:nvSpPr>
        <p:spPr bwMode="auto">
          <a:xfrm>
            <a:off x="2351091" y="3606800"/>
            <a:ext cx="784542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en-US" altLang="zh-CN" sz="2400">
                <a:solidFill>
                  <a:srgbClr val="FF0000"/>
                </a:solidFill>
                <a:latin typeface="楷体_GB2312" charset="-122"/>
                <a:ea typeface="楷体_GB2312" charset="-122"/>
              </a:rPr>
              <a:t>  </a:t>
            </a:r>
            <a:r>
              <a:rPr lang="en-US" altLang="zh-CN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</a:t>
            </a:r>
            <a:r>
              <a:rPr lang="zh-CN" altLang="zh-CN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苔痕长到阶上，使台阶都绿了；草色映入竹帘，使室内染上了青色。 </a:t>
            </a:r>
          </a:p>
        </p:txBody>
      </p:sp>
      <p:sp>
        <p:nvSpPr>
          <p:cNvPr id="4" name="内容占位符 2"/>
          <p:cNvSpPr>
            <a:spLocks noGrp="1" noChangeArrowheads="1"/>
          </p:cNvSpPr>
          <p:nvPr/>
        </p:nvSpPr>
        <p:spPr bwMode="auto">
          <a:xfrm>
            <a:off x="1906591" y="4806953"/>
            <a:ext cx="8537575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zh-CN" altLang="zh-CN" sz="2400">
                <a:latin typeface="宋体" pitchFamily="2" charset="-122"/>
              </a:rPr>
              <a:t>  （3）谈笑有鸿儒，往来无白丁。可以调素琴，阅金经。</a:t>
            </a:r>
          </a:p>
        </p:txBody>
      </p:sp>
      <p:sp>
        <p:nvSpPr>
          <p:cNvPr id="5" name="文本框 1"/>
          <p:cNvSpPr txBox="1">
            <a:spLocks noChangeArrowheads="1"/>
          </p:cNvSpPr>
          <p:nvPr/>
        </p:nvSpPr>
        <p:spPr bwMode="auto">
          <a:xfrm>
            <a:off x="2344741" y="5313363"/>
            <a:ext cx="785177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en-US" altLang="zh-CN" sz="2400">
                <a:solidFill>
                  <a:srgbClr val="FF0000"/>
                </a:solidFill>
                <a:latin typeface="楷体_GB2312" charset="-122"/>
                <a:ea typeface="楷体_GB2312" charset="-122"/>
              </a:rPr>
              <a:t>   </a:t>
            </a:r>
            <a:r>
              <a:rPr lang="en-US" altLang="zh-CN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zh-CN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说笑的都是博学的人，来来往往的没有无学问的人。可以弹不加装饰的琴，阅读佛经。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 uiExpand="1" build="p"/>
      <p:bldP spid="25602" grpId="0"/>
      <p:bldP spid="2" grpId="0"/>
      <p:bldP spid="3" grpId="0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内容占位符 2"/>
          <p:cNvSpPr>
            <a:spLocks noGrp="1" noChangeArrowheads="1"/>
          </p:cNvSpPr>
          <p:nvPr>
            <p:ph idx="1"/>
          </p:nvPr>
        </p:nvSpPr>
        <p:spPr>
          <a:xfrm>
            <a:off x="1970090" y="1736728"/>
            <a:ext cx="8253069" cy="4194175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zh-CN" altLang="zh-CN" sz="2400" dirty="0">
                <a:latin typeface="宋体" pitchFamily="2" charset="-122"/>
              </a:rPr>
              <a:t>1.掌握重点文言实词、虚词。疏通课文大意，背诵并默写课文。</a:t>
            </a:r>
            <a:r>
              <a:rPr lang="zh-CN" altLang="zh-CN" sz="2400" dirty="0">
                <a:latin typeface="Arial Unicode MS"/>
              </a:rPr>
              <a:t> </a:t>
            </a:r>
            <a:endParaRPr lang="zh-CN" altLang="zh-CN" sz="2400" dirty="0">
              <a:latin typeface="宋体" pitchFamily="2" charset="-122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zh-CN" sz="2400" dirty="0">
                <a:latin typeface="宋体" pitchFamily="2" charset="-122"/>
              </a:rPr>
              <a:t>2.</a:t>
            </a:r>
            <a:r>
              <a:rPr lang="zh-CN" altLang="zh-CN" sz="2400" dirty="0">
                <a:latin typeface="宋体" pitchFamily="2" charset="-122"/>
              </a:rPr>
              <a:t>理解课文内容及其寓意，了解托物言志的写法。体会对比衬托的作用。学习多种表达方式的运用。</a:t>
            </a:r>
            <a:r>
              <a:rPr lang="zh-CN" altLang="zh-CN" sz="2400" dirty="0">
                <a:latin typeface="Arial Unicode MS"/>
              </a:rPr>
              <a:t> </a:t>
            </a:r>
            <a:endParaRPr lang="zh-CN" altLang="zh-CN" sz="2400" dirty="0">
              <a:latin typeface="宋体" pitchFamily="2" charset="-122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zh-CN" sz="2400" dirty="0">
                <a:latin typeface="宋体" pitchFamily="2" charset="-122"/>
              </a:rPr>
              <a:t>3.</a:t>
            </a:r>
            <a:r>
              <a:rPr lang="zh-CN" altLang="zh-CN" sz="2400" dirty="0">
                <a:latin typeface="宋体" pitchFamily="2" charset="-122"/>
              </a:rPr>
              <a:t>分别感受作者在文中表露出来的安贫乐道的生活态度；体会作者高洁傲岸的道德情操。培养正确的价值观和人生观。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1858966" y="966791"/>
            <a:ext cx="2365375" cy="490537"/>
          </a:xfrm>
          <a:prstGeom prst="roundRect">
            <a:avLst/>
          </a:prstGeom>
          <a:noFill/>
          <a:ln w="3175">
            <a:solidFill>
              <a:srgbClr val="FF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00" noProof="1"/>
          </a:p>
        </p:txBody>
      </p:sp>
      <p:sp>
        <p:nvSpPr>
          <p:cNvPr id="5123" name="文本框 9"/>
          <p:cNvSpPr txBox="1">
            <a:spLocks noChangeArrowheads="1"/>
          </p:cNvSpPr>
          <p:nvPr/>
        </p:nvSpPr>
        <p:spPr bwMode="auto">
          <a:xfrm>
            <a:off x="2405066" y="949325"/>
            <a:ext cx="18192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zh-CN" sz="3200" b="1">
                <a:solidFill>
                  <a:srgbClr val="162477"/>
                </a:solidFill>
                <a:latin typeface="黑体" pitchFamily="49" charset="-122"/>
                <a:ea typeface="黑体" pitchFamily="49" charset="-122"/>
              </a:rPr>
              <a:t>学习目标</a:t>
            </a:r>
          </a:p>
        </p:txBody>
      </p:sp>
      <p:pic>
        <p:nvPicPr>
          <p:cNvPr id="5124" name="图片 10" descr="目标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8963" y="966791"/>
            <a:ext cx="5461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6480699" y="319596"/>
            <a:ext cx="113634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solidFill>
                  <a:srgbClr val="F5F5F5"/>
                </a:solidFill>
              </a:rPr>
              <a:t>https://www.ypppt.com/</a:t>
            </a:r>
            <a:endParaRPr lang="zh-CN" altLang="en-US" sz="700" dirty="0">
              <a:solidFill>
                <a:srgbClr val="F5F5F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0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0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0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0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>
            <a:spLocks noGrp="1" noChangeArrowheads="1"/>
          </p:cNvSpPr>
          <p:nvPr/>
        </p:nvSpPr>
        <p:spPr bwMode="auto">
          <a:xfrm>
            <a:off x="2141541" y="884241"/>
            <a:ext cx="719613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zh-CN" altLang="zh-CN" sz="2400">
                <a:latin typeface="宋体" pitchFamily="2" charset="-122"/>
              </a:rPr>
              <a:t>  （</a:t>
            </a:r>
            <a:r>
              <a:rPr lang="en-US" altLang="zh-CN" sz="2400">
                <a:latin typeface="宋体" pitchFamily="2" charset="-122"/>
              </a:rPr>
              <a:t>4</a:t>
            </a:r>
            <a:r>
              <a:rPr lang="zh-CN" altLang="zh-CN" sz="2400">
                <a:latin typeface="宋体" pitchFamily="2" charset="-122"/>
              </a:rPr>
              <a:t>）无丝竹之乱耳，无案牍之劳形。</a:t>
            </a:r>
          </a:p>
        </p:txBody>
      </p:sp>
      <p:sp>
        <p:nvSpPr>
          <p:cNvPr id="3" name="文本框 1"/>
          <p:cNvSpPr txBox="1">
            <a:spLocks noChangeArrowheads="1"/>
          </p:cNvSpPr>
          <p:nvPr/>
        </p:nvSpPr>
        <p:spPr bwMode="auto">
          <a:xfrm>
            <a:off x="2141541" y="1536700"/>
            <a:ext cx="7845425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en-US" altLang="zh-CN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</a:t>
            </a:r>
            <a:r>
              <a:rPr lang="zh-CN" altLang="zh-CN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没有世俗的乐曲扰乱心境，没有官府的公文劳神伤身。 </a:t>
            </a:r>
          </a:p>
        </p:txBody>
      </p:sp>
      <p:sp>
        <p:nvSpPr>
          <p:cNvPr id="4" name="内容占位符 2"/>
          <p:cNvSpPr>
            <a:spLocks noGrp="1" noChangeArrowheads="1"/>
          </p:cNvSpPr>
          <p:nvPr/>
        </p:nvSpPr>
        <p:spPr bwMode="auto">
          <a:xfrm>
            <a:off x="2047875" y="2219325"/>
            <a:ext cx="7939088" cy="128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>
              <a:lnSpc>
                <a:spcPts val="4000"/>
              </a:lnSpc>
            </a:pPr>
            <a:r>
              <a:rPr lang="zh-CN" altLang="zh-CN" sz="2400">
                <a:latin typeface="宋体" pitchFamily="2" charset="-122"/>
              </a:rPr>
              <a:t>  （</a:t>
            </a:r>
            <a:r>
              <a:rPr lang="en-US" altLang="zh-CN" sz="2400">
                <a:latin typeface="宋体" pitchFamily="2" charset="-122"/>
              </a:rPr>
              <a:t>5</a:t>
            </a:r>
            <a:r>
              <a:rPr lang="zh-CN" altLang="zh-CN" sz="2400">
                <a:latin typeface="宋体" pitchFamily="2" charset="-122"/>
              </a:rPr>
              <a:t>）予独爱莲之出淤泥而不染，濯清涟而不妖，中通外直，不蔓不枝，香远益清，亭亭净植，可远观而不可亵玩焉。</a:t>
            </a:r>
          </a:p>
        </p:txBody>
      </p:sp>
      <p:sp>
        <p:nvSpPr>
          <p:cNvPr id="5" name="文本框 1"/>
          <p:cNvSpPr txBox="1">
            <a:spLocks noChangeArrowheads="1"/>
          </p:cNvSpPr>
          <p:nvPr/>
        </p:nvSpPr>
        <p:spPr bwMode="auto">
          <a:xfrm>
            <a:off x="1943103" y="3767141"/>
            <a:ext cx="8043863" cy="265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en-US" altLang="zh-CN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我唯独喜爱莲花从淤泥中生长出来却不受淤泥的沾染，经过清水洗涤但不显得娇艳，它的茎中间是贯通的，外形是笔直的，不横生藤蔓，不旁生枝茎，香气传得越远越清幽，它洁净地挺立在那里，（人们）可以远远地观赏它们，却不可以靠近玩弄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内容占位符 2"/>
          <p:cNvSpPr>
            <a:spLocks noGrp="1" noChangeArrowheads="1"/>
          </p:cNvSpPr>
          <p:nvPr>
            <p:ph idx="1"/>
          </p:nvPr>
        </p:nvSpPr>
        <p:spPr>
          <a:xfrm>
            <a:off x="2176466" y="862016"/>
            <a:ext cx="8047037" cy="1108075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zh-CN" sz="2400">
                <a:latin typeface="宋体" pitchFamily="2" charset="-122"/>
              </a:rPr>
              <a:t>  （</a:t>
            </a:r>
            <a:r>
              <a:rPr lang="en-US" altLang="zh-CN" sz="2400">
                <a:latin typeface="宋体" pitchFamily="2" charset="-122"/>
              </a:rPr>
              <a:t>6</a:t>
            </a:r>
            <a:r>
              <a:rPr lang="zh-CN" altLang="zh-CN" sz="2400">
                <a:latin typeface="宋体" pitchFamily="2" charset="-122"/>
              </a:rPr>
              <a:t>）予谓菊，花之隐逸者也；牡丹，花之富贵者也；莲，       花之君子者也。</a:t>
            </a:r>
          </a:p>
        </p:txBody>
      </p:sp>
      <p:sp>
        <p:nvSpPr>
          <p:cNvPr id="25602" name="文本框 1"/>
          <p:cNvSpPr txBox="1">
            <a:spLocks noChangeArrowheads="1"/>
          </p:cNvSpPr>
          <p:nvPr/>
        </p:nvSpPr>
        <p:spPr bwMode="auto">
          <a:xfrm>
            <a:off x="2363791" y="1970088"/>
            <a:ext cx="783907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en-US" altLang="zh-CN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</a:t>
            </a:r>
            <a:r>
              <a:rPr lang="zh-CN" altLang="zh-CN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我认为菊花，是花中的隐士；牡丹，是花中的宝贵者；莲花，是花中的君子。 </a:t>
            </a:r>
          </a:p>
        </p:txBody>
      </p:sp>
      <p:sp>
        <p:nvSpPr>
          <p:cNvPr id="2" name="内容占位符 2"/>
          <p:cNvSpPr>
            <a:spLocks noGrp="1" noChangeArrowheads="1"/>
          </p:cNvSpPr>
          <p:nvPr/>
        </p:nvSpPr>
        <p:spPr bwMode="auto">
          <a:xfrm>
            <a:off x="1916116" y="3151191"/>
            <a:ext cx="8358187" cy="1055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>
              <a:lnSpc>
                <a:spcPts val="4000"/>
              </a:lnSpc>
            </a:pPr>
            <a:r>
              <a:rPr lang="zh-CN" altLang="zh-CN" sz="2400">
                <a:latin typeface="宋体" pitchFamily="2" charset="-122"/>
              </a:rPr>
              <a:t>  （</a:t>
            </a:r>
            <a:r>
              <a:rPr lang="en-US" altLang="zh-CN" sz="2400">
                <a:latin typeface="宋体" pitchFamily="2" charset="-122"/>
              </a:rPr>
              <a:t>7</a:t>
            </a:r>
            <a:r>
              <a:rPr lang="zh-CN" altLang="zh-CN" sz="2400">
                <a:latin typeface="宋体" pitchFamily="2" charset="-122"/>
              </a:rPr>
              <a:t>）噫！菊之爱，陶后鲜有闻。莲之爱，同予者何人？牡       丹之爱，宜乎众矣。</a:t>
            </a:r>
          </a:p>
        </p:txBody>
      </p:sp>
      <p:sp>
        <p:nvSpPr>
          <p:cNvPr id="3" name="文本框 1"/>
          <p:cNvSpPr txBox="1">
            <a:spLocks noChangeArrowheads="1"/>
          </p:cNvSpPr>
          <p:nvPr/>
        </p:nvSpPr>
        <p:spPr bwMode="auto">
          <a:xfrm>
            <a:off x="2168525" y="4333878"/>
            <a:ext cx="8034338" cy="163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en-US" altLang="zh-CN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唉！对于菊花的喜爱，在陶渊明之后就很少听说了。对于莲花的喜爱，你我一样的还有什么人呢？对于牡丹的喜爱，人应当很多吧！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 build="p"/>
      <p:bldP spid="25602" grpId="0"/>
      <p:bldP spid="2" grpId="0"/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内容占位符 2"/>
          <p:cNvSpPr>
            <a:spLocks noGrp="1" noChangeArrowheads="1"/>
          </p:cNvSpPr>
          <p:nvPr>
            <p:ph idx="1"/>
          </p:nvPr>
        </p:nvSpPr>
        <p:spPr>
          <a:xfrm>
            <a:off x="2654303" y="1795466"/>
            <a:ext cx="6353175" cy="409575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en-US" altLang="zh-CN" sz="2400">
                <a:latin typeface="宋体" pitchFamily="2" charset="-122"/>
              </a:rPr>
              <a:t>1.</a:t>
            </a:r>
            <a:r>
              <a:rPr lang="zh-CN" altLang="en-US" sz="2400">
                <a:latin typeface="宋体" pitchFamily="2" charset="-122"/>
              </a:rPr>
              <a:t>《陋室铭》</a:t>
            </a:r>
            <a:r>
              <a:rPr lang="zh-CN" altLang="zh-CN" sz="2400">
                <a:latin typeface="宋体" pitchFamily="2" charset="-122"/>
              </a:rPr>
              <a:t>开篇四句在文中起什么作用？</a:t>
            </a:r>
          </a:p>
        </p:txBody>
      </p:sp>
      <p:sp>
        <p:nvSpPr>
          <p:cNvPr id="40" name="圆角矩形 39"/>
          <p:cNvSpPr/>
          <p:nvPr/>
        </p:nvSpPr>
        <p:spPr>
          <a:xfrm>
            <a:off x="1847853" y="992191"/>
            <a:ext cx="2320925" cy="490537"/>
          </a:xfrm>
          <a:prstGeom prst="roundRect">
            <a:avLst/>
          </a:prstGeom>
          <a:noFill/>
          <a:ln w="3175">
            <a:solidFill>
              <a:srgbClr val="FF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00" noProof="1"/>
          </a:p>
        </p:txBody>
      </p:sp>
      <p:sp>
        <p:nvSpPr>
          <p:cNvPr id="26627" name="文本框 40"/>
          <p:cNvSpPr txBox="1">
            <a:spLocks noChangeArrowheads="1"/>
          </p:cNvSpPr>
          <p:nvPr/>
        </p:nvSpPr>
        <p:spPr bwMode="auto">
          <a:xfrm>
            <a:off x="2338391" y="938213"/>
            <a:ext cx="18303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zh-CN" sz="3200" b="1">
                <a:solidFill>
                  <a:srgbClr val="162477"/>
                </a:solidFill>
                <a:latin typeface="黑体" pitchFamily="49" charset="-122"/>
                <a:ea typeface="黑体" pitchFamily="49" charset="-122"/>
              </a:rPr>
              <a:t>内容探究</a:t>
            </a:r>
          </a:p>
        </p:txBody>
      </p:sp>
      <p:pic>
        <p:nvPicPr>
          <p:cNvPr id="26628" name="图片 42" descr="用户查寻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5313" y="981075"/>
            <a:ext cx="5080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文本框 1"/>
          <p:cNvSpPr txBox="1">
            <a:spLocks noChangeArrowheads="1"/>
          </p:cNvSpPr>
          <p:nvPr/>
        </p:nvSpPr>
        <p:spPr bwMode="auto">
          <a:xfrm>
            <a:off x="2000250" y="2336803"/>
            <a:ext cx="8375650" cy="368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楷体_GB2312" charset="-122"/>
                <a:ea typeface="楷体_GB2312" charset="-122"/>
              </a:rPr>
              <a:t>    </a:t>
            </a:r>
            <a:r>
              <a:rPr lang="zh-CN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作用：</a:t>
            </a:r>
          </a:p>
          <a:p>
            <a:pPr>
              <a:lnSpc>
                <a:spcPts val="4000"/>
              </a:lnSpc>
            </a:pPr>
            <a:r>
              <a:rPr lang="zh-CN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①运用类比，一方面引出文章的主旨——“惟吾德馨”；另一方面表明，即使是陋室，也有“名”，也有“灵”。</a:t>
            </a:r>
          </a:p>
          <a:p>
            <a:pPr>
              <a:lnSpc>
                <a:spcPts val="4000"/>
              </a:lnSpc>
            </a:pPr>
            <a:r>
              <a:rPr lang="zh-CN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②用“山”“水”类比“陋室”，用“龙”“灵”暗喻自己，突出“德馨”。</a:t>
            </a:r>
          </a:p>
          <a:p>
            <a:pPr>
              <a:lnSpc>
                <a:spcPts val="4000"/>
              </a:lnSpc>
            </a:pPr>
            <a:r>
              <a:rPr lang="zh-CN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③以有仙之山、有龙之水比喻“陋室”，以引起对陋室的吟咏。 这种先言他物，以引起所咏之物的方法叫“起兴”。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94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94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194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94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194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94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内容占位符 2"/>
          <p:cNvSpPr>
            <a:spLocks noGrp="1" noChangeArrowheads="1"/>
          </p:cNvSpPr>
          <p:nvPr>
            <p:ph idx="1"/>
          </p:nvPr>
        </p:nvSpPr>
        <p:spPr>
          <a:xfrm>
            <a:off x="2533650" y="1408113"/>
            <a:ext cx="7886700" cy="754062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2400" dirty="0">
                <a:latin typeface="宋体" pitchFamily="2" charset="-122"/>
                <a:sym typeface="宋体" pitchFamily="2" charset="-122"/>
              </a:rPr>
              <a:t>2.</a:t>
            </a:r>
            <a:r>
              <a:rPr lang="zh-CN" altLang="en-US" sz="2400" dirty="0">
                <a:latin typeface="宋体" pitchFamily="2" charset="-122"/>
                <a:sym typeface="宋体" pitchFamily="2" charset="-122"/>
              </a:rPr>
              <a:t>《陋室铭》</a:t>
            </a:r>
            <a:r>
              <a:rPr lang="zh-CN" altLang="zh-CN" sz="2400" dirty="0">
                <a:latin typeface="宋体" pitchFamily="2" charset="-122"/>
                <a:sym typeface="宋体" pitchFamily="2" charset="-122"/>
              </a:rPr>
              <a:t>是从哪些方面来表现作者的“德馨”的？</a:t>
            </a:r>
          </a:p>
        </p:txBody>
      </p:sp>
      <p:sp>
        <p:nvSpPr>
          <p:cNvPr id="17410" name="文本框 4"/>
          <p:cNvSpPr txBox="1">
            <a:spLocks noChangeArrowheads="1"/>
          </p:cNvSpPr>
          <p:nvPr/>
        </p:nvSpPr>
        <p:spPr bwMode="auto">
          <a:xfrm>
            <a:off x="2090741" y="2162175"/>
            <a:ext cx="801052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en-US" altLang="zh-CN" sz="2400" dirty="0">
                <a:solidFill>
                  <a:srgbClr val="C00000"/>
                </a:solidFill>
                <a:latin typeface="楷体_GB2312" charset="-122"/>
                <a:ea typeface="楷体_GB2312" charset="-122"/>
                <a:sym typeface="宋体" pitchFamily="2" charset="-122"/>
              </a:rPr>
              <a:t>  </a:t>
            </a:r>
            <a:r>
              <a:rPr lang="en-US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  </a:t>
            </a:r>
            <a:r>
              <a:rPr lang="zh-CN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①周围景色：“苔痕上阶绿，草色入帘青。”写环境清幽宁静。</a:t>
            </a:r>
          </a:p>
          <a:p>
            <a:pPr>
              <a:lnSpc>
                <a:spcPts val="4000"/>
              </a:lnSpc>
            </a:pPr>
            <a:r>
              <a:rPr lang="zh-CN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    ②往来人物：“谈笑有鸿儒，往来无白丁。”写与人交往高雅脱俗。</a:t>
            </a:r>
          </a:p>
          <a:p>
            <a:pPr>
              <a:lnSpc>
                <a:spcPts val="4000"/>
              </a:lnSpc>
            </a:pPr>
            <a:r>
              <a:rPr lang="zh-CN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    ③生活内容：“可以调素琴，阅金经。无丝竹之乱耳，无案牍之劳形。”写室内活动欢畅无虞。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内容占位符 2"/>
          <p:cNvSpPr>
            <a:spLocks noGrp="1" noChangeArrowheads="1"/>
          </p:cNvSpPr>
          <p:nvPr>
            <p:ph idx="1"/>
          </p:nvPr>
        </p:nvSpPr>
        <p:spPr>
          <a:xfrm>
            <a:off x="2165350" y="1368428"/>
            <a:ext cx="4979988" cy="1414463"/>
          </a:xfrm>
        </p:spPr>
        <p:txBody>
          <a:bodyPr>
            <a:normAutofit fontScale="92500"/>
          </a:bodyPr>
          <a:lstStyle/>
          <a:p>
            <a:pPr marL="0" indent="0">
              <a:lnSpc>
                <a:spcPts val="4000"/>
              </a:lnSpc>
              <a:buNone/>
            </a:pPr>
            <a:r>
              <a:rPr lang="en-US" altLang="zh-CN" sz="2400">
                <a:latin typeface="宋体" pitchFamily="2" charset="-122"/>
                <a:sym typeface="宋体" pitchFamily="2" charset="-122"/>
              </a:rPr>
              <a:t>   3.</a:t>
            </a:r>
            <a:r>
              <a:rPr lang="zh-CN" altLang="en-US" sz="2400">
                <a:latin typeface="宋体" pitchFamily="2" charset="-122"/>
                <a:sym typeface="宋体" pitchFamily="2" charset="-122"/>
              </a:rPr>
              <a:t>在《陋室铭》一文的</a:t>
            </a:r>
            <a:r>
              <a:rPr lang="zh-CN" altLang="zh-CN" sz="2400">
                <a:latin typeface="宋体" pitchFamily="2" charset="-122"/>
                <a:sym typeface="宋体" pitchFamily="2" charset="-122"/>
              </a:rPr>
              <a:t>结尾，作者为什么提到“诸葛  庐”“子云亭”？</a:t>
            </a:r>
          </a:p>
        </p:txBody>
      </p:sp>
      <p:sp>
        <p:nvSpPr>
          <p:cNvPr id="18434" name="文本框 4"/>
          <p:cNvSpPr txBox="1">
            <a:spLocks noChangeArrowheads="1"/>
          </p:cNvSpPr>
          <p:nvPr/>
        </p:nvSpPr>
        <p:spPr bwMode="auto">
          <a:xfrm>
            <a:off x="2259016" y="3122613"/>
            <a:ext cx="4289425" cy="163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en-US" altLang="zh-CN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    </a:t>
            </a:r>
            <a:r>
              <a:rPr lang="zh-CN" altLang="zh-CN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意在以古代名贤自比，表</a:t>
            </a:r>
          </a:p>
          <a:p>
            <a:pPr>
              <a:lnSpc>
                <a:spcPts val="4000"/>
              </a:lnSpc>
            </a:pPr>
            <a:r>
              <a:rPr lang="zh-CN" altLang="zh-CN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明自己也具有古代明贤的志趣</a:t>
            </a:r>
          </a:p>
          <a:p>
            <a:pPr>
              <a:lnSpc>
                <a:spcPts val="4000"/>
              </a:lnSpc>
            </a:pPr>
            <a:r>
              <a:rPr lang="zh-CN" altLang="zh-CN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和抱负。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0718" y="1887219"/>
            <a:ext cx="3193411" cy="4100196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 uiExpand="1" build="p"/>
      <p:bldP spid="1843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内容占位符 2"/>
          <p:cNvSpPr>
            <a:spLocks noGrp="1" noChangeArrowheads="1"/>
          </p:cNvSpPr>
          <p:nvPr>
            <p:ph idx="1"/>
          </p:nvPr>
        </p:nvSpPr>
        <p:spPr>
          <a:xfrm>
            <a:off x="4965703" y="1408113"/>
            <a:ext cx="4911725" cy="1065212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rmAutofit fontScale="55000" lnSpcReduction="20000"/>
          </a:bodyPr>
          <a:lstStyle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400">
                <a:latin typeface="宋体" pitchFamily="2" charset="-122"/>
              </a:rPr>
              <a:t>   4.</a:t>
            </a:r>
            <a:r>
              <a:rPr lang="zh-CN" altLang="zh-CN" sz="2400">
                <a:latin typeface="宋体" pitchFamily="2" charset="-122"/>
              </a:rPr>
              <a:t>通过</a:t>
            </a:r>
            <a:r>
              <a:rPr lang="zh-CN" altLang="en-US" sz="2400">
                <a:latin typeface="宋体" pitchFamily="2" charset="-122"/>
                <a:sym typeface="宋体" pitchFamily="2" charset="-122"/>
              </a:rPr>
              <a:t>《陋室铭》一文</a:t>
            </a:r>
            <a:r>
              <a:rPr lang="zh-CN" altLang="zh-CN" sz="2400">
                <a:latin typeface="宋体" pitchFamily="2" charset="-122"/>
              </a:rPr>
              <a:t>，我们能看出刘禹锡是一个怎  样的人？</a:t>
            </a:r>
          </a:p>
        </p:txBody>
      </p:sp>
      <p:sp>
        <p:nvSpPr>
          <p:cNvPr id="20482" name="文本框 1"/>
          <p:cNvSpPr txBox="1">
            <a:spLocks noChangeArrowheads="1"/>
          </p:cNvSpPr>
          <p:nvPr/>
        </p:nvSpPr>
        <p:spPr bwMode="auto">
          <a:xfrm>
            <a:off x="4964113" y="2644775"/>
            <a:ext cx="4481512" cy="265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en-US" altLang="zh-CN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从中我们能看出他是一个具</a:t>
            </a:r>
          </a:p>
          <a:p>
            <a:pPr>
              <a:lnSpc>
                <a:spcPts val="4000"/>
              </a:lnSpc>
            </a:pPr>
            <a:r>
              <a:rPr lang="zh-CN" altLang="zh-CN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有高洁傲岸的情操和安贫乐道的</a:t>
            </a:r>
          </a:p>
          <a:p>
            <a:pPr>
              <a:lnSpc>
                <a:spcPts val="4000"/>
              </a:lnSpc>
            </a:pPr>
            <a:r>
              <a:rPr lang="zh-CN" altLang="zh-CN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情趣的人。他的精神生活远远高</a:t>
            </a:r>
          </a:p>
          <a:p>
            <a:pPr>
              <a:lnSpc>
                <a:spcPts val="4000"/>
              </a:lnSpc>
            </a:pPr>
            <a:r>
              <a:rPr lang="zh-CN" altLang="zh-CN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于他的物质享受，所以，才能泰然处之。</a:t>
            </a:r>
          </a:p>
        </p:txBody>
      </p:sp>
      <p:pic>
        <p:nvPicPr>
          <p:cNvPr id="29699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7675" y="1282703"/>
            <a:ext cx="2857500" cy="492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 uiExpand="1" build="p"/>
      <p:bldP spid="2048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图片 6" descr="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0476" y="1746424"/>
            <a:ext cx="3517524" cy="4658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5" name="内容占位符 2"/>
          <p:cNvSpPr>
            <a:spLocks noGrp="1" noChangeArrowheads="1"/>
          </p:cNvSpPr>
          <p:nvPr>
            <p:ph idx="1"/>
          </p:nvPr>
        </p:nvSpPr>
        <p:spPr>
          <a:xfrm>
            <a:off x="1844592" y="1572226"/>
            <a:ext cx="5635625" cy="1028700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rmAutofit fontScale="55000" lnSpcReduction="20000"/>
          </a:bodyPr>
          <a:lstStyle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400" dirty="0">
                <a:latin typeface="宋体" pitchFamily="2" charset="-122"/>
              </a:rPr>
              <a:t>    5.</a:t>
            </a:r>
            <a:r>
              <a:rPr lang="zh-CN" altLang="en-US" sz="2400" dirty="0">
                <a:latin typeface="宋体" pitchFamily="2" charset="-122"/>
              </a:rPr>
              <a:t>《爱莲说》</a:t>
            </a:r>
            <a:r>
              <a:rPr lang="zh-CN" altLang="zh-CN" sz="2400" dirty="0">
                <a:latin typeface="宋体" pitchFamily="2" charset="-122"/>
              </a:rPr>
              <a:t>的题目为“爱莲说”，为何还写了“菊”</a:t>
            </a:r>
            <a:r>
              <a:rPr lang="zh-CN" altLang="zh-CN" sz="2400" dirty="0">
                <a:latin typeface="宋体" pitchFamily="2" charset="-122"/>
                <a:sym typeface="宋体" pitchFamily="2" charset="-122"/>
              </a:rPr>
              <a:t>和</a:t>
            </a:r>
            <a:r>
              <a:rPr lang="zh-CN" altLang="zh-CN" sz="2400" dirty="0">
                <a:latin typeface="宋体" pitchFamily="2" charset="-122"/>
              </a:rPr>
              <a:t>“牡丹”？</a:t>
            </a:r>
          </a:p>
        </p:txBody>
      </p:sp>
      <p:sp>
        <p:nvSpPr>
          <p:cNvPr id="21506" name="文本框 1"/>
          <p:cNvSpPr txBox="1">
            <a:spLocks noChangeArrowheads="1"/>
          </p:cNvSpPr>
          <p:nvPr/>
        </p:nvSpPr>
        <p:spPr bwMode="auto">
          <a:xfrm>
            <a:off x="1844589" y="2906713"/>
            <a:ext cx="4667250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这是运用了衬托的手法，以突出莲的高尚情操。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1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 uiExpand="1" build="p"/>
      <p:bldP spid="2150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8144" y="1408113"/>
            <a:ext cx="3494087" cy="424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29" name="内容占位符 2"/>
          <p:cNvSpPr>
            <a:spLocks noGrp="1" noChangeArrowheads="1"/>
          </p:cNvSpPr>
          <p:nvPr>
            <p:ph idx="1"/>
          </p:nvPr>
        </p:nvSpPr>
        <p:spPr>
          <a:xfrm>
            <a:off x="5092228" y="1512202"/>
            <a:ext cx="5310188" cy="1065212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400" dirty="0">
                <a:latin typeface="宋体" pitchFamily="2" charset="-122"/>
              </a:rPr>
              <a:t>    6.</a:t>
            </a:r>
            <a:r>
              <a:rPr lang="zh-CN" altLang="en-US" sz="2400" dirty="0">
                <a:latin typeface="宋体" pitchFamily="2" charset="-122"/>
              </a:rPr>
              <a:t>《爱莲说》一文的作者</a:t>
            </a:r>
            <a:r>
              <a:rPr lang="zh-CN" altLang="zh-CN" sz="2400" dirty="0">
                <a:latin typeface="宋体" pitchFamily="2" charset="-122"/>
              </a:rPr>
              <a:t>周敦颐为什么如此爱莲，你能从文中找到答案了吗？</a:t>
            </a:r>
          </a:p>
        </p:txBody>
      </p:sp>
      <p:sp>
        <p:nvSpPr>
          <p:cNvPr id="22530" name="文本框 1"/>
          <p:cNvSpPr txBox="1">
            <a:spLocks noChangeArrowheads="1"/>
          </p:cNvSpPr>
          <p:nvPr/>
        </p:nvSpPr>
        <p:spPr bwMode="auto">
          <a:xfrm>
            <a:off x="5092231" y="3121028"/>
            <a:ext cx="5195887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“予独爱莲之出淤泥而不染，濯</a:t>
            </a:r>
          </a:p>
          <a:p>
            <a:pPr>
              <a:lnSpc>
                <a:spcPts val="4000"/>
              </a:lnSpc>
            </a:pPr>
            <a:r>
              <a:rPr lang="zh-CN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清涟而不妖，中通外直，不蔓不枝，</a:t>
            </a:r>
          </a:p>
          <a:p>
            <a:pPr>
              <a:lnSpc>
                <a:spcPts val="4000"/>
              </a:lnSpc>
            </a:pPr>
            <a:r>
              <a:rPr lang="zh-CN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香远益清，亭亭净植，可远观而不可</a:t>
            </a:r>
          </a:p>
          <a:p>
            <a:pPr>
              <a:lnSpc>
                <a:spcPts val="4000"/>
              </a:lnSpc>
            </a:pPr>
            <a:r>
              <a:rPr lang="zh-CN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亵玩焉”“花之君子者也”。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9" grpId="0" uiExpand="1" build="p"/>
      <p:bldP spid="2253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内容占位符 2"/>
          <p:cNvSpPr>
            <a:spLocks noGrp="1" noChangeArrowheads="1"/>
          </p:cNvSpPr>
          <p:nvPr>
            <p:ph idx="1"/>
          </p:nvPr>
        </p:nvSpPr>
        <p:spPr>
          <a:xfrm>
            <a:off x="2118626" y="626079"/>
            <a:ext cx="7759700" cy="1065213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rmAutofit fontScale="85000" lnSpcReduction="10000"/>
          </a:bodyPr>
          <a:lstStyle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400" dirty="0">
                <a:latin typeface="宋体" pitchFamily="2" charset="-122"/>
              </a:rPr>
              <a:t>   7.</a:t>
            </a:r>
            <a:r>
              <a:rPr lang="zh-CN" altLang="en-US" sz="2400" dirty="0">
                <a:latin typeface="宋体" pitchFamily="2" charset="-122"/>
              </a:rPr>
              <a:t>《爱莲说》一文</a:t>
            </a:r>
            <a:r>
              <a:rPr lang="zh-CN" altLang="zh-CN" sz="2400" dirty="0">
                <a:latin typeface="宋体" pitchFamily="2" charset="-122"/>
              </a:rPr>
              <a:t>中，作者以莲自况，莲的形象有何象征意义？</a:t>
            </a:r>
          </a:p>
        </p:txBody>
      </p:sp>
      <p:sp>
        <p:nvSpPr>
          <p:cNvPr id="22530" name="文本框 1"/>
          <p:cNvSpPr txBox="1">
            <a:spLocks noChangeArrowheads="1"/>
          </p:cNvSpPr>
          <p:nvPr/>
        </p:nvSpPr>
        <p:spPr bwMode="auto">
          <a:xfrm>
            <a:off x="1828800" y="1812540"/>
            <a:ext cx="8534400" cy="447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ts val="38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文中莲的形象是一个不可分割的整体，作者正是从这个整体出发，得出“可远观而不可亵玩焉”这个结论的；又根据这个结论将莲比作花中的君子，使莲具有象征君子美好品德的意义。</a:t>
            </a:r>
          </a:p>
          <a:p>
            <a:pPr>
              <a:lnSpc>
                <a:spcPts val="3800"/>
              </a:lnSpc>
            </a:pPr>
            <a:r>
              <a:rPr lang="zh-CN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具体地说，“出淤泥而不染”象征君子身处污浊环境而不同流合污、不随俗浮沉的品质；“濯清涟而不妖”象征君子的庄重、质朴，不哗众取宠，不炫耀自己的品质；“中通外直，不蔓不枝”象征君子的特立独行，正直不苟，豁达大度的品质；“香远益清，亭亭净植”象征君子美好的资质和高雅的风度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9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内容占位符 2"/>
          <p:cNvSpPr>
            <a:spLocks noGrp="1" noChangeArrowheads="1"/>
          </p:cNvSpPr>
          <p:nvPr>
            <p:ph idx="1"/>
          </p:nvPr>
        </p:nvSpPr>
        <p:spPr>
          <a:xfrm>
            <a:off x="2705103" y="1793875"/>
            <a:ext cx="7453313" cy="387350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0" indent="0">
              <a:buNone/>
            </a:pPr>
            <a:r>
              <a:rPr lang="en-US" altLang="zh-CN" sz="2400">
                <a:latin typeface="宋体" pitchFamily="2" charset="-122"/>
              </a:rPr>
              <a:t>1.</a:t>
            </a:r>
            <a:r>
              <a:rPr lang="zh-CN" altLang="zh-CN" sz="2400">
                <a:latin typeface="宋体" pitchFamily="2" charset="-122"/>
              </a:rPr>
              <a:t>你是如何理解“斯是陋室，惟吾德馨”这两句的？</a:t>
            </a:r>
          </a:p>
        </p:txBody>
      </p:sp>
      <p:sp>
        <p:nvSpPr>
          <p:cNvPr id="44" name="圆角矩形 43"/>
          <p:cNvSpPr/>
          <p:nvPr/>
        </p:nvSpPr>
        <p:spPr>
          <a:xfrm>
            <a:off x="1851028" y="996950"/>
            <a:ext cx="2320925" cy="490538"/>
          </a:xfrm>
          <a:prstGeom prst="roundRect">
            <a:avLst/>
          </a:prstGeom>
          <a:noFill/>
          <a:ln w="3175">
            <a:solidFill>
              <a:srgbClr val="FF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00" noProof="1"/>
          </a:p>
        </p:txBody>
      </p:sp>
      <p:sp>
        <p:nvSpPr>
          <p:cNvPr id="33795" name="文本框 44"/>
          <p:cNvSpPr txBox="1">
            <a:spLocks noChangeArrowheads="1"/>
          </p:cNvSpPr>
          <p:nvPr/>
        </p:nvSpPr>
        <p:spPr bwMode="auto">
          <a:xfrm>
            <a:off x="2341566" y="955675"/>
            <a:ext cx="18303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zh-CN" sz="3200" b="1">
                <a:solidFill>
                  <a:srgbClr val="162477"/>
                </a:solidFill>
                <a:latin typeface="黑体" pitchFamily="49" charset="-122"/>
                <a:ea typeface="黑体" pitchFamily="49" charset="-122"/>
              </a:rPr>
              <a:t>品味赏析</a:t>
            </a:r>
          </a:p>
        </p:txBody>
      </p:sp>
      <p:pic>
        <p:nvPicPr>
          <p:cNvPr id="33796" name="图片 47" descr="品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4041" y="966791"/>
            <a:ext cx="561975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7" name="文本框 2"/>
          <p:cNvSpPr txBox="1">
            <a:spLocks noChangeArrowheads="1"/>
          </p:cNvSpPr>
          <p:nvPr/>
        </p:nvSpPr>
        <p:spPr bwMode="auto">
          <a:xfrm>
            <a:off x="2230441" y="2181225"/>
            <a:ext cx="7513637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en-US" altLang="zh-CN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概括陋室不陋的原因在于“德馨”，点明主旨，统领全篇。</a:t>
            </a:r>
          </a:p>
        </p:txBody>
      </p:sp>
      <p:sp>
        <p:nvSpPr>
          <p:cNvPr id="2" name="内容占位符 2"/>
          <p:cNvSpPr>
            <a:spLocks noGrp="1" noChangeArrowheads="1"/>
          </p:cNvSpPr>
          <p:nvPr/>
        </p:nvSpPr>
        <p:spPr bwMode="auto">
          <a:xfrm>
            <a:off x="2705100" y="3622675"/>
            <a:ext cx="7202488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altLang="zh-CN" sz="2400">
                <a:latin typeface="宋体" pitchFamily="2" charset="-122"/>
              </a:rPr>
              <a:t>2.</a:t>
            </a:r>
            <a:r>
              <a:rPr lang="zh-CN" altLang="zh-CN" sz="2400">
                <a:latin typeface="宋体" pitchFamily="2" charset="-122"/>
              </a:rPr>
              <a:t>理解“苔痕上阶绿，草色入帘青”两句。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152653" y="4162428"/>
            <a:ext cx="7591425" cy="163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“上”“入”二字生动传神，化静为动；“绿”</a:t>
            </a:r>
          </a:p>
          <a:p>
            <a:pPr>
              <a:lnSpc>
                <a:spcPts val="4000"/>
              </a:lnSpc>
            </a:pPr>
            <a:r>
              <a:rPr lang="zh-CN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“青”衬托出陋室的宁静、清新、别致。这两句运用了</a:t>
            </a:r>
          </a:p>
          <a:p>
            <a:pPr>
              <a:lnSpc>
                <a:spcPts val="4000"/>
              </a:lnSpc>
            </a:pPr>
            <a:r>
              <a:rPr lang="zh-CN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对偶的修辞手法，以景色之雅表现了“陋室不陋”。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3" grpId="0" build="p"/>
      <p:bldP spid="23557" grpId="0"/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圆角矩形 11"/>
          <p:cNvSpPr/>
          <p:nvPr/>
        </p:nvSpPr>
        <p:spPr>
          <a:xfrm>
            <a:off x="1843088" y="914400"/>
            <a:ext cx="2417762" cy="490538"/>
          </a:xfrm>
          <a:prstGeom prst="roundRect">
            <a:avLst/>
          </a:prstGeom>
          <a:noFill/>
          <a:ln w="3175">
            <a:solidFill>
              <a:srgbClr val="FF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00" noProof="1"/>
          </a:p>
        </p:txBody>
      </p:sp>
      <p:sp>
        <p:nvSpPr>
          <p:cNvPr id="6146" name="文本框 12"/>
          <p:cNvSpPr txBox="1">
            <a:spLocks noChangeArrowheads="1"/>
          </p:cNvSpPr>
          <p:nvPr/>
        </p:nvSpPr>
        <p:spPr bwMode="auto">
          <a:xfrm>
            <a:off x="2390775" y="871538"/>
            <a:ext cx="20510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zh-CN" sz="3200" b="1" dirty="0">
                <a:solidFill>
                  <a:srgbClr val="162477"/>
                </a:solidFill>
                <a:latin typeface="黑体" pitchFamily="49" charset="-122"/>
                <a:ea typeface="黑体" pitchFamily="49" charset="-122"/>
              </a:rPr>
              <a:t>作者介绍</a:t>
            </a:r>
          </a:p>
        </p:txBody>
      </p:sp>
      <p:pic>
        <p:nvPicPr>
          <p:cNvPr id="6147" name="图片 46" descr="人物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1338" y="890591"/>
            <a:ext cx="546100" cy="54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内容占位符 1"/>
          <p:cNvSpPr>
            <a:spLocks noGrp="1" noChangeArrowheads="1"/>
          </p:cNvSpPr>
          <p:nvPr>
            <p:ph idx="1"/>
          </p:nvPr>
        </p:nvSpPr>
        <p:spPr>
          <a:xfrm>
            <a:off x="1807069" y="1578533"/>
            <a:ext cx="4735512" cy="466090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40000"/>
              </a:lnSpc>
              <a:buNone/>
            </a:pPr>
            <a:r>
              <a:rPr lang="en-US" altLang="zh-CN" sz="2400" dirty="0">
                <a:latin typeface="宋体" pitchFamily="2" charset="-122"/>
              </a:rPr>
              <a:t>    </a:t>
            </a:r>
            <a:r>
              <a:rPr lang="zh-CN" altLang="zh-CN" sz="2400" dirty="0">
                <a:latin typeface="宋体" pitchFamily="2" charset="-122"/>
              </a:rPr>
              <a:t>刘禹锡(约772—约842)，字梦得，洛阳(今河南洛阳)人。</a:t>
            </a:r>
            <a:r>
              <a:rPr lang="zh-CN" altLang="zh-CN" sz="2400" dirty="0">
                <a:solidFill>
                  <a:srgbClr val="C00000"/>
                </a:solidFill>
                <a:latin typeface="宋体" pitchFamily="2" charset="-122"/>
              </a:rPr>
              <a:t>唐代文学家</a:t>
            </a:r>
            <a:r>
              <a:rPr lang="zh-CN" altLang="zh-CN" sz="2400" dirty="0">
                <a:latin typeface="宋体" pitchFamily="2" charset="-122"/>
              </a:rPr>
              <a:t>，有“</a:t>
            </a:r>
            <a:r>
              <a:rPr lang="zh-CN" altLang="zh-CN" sz="2400" dirty="0">
                <a:solidFill>
                  <a:srgbClr val="C00000"/>
                </a:solidFill>
                <a:latin typeface="宋体" pitchFamily="2" charset="-122"/>
              </a:rPr>
              <a:t>诗豪</a:t>
            </a:r>
            <a:r>
              <a:rPr lang="zh-CN" altLang="zh-CN" sz="2400" dirty="0">
                <a:latin typeface="宋体" pitchFamily="2" charset="-122"/>
              </a:rPr>
              <a:t>”之称。与柳宗元并称“刘柳”，晚年与白居易唱和，世称“刘白”。其代表作有《</a:t>
            </a:r>
            <a:r>
              <a:rPr lang="zh-CN" altLang="zh-CN" sz="2400" dirty="0">
                <a:solidFill>
                  <a:srgbClr val="C00000"/>
                </a:solidFill>
                <a:latin typeface="宋体" pitchFamily="2" charset="-122"/>
              </a:rPr>
              <a:t>乌衣巷》《秋词》《竹枝词》《石头城》《杨柳枝词》《酬乐天扬州初逢席上见赠》</a:t>
            </a:r>
            <a:r>
              <a:rPr lang="zh-CN" altLang="zh-CN" sz="2400" dirty="0">
                <a:latin typeface="宋体" pitchFamily="2" charset="-122"/>
              </a:rPr>
              <a:t>等。有《刘梦得文集》传世。</a:t>
            </a:r>
          </a:p>
        </p:txBody>
      </p:sp>
      <p:pic>
        <p:nvPicPr>
          <p:cNvPr id="6149" name="图片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6311" y="1203325"/>
            <a:ext cx="3692525" cy="515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内容占位符 2"/>
          <p:cNvSpPr>
            <a:spLocks noGrp="1" noChangeArrowheads="1"/>
          </p:cNvSpPr>
          <p:nvPr>
            <p:ph idx="1"/>
          </p:nvPr>
        </p:nvSpPr>
        <p:spPr>
          <a:xfrm>
            <a:off x="5908675" y="1077916"/>
            <a:ext cx="4110038" cy="1863725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400">
                <a:latin typeface="宋体" pitchFamily="2" charset="-122"/>
              </a:rPr>
              <a:t>  3.</a:t>
            </a:r>
            <a:r>
              <a:rPr lang="zh-CN" altLang="zh-CN" sz="2400">
                <a:latin typeface="宋体" pitchFamily="2" charset="-122"/>
              </a:rPr>
              <a:t>“南阳诸葛庐，西蜀子云亭”两句运用了什么修辞手法？有何作用？</a:t>
            </a:r>
          </a:p>
        </p:txBody>
      </p:sp>
      <p:sp>
        <p:nvSpPr>
          <p:cNvPr id="24578" name="文本框 1"/>
          <p:cNvSpPr txBox="1">
            <a:spLocks noChangeArrowheads="1"/>
          </p:cNvSpPr>
          <p:nvPr/>
        </p:nvSpPr>
        <p:spPr bwMode="auto">
          <a:xfrm>
            <a:off x="5808666" y="2941641"/>
            <a:ext cx="4289425" cy="265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en-US" altLang="zh-CN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这两句运用类比的修辞手法。引古代圣贤之居室证明“陋室不陋”，意在以古代名贤自比，表明自己也具有古代明贤的志趣和抱负。</a:t>
            </a:r>
          </a:p>
        </p:txBody>
      </p: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1982791" y="1547816"/>
            <a:ext cx="3335337" cy="3933825"/>
            <a:chOff x="1322" y="4027"/>
            <a:chExt cx="4217" cy="5744"/>
          </a:xfrm>
        </p:grpSpPr>
        <p:pic>
          <p:nvPicPr>
            <p:cNvPr id="34820" name="图片 1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2" y="4027"/>
              <a:ext cx="4217" cy="2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821" name="图片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3" y="6839"/>
              <a:ext cx="4216" cy="29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4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7" grpId="0" uiExpand="1" build="p"/>
      <p:bldP spid="2457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内容占位符 2"/>
          <p:cNvSpPr>
            <a:spLocks noGrp="1" noChangeArrowheads="1"/>
          </p:cNvSpPr>
          <p:nvPr>
            <p:ph idx="1"/>
          </p:nvPr>
        </p:nvSpPr>
        <p:spPr>
          <a:xfrm>
            <a:off x="2298703" y="1474788"/>
            <a:ext cx="4881563" cy="1173162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400">
                <a:latin typeface="宋体" pitchFamily="2" charset="-122"/>
              </a:rPr>
              <a:t>    4.</a:t>
            </a:r>
            <a:r>
              <a:rPr lang="zh-CN" altLang="en-US" sz="2400">
                <a:latin typeface="宋体" pitchFamily="2" charset="-122"/>
              </a:rPr>
              <a:t>《陋室铭》一文中，</a:t>
            </a:r>
            <a:r>
              <a:rPr lang="en-US" altLang="zh-CN" sz="2400">
                <a:latin typeface="宋体" pitchFamily="2" charset="-122"/>
              </a:rPr>
              <a:t>最后一句引用谁的话？有什么作用？</a:t>
            </a:r>
          </a:p>
        </p:txBody>
      </p:sp>
      <p:sp>
        <p:nvSpPr>
          <p:cNvPr id="25602" name="文本框 1"/>
          <p:cNvSpPr txBox="1">
            <a:spLocks noChangeArrowheads="1"/>
          </p:cNvSpPr>
          <p:nvPr/>
        </p:nvSpPr>
        <p:spPr bwMode="auto">
          <a:xfrm>
            <a:off x="2074866" y="2786066"/>
            <a:ext cx="4999037" cy="265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en-US" altLang="zh-CN" sz="2400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   </a:t>
            </a:r>
            <a:r>
              <a:rPr lang="en-US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）</a:t>
            </a:r>
            <a:r>
              <a:rPr lang="zh-CN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引用了孔子的话。</a:t>
            </a:r>
          </a:p>
          <a:p>
            <a:pPr>
              <a:lnSpc>
                <a:spcPts val="4000"/>
              </a:lnSpc>
            </a:pPr>
            <a:r>
              <a:rPr lang="zh-CN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（</a:t>
            </a:r>
            <a:r>
              <a:rPr lang="en-US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）作用：紧扣题目，总结全文，且以人以“君子”自居之意，表现了其高雅的志趣，再次证明“陋室不陋”。</a:t>
            </a:r>
          </a:p>
        </p:txBody>
      </p:sp>
      <p:pic>
        <p:nvPicPr>
          <p:cNvPr id="35843" name="图片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0263" y="1905000"/>
            <a:ext cx="3046412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图片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27950" y="898525"/>
            <a:ext cx="2865438" cy="562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1" name="内容占位符 2"/>
          <p:cNvSpPr>
            <a:spLocks noGrp="1" noChangeArrowheads="1"/>
          </p:cNvSpPr>
          <p:nvPr>
            <p:ph idx="1"/>
          </p:nvPr>
        </p:nvSpPr>
        <p:spPr>
          <a:xfrm>
            <a:off x="1981203" y="1579563"/>
            <a:ext cx="5965825" cy="1211262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400">
                <a:latin typeface="宋体" pitchFamily="2" charset="-122"/>
              </a:rPr>
              <a:t>   5.</a:t>
            </a:r>
            <a:r>
              <a:rPr lang="zh-CN" altLang="zh-CN" sz="2400">
                <a:latin typeface="宋体" pitchFamily="2" charset="-122"/>
              </a:rPr>
              <a:t>说说你对“水陆草木之花，可爱者甚蕃。晋陶渊明独爱菊。自李唐来，世人甚爱牡丹”这几句的理解。</a:t>
            </a:r>
          </a:p>
        </p:txBody>
      </p:sp>
      <p:sp>
        <p:nvSpPr>
          <p:cNvPr id="25602" name="文本框 1"/>
          <p:cNvSpPr txBox="1">
            <a:spLocks noChangeArrowheads="1"/>
          </p:cNvSpPr>
          <p:nvPr/>
        </p:nvSpPr>
        <p:spPr bwMode="auto">
          <a:xfrm>
            <a:off x="1981203" y="3451225"/>
            <a:ext cx="540067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en-US" altLang="zh-CN" sz="2400">
                <a:solidFill>
                  <a:srgbClr val="FF0000"/>
                </a:solidFill>
                <a:latin typeface="楷体_GB2312" charset="-122"/>
                <a:ea typeface="楷体_GB2312" charset="-122"/>
              </a:rPr>
              <a:t>    </a:t>
            </a:r>
            <a:r>
              <a:rPr lang="zh-CN" altLang="zh-CN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这几句先用衬笔，再转而写，突出了莲的高洁可爱。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 uiExpand="1" build="p"/>
      <p:bldP spid="2560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图片 6" descr="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9266" y="1465266"/>
            <a:ext cx="3927475" cy="520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1" name="内容占位符 2"/>
          <p:cNvSpPr>
            <a:spLocks noGrp="1" noChangeArrowheads="1"/>
          </p:cNvSpPr>
          <p:nvPr>
            <p:ph idx="1"/>
          </p:nvPr>
        </p:nvSpPr>
        <p:spPr>
          <a:xfrm>
            <a:off x="5173663" y="1052516"/>
            <a:ext cx="5092700" cy="1482725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400">
                <a:latin typeface="宋体" pitchFamily="2" charset="-122"/>
              </a:rPr>
              <a:t>     6.</a:t>
            </a:r>
            <a:r>
              <a:rPr lang="zh-CN" altLang="zh-CN" sz="2400">
                <a:latin typeface="宋体" pitchFamily="2" charset="-122"/>
              </a:rPr>
              <a:t>你是如何理解“予独爱莲之出淤泥而不染，濯清涟而不妖，中通外直，不蔓不枝，香远益清，亭亭净植，可远观而不可亵玩焉”这几句的？</a:t>
            </a:r>
          </a:p>
        </p:txBody>
      </p:sp>
      <p:sp>
        <p:nvSpPr>
          <p:cNvPr id="25602" name="文本框 1"/>
          <p:cNvSpPr txBox="1">
            <a:spLocks noChangeArrowheads="1"/>
          </p:cNvSpPr>
          <p:nvPr/>
        </p:nvSpPr>
        <p:spPr bwMode="auto">
          <a:xfrm>
            <a:off x="5173663" y="3228978"/>
            <a:ext cx="501015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en-US" altLang="zh-CN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这几句运用了大量的描写，将莲人格化，把莲作为一种高贵品格的象征，在莲的形象中寄寓了作者不慕名利、洁身自好的操守和感情。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 uiExpand="1" build="p"/>
      <p:bldP spid="2560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20150" y="4432300"/>
            <a:ext cx="1581150" cy="217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1" name="内容占位符 2"/>
          <p:cNvSpPr>
            <a:spLocks noGrp="1" noChangeArrowheads="1"/>
          </p:cNvSpPr>
          <p:nvPr>
            <p:ph idx="1"/>
          </p:nvPr>
        </p:nvSpPr>
        <p:spPr>
          <a:xfrm>
            <a:off x="2068516" y="1296991"/>
            <a:ext cx="7767637" cy="1558925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rmAutofit fontScale="92500"/>
          </a:bodyPr>
          <a:lstStyle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400">
                <a:latin typeface="宋体" pitchFamily="2" charset="-122"/>
              </a:rPr>
              <a:t>     7.</a:t>
            </a:r>
            <a:r>
              <a:rPr lang="zh-CN" altLang="zh-CN" sz="2400">
                <a:latin typeface="宋体" pitchFamily="2" charset="-122"/>
              </a:rPr>
              <a:t>“予谓菊，花之隐逸者也；牡丹，花之富贵者也；莲，花之君子者也。”这几句运用了什么修辞手法？有什么作用？</a:t>
            </a:r>
          </a:p>
        </p:txBody>
      </p:sp>
      <p:sp>
        <p:nvSpPr>
          <p:cNvPr id="25602" name="文本框 1"/>
          <p:cNvSpPr txBox="1">
            <a:spLocks noChangeArrowheads="1"/>
          </p:cNvSpPr>
          <p:nvPr/>
        </p:nvSpPr>
        <p:spPr bwMode="auto">
          <a:xfrm>
            <a:off x="2168528" y="2855916"/>
            <a:ext cx="75660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en-US" altLang="zh-CN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这几句运用了拟人的修辞手法。将“菊”“牡丹”“莲”拟人化，既表明自己不慕富贵、洁身自好的生活态度，又表现出自己对趋炎附势、追求富贵的庸俗世风摒弃。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 uiExpand="1" build="p"/>
      <p:bldP spid="2560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内容占位符 2"/>
          <p:cNvSpPr>
            <a:spLocks noGrp="1" noChangeArrowheads="1"/>
          </p:cNvSpPr>
          <p:nvPr>
            <p:ph idx="1"/>
          </p:nvPr>
        </p:nvSpPr>
        <p:spPr>
          <a:xfrm>
            <a:off x="1995491" y="1611316"/>
            <a:ext cx="8201025" cy="5189537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latin typeface="宋体" pitchFamily="2" charset="-122"/>
              </a:rPr>
              <a:t>《陋室铭》</a:t>
            </a:r>
            <a:endParaRPr lang="zh-CN" altLang="en-US" sz="2400" dirty="0">
              <a:latin typeface="宋体" pitchFamily="2" charset="-122"/>
            </a:endParaRP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latin typeface="宋体" pitchFamily="2" charset="-122"/>
              </a:rPr>
              <a:t> 1.骈散结合，音韵和谐。</a:t>
            </a:r>
            <a:endParaRPr lang="zh-CN" altLang="en-US" sz="2400" dirty="0">
              <a:latin typeface="宋体" pitchFamily="2" charset="-122"/>
            </a:endParaRP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 sz="2400" dirty="0">
                <a:latin typeface="宋体" pitchFamily="2" charset="-122"/>
              </a:rPr>
              <a:t>    本文的</a:t>
            </a:r>
            <a:r>
              <a:rPr lang="zh-CN" altLang="en-US" sz="2400" dirty="0">
                <a:solidFill>
                  <a:srgbClr val="C00000"/>
                </a:solidFill>
                <a:latin typeface="宋体" pitchFamily="2" charset="-122"/>
              </a:rPr>
              <a:t>句式整齐</a:t>
            </a:r>
            <a:r>
              <a:rPr lang="zh-CN" altLang="en-US" sz="2400" dirty="0">
                <a:latin typeface="宋体" pitchFamily="2" charset="-122"/>
              </a:rPr>
              <a:t>，</a:t>
            </a:r>
            <a:r>
              <a:rPr lang="zh-CN" altLang="en-US" sz="2400" dirty="0">
                <a:solidFill>
                  <a:srgbClr val="C00000"/>
                </a:solidFill>
                <a:latin typeface="宋体" pitchFamily="2" charset="-122"/>
              </a:rPr>
              <a:t>对仗工整</a:t>
            </a:r>
            <a:r>
              <a:rPr lang="zh-CN" altLang="en-US" sz="2400" dirty="0">
                <a:latin typeface="宋体" pitchFamily="2" charset="-122"/>
              </a:rPr>
              <a:t>，</a:t>
            </a:r>
            <a:r>
              <a:rPr lang="zh-CN" altLang="en-US" sz="2400" dirty="0">
                <a:solidFill>
                  <a:srgbClr val="C00000"/>
                </a:solidFill>
                <a:latin typeface="宋体" pitchFamily="2" charset="-122"/>
              </a:rPr>
              <a:t>音韵和谐</a:t>
            </a:r>
            <a:r>
              <a:rPr lang="zh-CN" altLang="en-US" sz="2400" dirty="0">
                <a:latin typeface="宋体" pitchFamily="2" charset="-122"/>
              </a:rPr>
              <a:t>，</a:t>
            </a:r>
            <a:r>
              <a:rPr lang="zh-CN" altLang="en-US" sz="2400" dirty="0">
                <a:solidFill>
                  <a:srgbClr val="C00000"/>
                </a:solidFill>
                <a:latin typeface="宋体" pitchFamily="2" charset="-122"/>
              </a:rPr>
              <a:t>富于节奏</a:t>
            </a:r>
            <a:r>
              <a:rPr lang="zh-CN" altLang="en-US" sz="2400" dirty="0">
                <a:latin typeface="宋体" pitchFamily="2" charset="-122"/>
              </a:rPr>
              <a:t>，读</a:t>
            </a: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 sz="2400" dirty="0">
                <a:latin typeface="宋体" pitchFamily="2" charset="-122"/>
              </a:rPr>
              <a:t>起来，抑扬顿挫，毫无呆板之感。在</a:t>
            </a:r>
            <a:r>
              <a:rPr lang="zh-CN" altLang="en-US" sz="2400" dirty="0">
                <a:solidFill>
                  <a:srgbClr val="C00000"/>
                </a:solidFill>
                <a:latin typeface="宋体" pitchFamily="2" charset="-122"/>
              </a:rPr>
              <a:t>整齐美</a:t>
            </a:r>
            <a:r>
              <a:rPr lang="zh-CN" altLang="en-US" sz="2400" dirty="0">
                <a:latin typeface="宋体" pitchFamily="2" charset="-122"/>
              </a:rPr>
              <a:t>和</a:t>
            </a:r>
            <a:r>
              <a:rPr lang="zh-CN" altLang="en-US" sz="2400" dirty="0">
                <a:solidFill>
                  <a:srgbClr val="C00000"/>
                </a:solidFill>
                <a:latin typeface="宋体" pitchFamily="2" charset="-122"/>
              </a:rPr>
              <a:t>错综美</a:t>
            </a:r>
            <a:r>
              <a:rPr lang="zh-CN" altLang="en-US" sz="2400" dirty="0">
                <a:latin typeface="宋体" pitchFamily="2" charset="-122"/>
              </a:rPr>
              <a:t>中体现</a:t>
            </a: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 sz="2400" dirty="0">
                <a:latin typeface="宋体" pitchFamily="2" charset="-122"/>
              </a:rPr>
              <a:t>出一种和谐美。全篇</a:t>
            </a:r>
            <a:r>
              <a:rPr lang="zh-CN" altLang="en-US" sz="2400" dirty="0">
                <a:solidFill>
                  <a:srgbClr val="C00000"/>
                </a:solidFill>
                <a:latin typeface="宋体" pitchFamily="2" charset="-122"/>
              </a:rPr>
              <a:t>以骈句为主</a:t>
            </a:r>
            <a:r>
              <a:rPr lang="zh-CN" altLang="en-US" sz="2400" dirty="0">
                <a:latin typeface="宋体" pitchFamily="2" charset="-122"/>
              </a:rPr>
              <a:t>，</a:t>
            </a:r>
            <a:r>
              <a:rPr lang="zh-CN" altLang="en-US" sz="2400" dirty="0">
                <a:solidFill>
                  <a:srgbClr val="C00000"/>
                </a:solidFill>
                <a:latin typeface="宋体" pitchFamily="2" charset="-122"/>
              </a:rPr>
              <a:t>偶句押韵</a:t>
            </a:r>
            <a:r>
              <a:rPr lang="zh-CN" altLang="en-US" sz="2400" dirty="0">
                <a:latin typeface="宋体" pitchFamily="2" charset="-122"/>
              </a:rPr>
              <a:t>。有对偶句，有</a:t>
            </a: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 sz="2400" dirty="0">
                <a:latin typeface="宋体" pitchFamily="2" charset="-122"/>
              </a:rPr>
              <a:t>排比句。句子长短不一，有三言，有五言，有六言。文末的</a:t>
            </a: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 sz="2400" dirty="0">
                <a:latin typeface="宋体" pitchFamily="2" charset="-122"/>
              </a:rPr>
              <a:t>三言、四言句，是全文的散句，不押韵，并且是反问句，在</a:t>
            </a: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 sz="2400" dirty="0">
                <a:latin typeface="宋体" pitchFamily="2" charset="-122"/>
                <a:sym typeface="宋体" pitchFamily="2" charset="-122"/>
              </a:rPr>
              <a:t>全篇中有一语千钧的突兀语感，就是这种“错综”的手法更</a:t>
            </a:r>
            <a:endParaRPr lang="zh-CN" altLang="en-US" sz="2400" dirty="0">
              <a:latin typeface="宋体" pitchFamily="2" charset="-122"/>
            </a:endParaRP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 sz="2400" dirty="0">
                <a:latin typeface="宋体" pitchFamily="2" charset="-122"/>
                <a:sym typeface="宋体" pitchFamily="2" charset="-122"/>
              </a:rPr>
              <a:t>加有力地</a:t>
            </a:r>
            <a:r>
              <a:rPr lang="zh-CN" altLang="en-US" sz="2400" dirty="0">
                <a:solidFill>
                  <a:srgbClr val="C00000"/>
                </a:solidFill>
                <a:latin typeface="宋体" pitchFamily="2" charset="-122"/>
                <a:sym typeface="宋体" pitchFamily="2" charset="-122"/>
              </a:rPr>
              <a:t>突出了文章的主旨</a:t>
            </a:r>
            <a:r>
              <a:rPr lang="zh-CN" altLang="en-US" sz="2400" dirty="0">
                <a:latin typeface="宋体" pitchFamily="2" charset="-122"/>
                <a:sym typeface="宋体" pitchFamily="2" charset="-122"/>
              </a:rPr>
              <a:t>。</a:t>
            </a:r>
            <a:endParaRPr lang="zh-CN" altLang="en-US" sz="2400" dirty="0">
              <a:latin typeface="宋体" pitchFamily="2" charset="-122"/>
            </a:endParaRPr>
          </a:p>
        </p:txBody>
      </p:sp>
      <p:sp>
        <p:nvSpPr>
          <p:cNvPr id="64" name="圆角矩形 63"/>
          <p:cNvSpPr/>
          <p:nvPr/>
        </p:nvSpPr>
        <p:spPr>
          <a:xfrm>
            <a:off x="1838325" y="941391"/>
            <a:ext cx="2286000" cy="492125"/>
          </a:xfrm>
          <a:prstGeom prst="roundRect">
            <a:avLst/>
          </a:prstGeom>
          <a:noFill/>
          <a:ln w="3175">
            <a:solidFill>
              <a:srgbClr val="FF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00" noProof="1"/>
          </a:p>
        </p:txBody>
      </p:sp>
      <p:sp>
        <p:nvSpPr>
          <p:cNvPr id="39939" name="文本框 64"/>
          <p:cNvSpPr txBox="1">
            <a:spLocks noChangeArrowheads="1"/>
          </p:cNvSpPr>
          <p:nvPr/>
        </p:nvSpPr>
        <p:spPr bwMode="auto">
          <a:xfrm>
            <a:off x="2290763" y="914400"/>
            <a:ext cx="18335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zh-CN" sz="3200" b="1">
                <a:solidFill>
                  <a:srgbClr val="162477"/>
                </a:solidFill>
                <a:latin typeface="黑体" pitchFamily="49" charset="-122"/>
                <a:ea typeface="黑体" pitchFamily="49" charset="-122"/>
              </a:rPr>
              <a:t>写法探究</a:t>
            </a:r>
          </a:p>
        </p:txBody>
      </p:sp>
      <p:pic>
        <p:nvPicPr>
          <p:cNvPr id="39940" name="图片 65" descr="钢笔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9116" y="882653"/>
            <a:ext cx="581025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内容占位符 2"/>
          <p:cNvSpPr>
            <a:spLocks noGrp="1" noChangeArrowheads="1"/>
          </p:cNvSpPr>
          <p:nvPr/>
        </p:nvSpPr>
        <p:spPr bwMode="auto">
          <a:xfrm>
            <a:off x="1995491" y="1160466"/>
            <a:ext cx="8201025" cy="531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>
              <a:lnSpc>
                <a:spcPts val="4000"/>
              </a:lnSpc>
            </a:pPr>
            <a:r>
              <a:rPr lang="zh-CN" altLang="en-US" sz="2400" b="1">
                <a:latin typeface="宋体" pitchFamily="2" charset="-122"/>
              </a:rPr>
              <a:t>2.托物言志，运用类比，主题突出。</a:t>
            </a:r>
            <a:endParaRPr lang="zh-CN" altLang="en-US" sz="2400">
              <a:latin typeface="宋体" pitchFamily="2" charset="-122"/>
            </a:endParaRPr>
          </a:p>
          <a:p>
            <a:pPr>
              <a:lnSpc>
                <a:spcPts val="4000"/>
              </a:lnSpc>
            </a:pPr>
            <a:r>
              <a:rPr lang="zh-CN" altLang="en-US" sz="2400">
                <a:latin typeface="宋体" pitchFamily="2" charset="-122"/>
              </a:rPr>
              <a:t>    以有仙之山、有龙之水类比陋室，表明陋室也具有</a:t>
            </a:r>
          </a:p>
          <a:p>
            <a:pPr>
              <a:lnSpc>
                <a:spcPts val="4000"/>
              </a:lnSpc>
            </a:pPr>
            <a:r>
              <a:rPr lang="zh-CN" altLang="en-US" sz="2400">
                <a:latin typeface="宋体" pitchFamily="2" charset="-122"/>
              </a:rPr>
              <a:t>“名”“灵”的性质，</a:t>
            </a:r>
            <a:r>
              <a:rPr lang="zh-CN" altLang="en-US" sz="2400">
                <a:solidFill>
                  <a:srgbClr val="C00000"/>
                </a:solidFill>
                <a:latin typeface="宋体" pitchFamily="2" charset="-122"/>
              </a:rPr>
              <a:t>自然地引出</a:t>
            </a:r>
            <a:r>
              <a:rPr lang="zh-CN" altLang="en-US" sz="2400">
                <a:latin typeface="宋体" pitchFamily="2" charset="-122"/>
              </a:rPr>
              <a:t>文章的</a:t>
            </a:r>
            <a:r>
              <a:rPr lang="zh-CN" altLang="en-US" sz="2400">
                <a:solidFill>
                  <a:srgbClr val="C00000"/>
                </a:solidFill>
                <a:latin typeface="宋体" pitchFamily="2" charset="-122"/>
              </a:rPr>
              <a:t>主旨</a:t>
            </a:r>
            <a:r>
              <a:rPr lang="zh-CN" altLang="en-US" sz="2400">
                <a:latin typeface="宋体" pitchFamily="2" charset="-122"/>
              </a:rPr>
              <a:t>——“惟吾德</a:t>
            </a:r>
          </a:p>
          <a:p>
            <a:pPr>
              <a:lnSpc>
                <a:spcPts val="4000"/>
              </a:lnSpc>
            </a:pPr>
            <a:r>
              <a:rPr lang="zh-CN" altLang="en-US" sz="2400">
                <a:latin typeface="宋体" pitchFamily="2" charset="-122"/>
              </a:rPr>
              <a:t>馨”；用“诸葛庐”和“子云亭”</a:t>
            </a:r>
            <a:r>
              <a:rPr lang="zh-CN" altLang="en-US" sz="2400">
                <a:solidFill>
                  <a:srgbClr val="C00000"/>
                </a:solidFill>
                <a:latin typeface="宋体" pitchFamily="2" charset="-122"/>
              </a:rPr>
              <a:t>类比</a:t>
            </a:r>
            <a:r>
              <a:rPr lang="zh-CN" altLang="en-US" sz="2400">
                <a:latin typeface="宋体" pitchFamily="2" charset="-122"/>
              </a:rPr>
              <a:t>陋室，意在以古代圣</a:t>
            </a:r>
          </a:p>
          <a:p>
            <a:pPr>
              <a:lnSpc>
                <a:spcPts val="4000"/>
              </a:lnSpc>
            </a:pPr>
            <a:r>
              <a:rPr lang="zh-CN" altLang="en-US" sz="2400">
                <a:latin typeface="宋体" pitchFamily="2" charset="-122"/>
              </a:rPr>
              <a:t>贤自况，表明陋室主人也有着古代圣贤一样的思想境界，从</a:t>
            </a:r>
          </a:p>
          <a:p>
            <a:pPr>
              <a:lnSpc>
                <a:spcPts val="4000"/>
              </a:lnSpc>
            </a:pPr>
            <a:r>
              <a:rPr lang="zh-CN" altLang="en-US" sz="2400">
                <a:latin typeface="宋体" pitchFamily="2" charset="-122"/>
              </a:rPr>
              <a:t>而突出“惟吾德馨”；</a:t>
            </a:r>
            <a:r>
              <a:rPr lang="zh-CN" altLang="en-US" sz="2400">
                <a:solidFill>
                  <a:srgbClr val="C00000"/>
                </a:solidFill>
                <a:latin typeface="宋体" pitchFamily="2" charset="-122"/>
              </a:rPr>
              <a:t>引用</a:t>
            </a:r>
            <a:r>
              <a:rPr lang="zh-CN" altLang="en-US" sz="2400">
                <a:latin typeface="宋体" pitchFamily="2" charset="-122"/>
              </a:rPr>
              <a:t>孔子的话，意在说明有德者居之，则陋室不陋，把“惟吾德馨”之志推向极致。本文借陋室抒</a:t>
            </a:r>
          </a:p>
          <a:p>
            <a:pPr>
              <a:lnSpc>
                <a:spcPts val="4000"/>
              </a:lnSpc>
            </a:pPr>
            <a:r>
              <a:rPr lang="zh-CN" altLang="en-US" sz="2400">
                <a:latin typeface="宋体" pitchFamily="2" charset="-122"/>
              </a:rPr>
              <a:t>发作者的情怀，以“惟吾德馨”贯串全文，</a:t>
            </a:r>
            <a:r>
              <a:rPr lang="zh-CN" altLang="en-US" sz="2400">
                <a:solidFill>
                  <a:srgbClr val="C00000"/>
                </a:solidFill>
                <a:latin typeface="宋体" pitchFamily="2" charset="-122"/>
              </a:rPr>
              <a:t>层层铺垫</a:t>
            </a:r>
            <a:r>
              <a:rPr lang="zh-CN" altLang="en-US" sz="2400">
                <a:latin typeface="宋体" pitchFamily="2" charset="-122"/>
              </a:rPr>
              <a:t>，</a:t>
            </a:r>
            <a:r>
              <a:rPr lang="zh-CN" altLang="en-US" sz="2400">
                <a:solidFill>
                  <a:srgbClr val="C00000"/>
                </a:solidFill>
                <a:latin typeface="宋体" pitchFamily="2" charset="-122"/>
              </a:rPr>
              <a:t>主题</a:t>
            </a:r>
          </a:p>
          <a:p>
            <a:pPr>
              <a:lnSpc>
                <a:spcPts val="4000"/>
              </a:lnSpc>
            </a:pPr>
            <a:r>
              <a:rPr lang="zh-CN" altLang="en-US" sz="2400">
                <a:solidFill>
                  <a:srgbClr val="C00000"/>
                </a:solidFill>
                <a:latin typeface="宋体" pitchFamily="2" charset="-122"/>
              </a:rPr>
              <a:t>十分突出</a:t>
            </a:r>
            <a:r>
              <a:rPr lang="zh-CN" altLang="en-US" sz="2400">
                <a:latin typeface="宋体" pitchFamily="2" charset="-122"/>
              </a:rPr>
              <a:t>。</a:t>
            </a:r>
          </a:p>
          <a:p>
            <a:pPr>
              <a:lnSpc>
                <a:spcPts val="4000"/>
              </a:lnSpc>
            </a:pPr>
            <a:endParaRPr lang="zh-CN" altLang="en-US" sz="2400">
              <a:latin typeface="宋体" pitchFamily="2" charset="-122"/>
            </a:endParaRPr>
          </a:p>
          <a:p>
            <a:pPr>
              <a:lnSpc>
                <a:spcPts val="4000"/>
              </a:lnSpc>
              <a:spcBef>
                <a:spcPts val="1000"/>
              </a:spcBef>
            </a:pPr>
            <a:endParaRPr lang="zh-CN" altLang="en-US" sz="2400">
              <a:latin typeface="宋体" pitchFamily="2" charset="-122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内容占位符 2"/>
          <p:cNvSpPr>
            <a:spLocks noGrp="1" noChangeArrowheads="1"/>
          </p:cNvSpPr>
          <p:nvPr/>
        </p:nvSpPr>
        <p:spPr bwMode="auto">
          <a:xfrm>
            <a:off x="1995491" y="1211263"/>
            <a:ext cx="8201025" cy="483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>
              <a:lnSpc>
                <a:spcPts val="4000"/>
              </a:lnSpc>
            </a:pPr>
            <a:r>
              <a:rPr lang="zh-CN" altLang="en-US" sz="2400" b="1">
                <a:latin typeface="宋体" pitchFamily="2" charset="-122"/>
              </a:rPr>
              <a:t>《爱莲说》</a:t>
            </a:r>
            <a:endParaRPr lang="zh-CN" altLang="en-US" sz="2400">
              <a:latin typeface="宋体" pitchFamily="2" charset="-122"/>
            </a:endParaRPr>
          </a:p>
          <a:p>
            <a:pPr>
              <a:lnSpc>
                <a:spcPts val="4000"/>
              </a:lnSpc>
            </a:pPr>
            <a:r>
              <a:rPr lang="zh-CN" altLang="en-US" sz="2400">
                <a:latin typeface="宋体" pitchFamily="2" charset="-122"/>
              </a:rPr>
              <a:t> 1.托物言志，多种表达方式综合运用。</a:t>
            </a:r>
          </a:p>
          <a:p>
            <a:pPr>
              <a:lnSpc>
                <a:spcPts val="4000"/>
              </a:lnSpc>
            </a:pPr>
            <a:r>
              <a:rPr lang="zh-CN" altLang="en-US" sz="2400">
                <a:latin typeface="宋体" pitchFamily="2" charset="-122"/>
              </a:rPr>
              <a:t>    本文借赞美莲的品质来歌颂君子的</a:t>
            </a:r>
            <a:r>
              <a:rPr lang="zh-CN" altLang="en-US" sz="2400">
                <a:solidFill>
                  <a:srgbClr val="C00000"/>
                </a:solidFill>
                <a:latin typeface="宋体" pitchFamily="2" charset="-122"/>
              </a:rPr>
              <a:t>坚贞气节</a:t>
            </a:r>
            <a:r>
              <a:rPr lang="zh-CN" altLang="en-US" sz="2400">
                <a:latin typeface="宋体" pitchFamily="2" charset="-122"/>
              </a:rPr>
              <a:t>。既是作者</a:t>
            </a:r>
          </a:p>
          <a:p>
            <a:pPr>
              <a:lnSpc>
                <a:spcPts val="4000"/>
              </a:lnSpc>
            </a:pPr>
            <a:r>
              <a:rPr lang="zh-CN" altLang="en-US" sz="2400">
                <a:latin typeface="宋体" pitchFamily="2" charset="-122"/>
              </a:rPr>
              <a:t>的自况，也是对世风的批评，表达了作者</a:t>
            </a:r>
            <a:r>
              <a:rPr lang="zh-CN" altLang="en-US" sz="2400">
                <a:solidFill>
                  <a:srgbClr val="C00000"/>
                </a:solidFill>
                <a:latin typeface="宋体" pitchFamily="2" charset="-122"/>
              </a:rPr>
              <a:t>不慕名利</a:t>
            </a:r>
            <a:r>
              <a:rPr lang="zh-CN" altLang="en-US" sz="2400">
                <a:latin typeface="宋体" pitchFamily="2" charset="-122"/>
              </a:rPr>
              <a:t>、</a:t>
            </a:r>
            <a:r>
              <a:rPr lang="zh-CN" altLang="en-US" sz="2400">
                <a:solidFill>
                  <a:srgbClr val="C00000"/>
                </a:solidFill>
                <a:latin typeface="宋体" pitchFamily="2" charset="-122"/>
              </a:rPr>
              <a:t>洁身自</a:t>
            </a:r>
          </a:p>
          <a:p>
            <a:pPr>
              <a:lnSpc>
                <a:spcPts val="4000"/>
              </a:lnSpc>
            </a:pPr>
            <a:r>
              <a:rPr lang="zh-CN" altLang="en-US" sz="2400">
                <a:solidFill>
                  <a:srgbClr val="C00000"/>
                </a:solidFill>
                <a:latin typeface="宋体" pitchFamily="2" charset="-122"/>
              </a:rPr>
              <a:t>好</a:t>
            </a:r>
            <a:r>
              <a:rPr lang="zh-CN" altLang="en-US" sz="2400">
                <a:latin typeface="宋体" pitchFamily="2" charset="-122"/>
              </a:rPr>
              <a:t>的态度。文中赋予菊、莲、牡丹不同的象征意义，对当时</a:t>
            </a:r>
            <a:r>
              <a:rPr lang="zh-CN" altLang="en-US" sz="2400">
                <a:latin typeface="宋体" pitchFamily="2" charset="-122"/>
                <a:sym typeface="宋体" pitchFamily="2" charset="-122"/>
              </a:rPr>
              <a:t>的世风做了精辟的概括，有力地表明作者“出淤泥而不染”</a:t>
            </a:r>
          </a:p>
          <a:p>
            <a:pPr>
              <a:lnSpc>
                <a:spcPts val="4000"/>
              </a:lnSpc>
            </a:pPr>
            <a:r>
              <a:rPr lang="zh-CN" altLang="en-US" sz="2400">
                <a:latin typeface="宋体" pitchFamily="2" charset="-122"/>
                <a:sym typeface="宋体" pitchFamily="2" charset="-122"/>
              </a:rPr>
              <a:t>有</a:t>
            </a:r>
            <a:r>
              <a:rPr lang="zh-CN" altLang="en-US" sz="2400">
                <a:solidFill>
                  <a:srgbClr val="C00000"/>
                </a:solidFill>
                <a:latin typeface="宋体" pitchFamily="2" charset="-122"/>
                <a:sym typeface="宋体" pitchFamily="2" charset="-122"/>
              </a:rPr>
              <a:t>描写</a:t>
            </a:r>
            <a:r>
              <a:rPr lang="zh-CN" altLang="en-US" sz="2400">
                <a:latin typeface="宋体" pitchFamily="2" charset="-122"/>
                <a:sym typeface="宋体" pitchFamily="2" charset="-122"/>
              </a:rPr>
              <a:t>，有</a:t>
            </a:r>
            <a:r>
              <a:rPr lang="zh-CN" altLang="en-US" sz="2400">
                <a:solidFill>
                  <a:srgbClr val="C00000"/>
                </a:solidFill>
                <a:latin typeface="宋体" pitchFamily="2" charset="-122"/>
                <a:sym typeface="宋体" pitchFamily="2" charset="-122"/>
              </a:rPr>
              <a:t>议论</a:t>
            </a:r>
            <a:r>
              <a:rPr lang="zh-CN" altLang="en-US" sz="2400">
                <a:latin typeface="宋体" pitchFamily="2" charset="-122"/>
                <a:sym typeface="宋体" pitchFamily="2" charset="-122"/>
              </a:rPr>
              <a:t>，有</a:t>
            </a:r>
            <a:r>
              <a:rPr lang="zh-CN" altLang="en-US" sz="2400">
                <a:solidFill>
                  <a:srgbClr val="C00000"/>
                </a:solidFill>
                <a:latin typeface="宋体" pitchFamily="2" charset="-122"/>
                <a:sym typeface="宋体" pitchFamily="2" charset="-122"/>
              </a:rPr>
              <a:t>抒情</a:t>
            </a:r>
            <a:r>
              <a:rPr lang="zh-CN" altLang="en-US" sz="2400">
                <a:latin typeface="宋体" pitchFamily="2" charset="-122"/>
                <a:sym typeface="宋体" pitchFamily="2" charset="-122"/>
              </a:rPr>
              <a:t>。开篇记叙世态人情，既而描写莲</a:t>
            </a:r>
          </a:p>
          <a:p>
            <a:pPr>
              <a:lnSpc>
                <a:spcPts val="4000"/>
              </a:lnSpc>
            </a:pPr>
            <a:r>
              <a:rPr lang="zh-CN" altLang="en-US" sz="2400">
                <a:latin typeface="宋体" pitchFamily="2" charset="-122"/>
                <a:sym typeface="宋体" pitchFamily="2" charset="-122"/>
              </a:rPr>
              <a:t>的高洁、雅致的形象，最后议论莲的君子风范，</a:t>
            </a:r>
            <a:r>
              <a:rPr lang="zh-CN" altLang="en-US" sz="2400">
                <a:solidFill>
                  <a:srgbClr val="C00000"/>
                </a:solidFill>
                <a:latin typeface="宋体" pitchFamily="2" charset="-122"/>
                <a:sym typeface="宋体" pitchFamily="2" charset="-122"/>
              </a:rPr>
              <a:t>整篇文章贯</a:t>
            </a:r>
          </a:p>
          <a:p>
            <a:pPr>
              <a:lnSpc>
                <a:spcPts val="4000"/>
              </a:lnSpc>
            </a:pPr>
            <a:r>
              <a:rPr lang="zh-CN" altLang="en-US" sz="2400">
                <a:solidFill>
                  <a:srgbClr val="C00000"/>
                </a:solidFill>
                <a:latin typeface="宋体" pitchFamily="2" charset="-122"/>
                <a:sym typeface="宋体" pitchFamily="2" charset="-122"/>
              </a:rPr>
              <a:t>穿抒情</a:t>
            </a:r>
            <a:r>
              <a:rPr lang="zh-CN" altLang="en-US" sz="2400">
                <a:latin typeface="宋体" pitchFamily="2" charset="-122"/>
                <a:sym typeface="宋体" pitchFamily="2" charset="-122"/>
              </a:rPr>
              <a:t>，</a:t>
            </a:r>
            <a:r>
              <a:rPr lang="zh-CN" altLang="en-US" sz="2400">
                <a:solidFill>
                  <a:srgbClr val="C00000"/>
                </a:solidFill>
                <a:latin typeface="宋体" pitchFamily="2" charset="-122"/>
                <a:sym typeface="宋体" pitchFamily="2" charset="-122"/>
              </a:rPr>
              <a:t>表明志向</a:t>
            </a:r>
            <a:r>
              <a:rPr lang="zh-CN" altLang="en-US" sz="2400">
                <a:latin typeface="宋体" pitchFamily="2" charset="-122"/>
                <a:sym typeface="宋体" pitchFamily="2" charset="-122"/>
              </a:rPr>
              <a:t>。</a:t>
            </a:r>
            <a:endParaRPr lang="zh-CN" altLang="en-US" sz="2400">
              <a:latin typeface="宋体" pitchFamily="2" charset="-122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>
            <a:spLocks noGrp="1" noChangeArrowheads="1"/>
          </p:cNvSpPr>
          <p:nvPr/>
        </p:nvSpPr>
        <p:spPr bwMode="auto">
          <a:xfrm>
            <a:off x="2225675" y="1295400"/>
            <a:ext cx="7912100" cy="447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>
              <a:lnSpc>
                <a:spcPts val="4000"/>
              </a:lnSpc>
            </a:pPr>
            <a:r>
              <a:rPr lang="zh-CN" altLang="en-US" sz="2400" b="1">
                <a:latin typeface="宋体" pitchFamily="2" charset="-122"/>
                <a:sym typeface="宋体" pitchFamily="2" charset="-122"/>
              </a:rPr>
              <a:t>2.巧用衬托手法。</a:t>
            </a:r>
            <a:endParaRPr lang="zh-CN" altLang="en-US" sz="2400">
              <a:latin typeface="宋体" pitchFamily="2" charset="-122"/>
              <a:sym typeface="宋体" pitchFamily="2" charset="-122"/>
            </a:endParaRPr>
          </a:p>
          <a:p>
            <a:pPr>
              <a:lnSpc>
                <a:spcPts val="4000"/>
              </a:lnSpc>
            </a:pPr>
            <a:r>
              <a:rPr lang="zh-CN" altLang="en-US" sz="2400">
                <a:latin typeface="宋体" pitchFamily="2" charset="-122"/>
                <a:sym typeface="宋体" pitchFamily="2" charset="-122"/>
              </a:rPr>
              <a:t>    “衬托”是指为了突出主要事物，通过描绘类似的事物或反面的、有差别的事物作为</a:t>
            </a:r>
            <a:r>
              <a:rPr lang="zh-CN" altLang="en-US" sz="2400">
                <a:solidFill>
                  <a:srgbClr val="C00000"/>
                </a:solidFill>
                <a:latin typeface="宋体" pitchFamily="2" charset="-122"/>
                <a:sym typeface="宋体" pitchFamily="2" charset="-122"/>
              </a:rPr>
              <a:t>陪衬</a:t>
            </a:r>
            <a:r>
              <a:rPr lang="zh-CN" altLang="en-US" sz="2400">
                <a:latin typeface="宋体" pitchFamily="2" charset="-122"/>
                <a:sym typeface="宋体" pitchFamily="2" charset="-122"/>
              </a:rPr>
              <a:t>，使被描写的事物的特征更突出，形象更鲜明的一种</a:t>
            </a:r>
            <a:r>
              <a:rPr lang="zh-CN" altLang="en-US" sz="2400">
                <a:solidFill>
                  <a:srgbClr val="C00000"/>
                </a:solidFill>
                <a:latin typeface="宋体" pitchFamily="2" charset="-122"/>
                <a:sym typeface="宋体" pitchFamily="2" charset="-122"/>
              </a:rPr>
              <a:t>表达技巧</a:t>
            </a:r>
            <a:r>
              <a:rPr lang="zh-CN" altLang="en-US" sz="2400">
                <a:latin typeface="宋体" pitchFamily="2" charset="-122"/>
                <a:sym typeface="宋体" pitchFamily="2" charset="-122"/>
              </a:rPr>
              <a:t>。</a:t>
            </a:r>
          </a:p>
          <a:p>
            <a:pPr>
              <a:lnSpc>
                <a:spcPts val="4000"/>
              </a:lnSpc>
            </a:pPr>
            <a:r>
              <a:rPr lang="zh-CN" altLang="en-US" sz="2400">
                <a:latin typeface="宋体" pitchFamily="2" charset="-122"/>
                <a:sym typeface="宋体" pitchFamily="2" charset="-122"/>
              </a:rPr>
              <a:t>    作者在文中先后用菊花、牡丹衬托莲：</a:t>
            </a:r>
            <a:r>
              <a:rPr lang="zh-CN" altLang="en-US" sz="2400">
                <a:solidFill>
                  <a:srgbClr val="C00000"/>
                </a:solidFill>
                <a:latin typeface="宋体" pitchFamily="2" charset="-122"/>
                <a:sym typeface="宋体" pitchFamily="2" charset="-122"/>
              </a:rPr>
              <a:t>第一次衬托</a:t>
            </a:r>
            <a:r>
              <a:rPr lang="zh-CN" altLang="en-US" sz="2400">
                <a:latin typeface="宋体" pitchFamily="2" charset="-122"/>
                <a:sym typeface="宋体" pitchFamily="2" charset="-122"/>
              </a:rPr>
              <a:t>，表明自己喜好的与众不同；</a:t>
            </a:r>
            <a:r>
              <a:rPr lang="zh-CN" altLang="en-US" sz="2400">
                <a:solidFill>
                  <a:srgbClr val="C00000"/>
                </a:solidFill>
                <a:latin typeface="宋体" pitchFamily="2" charset="-122"/>
                <a:sym typeface="宋体" pitchFamily="2" charset="-122"/>
              </a:rPr>
              <a:t>第二次衬托</a:t>
            </a:r>
            <a:r>
              <a:rPr lang="zh-CN" altLang="en-US" sz="2400">
                <a:latin typeface="宋体" pitchFamily="2" charset="-122"/>
                <a:sym typeface="宋体" pitchFamily="2" charset="-122"/>
              </a:rPr>
              <a:t>，显出了莲的品格高于百花；</a:t>
            </a:r>
            <a:r>
              <a:rPr lang="zh-CN" altLang="en-US" sz="2400">
                <a:solidFill>
                  <a:srgbClr val="C00000"/>
                </a:solidFill>
                <a:latin typeface="宋体" pitchFamily="2" charset="-122"/>
                <a:sym typeface="宋体" pitchFamily="2" charset="-122"/>
              </a:rPr>
              <a:t>第三次衬托</a:t>
            </a:r>
            <a:r>
              <a:rPr lang="zh-CN" altLang="en-US" sz="2400">
                <a:latin typeface="宋体" pitchFamily="2" charset="-122"/>
                <a:sym typeface="宋体" pitchFamily="2" charset="-122"/>
              </a:rPr>
              <a:t>，以牡丹反衬，以菊花陪衬，突出了莲的品格。</a:t>
            </a:r>
          </a:p>
          <a:p>
            <a:pPr>
              <a:lnSpc>
                <a:spcPts val="4000"/>
              </a:lnSpc>
            </a:pPr>
            <a:endParaRPr lang="zh-CN" altLang="en-US" sz="2400">
              <a:latin typeface="宋体" pitchFamily="2" charset="-122"/>
              <a:sym typeface="宋体" pitchFamily="2" charset="-122"/>
            </a:endParaRPr>
          </a:p>
          <a:p>
            <a:pPr>
              <a:lnSpc>
                <a:spcPts val="4300"/>
              </a:lnSpc>
              <a:spcBef>
                <a:spcPts val="1000"/>
              </a:spcBef>
            </a:pPr>
            <a:endParaRPr lang="zh-CN" altLang="en-US" sz="2400">
              <a:latin typeface="宋体" pitchFamily="2" charset="-122"/>
              <a:sym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内容占位符 2"/>
          <p:cNvSpPr>
            <a:spLocks noGrp="1" noChangeArrowheads="1"/>
          </p:cNvSpPr>
          <p:nvPr>
            <p:ph idx="1"/>
          </p:nvPr>
        </p:nvSpPr>
        <p:spPr>
          <a:xfrm>
            <a:off x="2755903" y="1995491"/>
            <a:ext cx="7123113" cy="960437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400">
                <a:latin typeface="宋体" pitchFamily="2" charset="-122"/>
              </a:rPr>
              <a:t>1.</a:t>
            </a:r>
            <a:r>
              <a:rPr lang="zh-CN" altLang="zh-CN" sz="2400">
                <a:latin typeface="宋体" pitchFamily="2" charset="-122"/>
              </a:rPr>
              <a:t>请简析《陋室铭》一文的中心思想。</a:t>
            </a:r>
          </a:p>
        </p:txBody>
      </p:sp>
      <p:sp>
        <p:nvSpPr>
          <p:cNvPr id="49" name="圆角矩形 48"/>
          <p:cNvSpPr/>
          <p:nvPr/>
        </p:nvSpPr>
        <p:spPr>
          <a:xfrm>
            <a:off x="1782763" y="977900"/>
            <a:ext cx="2463800" cy="490538"/>
          </a:xfrm>
          <a:prstGeom prst="roundRect">
            <a:avLst/>
          </a:prstGeom>
          <a:noFill/>
          <a:ln w="3175">
            <a:solidFill>
              <a:srgbClr val="FF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00" noProof="1"/>
          </a:p>
        </p:txBody>
      </p:sp>
      <p:sp>
        <p:nvSpPr>
          <p:cNvPr id="44035" name="文本框 51"/>
          <p:cNvSpPr txBox="1">
            <a:spLocks noChangeArrowheads="1"/>
          </p:cNvSpPr>
          <p:nvPr/>
        </p:nvSpPr>
        <p:spPr bwMode="auto">
          <a:xfrm>
            <a:off x="2335213" y="942975"/>
            <a:ext cx="19113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zh-CN" sz="3200" b="1">
                <a:solidFill>
                  <a:srgbClr val="162477"/>
                </a:solidFill>
                <a:latin typeface="黑体" pitchFamily="49" charset="-122"/>
                <a:ea typeface="黑体" pitchFamily="49" charset="-122"/>
              </a:rPr>
              <a:t>鉴赏评价</a:t>
            </a:r>
          </a:p>
        </p:txBody>
      </p:sp>
      <p:pic>
        <p:nvPicPr>
          <p:cNvPr id="44036" name="图片 52" descr="评价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2766" y="977900"/>
            <a:ext cx="503237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3" name="文本框 1"/>
          <p:cNvSpPr txBox="1">
            <a:spLocks noChangeArrowheads="1"/>
          </p:cNvSpPr>
          <p:nvPr/>
        </p:nvSpPr>
        <p:spPr bwMode="auto">
          <a:xfrm>
            <a:off x="2181225" y="2711450"/>
            <a:ext cx="7829550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en-US" altLang="zh-CN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本文通过对居室的描绘，极力说明“陋室不陋”，表达了作者高洁傲岸的节操和安贫乐道的生活态度。</a:t>
            </a:r>
          </a:p>
        </p:txBody>
      </p:sp>
      <p:sp>
        <p:nvSpPr>
          <p:cNvPr id="2" name="内容占位符 2"/>
          <p:cNvSpPr>
            <a:spLocks noGrp="1" noChangeArrowheads="1"/>
          </p:cNvSpPr>
          <p:nvPr/>
        </p:nvSpPr>
        <p:spPr bwMode="auto">
          <a:xfrm>
            <a:off x="2857503" y="4081463"/>
            <a:ext cx="715327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altLang="zh-CN" sz="2400">
                <a:latin typeface="宋体" pitchFamily="2" charset="-122"/>
              </a:rPr>
              <a:t>2.</a:t>
            </a:r>
            <a:r>
              <a:rPr lang="zh-CN" altLang="zh-CN" sz="2400">
                <a:latin typeface="宋体" pitchFamily="2" charset="-122"/>
              </a:rPr>
              <a:t>请说说《爱莲说》一文的主旨。</a:t>
            </a:r>
          </a:p>
        </p:txBody>
      </p:sp>
      <p:sp>
        <p:nvSpPr>
          <p:cNvPr id="3" name="文本框 1"/>
          <p:cNvSpPr txBox="1">
            <a:spLocks noChangeArrowheads="1"/>
          </p:cNvSpPr>
          <p:nvPr/>
        </p:nvSpPr>
        <p:spPr bwMode="auto">
          <a:xfrm>
            <a:off x="2114550" y="4616453"/>
            <a:ext cx="7962900" cy="163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en-US" altLang="zh-CN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本文作者以具有高洁品格的“莲”自比，含蓄地批判了当时</a:t>
            </a:r>
            <a:r>
              <a:rPr lang="zh-CN" altLang="zh-CN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趋</a:t>
            </a:r>
            <a:r>
              <a:rPr lang="zh-CN" altLang="zh-CN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炎附势、追求富贵的世风，表</a:t>
            </a:r>
            <a:r>
              <a:rPr lang="zh-CN" altLang="zh-CN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达了</a:t>
            </a:r>
            <a:r>
              <a:rPr lang="zh-CN" altLang="zh-CN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作者志在坚贞不渝地保持</a:t>
            </a:r>
            <a:r>
              <a:rPr lang="zh-CN" altLang="zh-CN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自己正直</a:t>
            </a:r>
            <a:r>
              <a:rPr lang="zh-CN" altLang="zh-CN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的操守的情怀。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7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9" grpId="0" uiExpand="1" build="p"/>
      <p:bldP spid="27653" grpId="0"/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内容占位符 2"/>
          <p:cNvSpPr>
            <a:spLocks noGrp="1" noChangeArrowheads="1"/>
          </p:cNvSpPr>
          <p:nvPr>
            <p:ph idx="1"/>
          </p:nvPr>
        </p:nvSpPr>
        <p:spPr>
          <a:xfrm>
            <a:off x="6026153" y="1169991"/>
            <a:ext cx="3819525" cy="4351337"/>
          </a:xfrm>
        </p:spPr>
        <p:txBody>
          <a:bodyPr/>
          <a:lstStyle/>
          <a:p>
            <a:pPr marL="0" indent="0">
              <a:lnSpc>
                <a:spcPct val="170000"/>
              </a:lnSpc>
              <a:buNone/>
            </a:pPr>
            <a:r>
              <a:rPr lang="en-US" altLang="zh-CN" sz="2400" dirty="0">
                <a:latin typeface="宋体" pitchFamily="2" charset="-122"/>
              </a:rPr>
              <a:t>    </a:t>
            </a:r>
            <a:r>
              <a:rPr lang="zh-CN" altLang="zh-CN" sz="2400" dirty="0">
                <a:latin typeface="宋体" pitchFamily="2" charset="-122"/>
              </a:rPr>
              <a:t>周敦颐(1017</a:t>
            </a:r>
            <a:r>
              <a:rPr lang="zh-CN" altLang="zh-CN" sz="2400" dirty="0">
                <a:latin typeface="Arial Unicode MS" charset="-122"/>
              </a:rPr>
              <a:t>—</a:t>
            </a:r>
            <a:r>
              <a:rPr lang="zh-CN" altLang="zh-CN" sz="2400" dirty="0">
                <a:latin typeface="宋体" pitchFamily="2" charset="-122"/>
              </a:rPr>
              <a:t>1073)，字茂叔，号濂溪，谥号元公，道州营道(今湖南道县)人，</a:t>
            </a:r>
            <a:r>
              <a:rPr lang="zh-CN" altLang="zh-CN" sz="2400" dirty="0">
                <a:solidFill>
                  <a:srgbClr val="C00000"/>
                </a:solidFill>
                <a:latin typeface="宋体" pitchFamily="2" charset="-122"/>
              </a:rPr>
              <a:t>北宋哲学家</a:t>
            </a:r>
            <a:r>
              <a:rPr lang="zh-CN" altLang="zh-CN" sz="2400" dirty="0">
                <a:latin typeface="宋体" pitchFamily="2" charset="-122"/>
              </a:rPr>
              <a:t>。世称濂溪先生。著有《</a:t>
            </a:r>
            <a:r>
              <a:rPr lang="zh-CN" altLang="zh-CN" sz="2400" dirty="0">
                <a:solidFill>
                  <a:srgbClr val="C00000"/>
                </a:solidFill>
                <a:latin typeface="宋体" pitchFamily="2" charset="-122"/>
              </a:rPr>
              <a:t>太极图说》《通书》</a:t>
            </a:r>
            <a:r>
              <a:rPr lang="zh-CN" altLang="zh-CN" sz="2400" dirty="0">
                <a:latin typeface="宋体" pitchFamily="2" charset="-122"/>
              </a:rPr>
              <a:t>等。</a:t>
            </a:r>
          </a:p>
        </p:txBody>
      </p:sp>
      <p:pic>
        <p:nvPicPr>
          <p:cNvPr id="7170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1550" y="1160466"/>
            <a:ext cx="3422650" cy="464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圆角矩形 71"/>
          <p:cNvSpPr/>
          <p:nvPr/>
        </p:nvSpPr>
        <p:spPr>
          <a:xfrm>
            <a:off x="1798641" y="965200"/>
            <a:ext cx="2270125" cy="490538"/>
          </a:xfrm>
          <a:prstGeom prst="roundRect">
            <a:avLst/>
          </a:prstGeom>
          <a:noFill/>
          <a:ln w="3175">
            <a:solidFill>
              <a:srgbClr val="FF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00" noProof="1"/>
          </a:p>
        </p:txBody>
      </p:sp>
      <p:sp>
        <p:nvSpPr>
          <p:cNvPr id="45058" name="文本框 72"/>
          <p:cNvSpPr txBox="1">
            <a:spLocks noChangeArrowheads="1"/>
          </p:cNvSpPr>
          <p:nvPr/>
        </p:nvSpPr>
        <p:spPr bwMode="auto">
          <a:xfrm>
            <a:off x="2289178" y="925513"/>
            <a:ext cx="19081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zh-CN" sz="3200" b="1">
                <a:solidFill>
                  <a:srgbClr val="162477"/>
                </a:solidFill>
                <a:latin typeface="黑体" pitchFamily="49" charset="-122"/>
                <a:ea typeface="黑体" pitchFamily="49" charset="-122"/>
              </a:rPr>
              <a:t>拓展延伸</a:t>
            </a:r>
          </a:p>
        </p:txBody>
      </p:sp>
      <p:pic>
        <p:nvPicPr>
          <p:cNvPr id="45059" name="图片 74" descr="外链_ico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5303" y="949328"/>
            <a:ext cx="542925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1" name="内容占位符 2"/>
          <p:cNvSpPr>
            <a:spLocks noGrp="1" noChangeArrowheads="1"/>
          </p:cNvSpPr>
          <p:nvPr>
            <p:ph idx="1"/>
          </p:nvPr>
        </p:nvSpPr>
        <p:spPr>
          <a:xfrm>
            <a:off x="1798638" y="1760541"/>
            <a:ext cx="8337550" cy="3278187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400" dirty="0">
                <a:latin typeface="宋体" pitchFamily="2" charset="-122"/>
              </a:rPr>
              <a:t>    1.</a:t>
            </a:r>
            <a:r>
              <a:rPr lang="zh-CN" altLang="zh-CN" sz="2400" dirty="0">
                <a:latin typeface="宋体" pitchFamily="2" charset="-122"/>
              </a:rPr>
              <a:t>《陋室铭》一文的刘禹锡和下文的王欢都安贫乐道，</a:t>
            </a:r>
            <a:r>
              <a:rPr lang="zh-CN" altLang="zh-CN" sz="2400" dirty="0">
                <a:latin typeface="宋体" pitchFamily="2" charset="-122"/>
                <a:sym typeface="宋体" pitchFamily="2" charset="-122"/>
              </a:rPr>
              <a:t>其</a:t>
            </a:r>
            <a:r>
              <a:rPr lang="zh-CN" altLang="zh-CN" sz="2400" dirty="0">
                <a:latin typeface="宋体" pitchFamily="2" charset="-122"/>
              </a:rPr>
              <a:t>具</a:t>
            </a:r>
            <a:r>
              <a:rPr lang="zh-CN" altLang="zh-CN" sz="2400" dirty="0">
                <a:latin typeface="宋体" pitchFamily="2" charset="-122"/>
                <a:sym typeface="宋体" pitchFamily="2" charset="-122"/>
              </a:rPr>
              <a:t>体</a:t>
            </a:r>
            <a:r>
              <a:rPr lang="zh-CN" altLang="zh-CN" sz="2400" dirty="0">
                <a:latin typeface="宋体" pitchFamily="2" charset="-122"/>
              </a:rPr>
              <a:t>表现有什么不同？</a:t>
            </a: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zh-CN" sz="2400" dirty="0">
                <a:latin typeface="宋体" pitchFamily="2" charset="-122"/>
              </a:rPr>
              <a:t>      </a:t>
            </a:r>
            <a:r>
              <a:rPr lang="zh-CN" altLang="zh-CN" sz="2400" dirty="0">
                <a:latin typeface="楷体" pitchFamily="49" charset="-122"/>
                <a:ea typeface="楷体" pitchFamily="49" charset="-122"/>
              </a:rPr>
              <a:t>王欢字君厚，乐陵人也。安贫乐道，专精耽学，不营</a:t>
            </a: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zh-CN" sz="2400" dirty="0">
                <a:latin typeface="楷体" pitchFamily="49" charset="-122"/>
                <a:ea typeface="楷体" pitchFamily="49" charset="-122"/>
              </a:rPr>
              <a:t>  产业，常丐食诵诗，虽家无斗储，意怡如也。其妻患之，</a:t>
            </a: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zh-CN" sz="2400" dirty="0">
                <a:latin typeface="楷体" pitchFamily="49" charset="-122"/>
                <a:ea typeface="楷体" pitchFamily="49" charset="-122"/>
              </a:rPr>
              <a:t>  或焚毁其书而求改嫁，欢笑而谓之曰：“卿不闻朱买臣妻</a:t>
            </a: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zh-CN" sz="2400" dirty="0">
                <a:latin typeface="楷体" pitchFamily="49" charset="-122"/>
                <a:ea typeface="楷体" pitchFamily="49" charset="-122"/>
              </a:rPr>
              <a:t>  邪？”时闻者多哂之。欢守志弥固，遂为通儒。</a:t>
            </a:r>
          </a:p>
        </p:txBody>
      </p:sp>
      <p:sp>
        <p:nvSpPr>
          <p:cNvPr id="25602" name="文本框 1"/>
          <p:cNvSpPr txBox="1">
            <a:spLocks noChangeArrowheads="1"/>
          </p:cNvSpPr>
          <p:nvPr/>
        </p:nvSpPr>
        <p:spPr bwMode="auto">
          <a:xfrm>
            <a:off x="1865313" y="5038725"/>
            <a:ext cx="8164512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en-US" altLang="zh-CN" sz="240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40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刘禹锡甘居陋室，情趣高雅，怡然自得。王欢甘守贫困，专心治学，终有所成。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56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56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56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 uiExpand="1" build="p"/>
      <p:bldP spid="2560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内容占位符 2"/>
          <p:cNvSpPr>
            <a:spLocks noGrp="1" noChangeArrowheads="1"/>
          </p:cNvSpPr>
          <p:nvPr>
            <p:ph idx="1"/>
          </p:nvPr>
        </p:nvSpPr>
        <p:spPr>
          <a:xfrm>
            <a:off x="1865316" y="936628"/>
            <a:ext cx="8301037" cy="5287963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400">
                <a:latin typeface="宋体" pitchFamily="2" charset="-122"/>
              </a:rPr>
              <a:t>    2.</a:t>
            </a:r>
            <a:r>
              <a:rPr lang="zh-CN" altLang="zh-CN" sz="2400">
                <a:latin typeface="宋体" pitchFamily="2" charset="-122"/>
              </a:rPr>
              <a:t>对《陋室铭》一文和下文的作者表现出的人生</a:t>
            </a:r>
            <a:r>
              <a:rPr lang="zh-CN" altLang="zh-CN" sz="2400">
                <a:latin typeface="宋体" pitchFamily="2" charset="-122"/>
                <a:sym typeface="宋体" pitchFamily="2" charset="-122"/>
              </a:rPr>
              <a:t>态度，</a:t>
            </a:r>
            <a:r>
              <a:rPr lang="zh-CN" altLang="zh-CN" sz="2400">
                <a:latin typeface="宋体" pitchFamily="2" charset="-122"/>
              </a:rPr>
              <a:t>你有什么看法？请简要谈谈。</a:t>
            </a: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zh-CN" sz="2400">
                <a:latin typeface="宋体" pitchFamily="2" charset="-122"/>
              </a:rPr>
              <a:t>    </a:t>
            </a:r>
            <a:r>
              <a:rPr lang="zh-CN" altLang="zh-CN" sz="2400">
                <a:latin typeface="楷体" pitchFamily="49" charset="-122"/>
                <a:ea typeface="楷体" pitchFamily="49" charset="-122"/>
              </a:rPr>
              <a:t>项脊轩，旧南阁子也。室仅方丈，可容一人居。百年  老屋，尘泥渗</a:t>
            </a:r>
            <a:r>
              <a:rPr lang="zh-CN" altLang="zh-CN" sz="2400">
                <a:latin typeface="楷体_GB2312" charset="-122"/>
                <a:ea typeface="楷体_GB2312" charset="-122"/>
              </a:rPr>
              <a:t>（shèn）</a:t>
            </a:r>
            <a:r>
              <a:rPr lang="zh-CN" altLang="zh-CN" sz="2400">
                <a:latin typeface="楷体" pitchFamily="49" charset="-122"/>
                <a:ea typeface="楷体" pitchFamily="49" charset="-122"/>
              </a:rPr>
              <a:t>漉</a:t>
            </a:r>
            <a:r>
              <a:rPr lang="zh-CN" altLang="zh-CN" sz="2400">
                <a:latin typeface="楷体_GB2312" charset="-122"/>
                <a:ea typeface="楷体_GB2312" charset="-122"/>
              </a:rPr>
              <a:t>（lù）</a:t>
            </a:r>
            <a:r>
              <a:rPr lang="zh-CN" altLang="zh-CN" sz="2400">
                <a:latin typeface="楷体" pitchFamily="49" charset="-122"/>
                <a:ea typeface="楷体" pitchFamily="49" charset="-122"/>
              </a:rPr>
              <a:t>，雨泽下注；每移案，顾视无可置者。又北向，不能得日，日过午已昏。余稍为修葺，使不上漏。前辟四窗，垣墙周庭，以当南日，日影反照，室始洞然。又杂植兰桂竹木于庭，旧时栏楯</a:t>
            </a:r>
            <a:r>
              <a:rPr lang="zh-CN" altLang="zh-CN" smtClean="0">
                <a:latin typeface="宋体" pitchFamily="2" charset="-122"/>
                <a:sym typeface="宋体" pitchFamily="2" charset="-122"/>
              </a:rPr>
              <a:t>（shǔn）</a:t>
            </a:r>
            <a:r>
              <a:rPr lang="zh-CN" altLang="zh-CN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，</a:t>
            </a:r>
            <a:r>
              <a:rPr lang="zh-CN" altLang="zh-CN" sz="2400">
                <a:latin typeface="楷体" pitchFamily="49" charset="-122"/>
                <a:ea typeface="楷体" pitchFamily="49" charset="-122"/>
              </a:rPr>
              <a:t>亦遂增胜。借书满架，偃仰啸歌，冥然兀坐，</a:t>
            </a:r>
            <a:r>
              <a:rPr lang="zh-CN" altLang="zh-CN" sz="2400">
                <a:latin typeface="楷体" pitchFamily="49" charset="-122"/>
                <a:ea typeface="楷体" pitchFamily="49" charset="-122"/>
                <a:sym typeface="宋体" pitchFamily="2" charset="-122"/>
              </a:rPr>
              <a:t>万籁有声；</a:t>
            </a:r>
            <a:r>
              <a:rPr lang="zh-CN" altLang="zh-CN" sz="2400">
                <a:latin typeface="楷体" pitchFamily="49" charset="-122"/>
                <a:ea typeface="楷体" pitchFamily="49" charset="-122"/>
              </a:rPr>
              <a:t>而庭阶寂寂，小鸟时来啄食，人至不去。三五</a:t>
            </a:r>
            <a:r>
              <a:rPr lang="zh-CN" altLang="zh-CN" sz="2400">
                <a:latin typeface="楷体" pitchFamily="49" charset="-122"/>
                <a:ea typeface="楷体" pitchFamily="49" charset="-122"/>
                <a:sym typeface="宋体" pitchFamily="2" charset="-122"/>
              </a:rPr>
              <a:t>之夜，明月</a:t>
            </a:r>
            <a:r>
              <a:rPr lang="zh-CN" altLang="zh-CN" sz="2400">
                <a:latin typeface="楷体" pitchFamily="49" charset="-122"/>
                <a:ea typeface="楷体" pitchFamily="49" charset="-122"/>
              </a:rPr>
              <a:t>半墙，桂影斑驳，风移影动，珊珊可爱。</a:t>
            </a:r>
          </a:p>
          <a:p>
            <a:pPr marL="0" indent="0" algn="r">
              <a:lnSpc>
                <a:spcPts val="4000"/>
              </a:lnSpc>
              <a:spcBef>
                <a:spcPct val="0"/>
              </a:spcBef>
              <a:buNone/>
            </a:pPr>
            <a:endParaRPr lang="zh-CN" altLang="zh-CN" sz="240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图片 2" descr="15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9988" y="5537200"/>
            <a:ext cx="4297362" cy="113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2" name="文本框 1"/>
          <p:cNvSpPr txBox="1">
            <a:spLocks noChangeArrowheads="1"/>
          </p:cNvSpPr>
          <p:nvPr/>
        </p:nvSpPr>
        <p:spPr bwMode="auto">
          <a:xfrm>
            <a:off x="2227263" y="1443038"/>
            <a:ext cx="7739062" cy="368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en-US" altLang="zh-CN" sz="240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40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示例一：我很欣赏文中作者安贫乐道的人生态度。生活中人们往往面临种种诱惑，只要能像作者那样保持淡泊的心境，就一定能提高自身的修养，完善自己的人格。  </a:t>
            </a:r>
          </a:p>
          <a:p>
            <a:pPr>
              <a:lnSpc>
                <a:spcPts val="4000"/>
              </a:lnSpc>
            </a:pPr>
            <a:r>
              <a:rPr lang="zh-CN" altLang="zh-CN" sz="240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    示例二：我不赞成文中作者的人生态度。没有一定的物质基础，哪来的精神享受？何况，人生在世，就应该轰轰烈烈创造一番事业，为社会做贡献。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内容占位符 2"/>
          <p:cNvSpPr>
            <a:spLocks noGrp="1" noChangeArrowheads="1"/>
          </p:cNvSpPr>
          <p:nvPr>
            <p:ph idx="1"/>
          </p:nvPr>
        </p:nvSpPr>
        <p:spPr>
          <a:xfrm>
            <a:off x="1914525" y="1000125"/>
            <a:ext cx="8401050" cy="5175250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400">
                <a:latin typeface="宋体" pitchFamily="2" charset="-122"/>
              </a:rPr>
              <a:t>3.</a:t>
            </a:r>
            <a:r>
              <a:rPr lang="zh-CN" altLang="en-US" sz="2400">
                <a:latin typeface="宋体" pitchFamily="2" charset="-122"/>
              </a:rPr>
              <a:t>阅读《爱莲说》一</a:t>
            </a:r>
            <a:r>
              <a:rPr lang="zh-CN" altLang="zh-CN" sz="2400">
                <a:latin typeface="宋体" pitchFamily="2" charset="-122"/>
              </a:rPr>
              <a:t>文与下文，根据要</a:t>
            </a:r>
            <a:r>
              <a:rPr lang="zh-CN" altLang="zh-CN" sz="2400">
                <a:latin typeface="宋体" pitchFamily="2" charset="-122"/>
                <a:sym typeface="宋体" pitchFamily="2" charset="-122"/>
              </a:rPr>
              <a:t>求回</a:t>
            </a:r>
            <a:r>
              <a:rPr lang="zh-CN" altLang="zh-CN" sz="2400">
                <a:latin typeface="宋体" pitchFamily="2" charset="-122"/>
              </a:rPr>
              <a:t>答问题。</a:t>
            </a:r>
          </a:p>
          <a:p>
            <a:pPr marL="0" indent="0" algn="ctr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zh-CN" sz="2400">
                <a:latin typeface="楷体_GB2312" charset="-122"/>
                <a:ea typeface="楷体_GB2312" charset="-122"/>
              </a:rPr>
              <a:t>  </a:t>
            </a:r>
            <a:r>
              <a:rPr lang="zh-CN" altLang="zh-CN" sz="2400" b="1">
                <a:latin typeface="宋体" pitchFamily="2" charset="-122"/>
              </a:rPr>
              <a:t>闲情偶寄（节选）</a:t>
            </a:r>
            <a:endParaRPr lang="zh-CN" altLang="zh-CN" sz="2400">
              <a:latin typeface="楷体_GB2312" charset="-122"/>
              <a:ea typeface="楷体_GB2312" charset="-122"/>
            </a:endParaRP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zh-CN" sz="2400">
                <a:latin typeface="楷体_GB2312" charset="-122"/>
                <a:ea typeface="楷体_GB2312" charset="-122"/>
              </a:rPr>
              <a:t>   </a:t>
            </a:r>
            <a:r>
              <a:rPr lang="zh-CN" altLang="zh-CN" sz="2400">
                <a:latin typeface="楷体" pitchFamily="49" charset="-122"/>
                <a:ea typeface="楷体" pitchFamily="49" charset="-122"/>
              </a:rPr>
              <a:t> 自荷钱</a:t>
            </a:r>
            <a:r>
              <a:rPr lang="zh-CN" altLang="zh-CN" sz="2400" baseline="30000">
                <a:latin typeface="楷体" pitchFamily="49" charset="-122"/>
                <a:ea typeface="楷体" pitchFamily="49" charset="-122"/>
              </a:rPr>
              <a:t>①</a:t>
            </a:r>
            <a:r>
              <a:rPr lang="zh-CN" altLang="zh-CN" sz="2400">
                <a:latin typeface="楷体" pitchFamily="49" charset="-122"/>
                <a:ea typeface="楷体" pitchFamily="49" charset="-122"/>
              </a:rPr>
              <a:t>出水之日，便为点缀绿波；及其劲叶</a:t>
            </a:r>
            <a:r>
              <a:rPr lang="zh-CN" altLang="zh-CN" sz="2400" baseline="30000">
                <a:latin typeface="楷体" pitchFamily="49" charset="-122"/>
                <a:ea typeface="楷体" pitchFamily="49" charset="-122"/>
              </a:rPr>
              <a:t>②</a:t>
            </a:r>
            <a:r>
              <a:rPr lang="zh-CN" altLang="zh-CN" sz="2400">
                <a:latin typeface="楷体" pitchFamily="49" charset="-122"/>
                <a:ea typeface="楷体" pitchFamily="49" charset="-122"/>
              </a:rPr>
              <a:t>既生，则  又日高一日，日上日妍，有风既作飘飘之态，无风亦呈袅娜之态；迢至菡萏</a:t>
            </a:r>
            <a:r>
              <a:rPr lang="zh-CN" altLang="zh-CN" sz="2400" baseline="30000">
                <a:latin typeface="楷体" pitchFamily="49" charset="-122"/>
                <a:ea typeface="楷体" pitchFamily="49" charset="-122"/>
              </a:rPr>
              <a:t>③</a:t>
            </a:r>
            <a:r>
              <a:rPr lang="zh-CN" altLang="zh-CN" sz="2400">
                <a:latin typeface="楷体" pitchFamily="49" charset="-122"/>
                <a:ea typeface="楷体" pitchFamily="49" charset="-122"/>
              </a:rPr>
              <a:t>成花，娇姿欲滴，后先相继；乃花中既谢，乃复蒂下生蓬，蓬中结实，亭亭玉立，犹似未开之花，与翠叶并擎，不至白露为霜，而能事不已。此皆言其可目</a:t>
            </a:r>
            <a:r>
              <a:rPr lang="zh-CN" altLang="zh-CN" sz="2400">
                <a:latin typeface="楷体" pitchFamily="49" charset="-122"/>
                <a:ea typeface="楷体" pitchFamily="49" charset="-122"/>
                <a:sym typeface="宋体" pitchFamily="2" charset="-122"/>
              </a:rPr>
              <a:t>者也。可鼻则有花荷叶之清香，荷花之异馥</a:t>
            </a:r>
            <a:r>
              <a:rPr lang="zh-CN" altLang="zh-CN" sz="2400" baseline="30000">
                <a:latin typeface="楷体" pitchFamily="49" charset="-122"/>
                <a:ea typeface="楷体" pitchFamily="49" charset="-122"/>
                <a:sym typeface="宋体" pitchFamily="2" charset="-122"/>
              </a:rPr>
              <a:t>④</a:t>
            </a:r>
            <a:r>
              <a:rPr lang="zh-CN" altLang="zh-CN" sz="2400">
                <a:latin typeface="楷体" pitchFamily="49" charset="-122"/>
                <a:ea typeface="楷体" pitchFamily="49" charset="-122"/>
                <a:sym typeface="宋体" pitchFamily="2" charset="-122"/>
              </a:rPr>
              <a:t> ，避暑而暑</a:t>
            </a:r>
            <a:r>
              <a:rPr lang="zh-CN" altLang="zh-CN" sz="2400">
                <a:latin typeface="楷体" pitchFamily="49" charset="-122"/>
                <a:ea typeface="楷体" pitchFamily="49" charset="-122"/>
              </a:rPr>
              <a:t>为之退，</a:t>
            </a:r>
            <a:r>
              <a:rPr lang="zh-CN" altLang="zh-CN" sz="2400">
                <a:latin typeface="楷体" pitchFamily="49" charset="-122"/>
                <a:ea typeface="楷体" pitchFamily="49" charset="-122"/>
                <a:sym typeface="宋体" pitchFamily="2" charset="-122"/>
              </a:rPr>
              <a:t>纳凉逐之</a:t>
            </a:r>
            <a:r>
              <a:rPr lang="zh-CN" altLang="zh-CN" sz="2400">
                <a:latin typeface="楷体" pitchFamily="49" charset="-122"/>
                <a:ea typeface="楷体" pitchFamily="49" charset="-122"/>
              </a:rPr>
              <a:t>生。至其可人之口者，则莲实与藕，皆</a:t>
            </a:r>
            <a:r>
              <a:rPr lang="zh-CN" altLang="zh-CN" sz="2400">
                <a:latin typeface="楷体" pitchFamily="49" charset="-122"/>
                <a:ea typeface="楷体" pitchFamily="49" charset="-122"/>
                <a:sym typeface="宋体" pitchFamily="2" charset="-122"/>
              </a:rPr>
              <a:t>并列盘餐，</a:t>
            </a:r>
            <a:r>
              <a:rPr lang="zh-CN" altLang="zh-CN" sz="2400">
                <a:latin typeface="楷体" pitchFamily="49" charset="-122"/>
                <a:ea typeface="楷体" pitchFamily="49" charset="-122"/>
              </a:rPr>
              <a:t>而互芬齿</a:t>
            </a:r>
          </a:p>
          <a:p>
            <a:pPr marL="0" indent="0" algn="r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zh-CN" sz="2400">
                <a:latin typeface="楷体" pitchFamily="49" charset="-122"/>
                <a:ea typeface="楷体" pitchFamily="49" charset="-122"/>
              </a:rPr>
              <a:t> 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内容占位符 2"/>
          <p:cNvSpPr>
            <a:spLocks noGrp="1" noChangeArrowheads="1"/>
          </p:cNvSpPr>
          <p:nvPr>
            <p:ph idx="1"/>
          </p:nvPr>
        </p:nvSpPr>
        <p:spPr>
          <a:xfrm>
            <a:off x="1925641" y="1336675"/>
            <a:ext cx="8340725" cy="3276600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400">
                <a:latin typeface="楷体_GB2312" charset="-122"/>
                <a:ea typeface="楷体_GB2312" charset="-122"/>
              </a:rPr>
              <a:t> </a:t>
            </a:r>
            <a:r>
              <a:rPr lang="zh-CN" altLang="zh-CN" sz="2400">
                <a:latin typeface="楷体" pitchFamily="49" charset="-122"/>
                <a:ea typeface="楷体" pitchFamily="49" charset="-122"/>
                <a:sym typeface="宋体" pitchFamily="2" charset="-122"/>
              </a:rPr>
              <a:t>颊者也。只有霜中败叶，零落难堪，似成废物矣，及摘而藏之，常之用者也。又备经年襄物之用。是芙蕖</a:t>
            </a:r>
            <a:r>
              <a:rPr lang="zh-CN" altLang="zh-CN" sz="2400" baseline="30000">
                <a:latin typeface="楷体" pitchFamily="49" charset="-122"/>
                <a:ea typeface="楷体" pitchFamily="49" charset="-122"/>
                <a:sym typeface="宋体" pitchFamily="2" charset="-122"/>
              </a:rPr>
              <a:t>⑤</a:t>
            </a:r>
            <a:r>
              <a:rPr lang="zh-CN" altLang="zh-CN" sz="2400">
                <a:latin typeface="楷体" pitchFamily="49" charset="-122"/>
                <a:ea typeface="楷体" pitchFamily="49" charset="-122"/>
                <a:sym typeface="宋体" pitchFamily="2" charset="-122"/>
              </a:rPr>
              <a:t> 者也，无一时一刻，这适耳目之观；无一物一丝，不备家</a:t>
            </a:r>
            <a:r>
              <a:rPr lang="zh-CN" altLang="zh-CN" sz="2400">
                <a:latin typeface="楷体" pitchFamily="49" charset="-122"/>
                <a:ea typeface="楷体" pitchFamily="49" charset="-122"/>
              </a:rPr>
              <a:t>之用者也。</a:t>
            </a: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zh-CN" sz="2400">
                <a:latin typeface="楷体_GB2312" charset="-122"/>
                <a:ea typeface="楷体_GB2312" charset="-122"/>
              </a:rPr>
              <a:t>   【</a:t>
            </a:r>
            <a:r>
              <a:rPr lang="zh-CN" altLang="zh-CN" sz="2400" b="1">
                <a:latin typeface="黑体" pitchFamily="49" charset="-122"/>
                <a:ea typeface="黑体" pitchFamily="49" charset="-122"/>
              </a:rPr>
              <a:t>注释</a:t>
            </a:r>
            <a:r>
              <a:rPr lang="zh-CN" altLang="zh-CN" sz="2400">
                <a:latin typeface="楷体_GB2312" charset="-122"/>
                <a:ea typeface="楷体_GB2312" charset="-122"/>
              </a:rPr>
              <a:t>】</a:t>
            </a:r>
            <a:r>
              <a:rPr lang="zh-CN" altLang="zh-CN" sz="2400">
                <a:latin typeface="宋体" pitchFamily="2" charset="-122"/>
              </a:rPr>
              <a:t>①</a:t>
            </a:r>
            <a:r>
              <a:rPr lang="zh-CN" altLang="zh-CN" sz="2400">
                <a:latin typeface="仿宋_GB2312" charset="-122"/>
                <a:ea typeface="仿宋_GB2312" charset="-122"/>
              </a:rPr>
              <a:t>荷钱：指初生的小荷叶。</a:t>
            </a:r>
            <a:r>
              <a:rPr lang="zh-CN" altLang="zh-CN" sz="2400">
                <a:latin typeface="宋体" pitchFamily="2" charset="-122"/>
              </a:rPr>
              <a:t>②</a:t>
            </a:r>
            <a:r>
              <a:rPr lang="zh-CN" altLang="zh-CN" sz="2400">
                <a:latin typeface="仿宋_GB2312" charset="-122"/>
                <a:ea typeface="仿宋_GB2312" charset="-122"/>
              </a:rPr>
              <a:t>劲叶：指长大了的荷叶。</a:t>
            </a:r>
            <a:r>
              <a:rPr lang="zh-CN" altLang="zh-CN" sz="2400">
                <a:latin typeface="宋体" pitchFamily="2" charset="-122"/>
              </a:rPr>
              <a:t> ③</a:t>
            </a:r>
            <a:r>
              <a:rPr lang="zh-CN" altLang="zh-CN" sz="2400">
                <a:latin typeface="仿宋_GB2312" charset="-122"/>
                <a:ea typeface="仿宋_GB2312" charset="-122"/>
              </a:rPr>
              <a:t>菡萏：未开的荷花。</a:t>
            </a:r>
            <a:r>
              <a:rPr lang="zh-CN" altLang="zh-CN" sz="2400">
                <a:latin typeface="宋体" pitchFamily="2" charset="-122"/>
              </a:rPr>
              <a:t>④</a:t>
            </a:r>
            <a:r>
              <a:rPr lang="zh-CN" altLang="zh-CN" sz="2400">
                <a:latin typeface="仿宋_GB2312" charset="-122"/>
                <a:ea typeface="仿宋_GB2312" charset="-122"/>
              </a:rPr>
              <a:t>异馥：异香。⑤芙渠：荷花。</a:t>
            </a:r>
          </a:p>
          <a:p>
            <a:pPr marL="0" indent="0" algn="r">
              <a:lnSpc>
                <a:spcPts val="4000"/>
              </a:lnSpc>
              <a:spcBef>
                <a:spcPct val="0"/>
              </a:spcBef>
              <a:buNone/>
            </a:pPr>
            <a:endParaRPr lang="zh-CN" altLang="zh-CN" sz="2400">
              <a:latin typeface="宋体" pitchFamily="2" charset="-122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96241" y="3371853"/>
            <a:ext cx="2390775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3" name="内容占位符 2"/>
          <p:cNvSpPr>
            <a:spLocks noGrp="1" noChangeArrowheads="1"/>
          </p:cNvSpPr>
          <p:nvPr>
            <p:ph idx="1"/>
          </p:nvPr>
        </p:nvSpPr>
        <p:spPr>
          <a:xfrm>
            <a:off x="1890716" y="1316041"/>
            <a:ext cx="8410575" cy="1082675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400">
                <a:latin typeface="宋体" pitchFamily="2" charset="-122"/>
              </a:rPr>
              <a:t>   </a:t>
            </a:r>
            <a:r>
              <a:rPr lang="zh-CN" altLang="zh-CN" sz="2400">
                <a:latin typeface="宋体" pitchFamily="2" charset="-122"/>
              </a:rPr>
              <a:t>（1）周敦颐的《爱莲说》与李渔的《闲情偶寄》（节选） 的主要意思各是什么？</a:t>
            </a:r>
          </a:p>
        </p:txBody>
      </p:sp>
      <p:sp>
        <p:nvSpPr>
          <p:cNvPr id="25602" name="文本框 1"/>
          <p:cNvSpPr txBox="1">
            <a:spLocks noChangeArrowheads="1"/>
          </p:cNvSpPr>
          <p:nvPr/>
        </p:nvSpPr>
        <p:spPr bwMode="auto">
          <a:xfrm>
            <a:off x="2014541" y="2530475"/>
            <a:ext cx="7951787" cy="265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en-US" altLang="zh-CN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《爱莲说》一文：借赞美莲花的可爱来歌颂君子的坚贞气节，表现作者不慕名利、洁身自好的</a:t>
            </a:r>
          </a:p>
          <a:p>
            <a:pPr>
              <a:lnSpc>
                <a:spcPts val="4000"/>
              </a:lnSpc>
            </a:pPr>
            <a:r>
              <a:rPr lang="zh-CN" altLang="zh-CN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生活态度。《闲情偶寄》（节选）一文：</a:t>
            </a:r>
          </a:p>
          <a:p>
            <a:pPr>
              <a:lnSpc>
                <a:spcPts val="4000"/>
              </a:lnSpc>
            </a:pPr>
            <a:r>
              <a:rPr lang="zh-CN" altLang="zh-CN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赞美荷花“无一时一刻，不适耳目之观；</a:t>
            </a:r>
          </a:p>
          <a:p>
            <a:pPr>
              <a:lnSpc>
                <a:spcPts val="4000"/>
              </a:lnSpc>
            </a:pPr>
            <a:r>
              <a:rPr lang="zh-CN" altLang="zh-CN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无一物一丝，不备家常之用”。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9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3" grpId="0" uiExpand="1" build="p"/>
      <p:bldP spid="25602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9103" y="1631950"/>
            <a:ext cx="2873375" cy="474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内容占位符 2"/>
          <p:cNvSpPr>
            <a:spLocks noGrp="1" noChangeArrowheads="1"/>
          </p:cNvSpPr>
          <p:nvPr>
            <p:ph idx="1"/>
          </p:nvPr>
        </p:nvSpPr>
        <p:spPr>
          <a:xfrm>
            <a:off x="4392616" y="809628"/>
            <a:ext cx="5908675" cy="1590675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400" dirty="0">
                <a:latin typeface="宋体" pitchFamily="2" charset="-122"/>
              </a:rPr>
              <a:t>  </a:t>
            </a:r>
            <a:r>
              <a:rPr lang="zh-CN" altLang="zh-CN" sz="2400" dirty="0">
                <a:latin typeface="宋体" pitchFamily="2" charset="-122"/>
              </a:rPr>
              <a:t>（</a:t>
            </a:r>
            <a:r>
              <a:rPr lang="en-US" altLang="zh-CN" sz="2400" dirty="0">
                <a:latin typeface="宋体" pitchFamily="2" charset="-122"/>
              </a:rPr>
              <a:t>2</a:t>
            </a:r>
            <a:r>
              <a:rPr lang="zh-CN" altLang="zh-CN" sz="2400" dirty="0">
                <a:latin typeface="宋体" pitchFamily="2" charset="-122"/>
              </a:rPr>
              <a:t>）</a:t>
            </a:r>
            <a:r>
              <a:rPr lang="zh-CN" altLang="zh-CN" sz="2400" dirty="0">
                <a:latin typeface="宋体" pitchFamily="2" charset="-122"/>
                <a:sym typeface="宋体" pitchFamily="2" charset="-122"/>
              </a:rPr>
              <a:t>周敦颐的</a:t>
            </a:r>
            <a:r>
              <a:rPr lang="zh-CN" altLang="zh-CN" sz="2400" dirty="0">
                <a:latin typeface="宋体" pitchFamily="2" charset="-122"/>
              </a:rPr>
              <a:t>《爱莲说》与李渔的《闲情偶寄》（节选）  都写荷花，都表达了作者对荷花的喜爱和赞美之情，但赞美和喜爱的原因有所不同，请用简洁的语言分析。 </a:t>
            </a:r>
          </a:p>
        </p:txBody>
      </p:sp>
      <p:sp>
        <p:nvSpPr>
          <p:cNvPr id="25602" name="文本框 1"/>
          <p:cNvSpPr txBox="1">
            <a:spLocks noChangeArrowheads="1"/>
          </p:cNvSpPr>
          <p:nvPr/>
        </p:nvSpPr>
        <p:spPr bwMode="auto">
          <a:xfrm>
            <a:off x="4392613" y="3206750"/>
            <a:ext cx="5916612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《爱莲说》一文：作者喜爱莲花的原因是基于莲花洁身自好又不孤高自诩的品格。</a:t>
            </a:r>
          </a:p>
          <a:p>
            <a:pPr>
              <a:lnSpc>
                <a:spcPts val="4000"/>
              </a:lnSpc>
            </a:pPr>
            <a:r>
              <a:rPr lang="zh-CN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《闲情偶寄》（节选）一文：作者喜爱荷花是因为荷花“可看”“可闻”“可吃”“可用”，有实用价值。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25602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>
            <a:spLocks noGrp="1" noChangeArrowheads="1"/>
          </p:cNvSpPr>
          <p:nvPr>
            <p:ph idx="1"/>
          </p:nvPr>
        </p:nvSpPr>
        <p:spPr>
          <a:xfrm>
            <a:off x="2152650" y="2106616"/>
            <a:ext cx="7886700" cy="3640137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400" dirty="0">
                <a:latin typeface="宋体" pitchFamily="2" charset="-122"/>
              </a:rPr>
              <a:t>    </a:t>
            </a:r>
            <a:r>
              <a:rPr lang="zh-CN" altLang="zh-CN" sz="2400" dirty="0">
                <a:latin typeface="宋体" pitchFamily="2" charset="-122"/>
              </a:rPr>
              <a:t>《陋室铭》一文中，陋室之中的景是优美的,陋室之中的人是不俗的,陋室之中的生活是高雅的,你说作者所居陋室陋吗?《爱莲说》一文中，作者表现出的对贪慕富贵的鄙弃,对高洁志向的推崇,至今仍对我们有积极的教育意义。我们应保持高尚的情操,做一个正直的人。</a:t>
            </a:r>
          </a:p>
        </p:txBody>
      </p:sp>
      <p:sp>
        <p:nvSpPr>
          <p:cNvPr id="60" name="圆角矩形 59"/>
          <p:cNvSpPr/>
          <p:nvPr/>
        </p:nvSpPr>
        <p:spPr>
          <a:xfrm>
            <a:off x="1830391" y="1160466"/>
            <a:ext cx="2166937" cy="492125"/>
          </a:xfrm>
          <a:prstGeom prst="roundRect">
            <a:avLst/>
          </a:prstGeom>
          <a:noFill/>
          <a:ln w="3175">
            <a:solidFill>
              <a:srgbClr val="FF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00" noProof="1"/>
          </a:p>
        </p:txBody>
      </p:sp>
      <p:sp>
        <p:nvSpPr>
          <p:cNvPr id="52228" name="文本框 60"/>
          <p:cNvSpPr txBox="1">
            <a:spLocks noChangeArrowheads="1"/>
          </p:cNvSpPr>
          <p:nvPr/>
        </p:nvSpPr>
        <p:spPr bwMode="auto">
          <a:xfrm>
            <a:off x="2322513" y="1133475"/>
            <a:ext cx="14414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zh-CN" sz="3200" b="1">
                <a:solidFill>
                  <a:srgbClr val="162477"/>
                </a:solidFill>
                <a:latin typeface="黑体" pitchFamily="49" charset="-122"/>
                <a:ea typeface="黑体" pitchFamily="49" charset="-122"/>
              </a:rPr>
              <a:t>总  结</a:t>
            </a:r>
          </a:p>
        </p:txBody>
      </p:sp>
      <p:pic>
        <p:nvPicPr>
          <p:cNvPr id="52229" name="图片 70" descr="咨询总结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7528" y="1081091"/>
            <a:ext cx="663575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1558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96266" y="1679575"/>
            <a:ext cx="2281237" cy="322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内容占位符 2"/>
          <p:cNvSpPr>
            <a:spLocks noGrp="1" noChangeArrowheads="1"/>
          </p:cNvSpPr>
          <p:nvPr>
            <p:ph idx="1"/>
          </p:nvPr>
        </p:nvSpPr>
        <p:spPr>
          <a:xfrm>
            <a:off x="1817691" y="1825628"/>
            <a:ext cx="6161087" cy="4575175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400" dirty="0">
                <a:latin typeface="宋体" pitchFamily="2" charset="-122"/>
              </a:rPr>
              <a:t>    </a:t>
            </a:r>
            <a:r>
              <a:rPr lang="zh-CN" altLang="zh-CN" sz="2400" dirty="0">
                <a:latin typeface="宋体" pitchFamily="2" charset="-122"/>
              </a:rPr>
              <a:t>《陋室铭》</a:t>
            </a:r>
            <a:r>
              <a:rPr lang="zh-CN" altLang="zh-CN" sz="2400" dirty="0">
                <a:solidFill>
                  <a:srgbClr val="C00000"/>
                </a:solidFill>
                <a:latin typeface="宋体" pitchFamily="2" charset="-122"/>
              </a:rPr>
              <a:t>选自《刘禹锡集》</a:t>
            </a:r>
            <a:r>
              <a:rPr lang="zh-CN" altLang="zh-CN" sz="2400" dirty="0">
                <a:latin typeface="宋体" pitchFamily="2" charset="-122"/>
              </a:rPr>
              <a:t>(中华书局</a:t>
            </a: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zh-CN" sz="2400" dirty="0">
                <a:latin typeface="宋体" pitchFamily="2" charset="-122"/>
              </a:rPr>
              <a:t>1990年版)。唐顺宗时，刘禹锡和柳宗元一同</a:t>
            </a: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zh-CN" sz="2400" dirty="0">
                <a:latin typeface="宋体" pitchFamily="2" charset="-122"/>
              </a:rPr>
              <a:t>参加了王叔文的政治革新运动，反对宦官专权和藩镇割据。运动失败后被降职为朗州司马，后又任连州、和州刺史。和州知县欺刘禹锡被贬而来，令他半年内连搬三次家，住所也越来越小、越来越简陋。因此，刘禹锡愤然写下此文。</a:t>
            </a:r>
          </a:p>
        </p:txBody>
      </p:sp>
      <p:sp>
        <p:nvSpPr>
          <p:cNvPr id="19" name="圆角矩形 18"/>
          <p:cNvSpPr/>
          <p:nvPr/>
        </p:nvSpPr>
        <p:spPr>
          <a:xfrm>
            <a:off x="1817688" y="982666"/>
            <a:ext cx="2322512" cy="490537"/>
          </a:xfrm>
          <a:prstGeom prst="roundRect">
            <a:avLst/>
          </a:prstGeom>
          <a:noFill/>
          <a:ln w="3175">
            <a:solidFill>
              <a:srgbClr val="FF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00" noProof="1"/>
          </a:p>
        </p:txBody>
      </p:sp>
      <p:sp>
        <p:nvSpPr>
          <p:cNvPr id="8196" name="文本框 19"/>
          <p:cNvSpPr txBox="1">
            <a:spLocks noChangeArrowheads="1"/>
          </p:cNvSpPr>
          <p:nvPr/>
        </p:nvSpPr>
        <p:spPr bwMode="auto">
          <a:xfrm>
            <a:off x="2351088" y="952500"/>
            <a:ext cx="2139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zh-CN" sz="3200" b="1" dirty="0">
                <a:solidFill>
                  <a:srgbClr val="162477"/>
                </a:solidFill>
                <a:latin typeface="黑体" pitchFamily="49" charset="-122"/>
                <a:ea typeface="黑体" pitchFamily="49" charset="-122"/>
              </a:rPr>
              <a:t>背景资料</a:t>
            </a:r>
          </a:p>
        </p:txBody>
      </p:sp>
      <p:pic>
        <p:nvPicPr>
          <p:cNvPr id="8197" name="图片 21" descr="背景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7688" y="971550"/>
            <a:ext cx="5143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图片 2" descr="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5978" y="2398716"/>
            <a:ext cx="5895975" cy="426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内容占位符 2"/>
          <p:cNvSpPr>
            <a:spLocks noGrp="1" noChangeArrowheads="1"/>
          </p:cNvSpPr>
          <p:nvPr>
            <p:ph idx="1"/>
          </p:nvPr>
        </p:nvSpPr>
        <p:spPr>
          <a:xfrm>
            <a:off x="2094985" y="878531"/>
            <a:ext cx="7437438" cy="5329238"/>
          </a:xfrm>
        </p:spPr>
        <p:txBody>
          <a:bodyPr/>
          <a:lstStyle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400" dirty="0">
                <a:latin typeface="宋体" pitchFamily="2" charset="-122"/>
                <a:sym typeface="宋体" pitchFamily="2" charset="-122"/>
              </a:rPr>
              <a:t>    </a:t>
            </a:r>
            <a:r>
              <a:rPr lang="zh-CN" altLang="zh-CN" sz="2400" dirty="0">
                <a:latin typeface="宋体" pitchFamily="2" charset="-122"/>
                <a:sym typeface="宋体" pitchFamily="2" charset="-122"/>
              </a:rPr>
              <a:t>《爱莲说》</a:t>
            </a:r>
            <a:r>
              <a:rPr lang="zh-CN" altLang="zh-CN" sz="2400" dirty="0">
                <a:solidFill>
                  <a:srgbClr val="C00000"/>
                </a:solidFill>
                <a:latin typeface="宋体" pitchFamily="2" charset="-122"/>
                <a:sym typeface="宋体" pitchFamily="2" charset="-122"/>
              </a:rPr>
              <a:t>选自《周敦颐集》卷三</a:t>
            </a:r>
            <a:r>
              <a:rPr lang="zh-CN" altLang="zh-CN" sz="2400" dirty="0">
                <a:latin typeface="宋体" pitchFamily="2" charset="-122"/>
                <a:sym typeface="宋体" pitchFamily="2" charset="-122"/>
              </a:rPr>
              <a:t>(中华书局2009</a:t>
            </a: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zh-CN" sz="2400" dirty="0">
                <a:latin typeface="宋体" pitchFamily="2" charset="-122"/>
                <a:sym typeface="宋体" pitchFamily="2" charset="-122"/>
              </a:rPr>
              <a:t>年版)。周敦颐博学力行，品德高尚，为官清廉，不媚</a:t>
            </a: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zh-CN" sz="2400" dirty="0">
                <a:latin typeface="宋体" pitchFamily="2" charset="-122"/>
                <a:sym typeface="宋体" pitchFamily="2" charset="-122"/>
              </a:rPr>
              <a:t>权贵，得到人们的赞赏。该文是他在南康(今江西星子</a:t>
            </a: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zh-CN" sz="2400" dirty="0">
                <a:latin typeface="宋体" pitchFamily="2" charset="-122"/>
                <a:sym typeface="宋体" pitchFamily="2" charset="-122"/>
              </a:rPr>
              <a:t>县)做郡守时写的。他曾于府治东侧开</a:t>
            </a: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zh-CN" sz="2400" dirty="0">
                <a:latin typeface="宋体" pitchFamily="2" charset="-122"/>
                <a:sym typeface="宋体" pitchFamily="2" charset="-122"/>
              </a:rPr>
              <a:t>辟一块莲池，池中建赏莲亭。夏秋</a:t>
            </a: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zh-CN" sz="2400" dirty="0">
                <a:latin typeface="宋体" pitchFamily="2" charset="-122"/>
                <a:sym typeface="宋体" pitchFamily="2" charset="-122"/>
              </a:rPr>
              <a:t>之交，莲花盛开，亭亭玉立。</a:t>
            </a: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zh-CN" sz="2400" dirty="0">
                <a:latin typeface="宋体" pitchFamily="2" charset="-122"/>
                <a:sym typeface="宋体" pitchFamily="2" charset="-122"/>
              </a:rPr>
              <a:t>微风过处，荷叶轻摇，颔首，</a:t>
            </a: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zh-CN" sz="2400" dirty="0">
                <a:latin typeface="宋体" pitchFamily="2" charset="-122"/>
                <a:sym typeface="宋体" pitchFamily="2" charset="-122"/>
              </a:rPr>
              <a:t>馨香扑鼻。周敦颐凭栏放目，</a:t>
            </a: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zh-CN" sz="2400" dirty="0">
                <a:solidFill>
                  <a:srgbClr val="C00000"/>
                </a:solidFill>
                <a:latin typeface="宋体" pitchFamily="2" charset="-122"/>
                <a:sym typeface="宋体" pitchFamily="2" charset="-122"/>
              </a:rPr>
              <a:t>触景生情</a:t>
            </a:r>
            <a:r>
              <a:rPr lang="zh-CN" altLang="zh-CN" sz="2400" dirty="0">
                <a:latin typeface="宋体" pitchFamily="2" charset="-122"/>
                <a:sym typeface="宋体" pitchFamily="2" charset="-122"/>
              </a:rPr>
              <a:t>，写下《爱莲说》。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内容占位符 2"/>
          <p:cNvSpPr>
            <a:spLocks noGrp="1" noChangeArrowheads="1"/>
          </p:cNvSpPr>
          <p:nvPr>
            <p:ph idx="1"/>
          </p:nvPr>
        </p:nvSpPr>
        <p:spPr>
          <a:xfrm>
            <a:off x="2058991" y="1803403"/>
            <a:ext cx="4886325" cy="3508375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latin typeface="宋体" pitchFamily="2" charset="-122"/>
              </a:rPr>
              <a:t>1.</a:t>
            </a:r>
            <a:r>
              <a:rPr lang="zh-CN" altLang="zh-CN" sz="2400" b="1" dirty="0">
                <a:latin typeface="宋体" pitchFamily="2" charset="-122"/>
              </a:rPr>
              <a:t>文体知识</a:t>
            </a:r>
            <a:r>
              <a:rPr lang="zh-CN" altLang="zh-CN" sz="2400" b="1" dirty="0">
                <a:latin typeface="Arial Unicode MS" charset="-122"/>
              </a:rPr>
              <a:t>——</a:t>
            </a:r>
            <a:r>
              <a:rPr lang="zh-CN" altLang="zh-CN" sz="2400" b="1" dirty="0">
                <a:latin typeface="宋体" pitchFamily="2" charset="-122"/>
              </a:rPr>
              <a:t>铭</a:t>
            </a:r>
            <a:endParaRPr lang="zh-CN" altLang="zh-CN" sz="2400" dirty="0">
              <a:latin typeface="宋体" pitchFamily="2" charset="-122"/>
            </a:endParaRP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zh-CN" sz="2400" dirty="0">
                <a:latin typeface="宋体" pitchFamily="2" charset="-122"/>
              </a:rPr>
              <a:t>    铭，古代</a:t>
            </a:r>
            <a:r>
              <a:rPr lang="zh-CN" altLang="zh-CN" sz="2400" dirty="0">
                <a:solidFill>
                  <a:srgbClr val="C00000"/>
                </a:solidFill>
                <a:latin typeface="宋体" pitchFamily="2" charset="-122"/>
              </a:rPr>
              <a:t>刻在器物上</a:t>
            </a:r>
            <a:r>
              <a:rPr lang="zh-CN" altLang="zh-CN" sz="2400" dirty="0">
                <a:latin typeface="宋体" pitchFamily="2" charset="-122"/>
              </a:rPr>
              <a:t>用来警戒</a:t>
            </a: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zh-CN" sz="2400" dirty="0">
                <a:latin typeface="宋体" pitchFamily="2" charset="-122"/>
              </a:rPr>
              <a:t>自己或者称述功德的文字，后来成</a:t>
            </a:r>
            <a:endParaRPr lang="zh-CN" altLang="zh-CN" sz="2400" dirty="0">
              <a:solidFill>
                <a:srgbClr val="C00000"/>
              </a:solidFill>
              <a:latin typeface="宋体" pitchFamily="2" charset="-122"/>
            </a:endParaRP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zh-CN" sz="2400" dirty="0">
                <a:latin typeface="宋体" pitchFamily="2" charset="-122"/>
              </a:rPr>
              <a:t>为</a:t>
            </a:r>
            <a:r>
              <a:rPr lang="zh-CN" altLang="zh-CN" sz="2400" dirty="0">
                <a:solidFill>
                  <a:srgbClr val="C00000"/>
                </a:solidFill>
                <a:latin typeface="宋体" pitchFamily="2" charset="-122"/>
              </a:rPr>
              <a:t>一种文体</a:t>
            </a:r>
            <a:r>
              <a:rPr lang="zh-CN" altLang="zh-CN" sz="2400" dirty="0">
                <a:latin typeface="宋体" pitchFamily="2" charset="-122"/>
              </a:rPr>
              <a:t>。铭的</a:t>
            </a:r>
            <a:r>
              <a:rPr lang="zh-CN" altLang="zh-CN" sz="2400" dirty="0">
                <a:solidFill>
                  <a:srgbClr val="C00000"/>
                </a:solidFill>
                <a:latin typeface="宋体" pitchFamily="2" charset="-122"/>
              </a:rPr>
              <a:t>形式短小</a:t>
            </a:r>
            <a:r>
              <a:rPr lang="zh-CN" altLang="zh-CN" sz="2400" dirty="0">
                <a:latin typeface="宋体" pitchFamily="2" charset="-122"/>
              </a:rPr>
              <a:t>，</a:t>
            </a:r>
            <a:r>
              <a:rPr lang="zh-CN" altLang="zh-CN" sz="2400" dirty="0">
                <a:solidFill>
                  <a:srgbClr val="C00000"/>
                </a:solidFill>
                <a:latin typeface="宋体" pitchFamily="2" charset="-122"/>
              </a:rPr>
              <a:t>文字</a:t>
            </a: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zh-CN" sz="2400" dirty="0">
                <a:solidFill>
                  <a:srgbClr val="C00000"/>
                </a:solidFill>
                <a:latin typeface="宋体" pitchFamily="2" charset="-122"/>
              </a:rPr>
              <a:t>简洁</a:t>
            </a:r>
            <a:r>
              <a:rPr lang="zh-CN" altLang="zh-CN" sz="2400" dirty="0">
                <a:latin typeface="宋体" pitchFamily="2" charset="-122"/>
              </a:rPr>
              <a:t>，</a:t>
            </a:r>
            <a:r>
              <a:rPr lang="zh-CN" altLang="zh-CN" sz="2400" dirty="0">
                <a:solidFill>
                  <a:srgbClr val="C00000"/>
                </a:solidFill>
                <a:latin typeface="宋体" pitchFamily="2" charset="-122"/>
              </a:rPr>
              <a:t>一般用韵</a:t>
            </a:r>
            <a:r>
              <a:rPr lang="zh-CN" altLang="zh-CN" sz="2400" dirty="0">
                <a:latin typeface="宋体" pitchFamily="2" charset="-122"/>
              </a:rPr>
              <a:t>，</a:t>
            </a:r>
            <a:r>
              <a:rPr lang="zh-CN" altLang="zh-CN" sz="2400" dirty="0">
                <a:solidFill>
                  <a:srgbClr val="C00000"/>
                </a:solidFill>
                <a:latin typeface="宋体" pitchFamily="2" charset="-122"/>
              </a:rPr>
              <a:t>内容多含颂扬、</a:t>
            </a: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zh-CN" sz="2400" dirty="0">
                <a:solidFill>
                  <a:srgbClr val="C00000"/>
                </a:solidFill>
                <a:latin typeface="宋体" pitchFamily="2" charset="-122"/>
              </a:rPr>
              <a:t>警戒之意</a:t>
            </a:r>
            <a:r>
              <a:rPr lang="zh-CN" altLang="zh-CN" sz="2400" dirty="0">
                <a:latin typeface="宋体" pitchFamily="2" charset="-122"/>
              </a:rPr>
              <a:t>。</a:t>
            </a:r>
          </a:p>
          <a:p>
            <a:pPr marL="0" indent="0">
              <a:buNone/>
            </a:pPr>
            <a:endParaRPr lang="zh-CN" altLang="en-US" sz="2400" dirty="0">
              <a:latin typeface="宋体" pitchFamily="2" charset="-122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1843088" y="1019175"/>
            <a:ext cx="2360612" cy="490538"/>
          </a:xfrm>
          <a:prstGeom prst="roundRect">
            <a:avLst/>
          </a:prstGeom>
          <a:noFill/>
          <a:ln w="3175">
            <a:solidFill>
              <a:srgbClr val="FF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00" noProof="1"/>
          </a:p>
        </p:txBody>
      </p:sp>
      <p:sp>
        <p:nvSpPr>
          <p:cNvPr id="10243" name="文本框 25"/>
          <p:cNvSpPr txBox="1">
            <a:spLocks noChangeArrowheads="1"/>
          </p:cNvSpPr>
          <p:nvPr/>
        </p:nvSpPr>
        <p:spPr bwMode="auto">
          <a:xfrm>
            <a:off x="2333628" y="965200"/>
            <a:ext cx="18700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zh-CN" sz="3200" b="1">
                <a:solidFill>
                  <a:srgbClr val="162477"/>
                </a:solidFill>
                <a:latin typeface="黑体" pitchFamily="49" charset="-122"/>
                <a:ea typeface="黑体" pitchFamily="49" charset="-122"/>
              </a:rPr>
              <a:t>知识链接</a:t>
            </a:r>
          </a:p>
        </p:txBody>
      </p:sp>
      <p:pic>
        <p:nvPicPr>
          <p:cNvPr id="10244" name="图片 26" descr="知识库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3091" y="1001716"/>
            <a:ext cx="52228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3278" y="1803400"/>
            <a:ext cx="2625725" cy="335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8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8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8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4078" y="642941"/>
            <a:ext cx="4391025" cy="581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7" name="内容占位符 2"/>
          <p:cNvSpPr>
            <a:spLocks noGrp="1" noChangeArrowheads="1"/>
          </p:cNvSpPr>
          <p:nvPr>
            <p:ph idx="1"/>
          </p:nvPr>
        </p:nvSpPr>
        <p:spPr>
          <a:xfrm>
            <a:off x="2397125" y="1389066"/>
            <a:ext cx="3771900" cy="4351337"/>
          </a:xfrm>
        </p:spPr>
        <p:txBody>
          <a:bodyPr/>
          <a:lstStyle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400" b="1">
                <a:latin typeface="宋体" pitchFamily="2" charset="-122"/>
                <a:sym typeface="宋体" pitchFamily="2" charset="-122"/>
              </a:rPr>
              <a:t>2.</a:t>
            </a:r>
            <a:r>
              <a:rPr lang="zh-CN" altLang="zh-CN" sz="2400" b="1">
                <a:latin typeface="宋体" pitchFamily="2" charset="-122"/>
                <a:sym typeface="宋体" pitchFamily="2" charset="-122"/>
              </a:rPr>
              <a:t>文体知识——说</a:t>
            </a:r>
            <a:endParaRPr lang="zh-CN" altLang="zh-CN" sz="2400">
              <a:latin typeface="宋体" pitchFamily="2" charset="-122"/>
              <a:sym typeface="宋体" pitchFamily="2" charset="-122"/>
            </a:endParaRP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zh-CN" sz="2400">
                <a:latin typeface="宋体" pitchFamily="2" charset="-122"/>
                <a:sym typeface="宋体" pitchFamily="2" charset="-122"/>
              </a:rPr>
              <a:t>    说，古代的一种</a:t>
            </a:r>
            <a:r>
              <a:rPr lang="zh-CN" altLang="zh-CN" sz="2400">
                <a:solidFill>
                  <a:srgbClr val="C00000"/>
                </a:solidFill>
                <a:latin typeface="宋体" pitchFamily="2" charset="-122"/>
                <a:sym typeface="宋体" pitchFamily="2" charset="-122"/>
              </a:rPr>
              <a:t>文体</a:t>
            </a:r>
            <a:r>
              <a:rPr lang="zh-CN" altLang="zh-CN" sz="2400">
                <a:latin typeface="宋体" pitchFamily="2" charset="-122"/>
                <a:sym typeface="宋体" pitchFamily="2" charset="-122"/>
              </a:rPr>
              <a:t>，</a:t>
            </a: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zh-CN" sz="2400">
                <a:latin typeface="宋体" pitchFamily="2" charset="-122"/>
                <a:sym typeface="宋体" pitchFamily="2" charset="-122"/>
              </a:rPr>
              <a:t>属于“</a:t>
            </a:r>
            <a:r>
              <a:rPr lang="zh-CN" altLang="zh-CN" sz="2400">
                <a:solidFill>
                  <a:srgbClr val="C00000"/>
                </a:solidFill>
                <a:latin typeface="宋体" pitchFamily="2" charset="-122"/>
                <a:sym typeface="宋体" pitchFamily="2" charset="-122"/>
              </a:rPr>
              <a:t>论辩类</a:t>
            </a:r>
            <a:r>
              <a:rPr lang="zh-CN" altLang="zh-CN" sz="2400">
                <a:latin typeface="宋体" pitchFamily="2" charset="-122"/>
                <a:sym typeface="宋体" pitchFamily="2" charset="-122"/>
              </a:rPr>
              <a:t>”。作者在</a:t>
            </a: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zh-CN" sz="2400">
                <a:latin typeface="宋体" pitchFamily="2" charset="-122"/>
                <a:sym typeface="宋体" pitchFamily="2" charset="-122"/>
              </a:rPr>
              <a:t>文中既可以发表议论，也</a:t>
            </a: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zh-CN" sz="2400">
                <a:latin typeface="宋体" pitchFamily="2" charset="-122"/>
                <a:sym typeface="宋体" pitchFamily="2" charset="-122"/>
              </a:rPr>
              <a:t>可以叙事、抒情，</a:t>
            </a:r>
            <a:r>
              <a:rPr lang="zh-CN" altLang="zh-CN" sz="2400">
                <a:solidFill>
                  <a:srgbClr val="C00000"/>
                </a:solidFill>
                <a:latin typeface="宋体" pitchFamily="2" charset="-122"/>
                <a:sym typeface="宋体" pitchFamily="2" charset="-122"/>
              </a:rPr>
              <a:t>用以表</a:t>
            </a: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zh-CN" sz="2400">
                <a:solidFill>
                  <a:srgbClr val="C00000"/>
                </a:solidFill>
                <a:latin typeface="宋体" pitchFamily="2" charset="-122"/>
                <a:sym typeface="宋体" pitchFamily="2" charset="-122"/>
              </a:rPr>
              <a:t>明见解或说明寄寓的道理</a:t>
            </a:r>
            <a:r>
              <a:rPr lang="zh-CN" altLang="zh-CN" sz="2400">
                <a:latin typeface="宋体" pitchFamily="2" charset="-122"/>
                <a:sym typeface="宋体" pitchFamily="2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9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92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92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92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92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7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内容占位符 2"/>
          <p:cNvSpPr>
            <a:spLocks noGrp="1" noChangeArrowheads="1"/>
          </p:cNvSpPr>
          <p:nvPr>
            <p:ph idx="1"/>
          </p:nvPr>
        </p:nvSpPr>
        <p:spPr>
          <a:xfrm>
            <a:off x="2152650" y="1735138"/>
            <a:ext cx="7886700" cy="3357562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en-US" altLang="zh-CN" b="1" smtClean="0">
                <a:latin typeface="宋体" pitchFamily="2" charset="-122"/>
              </a:rPr>
              <a:t>1.</a:t>
            </a:r>
            <a:r>
              <a:rPr lang="zh-CN" altLang="zh-CN" b="1" smtClean="0">
                <a:latin typeface="宋体" pitchFamily="2" charset="-122"/>
              </a:rPr>
              <a:t>订正字音</a:t>
            </a:r>
            <a:endParaRPr lang="zh-CN" altLang="zh-CN" smtClean="0">
              <a:latin typeface="宋体" pitchFamily="2" charset="-122"/>
            </a:endParaRPr>
          </a:p>
          <a:p>
            <a:pPr marL="0" indent="0">
              <a:lnSpc>
                <a:spcPct val="160000"/>
              </a:lnSpc>
              <a:buNone/>
            </a:pPr>
            <a:r>
              <a:rPr lang="zh-CN" altLang="zh-CN" smtClean="0">
                <a:latin typeface="宋体" pitchFamily="2" charset="-122"/>
              </a:rPr>
              <a:t>  德</a:t>
            </a:r>
            <a:r>
              <a:rPr lang="zh-CN" altLang="zh-CN" smtClean="0">
                <a:solidFill>
                  <a:srgbClr val="C00000"/>
                </a:solidFill>
                <a:latin typeface="宋体" pitchFamily="2" charset="-122"/>
              </a:rPr>
              <a:t>馨</a:t>
            </a:r>
            <a:r>
              <a:rPr lang="en-US" altLang="zh-CN" smtClean="0">
                <a:latin typeface="宋体" pitchFamily="2" charset="-122"/>
              </a:rPr>
              <a:t>(</a:t>
            </a:r>
            <a:r>
              <a:rPr lang="zh-CN" altLang="zh-CN" smtClean="0">
                <a:latin typeface="宋体" pitchFamily="2" charset="-122"/>
              </a:rPr>
              <a:t>xīn)     </a:t>
            </a:r>
            <a:r>
              <a:rPr lang="zh-CN" altLang="zh-CN" smtClean="0">
                <a:solidFill>
                  <a:srgbClr val="C00000"/>
                </a:solidFill>
                <a:latin typeface="宋体" pitchFamily="2" charset="-122"/>
              </a:rPr>
              <a:t>鸿儒</a:t>
            </a:r>
            <a:r>
              <a:rPr lang="zh-CN" altLang="zh-CN" smtClean="0">
                <a:latin typeface="宋体" pitchFamily="2" charset="-122"/>
              </a:rPr>
              <a:t>(hónɡ rú)    案</a:t>
            </a:r>
            <a:r>
              <a:rPr lang="zh-CN" altLang="zh-CN" smtClean="0">
                <a:solidFill>
                  <a:srgbClr val="C00000"/>
                </a:solidFill>
                <a:latin typeface="宋体" pitchFamily="2" charset="-122"/>
              </a:rPr>
              <a:t>牍</a:t>
            </a:r>
            <a:r>
              <a:rPr lang="zh-CN" altLang="zh-CN" smtClean="0">
                <a:latin typeface="宋体" pitchFamily="2" charset="-122"/>
              </a:rPr>
              <a:t>(dú)  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zh-CN" altLang="zh-CN" smtClean="0">
                <a:latin typeface="宋体" pitchFamily="2" charset="-122"/>
              </a:rPr>
              <a:t>  甚</a:t>
            </a:r>
            <a:r>
              <a:rPr lang="zh-CN" altLang="zh-CN" smtClean="0">
                <a:solidFill>
                  <a:srgbClr val="C00000"/>
                </a:solidFill>
                <a:latin typeface="宋体" pitchFamily="2" charset="-122"/>
              </a:rPr>
              <a:t>蕃</a:t>
            </a:r>
            <a:r>
              <a:rPr lang="en-US" altLang="zh-CN" smtClean="0">
                <a:latin typeface="宋体" pitchFamily="2" charset="-122"/>
              </a:rPr>
              <a:t>(</a:t>
            </a:r>
            <a:r>
              <a:rPr lang="zh-CN" altLang="zh-CN" smtClean="0">
                <a:latin typeface="宋体" pitchFamily="2" charset="-122"/>
              </a:rPr>
              <a:t>fán)     </a:t>
            </a:r>
            <a:r>
              <a:rPr lang="zh-CN" altLang="zh-CN" smtClean="0">
                <a:solidFill>
                  <a:srgbClr val="C00000"/>
                </a:solidFill>
                <a:latin typeface="宋体" pitchFamily="2" charset="-122"/>
              </a:rPr>
              <a:t>淤</a:t>
            </a:r>
            <a:r>
              <a:rPr lang="zh-CN" altLang="zh-CN" smtClean="0">
                <a:latin typeface="宋体" pitchFamily="2" charset="-122"/>
              </a:rPr>
              <a:t>泥</a:t>
            </a:r>
            <a:r>
              <a:rPr lang="en-US" altLang="zh-CN" smtClean="0">
                <a:latin typeface="宋体" pitchFamily="2" charset="-122"/>
              </a:rPr>
              <a:t>(</a:t>
            </a:r>
            <a:r>
              <a:rPr lang="zh-CN" altLang="zh-CN" smtClean="0">
                <a:latin typeface="宋体" pitchFamily="2" charset="-122"/>
              </a:rPr>
              <a:t>yū)         </a:t>
            </a:r>
            <a:r>
              <a:rPr lang="zh-CN" altLang="zh-CN" smtClean="0">
                <a:solidFill>
                  <a:srgbClr val="C00000"/>
                </a:solidFill>
                <a:latin typeface="宋体" pitchFamily="2" charset="-122"/>
              </a:rPr>
              <a:t>濯</a:t>
            </a:r>
            <a:r>
              <a:rPr lang="zh-CN" altLang="zh-CN" smtClean="0">
                <a:latin typeface="宋体" pitchFamily="2" charset="-122"/>
              </a:rPr>
              <a:t>(zhuó)  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zh-CN" altLang="zh-CN" smtClean="0">
                <a:latin typeface="宋体" pitchFamily="2" charset="-122"/>
              </a:rPr>
              <a:t>  清</a:t>
            </a:r>
            <a:r>
              <a:rPr lang="zh-CN" altLang="zh-CN" smtClean="0">
                <a:solidFill>
                  <a:srgbClr val="C00000"/>
                </a:solidFill>
                <a:latin typeface="宋体" pitchFamily="2" charset="-122"/>
              </a:rPr>
              <a:t>涟</a:t>
            </a:r>
            <a:r>
              <a:rPr lang="zh-CN" altLang="zh-CN" smtClean="0">
                <a:latin typeface="宋体" pitchFamily="2" charset="-122"/>
              </a:rPr>
              <a:t>(lián)    </a:t>
            </a:r>
            <a:r>
              <a:rPr lang="zh-CN" altLang="zh-CN" smtClean="0">
                <a:solidFill>
                  <a:srgbClr val="C00000"/>
                </a:solidFill>
                <a:latin typeface="宋体" pitchFamily="2" charset="-122"/>
              </a:rPr>
              <a:t>亵</a:t>
            </a:r>
            <a:r>
              <a:rPr lang="zh-CN" altLang="zh-CN" smtClean="0">
                <a:latin typeface="宋体" pitchFamily="2" charset="-122"/>
              </a:rPr>
              <a:t>玩</a:t>
            </a:r>
            <a:r>
              <a:rPr lang="en-US" altLang="zh-CN" smtClean="0">
                <a:latin typeface="宋体" pitchFamily="2" charset="-122"/>
              </a:rPr>
              <a:t>(</a:t>
            </a:r>
            <a:r>
              <a:rPr lang="zh-CN" altLang="zh-CN" smtClean="0">
                <a:latin typeface="宋体" pitchFamily="2" charset="-122"/>
              </a:rPr>
              <a:t>xiè)        </a:t>
            </a:r>
            <a:r>
              <a:rPr lang="zh-CN" altLang="zh-CN" smtClean="0">
                <a:solidFill>
                  <a:srgbClr val="C00000"/>
                </a:solidFill>
                <a:latin typeface="宋体" pitchFamily="2" charset="-122"/>
              </a:rPr>
              <a:t>噫</a:t>
            </a:r>
            <a:r>
              <a:rPr lang="zh-CN" altLang="zh-CN" smtClean="0">
                <a:latin typeface="宋体" pitchFamily="2" charset="-122"/>
              </a:rPr>
              <a:t>(yī)</a:t>
            </a:r>
          </a:p>
          <a:p>
            <a:pPr marL="0" indent="0">
              <a:buNone/>
            </a:pPr>
            <a:endParaRPr lang="zh-CN" altLang="en-US" smtClean="0">
              <a:latin typeface="宋体" pitchFamily="2" charset="-122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1874841" y="1011241"/>
            <a:ext cx="2295525" cy="490537"/>
          </a:xfrm>
          <a:prstGeom prst="roundRect">
            <a:avLst/>
          </a:prstGeom>
          <a:noFill/>
          <a:ln w="3175">
            <a:solidFill>
              <a:srgbClr val="FF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00" noProof="1"/>
          </a:p>
        </p:txBody>
      </p:sp>
      <p:sp>
        <p:nvSpPr>
          <p:cNvPr id="12291" name="文本框 28"/>
          <p:cNvSpPr txBox="1">
            <a:spLocks noChangeArrowheads="1"/>
          </p:cNvSpPr>
          <p:nvPr/>
        </p:nvSpPr>
        <p:spPr bwMode="auto">
          <a:xfrm>
            <a:off x="2365378" y="982663"/>
            <a:ext cx="22082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zh-CN" sz="3200" b="1" dirty="0">
                <a:solidFill>
                  <a:srgbClr val="162477"/>
                </a:solidFill>
                <a:latin typeface="黑体" pitchFamily="49" charset="-122"/>
                <a:ea typeface="黑体" pitchFamily="49" charset="-122"/>
              </a:rPr>
              <a:t>检查预习</a:t>
            </a:r>
          </a:p>
        </p:txBody>
      </p:sp>
      <p:pic>
        <p:nvPicPr>
          <p:cNvPr id="12292" name="图片 30" descr="清单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4363" y="989016"/>
            <a:ext cx="533400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2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02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02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1" grpId="0" uiExpand="1" build="p"/>
    </p:bldLst>
  </p:timing>
</p:sld>
</file>

<file path=ppt/theme/theme1.xml><?xml version="1.0" encoding="utf-8"?>
<a:theme xmlns:a="http://schemas.openxmlformats.org/drawingml/2006/main" name="主题2">
  <a:themeElements>
    <a:clrScheme name="自定义 168">
      <a:dk1>
        <a:srgbClr val="494B4D"/>
      </a:dk1>
      <a:lt1>
        <a:srgbClr val="FFFFFF"/>
      </a:lt1>
      <a:dk2>
        <a:srgbClr val="3D3F41"/>
      </a:dk2>
      <a:lt2>
        <a:srgbClr val="FFFFFF"/>
      </a:lt2>
      <a:accent1>
        <a:srgbClr val="A6153C"/>
      </a:accent1>
      <a:accent2>
        <a:srgbClr val="DD5302"/>
      </a:accent2>
      <a:accent3>
        <a:srgbClr val="C68F2C"/>
      </a:accent3>
      <a:accent4>
        <a:srgbClr val="8F2578"/>
      </a:accent4>
      <a:accent5>
        <a:srgbClr val="F69582"/>
      </a:accent5>
      <a:accent6>
        <a:srgbClr val="9FBE3C"/>
      </a:accent6>
      <a:hlink>
        <a:srgbClr val="00B0F0"/>
      </a:hlink>
      <a:folHlink>
        <a:srgbClr val="AFB2B4"/>
      </a:folHlink>
    </a:clrScheme>
    <a:fontScheme name="KSO主题文字4">
      <a:majorFont>
        <a:latin typeface="Baskerville Old Face"/>
        <a:ea typeface="黑体"/>
        <a:cs typeface=""/>
      </a:majorFont>
      <a:minorFont>
        <a:latin typeface="Calibri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2" id="{4ED83903-76E7-434B-BA88-90298F25E621}" vid="{D61482E8-75B3-4787-8E4E-4FBCC9F41022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3931</Words>
  <Application>Microsoft Office PowerPoint</Application>
  <PresentationFormat>宽屏</PresentationFormat>
  <Paragraphs>226</Paragraphs>
  <Slides>48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48</vt:i4>
      </vt:variant>
    </vt:vector>
  </HeadingPairs>
  <TitlesOfParts>
    <vt:vector size="66" baseType="lpstr">
      <vt:lpstr>Arial Unicode MS</vt:lpstr>
      <vt:lpstr>Baskerville Old Face</vt:lpstr>
      <vt:lpstr>Meiryo</vt:lpstr>
      <vt:lpstr>仿宋_GB2312</vt:lpstr>
      <vt:lpstr>黑体</vt:lpstr>
      <vt:lpstr>华文楷体</vt:lpstr>
      <vt:lpstr>楷体</vt:lpstr>
      <vt:lpstr>楷体_GB2312</vt:lpstr>
      <vt:lpstr>宋体</vt:lpstr>
      <vt:lpstr>微软雅黑</vt:lpstr>
      <vt:lpstr>幼圆</vt:lpstr>
      <vt:lpstr>Arial</vt:lpstr>
      <vt:lpstr>Calibri</vt:lpstr>
      <vt:lpstr>Calibri Light</vt:lpstr>
      <vt:lpstr>Wingdings 2</vt:lpstr>
      <vt:lpstr>主题2</vt:lpstr>
      <vt:lpstr>1_Office 主题</vt:lpstr>
      <vt:lpstr>Office Theme</vt:lpstr>
      <vt:lpstr>短文两篇 《陋室铭》《爱莲说》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196</cp:revision>
  <dcterms:created xsi:type="dcterms:W3CDTF">2018-01-19T05:09:53Z</dcterms:created>
  <dcterms:modified xsi:type="dcterms:W3CDTF">2021-12-16T02:47:24Z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2052-11.1.0.8214</vt:lpwstr>
  </property>
</Properties>
</file>